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9"/>
  </p:notesMasterIdLst>
  <p:handoutMasterIdLst>
    <p:handoutMasterId r:id="rId30"/>
  </p:handoutMasterIdLst>
  <p:sldIdLst>
    <p:sldId id="256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34" autoAdjust="0"/>
    <p:restoredTop sz="86452" autoAdjust="0"/>
  </p:normalViewPr>
  <p:slideViewPr>
    <p:cSldViewPr>
      <p:cViewPr varScale="1">
        <p:scale>
          <a:sx n="83" d="100"/>
          <a:sy n="83" d="100"/>
        </p:scale>
        <p:origin x="99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11/5/2019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05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 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numbers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5269A-1870-426E-BC40-BB78962B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format() method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92051C-2F10-4599-9741-C1E9229125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12345.6789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print("{:.2f}".format(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         # 12345.68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print("{:.4f}".format(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         # 12345.6789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print("{:,.2f}".format(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        # 12,345.68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print("{:15,.2f}".format(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      #       12,345.68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12345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print("{:d}".format(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          # 12345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print("{:,d}".format(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         # 12,345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.12345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print("{:.0%}".format(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         # 12%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print("{:.1%}".format(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         # 12.3%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12345.6789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print("{:.2e}".format(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         # 1.23e+04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print("{:.4e}".format(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         # 1.2346e+04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984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field widths to align results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0369B5-44F0-478F-994E-5DF1BB5A51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1524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print("{:15} {:&gt;10} {:&gt;5}".format("Description",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"Price", "Qty"))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print("{:15} {:10.2f} {:5d}".format("Hammer", 9.99, 3))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print("{:15} {:10.2f} {:5d}".format("Nails", 14.5, 10))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console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5455FF-778E-481D-9B5D-26F0882675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2590800"/>
            <a:ext cx="6019800" cy="84192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Description          Price   Qty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Hammer                9.99     3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Nails                14.50    10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609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functions of the locale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247B49-D2BE-4775-91BC-65883DDCC5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setlocale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category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locale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currency(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[, 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grouping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format(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format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[, 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grouping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])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802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 for working with locales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CF77C7-B23C-46D6-B1F5-AB36135942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924800" cy="48768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914650" algn="l"/>
                <a:tab pos="4225925" algn="l"/>
                <a:tab pos="5888038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Currency</a:t>
            </a:r>
            <a:b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Locale	Short code	Long code	Format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914650" algn="l"/>
                <a:tab pos="4225925" algn="l"/>
                <a:tab pos="5888038" algn="l"/>
              </a:tabLs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English/United States	us		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en_US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$12,345.15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914650" algn="l"/>
                <a:tab pos="4225925" algn="l"/>
                <a:tab pos="5888038" algn="l"/>
              </a:tabLs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English/United Kingdom	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uk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en_UK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£12,345.15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800100" algn="l"/>
                <a:tab pos="2514600" algn="l"/>
                <a:tab pos="2914650" algn="l"/>
                <a:tab pos="4225925" algn="l"/>
                <a:tab pos="5888038" algn="l"/>
              </a:tabLs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German/Germany	de		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de_DE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+12.345,15 €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800100" algn="l"/>
                <a:tab pos="2514600" algn="l"/>
                <a:tab pos="2914650" algn="l"/>
                <a:tab pos="4225925" algn="l"/>
                <a:tab pos="5888038" algn="l"/>
              </a:tabLst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31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24988"/>
            <a:ext cx="7315200" cy="749808"/>
          </a:xfrm>
        </p:spPr>
        <p:txBody>
          <a:bodyPr/>
          <a:lstStyle/>
          <a:p>
            <a:r>
              <a:rPr lang="en-US" dirty="0"/>
              <a:t>How to import the locale module </a:t>
            </a:r>
            <a:br>
              <a:rPr lang="en-US" dirty="0"/>
            </a:br>
            <a:r>
              <a:rPr lang="en-US" dirty="0"/>
              <a:t>into the </a:t>
            </a:r>
            <a:r>
              <a:rPr lang="en-US" dirty="0" err="1"/>
              <a:t>lc</a:t>
            </a:r>
            <a:r>
              <a:rPr lang="en-US" dirty="0"/>
              <a:t> namespace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6E5EF5-83A1-40C1-962E-F1BD308DB3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389244"/>
            <a:ext cx="83820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locale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locale to English/United States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lc.setlocale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lc.LC_ALL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"us")        # works on Windows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lc.setlocale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lc.LC_ALL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en_US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    # works on Mac OS X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locale on most systems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lc.setlocale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lc.LC_ALL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"")  # works on Windows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result == "C" or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result.startswith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("C/"):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# if 'C' or 'C/' returned,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lc.setlocale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lc.LC_ALL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en_US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  # set default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# for Mac OS X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546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currency() function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CEBE9B-13AC-4D25-A73C-DDC9BF6508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8153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lc.currency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(12345.15, grouping=True))  # $12,345.15 (US)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format()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lc.format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("%d", 12345, grouping=True)) # 12,345    (US)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lc.format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("%.2f", 12345.15, grouping=True))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# 12,345.15 (US)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336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7"/>
            <a:ext cx="7315200" cy="740664"/>
          </a:xfrm>
        </p:spPr>
        <p:txBody>
          <a:bodyPr/>
          <a:lstStyle/>
          <a:p>
            <a:r>
              <a:rPr lang="en-US" dirty="0"/>
              <a:t>The user interface for the Invoice program</a:t>
            </a:r>
            <a:br>
              <a:rPr lang="en-US" dirty="0"/>
            </a:br>
            <a:r>
              <a:rPr lang="en-US" dirty="0"/>
              <a:t>with incorrect results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0216C3-7FC8-4668-84DA-3F96FA2EF9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019800" cy="1828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order total: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100.05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total:          100.05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amount:       10.01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Subtotal:              90.05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tax:              4.50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 total:         94.55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87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that yields incorrect results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F1E3E8-FF63-4150-8C5A-290F05C888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959685"/>
            <a:ext cx="7924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float(input("Enter order total: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print()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determine discount percent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 and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100: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100 and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250: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250: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.2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calculate the results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subtotal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discount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sales_tax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* .05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sales_tax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display the results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print("Order total:     {:10,.2f}".format(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print("Discount amount: {:10,.2f}".format(discount))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print("Subtotal:        {:10,.2f}".format(subtotal))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print("Sales tax:       {:10,.2f}".format(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sales_tax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print("Invoice total:   {:10,.2f}".format(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151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that fixes this problem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D4F6C1-7280-43E8-A333-45AF4D798B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calculate results with rounding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=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subtotal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discount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sales_tax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(subtotal * .05, 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sales_tax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139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7"/>
            <a:ext cx="7315200" cy="749808"/>
          </a:xfrm>
        </p:spPr>
        <p:txBody>
          <a:bodyPr/>
          <a:lstStyle/>
          <a:p>
            <a:r>
              <a:rPr lang="en-US" dirty="0"/>
              <a:t>The user interface for the Invoice program</a:t>
            </a:r>
            <a:br>
              <a:rPr lang="en-US" dirty="0"/>
            </a:br>
            <a:r>
              <a:rPr lang="en-US" dirty="0"/>
              <a:t>with correct results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70681-5199-4A4B-8855-0418286ED1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019800" cy="2286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order total: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100.05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total:           100.05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amount:        10.01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Subtotal:               90.04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tax:               4.50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 total:          94.54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Continue? (y/n):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86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DC7C71-E839-49CC-933A-9A88ADBF0F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Code, test, and debug programs that work with numbers. That includes the use of: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math module 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format() method of a string for formatting numbers 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locale module for formatting currency values for specific countries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decimal module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the use of floating-point numbers can lead to inaccurate results.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purposes of the math, locale, and decimal modules.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two ways to eliminate the types of errors that can occur when using floating-point numbers.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749808"/>
          </a:xfrm>
        </p:spPr>
        <p:txBody>
          <a:bodyPr/>
          <a:lstStyle/>
          <a:p>
            <a:r>
              <a:rPr lang="en-US" dirty="0"/>
              <a:t>How to create Decimal objects </a:t>
            </a:r>
            <a:br>
              <a:rPr lang="en-US" dirty="0"/>
            </a:br>
            <a:r>
              <a:rPr lang="en-US" dirty="0"/>
              <a:t>and use them in calculations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167762-F24F-48B0-9C2A-A28D93062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decimal import Decimal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Decimal("100.05")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Decimal(".1")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# 10.005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subtotal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discount          # 90.045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Decimal(".05")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sales_tax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*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#  4.50225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sales_tax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# 94.54725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test1 = subtotal * 2     # Legal. You can mix Decimal and 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test2 = subtotal * 3.5   # Error! You can't mix Decimal and float</a:t>
            </a: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825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of the quantize() method </a:t>
            </a:r>
            <a:br>
              <a:rPr lang="en-US" dirty="0"/>
            </a:br>
            <a:r>
              <a:rPr lang="en-US" dirty="0"/>
              <a:t>of a Decimal object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B296CC-C4E1-4FBD-89FC-A0570BBD8B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1182960"/>
            <a:ext cx="7848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.quantize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(Decimal(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positions_code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)[, 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rounding_constant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of the rounding constants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ROUND_HALF_UP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ROUND_HALF_DOWN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ROUND_HALF_EVEN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specify the number of decimal places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= Decimal("10.005")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discount.quantize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(Decimal("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1.00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"))   # 10.00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override the default rounding mode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decimal import ROUND_HALF_UP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= Decimal("10.005")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discount.quantize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(Decimal("1.00"),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ROUND_HALF_UP)     # 10.01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235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Invoice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75872C-7DDB-4D71-AFB7-67169E17CB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772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decimal import Decimal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decimal import ROUND_HALF_UP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choice = "y"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choice == "y":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get the user entry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(input("Enter order total:    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.quantize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(Decimal("1.00"),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ROUND_HALF_UP)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determine the discount percent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 and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100: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Decimal("0")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100 and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250: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Decimal(".1")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250: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Decimal(".2")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471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Invoice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F215DC-8FA1-477A-8161-EBF6800784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8077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calculate the results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discount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discount_percent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discount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.quantize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(Decimal("1.00"), ROUND_HALF_UP)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subtotal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discount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tax_percent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Decimal(".05")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sales_tax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*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tax_percent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sales_tax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sales_tax.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quantize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(Decimal("1.00"),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ROUND_HALF_UP)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subtotal +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sales_tax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# display the results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print("Order total:     {:10,}".format(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print("Discount amount: {:10,}".format(discount))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print("Subtotal:        {:10,}".format(subtotal))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print("Sales tax:       {:10,}".format(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sales_tax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print("Invoice total:   {:10,}".format(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choice = input("Continue? (y/n):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print("Bye")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731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interface for the Future Value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CD609D-6BDB-446C-893C-88F4ECBF33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019800" cy="2514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monthly investment: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yearly interest rate: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12.5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Enter number of years:     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investment:      $100.00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Interest rate:             12.5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Years:                       10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 value:        $23,938.13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Continue? (y/n): 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418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Future Value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8945D5-065B-4CCF-9AA4-98B987D601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decimal import Decimal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locale as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get_future_value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monthly_investment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yearly_interest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years):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monthly_interest_rate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yearly_interest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12 / 100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months = years * 12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Decimal("0.00")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range(months):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monthly_investment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monthly_interest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monthly_interest_rate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monthly_interest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.quantize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(Decimal("1.00"))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787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Future Value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8FDB7C-AA54-475D-8FA1-5F3CE474E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choice = "y"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while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choice.lower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"y":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convert user input to Decimal and int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monthly_investment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(input("Enter monthly investment:  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yearly_interest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(input("Enter yearly interest rate: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years =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int(input("Enter number of years:     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get_future_value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monthly_investment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yearly_interest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years)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print()</a:t>
            </a:r>
          </a:p>
          <a:p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603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the Future Value program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25AFE4-4E94-408A-BB07-2230BDFD7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924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# format and display the results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=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lc.setlocale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lc.LC_ALL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"")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result == "C" or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result.startswith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("C/"):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lc.setlocale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lc.LC_ALL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en_US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 = "{:20} {:&gt;10}"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line.format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investment:",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lc.currency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monthly_investment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grouping=True)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line.format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("Interest rate:",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yearly_interest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line.format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("Years: ", years))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line.format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("Future value:",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lc.currency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future_value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grouping=True)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"\n")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choice = input("Continue? (y/n):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main()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06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numeric data types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B9D1D3-9311-4D03-8E66-D48ECB0264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1066800"/>
            <a:ext cx="7405255" cy="4876800"/>
          </a:xfrm>
        </p:spPr>
        <p:txBody>
          <a:bodyPr/>
          <a:lstStyle/>
          <a:p>
            <a:pPr marL="2119313" marR="0" indent="-2119313">
              <a:spcBef>
                <a:spcPts val="600"/>
              </a:spcBef>
              <a:spcAft>
                <a:spcPts val="600"/>
              </a:spcAft>
              <a:tabLst>
                <a:tab pos="1025525" algn="l"/>
                <a:tab pos="2514600" algn="l"/>
                <a:tab pos="2514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	Bytes	Use</a:t>
            </a:r>
          </a:p>
          <a:p>
            <a:pPr marL="2119313" marR="0" indent="-2119313">
              <a:spcBef>
                <a:spcPts val="600"/>
              </a:spcBef>
              <a:spcAft>
                <a:spcPts val="600"/>
              </a:spcAft>
              <a:tabLst>
                <a:tab pos="1025525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	4</a:t>
            </a:r>
            <a:r>
              <a:rPr lang="en-US" sz="28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Integers from -2,147,483,648 to 2,147,483,647.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19313" marR="0" indent="-2119313">
              <a:spcBef>
                <a:spcPts val="600"/>
              </a:spcBef>
              <a:spcAft>
                <a:spcPts val="600"/>
              </a:spcAft>
              <a:tabLst>
                <a:tab pos="1025525" algn="l"/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float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8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Floating-point numbers from -1.7E308 to +1.7E308 with up to 16 significant digits.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float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21.5      # a positive float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-124.82   # a negative float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-3.7e-9   # floating-point notation for -0.0000000037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Variables that are set with scientific notation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value1 = 2.382E+5     # 2.382 * 10</a:t>
            </a:r>
            <a:r>
              <a:rPr lang="en-US" sz="1600" b="1" baseline="30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(or 238,200)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value2 = 3.25E-8      # 3.25 * 10</a:t>
            </a:r>
            <a:r>
              <a:rPr lang="en-US" sz="1600" b="1" baseline="30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-8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(or .0000000325)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13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a floating-point error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8EE23B-0116-4257-9CAE-FAF7658292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799"/>
            <a:ext cx="7391400" cy="1491917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 = 100.10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 += 100.10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 += 100.10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print("Balance =", balance)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7102568-5FC2-4066-8D10-74AAD398C0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5339" y="2558716"/>
            <a:ext cx="5552661" cy="33688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 = 300.29999999999995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CD408C-E0DC-4D22-B92A-3BD4E56CC21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fixes the floating-point error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 = round(balance, 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print("Balance =", balance)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DB67E4-0EA8-4154-8944-553796FCC7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95400" y="4843562"/>
            <a:ext cx="5562600" cy="33803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 = 300.3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07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common functions of the math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60DBD2-AE20-4C03-A6BA-FCB19AF30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pow(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pow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sqrt(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ceil(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floor(</a:t>
            </a:r>
            <a:r>
              <a:rPr lang="en-US" sz="1600" b="1" i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num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constant of the math module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</a:rPr>
              <a:t>pi</a:t>
            </a:r>
            <a:endParaRPr lang="en-US" sz="1600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73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import the math module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F7CF1C-2CF7-4E1A-9427-66922434FA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math as m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pow() and sqrt() functions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m.pow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(2, 3)      # 8.0 (the cube of 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m.sqrt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(16)       # 4.0 (square root)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m.pow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(125, 1/3)  # 4.999999999999999 (cube root)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pi constant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 = 12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circumference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m.pi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radius * 2    # 75.39822368615503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m.pi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m.pow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(radius, 2)       # 452.3893421169302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m.pi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radius**2              # 452.3893421169302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12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floor() and ceil() functions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88F86F-9359-4C19-AF2A-98FC85F87A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m.floor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(12.545)     # 12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m.ceil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(12.545)      # 13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m.floor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(-3.432)     # -4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m.ceil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(-3.432)      # -3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ceil() function with decimal places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m.ceil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(2.0083)                    # 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m.ceil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(2.0083 * 10) / 10          # 2.1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m.ceil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(2.0083 * 100) / 100        # 2.01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floor() function with decimal places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m.floor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(2.0083)                   # 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m.floor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(2.0083 * 10) / 10         # 2.0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m.floor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(2.0083 * 1000) / 1000     # 2.008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for the string format() method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8ABC9E-64C0-46B8-ADB2-53640BB1F0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"{: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format_specification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}...".format(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data_item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the format specification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field_width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1600" b="1" i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][.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decimal_places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1600" b="1" i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type_code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779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type codes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8EDF9C-396E-4D39-8AD3-3A617E6DC2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427163" marR="0" indent="-1427163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514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	Meaning</a:t>
            </a:r>
          </a:p>
          <a:p>
            <a:pPr marL="1427163" marR="0" indent="-1427163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Integer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27163" marR="0" indent="-1427163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Floating-point number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27163" marR="0" indent="-1427163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Percent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27163" marR="0" indent="-1427163">
              <a:spcBef>
                <a:spcPts val="600"/>
              </a:spcBef>
              <a:spcAft>
                <a:spcPts val="600"/>
              </a:spcAft>
              <a:tabLst>
                <a:tab pos="2514600" algn="l"/>
                <a:tab pos="2514600" algn="l"/>
              </a:tabLst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Scientific notation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2514600" algn="l"/>
                <a:tab pos="2514600" algn="l"/>
              </a:tabLst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35808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0B7D1D4-3F7E-4579-B166-09A2FAC5C745}" vid="{7C365D12-5A37-45DA-A43C-A906C0D97DD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206</TotalTime>
  <Words>2930</Words>
  <Application>Microsoft Office PowerPoint</Application>
  <PresentationFormat>On-screen Show (4:3)</PresentationFormat>
  <Paragraphs>415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 Narrow</vt:lpstr>
      <vt:lpstr>Courier New</vt:lpstr>
      <vt:lpstr>Times New Roman</vt:lpstr>
      <vt:lpstr>Master slides_with_titles_logo</vt:lpstr>
      <vt:lpstr>Chapter 9</vt:lpstr>
      <vt:lpstr>Objectives</vt:lpstr>
      <vt:lpstr>Two numeric data types</vt:lpstr>
      <vt:lpstr>An example of a floating-point error</vt:lpstr>
      <vt:lpstr>Some common functions of the math module</vt:lpstr>
      <vt:lpstr>How to import the math module</vt:lpstr>
      <vt:lpstr>The floor() and ceil() functions</vt:lpstr>
      <vt:lpstr>The syntax for the string format() method</vt:lpstr>
      <vt:lpstr>Common type codes</vt:lpstr>
      <vt:lpstr>The format() method</vt:lpstr>
      <vt:lpstr>How to use field widths to align results</vt:lpstr>
      <vt:lpstr>Commonly used functions of the locale module</vt:lpstr>
      <vt:lpstr>Codes for working with locales</vt:lpstr>
      <vt:lpstr>How to import the locale module  into the lc namespace</vt:lpstr>
      <vt:lpstr>The currency() function</vt:lpstr>
      <vt:lpstr>The user interface for the Invoice program with incorrect results</vt:lpstr>
      <vt:lpstr>The code that yields incorrect results</vt:lpstr>
      <vt:lpstr>The code that fixes this problem</vt:lpstr>
      <vt:lpstr>The user interface for the Invoice program with correct results</vt:lpstr>
      <vt:lpstr>How to create Decimal objects  and use them in calculations</vt:lpstr>
      <vt:lpstr>The syntax of the quantize() method  of a Decimal object</vt:lpstr>
      <vt:lpstr>The code for the Invoice program (part 1)</vt:lpstr>
      <vt:lpstr>The code for the Invoice program (part 2)</vt:lpstr>
      <vt:lpstr>The user interface for the Future Value program</vt:lpstr>
      <vt:lpstr>The code for the Future Value program (part 1)</vt:lpstr>
      <vt:lpstr>The code for the Future Value program (part 2)</vt:lpstr>
      <vt:lpstr>The code for the Future Value program (part 3)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creator>Bethany Cabrera</dc:creator>
  <cp:lastModifiedBy>Judy Taylor</cp:lastModifiedBy>
  <cp:revision>18</cp:revision>
  <cp:lastPrinted>2016-01-14T23:03:16Z</cp:lastPrinted>
  <dcterms:created xsi:type="dcterms:W3CDTF">2019-07-24T17:59:02Z</dcterms:created>
  <dcterms:modified xsi:type="dcterms:W3CDTF">2019-11-05T18:04:54Z</dcterms:modified>
</cp:coreProperties>
</file>