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256" r:id="rId2"/>
    <p:sldId id="324" r:id="rId3"/>
    <p:sldId id="371" r:id="rId4"/>
    <p:sldId id="372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7B7"/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6452" autoAdjust="0"/>
  </p:normalViewPr>
  <p:slideViewPr>
    <p:cSldViewPr>
      <p:cViewPr varScale="1">
        <p:scale>
          <a:sx n="83" d="100"/>
          <a:sy n="83" d="100"/>
        </p:scale>
        <p:origin x="62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00200" y="2209800"/>
            <a:ext cx="59436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first programs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0B8EA-6E03-42B3-A2B1-506A2D98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Scores program with comments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527792-4018-4317-90A7-9218985D88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average score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counter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implicit continuation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counter) 	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same results as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commented out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print("======================")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implicit cont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+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6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using comments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0B24E-C504-429F-8E1F-41F6BEA9C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comments to describe portions of code that are hard to understand, but don’t overdo them.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comments to comment out (or disable) statements that you don’t want to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change the code that’s described by comments, change the comments too.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calling any function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A838A2-40B3-482A-ACE9-58B3F23A8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971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print() function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print([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with three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print("Hello out there!")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print("Goodbye!")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program runs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CF6E4A-EB1C-45EA-BD4E-D7A8F8F11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1079"/>
            <a:ext cx="5105400" cy="84192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out there!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7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Python data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5C0D40-6039-4A88-BF8A-31C1407DE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657600" indent="-3657600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	Name	Examples</a:t>
            </a: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String	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Mike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40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Please enter name: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Integer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21      450      0     -25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0" marR="0" indent="-3657600">
              <a:spcBef>
                <a:spcPts val="600"/>
              </a:spcBef>
              <a:spcAft>
                <a:spcPts val="600"/>
              </a:spcAft>
              <a:tabLst>
                <a:tab pos="154146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Floating-point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21.9    450.25   0.01  -25.2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3.1416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4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initializes variables and assigns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7F64A8-0762-4EC9-AA84-6ED7C0118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"Mike"    # sets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str of "Mike"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3          # sets quantity1 to an int of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quantity2 = 5          # sets quantity2 to an int of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19.99     # sets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float of 19.99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new data to the variables above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"Joel"    # sets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str of "Joel"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10         # sets quantity1 to an int of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quantity2  # sets quantity1 to an int of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"15"       # sets quantity1 to a str of "15"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causes an error due to incorrect 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quantity1 = Quantity2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'Quantity2' is not defined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literal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A44398-7174-4380-A8AC-B62470495A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code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literal value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for a string, enclose the characters of the string in single or double quotation marks. This is called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literal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code a literal value for a number, code the number without quotation marks. This is called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numeric literal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9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541AA2-A2D0-42EB-8830-F10F1349A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must begin with a letter or underscore.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can’t contain spaces, punctuation, or special characters other than the underscore.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can’t begin with a number, but can use numbers later in the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variable name can’t be the same as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keyword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that’s reserved by Python.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4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keywords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5F49B9-28EA-450C-885B-A28FC709F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	except	lambda	while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	False	None	with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	finally	nonlocal	yield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	for	not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	from	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	global	pass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	if	raise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	import	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	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939925" algn="l"/>
                <a:tab pos="3427413" algn="l"/>
                <a:tab pos="5033963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	is	try</a:t>
            </a:r>
          </a:p>
          <a:p>
            <a:pPr>
              <a:tabLst>
                <a:tab pos="1828800" algn="l"/>
                <a:tab pos="3200400" algn="l"/>
              </a:tabLst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naming styles for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489DDE-3DB7-453D-99EE-6D73760E9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# underscore notation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# camel case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for naming variables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all variable names with a lowercase letter.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underscore notation or camel case.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meaningful names that are easy to remember.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use the names of built-in functions, such as print().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Python’s arithmetic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144852-30E3-4F52-AB86-74CA10D6B0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Addition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Subtraction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Multiplication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Division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Integer division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Modulo / Remainder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Exponentiation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3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F2B4F-0920-4B31-A2D2-BCBFA1633E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IDLE shell to test numeric and string operations.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Code, test, and debug programs that require the skills that you’ve learned in this chapter. That includes the use of: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comments for documenting your code and commenting out statements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str, int, and float values and variables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arithmetic expressions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concatenation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special characters in strings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built-in print(), input(), str(), float(), int(), and round() functions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function chaining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with two operands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B036C-65F4-43E6-AB47-862E708CD2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885950" algn="l"/>
                <a:tab pos="2114550" algn="l"/>
                <a:tab pos="32004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	Result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 + 4	9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25 / 4	6.25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25 // 4	6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25 % 4	1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18859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 ** 2	9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7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of precedence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5EBFAF-CC33-4172-BA71-03743E537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85800" marR="0" indent="-685800"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	Operators	Direction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**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Left to right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  /  //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%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149350" algn="l"/>
                <a:tab pos="3200400" algn="l"/>
                <a:tab pos="37719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  -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Left to right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0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Examples that show the order of precedence </a:t>
            </a:r>
            <a:br>
              <a:rPr lang="en-US" dirty="0"/>
            </a:br>
            <a:r>
              <a:rPr lang="en-US" dirty="0"/>
              <a:t>and use of parentheses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4AE7B3-C2DC-4AFC-96D2-CCCF6B5CD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514600" algn="l"/>
                <a:tab pos="2514600" algn="l"/>
                <a:tab pos="32004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	Result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514600" algn="l"/>
                <a:tab pos="2514600" algn="l"/>
                <a:tab pos="3200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 + 4 * 5	23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(the multiplication is done first)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514600" algn="l"/>
                <a:tab pos="2514600" algn="l"/>
                <a:tab pos="3200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(3 + 4) * 5	35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(the addition is done first)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0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calculates sales 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65FECE-D8C0-4F53-9944-E6B97752D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200.00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10.0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210.0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calculates the perimeter of a rectangle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= 4.25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 = 8.5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572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perimeter = (2 * width) + (2 * length)     # 25.5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2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useful compound assignment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EFF0D9-E006-4811-8D0A-3D23054BD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increment the number in a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 + 1      # counter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+= 1               # counter = 2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two numbers to a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     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70    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70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80    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150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3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compound assignment operator 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FD7333-5049-4301-8DE7-41BA3E86E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1000.0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100.0             # total = 1100.0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-= 1               # counter =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*= .8                # price = 80.0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04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floating-point result that isn’t precise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491265-5419-4A7C-ABDA-020462E7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74.95               # subtotal = 74.95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 = subtotal * .1            # tax = 7.495000000000001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63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shell after some numeric testing</a:t>
            </a:r>
          </a:p>
        </p:txBody>
      </p:sp>
      <p:pic>
        <p:nvPicPr>
          <p:cNvPr id="8" name="Content Placeholder 7" descr="Refer to page 43 in textbook.">
            <a:extLst>
              <a:ext uri="{FF2B5EF4-FFF2-40B4-BE49-F238E27FC236}">
                <a16:creationId xmlns:a16="http://schemas.microsoft.com/office/drawing/2014/main" id="{13B87C5D-39B7-4CDD-B778-3E39D736EA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06547" y="1173284"/>
            <a:ext cx="4730906" cy="451143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5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shell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9FAB2D-CD59-45D5-924F-1432B59782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test a statement, type it at the prompt and press the Enter key. You can also type the name of a variable at the prompt to see what its value is.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Any variables that you create remain active for the current session. As a result, you can use them in statements that you enter later in the same session.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retype your previous entry, press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(Windows)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(OS X).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cycle through all of the previous entries, continue pressing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(Windows)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(OS X) keystroke until the entry you want is displayed at the prompt.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01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assign strings to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4F8328-A26D-4FAC-8FB2-3BEB50A007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"Bob"                   # Bob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'Smith'                  # Smith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""                            # (empty string)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"Bob Smith"                   # Bob Smith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three strings with the +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",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Smith, Bob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 (part 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E48B-549B-42FB-9F92-377F0933D9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indentation when coding Python statements.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Python comments, including “commenting out” portions of Python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data types: str, int, float.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two recommendations for creating a Python variable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underscore notation and camel case.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evaluation of an arithmetic expression, including order of precedence and the use of parentheses.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among these arithmetic operators: /, //, and %.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+= operator in a compound arithmetic expression.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escape sequences when working with strings.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05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</a:t>
            </a:r>
            <a:r>
              <a:rPr lang="en-US" dirty="0"/>
              <a:t>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45248-99D4-49CF-9ED9-FDC526252A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join a string and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"Bob Smith"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= 40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name + " is " + str(age) + " years old."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you don’t use the str()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name + " is " + age + " years old."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File "&lt;pyshell#33&gt;", line 1, in &lt;module&gt;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name + " is " + age + " years old."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Can't convert 'int' object to str implicitly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20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escape sequences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345864-5D31-4D96-9DB5-229F00440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	Character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New line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Tab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Return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Quotation mark in a double quoted string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Quotation mark in a single quoted string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Backslash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15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line character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CD7008-BBD4-4728-AC71-B6B67C600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81563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print("Title: Python Programming\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 on the console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B73691-BA1B-49A8-8E6D-22DC6A884B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905001"/>
            <a:ext cx="55626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Python Programming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8719E8-3C7F-40D7-958D-7DD7231166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125357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 and new line characters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print("Title:\t\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tPython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Programming\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:\t5")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 on 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F13101-DE97-4F6A-B701-74FAB37D9A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038600"/>
            <a:ext cx="55626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         Python Programming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      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6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backslash in a Windows path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A50E-E593-4FA6-9C3E-6D3B3EAF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87660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print("C:\\murach\\python")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 on the console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785C31-EE5E-41CC-99C0-F34EA586E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922299"/>
            <a:ext cx="5105400" cy="3637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C:\murach\python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F8BF61-C664-41A7-BA60-2D6AECC71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590800"/>
            <a:ext cx="7391400" cy="14967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include quotation marks in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 \"x\" to exit"  # String is: Type "x" to exit.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 \'x\' to exit'  # String is: Type 'x' to exit.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 'x' to exit"    # String is: Type 'x' to exit.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 "x" to exit'    # String is: Type "x" to exit.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71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continuation of a string over several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42268B-1387-427F-B489-AD4D7F607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+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3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shell with string testing</a:t>
            </a:r>
          </a:p>
        </p:txBody>
      </p:sp>
      <p:pic>
        <p:nvPicPr>
          <p:cNvPr id="8" name="Content Placeholder 7" descr="Refer to page 49 in textbook.">
            <a:extLst>
              <a:ext uri="{FF2B5EF4-FFF2-40B4-BE49-F238E27FC236}">
                <a16:creationId xmlns:a16="http://schemas.microsoft.com/office/drawing/2014/main" id="{C17D10DF-6903-4736-84FB-9BA5C1BCF5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84701" y="1143000"/>
            <a:ext cx="5974598" cy="42858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28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how to use the shell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42027-9C6D-4AF4-B53D-5D8BDD733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test a statement, type it at the prompt and press the Enter key. You can also type the name of a variable at the prompt to see what its value is.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Any variables that you create remain active for the current session. As a result, you can use them in statements that you enter later in the same session.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retype the previous statement on Windows, press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To cycle through all of the previous statements, continue pressing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On OS X, use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Command+p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75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print()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801514-7CF8-43EA-8127-EFE377DEE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 '][, end='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print()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print(19.99)                       # 19.99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print("Price:", 19.99)             # Price: 19.99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print(1, 2, 3, 4)                  # 1 2 3 4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19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get the same result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2FCF6C-9372-425A-B501-962E3A477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971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print() function that receives four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print() function that receives one string as the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that’s displayed by both functions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71ED46-E2F8-4814-83C7-166857220C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038600"/>
            <a:ext cx="51054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240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Score: 80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73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that use the </a:t>
            </a:r>
            <a:r>
              <a:rPr lang="en-US" dirty="0" err="1"/>
              <a:t>sep</a:t>
            </a:r>
            <a:r>
              <a:rPr lang="en-US" dirty="0"/>
              <a:t> and end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F60428-101F-44DD-81BB-5765BEA6C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print(1,2,3,4,sep=' | ')      # 1 | 2 | 3 |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print(1,2,3,4,end='!!!')      # 1 2 3 4!!!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1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 (part 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39879-0993-438F-89A9-BA3385A2C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syntax for calling one of Python’s built-in functions.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print(), input(), str(), float(), int(), and round() functions.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7345" algn="l"/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what it means to chain functions.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22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input() function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B3C2EC-3001-4144-822E-F79795B2D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049956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input([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prompt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 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string input from the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your first 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print("Hello,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071D6D-7495-4AC1-AE18-1D605612EE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048000"/>
            <a:ext cx="51054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your first name: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Hello, Mike!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89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get input from the user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ADC298-6A1A-43E7-872D-2D843F87A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295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print("What is your first name?")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print("Hello,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40AC5A-E6C2-4D6E-A7EC-9DDCDC3AA9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36220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your first name?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Hello, Mike!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1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attempts to get numeric 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78F4FB-6916-430A-BF17-71E67A0B6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= input("Enter your score: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score      # causes an error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# because score is a string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82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functions for working with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219A61-1784-427F-9D48-31BD0667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int(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float(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data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round(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number 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digits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 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causes an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15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"5"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= x + y	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can't add an int to a str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using the int() function fixes the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15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"5"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= x +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(y)	# z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3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an </a:t>
            </a:r>
            <a:r>
              <a:rPr lang="en-US" dirty="0" err="1"/>
              <a:t>int</a:t>
            </a:r>
            <a:r>
              <a:rPr lang="en-US" dirty="0"/>
              <a:t> value from the user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8C59B9-6928-4EF7-8306-74962D233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input("Enter the quantity: ")	# get str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int(quantity)           # convert to int type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chaining to get the value 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 = int(input("Enter the quantity: "))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1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gets a float value from the user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17F7B4-BD40-4800-9EA6-3D3C0ACD47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input("Enter the price: ")      # get str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float(price)           # convert to float type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chaining to get the value 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float(input("Enter the price: "))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25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the round()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1BCEFC-0DF3-4B1A-977F-BBBF91E5D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5.875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25.53191489361702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round(mpg, 2)                # 25.53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combine the last two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14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for the Miles Per Gallon program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F0DFF1-D8B3-410D-846B-2938ED8CEB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562600" cy="2057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Miles Per Gallon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miles driven: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gallons of gas used: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35.875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 Per Gallon:             4.18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0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Miles Per Gallon program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46955-C302-47D9-B118-6645DFE7E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a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print("The Miles Per Gallon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input from the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float(input("Enter miles driven:\t\t"))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float(input("Enter gallons of gas used:\t"))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and round miles per gallon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miles_driven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gallons_used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 = round(mpg,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print("Miles Per Gallon:\t\t" + str(mpg))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for the Test Scores program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45006B-1B1D-46A6-9E10-D92E9F569A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562600" cy="3048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Scores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3 test scores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  255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Score: 85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0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code for a Test Scores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C68EA8-96EE-4FCC-BFF5-8DAE5BE56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999: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counter)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print("Average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19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Test Scores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0A860-ECD8-4E05-9533-1C2648F01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a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print("The Test Scores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print("Enter 3 test scores")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print("======================")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scores from the user and accumulate the 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      # initialize 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average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format and display the result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print("======================")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 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"\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2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indentation error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6C7EC-CEE9-4C0F-9195-1887A6B52A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print("Average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1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Two ways to continue one statement over two </a:t>
            </a:r>
            <a:br>
              <a:rPr lang="en-US" dirty="0"/>
            </a:br>
            <a:r>
              <a:rPr lang="en-US" dirty="0"/>
              <a:t>or more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32DD5C-ADEC-4170-8C8A-F1D3AA0A3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fr-FR" sz="2400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fr-FR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continuation</a:t>
            </a:r>
            <a:endParaRPr lang="en-US" sz="2400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("Total Score: " +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"\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 +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fr-FR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Explicit continuation</a:t>
            </a:r>
            <a:endParaRPr lang="en-US" sz="2400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print("Total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Score: " + str(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9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AD0A0F-3C7B-49D3-BCB7-EC76091BD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 relies on proper indentation. Incorrect indentation causes an error.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standard indentation is four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implicit continuation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you can divide statements after parentheses, brackets, and braces, and before or after operators like plus or minus signs.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explicit continuation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you can use the \ character to divide statements anywhere in a line.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Scores program with comments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AF1786-2378-4255-8C1F-1D47E802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/bin/env python3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This is a tutorial program that illustrates the use of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 while and if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initialize variables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scores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999: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int(input("Enter test score: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score to 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+= 1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1 to counter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3239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FA774D23-CD87-4BB6-B365-D73C968B11E5}" vid="{78B8C40C-25A7-4077-896B-60A8EE8B83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261</TotalTime>
  <Words>3057</Words>
  <Application>Microsoft Office PowerPoint</Application>
  <PresentationFormat>On-screen Show (4:3)</PresentationFormat>
  <Paragraphs>592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</vt:lpstr>
      <vt:lpstr>Applied objectives</vt:lpstr>
      <vt:lpstr>Knowledge objectives (part 1)</vt:lpstr>
      <vt:lpstr>Knowledge objectives (part 2)</vt:lpstr>
      <vt:lpstr>The Python code for a Test Scores program</vt:lpstr>
      <vt:lpstr>An indentation error</vt:lpstr>
      <vt:lpstr>Two ways to continue one statement over two  or more lines</vt:lpstr>
      <vt:lpstr>Coding rules</vt:lpstr>
      <vt:lpstr>The Test Scores program with comments (part 1)</vt:lpstr>
      <vt:lpstr>The Test Scores program with comments (part 2)</vt:lpstr>
      <vt:lpstr>Guidelines for using comments</vt:lpstr>
      <vt:lpstr>The syntax for calling any function</vt:lpstr>
      <vt:lpstr>Three Python data types</vt:lpstr>
      <vt:lpstr>Code that initializes variables and assigns data</vt:lpstr>
      <vt:lpstr>How to code literal values</vt:lpstr>
      <vt:lpstr>Rules for naming variables</vt:lpstr>
      <vt:lpstr>Python keywords</vt:lpstr>
      <vt:lpstr>Two naming styles for variables</vt:lpstr>
      <vt:lpstr>Python’s arithmetic operators</vt:lpstr>
      <vt:lpstr>Examples with two operands</vt:lpstr>
      <vt:lpstr>The order of precedence</vt:lpstr>
      <vt:lpstr>Examples that show the order of precedence  and use of parentheses</vt:lpstr>
      <vt:lpstr>Code that calculates sales tax</vt:lpstr>
      <vt:lpstr>The most useful compound assignment operators</vt:lpstr>
      <vt:lpstr>More compound assignment operator examples</vt:lpstr>
      <vt:lpstr>A floating-point result that isn’t precise</vt:lpstr>
      <vt:lpstr>The Python shell after some numeric testing</vt:lpstr>
      <vt:lpstr>How to use the shell</vt:lpstr>
      <vt:lpstr>How to assign strings to variables</vt:lpstr>
      <vt:lpstr>The str() function</vt:lpstr>
      <vt:lpstr>Common escape sequences</vt:lpstr>
      <vt:lpstr>The new line character</vt:lpstr>
      <vt:lpstr>The backslash in a Windows path</vt:lpstr>
      <vt:lpstr>Implicit continuation of a string over several lines</vt:lpstr>
      <vt:lpstr>The Python shell with string testing</vt:lpstr>
      <vt:lpstr>Review of how to use the shell</vt:lpstr>
      <vt:lpstr>The syntax of the print() function</vt:lpstr>
      <vt:lpstr>Two ways to get the same result</vt:lpstr>
      <vt:lpstr>Examples that use the sep and end arguments</vt:lpstr>
      <vt:lpstr>The input() function</vt:lpstr>
      <vt:lpstr>Another way to get input from the user</vt:lpstr>
      <vt:lpstr>Code that attempts to get numeric input</vt:lpstr>
      <vt:lpstr>Three functions for working with numbers</vt:lpstr>
      <vt:lpstr>Code that gets an int value from the user</vt:lpstr>
      <vt:lpstr>Code that gets a float value from the user</vt:lpstr>
      <vt:lpstr>Code that uses the round() function</vt:lpstr>
      <vt:lpstr>The console for the Miles Per Gallon program</vt:lpstr>
      <vt:lpstr>The code for the Miles Per Gallon program</vt:lpstr>
      <vt:lpstr>The console for the Test Scores program</vt:lpstr>
      <vt:lpstr>The code for the Test Scores program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Judy Taylor</dc:creator>
  <cp:lastModifiedBy>Judy Taylor</cp:lastModifiedBy>
  <cp:revision>21</cp:revision>
  <cp:lastPrinted>2016-01-14T23:03:16Z</cp:lastPrinted>
  <dcterms:created xsi:type="dcterms:W3CDTF">2019-07-22T18:44:04Z</dcterms:created>
  <dcterms:modified xsi:type="dcterms:W3CDTF">2019-07-30T21:15:28Z</dcterms:modified>
</cp:coreProperties>
</file>