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3"/>
  </p:notesMasterIdLst>
  <p:handoutMasterIdLst>
    <p:handoutMasterId r:id="rId34"/>
  </p:handoutMasterIdLst>
  <p:sldIdLst>
    <p:sldId id="256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86452" autoAdjust="0"/>
  </p:normalViewPr>
  <p:slideViewPr>
    <p:cSldViewPr>
      <p:cViewPr varScale="1">
        <p:scale>
          <a:sx n="83" d="100"/>
          <a:sy n="83" d="100"/>
        </p:scale>
        <p:origin x="54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7/30/2019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2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2133600"/>
            <a:ext cx="7315200" cy="1447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E431898-FA05-47E4-BC1F-810D3C5E7E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1066800"/>
            <a:ext cx="7315200" cy="91812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886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86" r:id="rId9"/>
    <p:sldLayoutId id="2147483675" r:id="rId10"/>
    <p:sldLayoutId id="2147483684" r:id="rId11"/>
    <p:sldLayoutId id="2147483685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file I/O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C4FF9-2982-4257-8925-A6D04A6F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read methods of a file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864DCC-D055-4B01-B19E-94FD33F22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read()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readlines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readline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6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 loop to read each line of the file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57B91F-792B-42D4-BED5-A182B071F2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048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line in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print(line, end="")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read the entire file as a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contents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file.read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print(contents)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that’s printed to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8DD76A-B5F3-4DCC-8E36-C75C77EA9A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114800"/>
            <a:ext cx="5562600" cy="533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 Cleese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Eric Idle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77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the entire file as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A94B41-D72C-4AE1-A8F2-18A5F9D915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505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members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file.readlines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print(members[0], end="")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print(members[1])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read each line of the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member1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file.readline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print(member1, end="")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member2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file.readline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print(member2)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that’s printed to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BE18A7-CF88-40CB-813D-B7D75686D1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572000"/>
            <a:ext cx="5562600" cy="61332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 Cleese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Eric Idle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34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and read a list of strings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3AA1C3-6BF7-48FC-BAC2-2A5CA0AA3E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8100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the items in a list to a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 = ["John Cleese", "Eric Idle"]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open("members.txt", "w")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m in members: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+ "\n")          # adds new line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read the lines in a file into a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line in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line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line.replace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("\n", "") # removes new line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print(members)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that’s printed to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F3E16A-64C8-4885-A601-D1D8411490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881282"/>
            <a:ext cx="5522259" cy="30031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['John Cleese', 'Eric Idle']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and read a list of numbers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CB32F5-33E6-4796-B6C5-0A2F8F71FE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111712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the items in a list to a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 = [1975, 1979, 1983]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open("years.txt", "w")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years_file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year in years: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years_file.write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(str(year) + "\n")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# converts int to str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read the items in a list from a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open("years.txt")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line in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line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line.replace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("\n",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(int(line))    # converts str to 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print(years)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that’s printed to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1E73AC-BD10-467E-A312-1649487D39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5204012"/>
            <a:ext cx="5105400" cy="28238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[1975, 1979, 1983]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642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Movie List 1.0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5CA284-1D8F-42F7-A24A-4E0D290081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019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List program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- List all movies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-  Add a movie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- 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 was added.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Casablanca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 was deleted.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93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1.0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6F8C84-69B8-482B-BB3C-0289E173F7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"movies.txt"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"w")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movie in movies: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file.write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 + "\n")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line in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line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line.replace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("\n",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i in range(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 = movies[i]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print(str(i+1) + ". " + movie)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0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1.0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831132-AC23-4A5D-8760-4ED6AE325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= input("Movie: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print(movie + " was added.\n")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index = int(input("Number: "))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movies.pop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(index - 1)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print(movie + " was deleted.\n")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Movie List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print("COMMAND MENU")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print("list - List all movies")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print("add -  Add a movie")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("del -  </a:t>
            </a:r>
            <a:r>
              <a:rPr lang="es-E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print("exit - Exit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09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1.0 program (part 3)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6A5A00-A5D3-4213-BF45-1BAF2314C2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command = input("Command: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command == "list":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print("Not a valid command. Please try again.")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41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writer() function of the CSV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20A9DE-809D-4C16-9C26-C69D0F601B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writer(</a:t>
            </a:r>
            <a:r>
              <a:rPr lang="en-US" sz="18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file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writerows</a:t>
            </a: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of the CSV writer object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writerows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rows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0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0A66BF-5A98-420C-9652-49198F21CA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text, CSV, or binary files to save and retrieve the data that’s used by your programs.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Differentiate between text and binary files.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benefit of using a with statement for opening and closing a 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csv module, writer objects, and reader objects for writing a list of lists to a CSV file and reading a list of lists from a CSV 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pickle module and the load() and dump() methods for saving a list of lists to a binary file and reading a list of lists from a binary file.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2-dimensional list with 3 rows and 2 columns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6314BB-E9A4-4FC9-85D5-098F434BC6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657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[["Monty Python and the Holy Grail", 1975],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["Cat on a Hot Tin Roof", 1958],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["On the Waterfront", 1954]]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import the csv module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csv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the list to a CSV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open("movies.csv", "w",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writer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csv.writer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writer.writerows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contents of the CSV file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4715DA-FA66-4B01-B29C-FB0659B960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724400"/>
            <a:ext cx="6019800" cy="838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Monty Python and the Holy Grail,1975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 on a Hot Tin Roof,1958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Waterfront,1954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8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reader() function of the csv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CAC2E2-8723-4DA5-B287-DDFBA580A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286000"/>
          </a:xfrm>
        </p:spPr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reader(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file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read data from a CSV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open("movies.csv",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reader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row in reader: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print(row[0] + " (" + str(row[1]) + ")")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6C9243-3B8E-466C-8F20-29B96389E6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429000"/>
            <a:ext cx="6019800" cy="8323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Monty Python and the Holy Grail (1975)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 on a Hot Tin Roof (1958)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Waterfront (1954)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196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Some optional arguments that can be used </a:t>
            </a:r>
            <a:br>
              <a:rPr lang="en-US" dirty="0"/>
            </a:br>
            <a:r>
              <a:rPr lang="en-US" dirty="0"/>
              <a:t>to change the CSV format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080E10-9499-4674-9C83-39A5E63C4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19600"/>
          </a:xfrm>
        </p:spPr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quoting=</a:t>
            </a: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csv.QUOTE_MINIMAL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quotechar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='"'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delimiter=","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changes the delimiter for the writer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csv.writer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(file, delimiter="\t")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changes the delimiter for the reader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(file, delimiter="\t")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07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Movie List 2.0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DEE02F9-43D3-4240-A0DD-6F2AA67408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066800"/>
            <a:ext cx="6019800" cy="5029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List program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- List all movies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-  Add a movie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- 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 (1975)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 (1958)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 (1954)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1939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 was added.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 (1975)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 (1958)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 (1954)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Gone with the Wind (1939)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 was deleted.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07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2.0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CDA476-8007-4CA4-9DE5-46153B435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csv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 file in the current directory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"movies.csv"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"w",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writer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csv.writer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writer.writerows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reader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row in reader: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i in range(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 = movies[i]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print(str(i+1) + ". " + movie[0] + " (" + movie[1] + ")")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8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2.0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B57E0D-A57D-4D54-B031-3C510A4E9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 = input("Name: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year = input("Year: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movie.append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movie.append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(year)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print(name + " was added.\n")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index = int(input("Number: "))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movies.pop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(index - 1)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print(movie[0] + " was deleted.\n")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Movie List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print("COMMAND MENU")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print("list - List all movies")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print("add -  Add a movie")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E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("del -  </a:t>
            </a:r>
            <a:r>
              <a:rPr lang="es-E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s-E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print("exit - Exit program\n")</a:t>
            </a:r>
          </a:p>
          <a:p>
            <a:endParaRPr lang="en-US" sz="1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54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2.0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D43267-7EF5-4177-B53D-C16C5F2422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</a:t>
            </a:r>
            <a:r>
              <a:rPr lang="en-US" sz="13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command = input("Command: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"list":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print("Not a valid command. Please try again.\n")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methods of the pickle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2D4C35-01CC-4E13-944E-7E196F66D2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dump(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bfile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load(</a:t>
            </a:r>
            <a:r>
              <a:rPr lang="en-US" sz="1600" b="1" i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bfile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79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2-dimensional list of movies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E515C8-4505-4C1F-B021-80C682099E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[["Monty Python and the Holy Grail", 1975],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["Cat on a Hot Tin Roof", 1958],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["On the Waterfront", 1954]]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import the pickle module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pickle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an object to a binary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movies.bin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as file:  # write binary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pickle.dump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(movies, file)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08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an object from a binary file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645154-0A99-47BB-B3E0-46D474C2C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371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movies.bin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as file: # read binary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pickle.load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E69E8B-7D63-42C8-BBDC-681299A7DF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514600"/>
            <a:ext cx="6477000" cy="838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[['Monty Python and the Holy Grail', 1975], ['Cat on a Hot Tin Roof', 1958], ['On the Waterfront', 1954]]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56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files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082CEF-6D6A-4480-86B9-196E57AE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1066800"/>
            <a:ext cx="7315200" cy="12954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Text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Binary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text file that’s opened by a text editor</a:t>
            </a:r>
          </a:p>
          <a:p>
            <a:endParaRPr lang="en-US" dirty="0"/>
          </a:p>
        </p:txBody>
      </p:sp>
      <p:pic>
        <p:nvPicPr>
          <p:cNvPr id="16" name="Content Placeholder 15" descr="Refer to page 197 in textbook.">
            <a:extLst>
              <a:ext uri="{FF2B5EF4-FFF2-40B4-BE49-F238E27FC236}">
                <a16:creationId xmlns:a16="http://schemas.microsoft.com/office/drawing/2014/main" id="{066AE386-C6E9-4E90-8829-477D553951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56081" y="2499300"/>
            <a:ext cx="6428232" cy="1355173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C1C0112-8DF8-48E6-A7C2-D4FC6D2206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0386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binary file with the same data</a:t>
            </a:r>
          </a:p>
          <a:p>
            <a:endParaRPr lang="en-US" dirty="0"/>
          </a:p>
        </p:txBody>
      </p:sp>
      <p:pic>
        <p:nvPicPr>
          <p:cNvPr id="17" name="Content Placeholder 16" descr="Refer to page 197 in textbook.">
            <a:extLst>
              <a:ext uri="{FF2B5EF4-FFF2-40B4-BE49-F238E27FC236}">
                <a16:creationId xmlns:a16="http://schemas.microsoft.com/office/drawing/2014/main" id="{E286A7FB-6143-4A1A-9D46-4752EE5AD43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356081" y="4572000"/>
            <a:ext cx="6431837" cy="112785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379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Movie List 3.0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7A6147-FFF6-4209-AE2F-DFBBBB3EE2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4267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List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- List all movies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-  Add a movie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-  </a:t>
            </a: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 (1975)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 (1958)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 (1954)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1939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 was added.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137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two file I/O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A6A3B8-EB64-46E4-9C35-6E0A3DF85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pickle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movies.bin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pickle.dump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(movies, 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pickle.load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movies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i in range(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 = movies[i]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print(str(i+1) + ". " + movie[0] + " ("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+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str(movie[1])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")")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36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sequence of file operations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4B5444-E64D-4BC6-BEDD-DE8A777E07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the file.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Write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data to the file or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read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data from the file.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Close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the file.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6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built-in open()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9CE7E4-0027-4BEB-B1C4-311092B790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open(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file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mode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few of its modes</a:t>
            </a:r>
          </a:p>
          <a:p>
            <a:pPr marL="349250">
              <a:spcBef>
                <a:spcPts val="600"/>
              </a:spcBef>
              <a:spcAft>
                <a:spcPts val="600"/>
              </a:spcAft>
              <a:tabLst>
                <a:tab pos="2286000" algn="l"/>
                <a:tab pos="2514600" algn="l"/>
                <a:tab pos="2514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	Mode</a:t>
            </a:r>
          </a:p>
          <a:p>
            <a:pPr marL="349250">
              <a:spcBef>
                <a:spcPts val="600"/>
              </a:spcBef>
              <a:spcAft>
                <a:spcPts val="600"/>
              </a:spcAft>
              <a:tabLst>
                <a:tab pos="22860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Read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9250">
              <a:spcBef>
                <a:spcPts val="600"/>
              </a:spcBef>
              <a:spcAft>
                <a:spcPts val="600"/>
              </a:spcAft>
              <a:tabLst>
                <a:tab pos="22860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Write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9250">
              <a:spcBef>
                <a:spcPts val="600"/>
              </a:spcBef>
              <a:spcAft>
                <a:spcPts val="600"/>
              </a:spcAft>
              <a:tabLst>
                <a:tab pos="22860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Append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9250">
              <a:spcBef>
                <a:spcPts val="600"/>
              </a:spcBef>
              <a:spcAft>
                <a:spcPts val="600"/>
              </a:spcAft>
              <a:tabLst>
                <a:tab pos="22860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Binary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close() method of a file object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close()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59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How to open a file in write mode </a:t>
            </a:r>
            <a:br>
              <a:rPr lang="en-US" dirty="0"/>
            </a:br>
            <a:r>
              <a:rPr lang="en-US" dirty="0"/>
              <a:t>and close the file manually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58ED49-98B8-40A3-B62F-CD074478EF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open("test.txt", "w")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("Test")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outfile.close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91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670411"/>
          </a:xfrm>
        </p:spPr>
        <p:txBody>
          <a:bodyPr/>
          <a:lstStyle/>
          <a:p>
            <a:r>
              <a:rPr lang="en-US" dirty="0"/>
              <a:t>How to use with statements to open </a:t>
            </a:r>
            <a:br>
              <a:rPr lang="en-US" dirty="0"/>
            </a:br>
            <a:r>
              <a:rPr lang="en-US" dirty="0"/>
              <a:t>and close files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F39D41-DA39-4A64-85A3-1F104E96B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with statement for file I/O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file_object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statements...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opens a text file in write mode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automatically closes 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open("test.txt", "w")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("Test")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opens a text file in read mode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automatically closes 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open("test.txt", "r")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infile.readline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9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write() method of a file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E08634-28B4-4132-BFDA-82719A668C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write(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str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one line to a text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open("members.txt", "w")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("John Cleese\n")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append one line to a text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open("members.txt", "a")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("Eric Idle\n")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75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55964"/>
          </a:xfrm>
        </p:spPr>
        <p:txBody>
          <a:bodyPr/>
          <a:lstStyle/>
          <a:p>
            <a:r>
              <a:rPr lang="en-US" dirty="0"/>
              <a:t>The contents of the text file after the two lines have been written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6EDF49-BF56-4F4A-9B5E-ED78C0F188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486265"/>
            <a:ext cx="5562600" cy="36933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 Cleese\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nEric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Idle\n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88F415-24E6-4C06-A6A0-EF5E500F1C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086512"/>
            <a:ext cx="7391400" cy="885288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contents of the text file when viewed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text editor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6B6790-ACB4-4C93-A279-83F6C8C1FF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924712"/>
            <a:ext cx="5562600" cy="58048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 Cleese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Eric Idle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26775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142</TotalTime>
  <Words>2262</Words>
  <Application>Microsoft Office PowerPoint</Application>
  <PresentationFormat>On-screen Show (4:3)</PresentationFormat>
  <Paragraphs>523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7</vt:lpstr>
      <vt:lpstr>Objectives</vt:lpstr>
      <vt:lpstr>Two types of files</vt:lpstr>
      <vt:lpstr>The sequence of file operations</vt:lpstr>
      <vt:lpstr>The built-in open() function</vt:lpstr>
      <vt:lpstr>How to open a file in write mode  and close the file manually</vt:lpstr>
      <vt:lpstr>How to use with statements to open  and close files</vt:lpstr>
      <vt:lpstr>The write() method of a file object</vt:lpstr>
      <vt:lpstr>The contents of the text file after the two lines have been written</vt:lpstr>
      <vt:lpstr>Three read methods of a file object</vt:lpstr>
      <vt:lpstr>How to use a loop to read each line of the file</vt:lpstr>
      <vt:lpstr>How to read the entire file as a list</vt:lpstr>
      <vt:lpstr>How to write and read a list of strings</vt:lpstr>
      <vt:lpstr>How to write and read a list of numbers</vt:lpstr>
      <vt:lpstr>The user interface for the Movie List 1.0 program</vt:lpstr>
      <vt:lpstr>The code for the Movie List 1.0 program (part 1)</vt:lpstr>
      <vt:lpstr>The code for the Movie List 1.0 program (part 2)</vt:lpstr>
      <vt:lpstr>The code for the Movie List 1.0 program (part 3)</vt:lpstr>
      <vt:lpstr>The writer() function of the CSV module</vt:lpstr>
      <vt:lpstr>A 2-dimensional list with 3 rows and 2 columns</vt:lpstr>
      <vt:lpstr>The reader() function of the csv module</vt:lpstr>
      <vt:lpstr>Some optional arguments that can be used  to change the CSV format</vt:lpstr>
      <vt:lpstr>The user interface for the Movie List 2.0 program</vt:lpstr>
      <vt:lpstr>The code for the Movie List 2.0 program (part 1)</vt:lpstr>
      <vt:lpstr>The code for the Movie List 2.0 program (part 2)</vt:lpstr>
      <vt:lpstr>The code for the Movie List 2.0 program (part 3)</vt:lpstr>
      <vt:lpstr>Two methods of the pickle module</vt:lpstr>
      <vt:lpstr>A 2-dimensional list of movies</vt:lpstr>
      <vt:lpstr>How to read an object from a binary file</vt:lpstr>
      <vt:lpstr>The user interface for the Movie List 3.0 program</vt:lpstr>
      <vt:lpstr>The code for the two file I/O functions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Judy Taylor</dc:creator>
  <cp:lastModifiedBy>Judy Taylor</cp:lastModifiedBy>
  <cp:revision>12</cp:revision>
  <cp:lastPrinted>2016-01-14T23:03:16Z</cp:lastPrinted>
  <dcterms:created xsi:type="dcterms:W3CDTF">2019-07-24T17:35:33Z</dcterms:created>
  <dcterms:modified xsi:type="dcterms:W3CDTF">2019-07-30T21:19:49Z</dcterms:modified>
</cp:coreProperties>
</file>