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9" r:id="rId1"/>
  </p:sldMasterIdLst>
  <p:notesMasterIdLst>
    <p:notesMasterId r:id="rId55"/>
  </p:notesMasterIdLst>
  <p:handoutMasterIdLst>
    <p:handoutMasterId r:id="rId56"/>
  </p:handoutMasterIdLst>
  <p:sldIdLst>
    <p:sldId id="256" r:id="rId2"/>
    <p:sldId id="324" r:id="rId3"/>
    <p:sldId id="344" r:id="rId4"/>
    <p:sldId id="325" r:id="rId5"/>
    <p:sldId id="326" r:id="rId6"/>
    <p:sldId id="327" r:id="rId7"/>
    <p:sldId id="328" r:id="rId8"/>
    <p:sldId id="329" r:id="rId9"/>
    <p:sldId id="330" r:id="rId10"/>
    <p:sldId id="331" r:id="rId11"/>
    <p:sldId id="332" r:id="rId12"/>
    <p:sldId id="333" r:id="rId13"/>
    <p:sldId id="334" r:id="rId14"/>
    <p:sldId id="335" r:id="rId15"/>
    <p:sldId id="336" r:id="rId16"/>
    <p:sldId id="337" r:id="rId17"/>
    <p:sldId id="338" r:id="rId18"/>
    <p:sldId id="339" r:id="rId19"/>
    <p:sldId id="340" r:id="rId20"/>
    <p:sldId id="341" r:id="rId21"/>
    <p:sldId id="342" r:id="rId22"/>
    <p:sldId id="343" r:id="rId23"/>
    <p:sldId id="345" r:id="rId24"/>
    <p:sldId id="346" r:id="rId25"/>
    <p:sldId id="347" r:id="rId26"/>
    <p:sldId id="348" r:id="rId27"/>
    <p:sldId id="349" r:id="rId28"/>
    <p:sldId id="350" r:id="rId29"/>
    <p:sldId id="351" r:id="rId30"/>
    <p:sldId id="352" r:id="rId31"/>
    <p:sldId id="353" r:id="rId32"/>
    <p:sldId id="354" r:id="rId33"/>
    <p:sldId id="355" r:id="rId34"/>
    <p:sldId id="356" r:id="rId35"/>
    <p:sldId id="357" r:id="rId36"/>
    <p:sldId id="358" r:id="rId37"/>
    <p:sldId id="359" r:id="rId38"/>
    <p:sldId id="360" r:id="rId39"/>
    <p:sldId id="361" r:id="rId40"/>
    <p:sldId id="362" r:id="rId41"/>
    <p:sldId id="363" r:id="rId42"/>
    <p:sldId id="364" r:id="rId43"/>
    <p:sldId id="365" r:id="rId44"/>
    <p:sldId id="366" r:id="rId45"/>
    <p:sldId id="367" r:id="rId46"/>
    <p:sldId id="368" r:id="rId47"/>
    <p:sldId id="369" r:id="rId48"/>
    <p:sldId id="370" r:id="rId49"/>
    <p:sldId id="371" r:id="rId50"/>
    <p:sldId id="372" r:id="rId51"/>
    <p:sldId id="373" r:id="rId52"/>
    <p:sldId id="374" r:id="rId53"/>
    <p:sldId id="375" r:id="rId54"/>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New Roman"/>
        <a:ea typeface="+mn-ea"/>
        <a:cs typeface="+mn-cs"/>
      </a:defRPr>
    </a:lvl1pPr>
    <a:lvl2pPr marL="457200" algn="l" rtl="0" eaLnBrk="0" fontAlgn="base" hangingPunct="0">
      <a:spcBef>
        <a:spcPct val="0"/>
      </a:spcBef>
      <a:spcAft>
        <a:spcPct val="0"/>
      </a:spcAft>
      <a:defRPr sz="2400" kern="1200">
        <a:solidFill>
          <a:schemeClr val="tx1"/>
        </a:solidFill>
        <a:latin typeface="Times New Roman"/>
        <a:ea typeface="+mn-ea"/>
        <a:cs typeface="+mn-cs"/>
      </a:defRPr>
    </a:lvl2pPr>
    <a:lvl3pPr marL="914400" algn="l" rtl="0" eaLnBrk="0" fontAlgn="base" hangingPunct="0">
      <a:spcBef>
        <a:spcPct val="0"/>
      </a:spcBef>
      <a:spcAft>
        <a:spcPct val="0"/>
      </a:spcAft>
      <a:defRPr sz="2400" kern="1200">
        <a:solidFill>
          <a:schemeClr val="tx1"/>
        </a:solidFill>
        <a:latin typeface="Times New Roman"/>
        <a:ea typeface="+mn-ea"/>
        <a:cs typeface="+mn-cs"/>
      </a:defRPr>
    </a:lvl3pPr>
    <a:lvl4pPr marL="1371600" algn="l" rtl="0" eaLnBrk="0" fontAlgn="base" hangingPunct="0">
      <a:spcBef>
        <a:spcPct val="0"/>
      </a:spcBef>
      <a:spcAft>
        <a:spcPct val="0"/>
      </a:spcAft>
      <a:defRPr sz="2400" kern="1200">
        <a:solidFill>
          <a:schemeClr val="tx1"/>
        </a:solidFill>
        <a:latin typeface="Times New Roman"/>
        <a:ea typeface="+mn-ea"/>
        <a:cs typeface="+mn-cs"/>
      </a:defRPr>
    </a:lvl4pPr>
    <a:lvl5pPr marL="1828800" algn="l" rtl="0" eaLnBrk="0" fontAlgn="base" hangingPunct="0">
      <a:spcBef>
        <a:spcPct val="0"/>
      </a:spcBef>
      <a:spcAft>
        <a:spcPct val="0"/>
      </a:spcAft>
      <a:defRPr sz="2400" kern="1200">
        <a:solidFill>
          <a:schemeClr val="tx1"/>
        </a:solidFill>
        <a:latin typeface="Times New Roman"/>
        <a:ea typeface="+mn-ea"/>
        <a:cs typeface="+mn-cs"/>
      </a:defRPr>
    </a:lvl5pPr>
    <a:lvl6pPr marL="2286000" algn="l" defTabSz="914400" rtl="0" eaLnBrk="1" latinLnBrk="0" hangingPunct="1">
      <a:defRPr sz="2400" kern="1200">
        <a:solidFill>
          <a:schemeClr val="tx1"/>
        </a:solidFill>
        <a:latin typeface="Times New Roman"/>
        <a:ea typeface="+mn-ea"/>
        <a:cs typeface="+mn-cs"/>
      </a:defRPr>
    </a:lvl6pPr>
    <a:lvl7pPr marL="2743200" algn="l" defTabSz="914400" rtl="0" eaLnBrk="1" latinLnBrk="0" hangingPunct="1">
      <a:defRPr sz="2400" kern="1200">
        <a:solidFill>
          <a:schemeClr val="tx1"/>
        </a:solidFill>
        <a:latin typeface="Times New Roman"/>
        <a:ea typeface="+mn-ea"/>
        <a:cs typeface="+mn-cs"/>
      </a:defRPr>
    </a:lvl7pPr>
    <a:lvl8pPr marL="3200400" algn="l" defTabSz="914400" rtl="0" eaLnBrk="1" latinLnBrk="0" hangingPunct="1">
      <a:defRPr sz="2400" kern="1200">
        <a:solidFill>
          <a:schemeClr val="tx1"/>
        </a:solidFill>
        <a:latin typeface="Times New Roman"/>
        <a:ea typeface="+mn-ea"/>
        <a:cs typeface="+mn-cs"/>
      </a:defRPr>
    </a:lvl8pPr>
    <a:lvl9pPr marL="3657600" algn="l" defTabSz="914400" rtl="0" eaLnBrk="1" latinLnBrk="0" hangingPunct="1">
      <a:defRPr sz="2400" kern="1200">
        <a:solidFill>
          <a:schemeClr val="tx1"/>
        </a:solidFill>
        <a:latin typeface="Times New Roman"/>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20396D"/>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0" autoAdjust="0"/>
    <p:restoredTop sz="86452" autoAdjust="0"/>
  </p:normalViewPr>
  <p:slideViewPr>
    <p:cSldViewPr>
      <p:cViewPr varScale="1">
        <p:scale>
          <a:sx n="83" d="100"/>
          <a:sy n="83" d="100"/>
        </p:scale>
        <p:origin x="62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defRPr sz="1200"/>
            </a:lvl1pPr>
          </a:lstStyle>
          <a:p>
            <a:pPr>
              <a:defRPr/>
            </a:pPr>
            <a:endParaRPr lang="en-US"/>
          </a:p>
        </p:txBody>
      </p:sp>
      <p:sp>
        <p:nvSpPr>
          <p:cNvPr id="27651" name="Rectangle 3"/>
          <p:cNvSpPr>
            <a:spLocks noGrp="1" noChangeArrowheads="1"/>
          </p:cNvSpPr>
          <p:nvPr>
            <p:ph type="dt" sz="quarter" idx="1"/>
          </p:nvPr>
        </p:nvSpPr>
        <p:spPr bwMode="auto">
          <a:xfrm>
            <a:off x="3970938"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a:defRPr sz="1200"/>
            </a:lvl1pPr>
          </a:lstStyle>
          <a:p>
            <a:pPr>
              <a:defRPr/>
            </a:pPr>
            <a:fld id="{94633A84-D730-4DB1-B585-7559B92CE5D8}" type="datetimeFigureOut">
              <a:rPr lang="en-US"/>
              <a:pPr>
                <a:defRPr/>
              </a:pPr>
              <a:t>7/30/2019</a:t>
            </a:fld>
            <a:endParaRPr lang="en-US"/>
          </a:p>
        </p:txBody>
      </p:sp>
      <p:sp>
        <p:nvSpPr>
          <p:cNvPr id="27652" name="Rectangle 4"/>
          <p:cNvSpPr>
            <a:spLocks noGrp="1" noChangeArrowheads="1"/>
          </p:cNvSpPr>
          <p:nvPr>
            <p:ph type="ftr" sz="quarter" idx="2"/>
          </p:nvPr>
        </p:nvSpPr>
        <p:spPr bwMode="auto">
          <a:xfrm>
            <a:off x="0"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defRPr sz="1200"/>
            </a:lvl1pPr>
          </a:lstStyle>
          <a:p>
            <a:pPr>
              <a:defRPr/>
            </a:pPr>
            <a:endParaRPr lang="en-US"/>
          </a:p>
        </p:txBody>
      </p:sp>
      <p:sp>
        <p:nvSpPr>
          <p:cNvPr id="27653" name="Rectangle 5"/>
          <p:cNvSpPr>
            <a:spLocks noGrp="1" noChangeArrowheads="1"/>
          </p:cNvSpPr>
          <p:nvPr>
            <p:ph type="sldNum" sz="quarter" idx="3"/>
          </p:nvPr>
        </p:nvSpPr>
        <p:spPr bwMode="auto">
          <a:xfrm>
            <a:off x="3970938"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a:defRPr sz="1200"/>
            </a:lvl1pPr>
          </a:lstStyle>
          <a:p>
            <a:pPr>
              <a:defRPr/>
            </a:pPr>
            <a:fld id="{1C669EC8-97E7-4C24-A864-1853E75085DC}" type="slidenum">
              <a:rPr lang="en-US"/>
              <a:pPr>
                <a:defRPr/>
              </a:pPr>
              <a:t>‹#›</a:t>
            </a:fld>
            <a:endParaRPr lang="en-US"/>
          </a:p>
        </p:txBody>
      </p:sp>
    </p:spTree>
    <p:extLst>
      <p:ext uri="{BB962C8B-B14F-4D97-AF65-F5344CB8AC3E}">
        <p14:creationId xmlns:p14="http://schemas.microsoft.com/office/powerpoint/2010/main" val="9789857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3251" name="Rectangle 3"/>
          <p:cNvSpPr>
            <a:spLocks noGrp="1" noChangeArrowheads="1"/>
          </p:cNvSpPr>
          <p:nvPr>
            <p:ph type="dt" idx="1"/>
          </p:nvPr>
        </p:nvSpPr>
        <p:spPr bwMode="auto">
          <a:xfrm>
            <a:off x="397256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530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3"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3254"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53255"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atin typeface="Times New Roman" pitchFamily="18" charset="0"/>
              </a:defRPr>
            </a:lvl1pPr>
          </a:lstStyle>
          <a:p>
            <a:pPr>
              <a:defRPr/>
            </a:pPr>
            <a:fld id="{82C5A2EE-74B4-4329-B2EC-6DFE0575EDC9}" type="slidenum">
              <a:rPr lang="en-US"/>
              <a:pPr>
                <a:defRPr/>
              </a:pPr>
              <a:t>‹#›</a:t>
            </a:fld>
            <a:endParaRPr lang="en-US"/>
          </a:p>
        </p:txBody>
      </p:sp>
    </p:spTree>
    <p:extLst>
      <p:ext uri="{BB962C8B-B14F-4D97-AF65-F5344CB8AC3E}">
        <p14:creationId xmlns:p14="http://schemas.microsoft.com/office/powerpoint/2010/main" val="239245560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number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85800" y="1143000"/>
            <a:ext cx="7772400" cy="553998"/>
          </a:xfrm>
        </p:spPr>
        <p:txBody>
          <a:bodyPr lIns="0" tIns="0" rIns="0" bIns="0" anchor="t" anchorCtr="0">
            <a:spAutoFit/>
          </a:bodyPr>
          <a:lstStyle>
            <a:lvl1pPr>
              <a:defRPr sz="3600" b="1" i="0" baseline="0">
                <a:solidFill>
                  <a:srgbClr val="000099"/>
                </a:solidFill>
              </a:defRPr>
            </a:lvl1pPr>
          </a:lstStyle>
          <a:p>
            <a:r>
              <a:rPr lang="en-US" dirty="0"/>
              <a:t>Chapter number</a:t>
            </a:r>
          </a:p>
        </p:txBody>
      </p:sp>
      <p:sp>
        <p:nvSpPr>
          <p:cNvPr id="7" name="Text Placeholder 7"/>
          <p:cNvSpPr>
            <a:spLocks noGrp="1"/>
          </p:cNvSpPr>
          <p:nvPr>
            <p:ph type="body" sz="quarter" idx="13" hasCustomPrompt="1"/>
          </p:nvPr>
        </p:nvSpPr>
        <p:spPr>
          <a:xfrm>
            <a:off x="1905000" y="2209800"/>
            <a:ext cx="5334000" cy="2971800"/>
          </a:xfrm>
        </p:spPr>
        <p:txBody>
          <a:bodyPr/>
          <a:lstStyle>
            <a:lvl1pPr marL="0" indent="0" algn="ctr">
              <a:buNone/>
              <a:defRPr sz="4800" b="1" baseline="0"/>
            </a:lvl1pPr>
          </a:lstStyle>
          <a:p>
            <a:pPr lvl="0"/>
            <a:r>
              <a:rPr lang="en-US" dirty="0"/>
              <a:t>Chapter title</a:t>
            </a:r>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C4,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903205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_Image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10" name="Text Placeholder 9"/>
          <p:cNvSpPr>
            <a:spLocks noGrp="1"/>
          </p:cNvSpPr>
          <p:nvPr>
            <p:ph type="body" sz="quarter" idx="15"/>
          </p:nvPr>
        </p:nvSpPr>
        <p:spPr>
          <a:xfrm>
            <a:off x="812800" y="1062758"/>
            <a:ext cx="7391400" cy="1756642"/>
          </a:xfrm>
        </p:spPr>
        <p:txBody>
          <a:bodyPr/>
          <a:lstStyle>
            <a:lvl1pPr marL="0" indent="0">
              <a:buNone/>
              <a:defRPr sz="2000"/>
            </a:lvl1pPr>
          </a:lstStyle>
          <a:p>
            <a:pPr lvl="0"/>
            <a:r>
              <a:rPr lang="en-US"/>
              <a:t>Click to edit Master text styles</a:t>
            </a:r>
          </a:p>
        </p:txBody>
      </p:sp>
      <p:sp>
        <p:nvSpPr>
          <p:cNvPr id="7" name="Content Placeholder 6"/>
          <p:cNvSpPr>
            <a:spLocks noGrp="1"/>
          </p:cNvSpPr>
          <p:nvPr>
            <p:ph sz="quarter" idx="13"/>
          </p:nvPr>
        </p:nvSpPr>
        <p:spPr>
          <a:xfrm>
            <a:off x="812800" y="2895600"/>
            <a:ext cx="7315200" cy="1633402"/>
          </a:xfrm>
        </p:spPr>
        <p:txBody>
          <a:bodyPr/>
          <a:lstStyle>
            <a:lvl1pPr marL="0" indent="0">
              <a:buNone/>
              <a:defRPr/>
            </a:lvl1pPr>
          </a:lstStyle>
          <a:p>
            <a:pPr lvl="0"/>
            <a:r>
              <a:rPr lang="en-US"/>
              <a:t>Click to edit Master text styles</a:t>
            </a:r>
          </a:p>
        </p:txBody>
      </p:sp>
      <p:sp>
        <p:nvSpPr>
          <p:cNvPr id="9" name="Text Placeholder 9"/>
          <p:cNvSpPr>
            <a:spLocks noGrp="1"/>
          </p:cNvSpPr>
          <p:nvPr>
            <p:ph type="body" sz="quarter" idx="16"/>
          </p:nvPr>
        </p:nvSpPr>
        <p:spPr>
          <a:xfrm>
            <a:off x="812800" y="4605202"/>
            <a:ext cx="7391400" cy="1414598"/>
          </a:xfrm>
        </p:spPr>
        <p:txBody>
          <a:bodyPr/>
          <a:lstStyle>
            <a:lvl1pPr marL="0" indent="0">
              <a:buNone/>
              <a:defRPr sz="2000"/>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Python Programming</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2016,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C4,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602246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Figur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dirty="0"/>
              <a:t>Click to edit Master title style</a:t>
            </a:r>
          </a:p>
        </p:txBody>
      </p:sp>
      <p:sp>
        <p:nvSpPr>
          <p:cNvPr id="3" name="Date Placeholder 1"/>
          <p:cNvSpPr>
            <a:spLocks noGrp="1"/>
          </p:cNvSpPr>
          <p:nvPr>
            <p:ph type="dt" sz="half" idx="10"/>
          </p:nvPr>
        </p:nvSpPr>
        <p:spPr>
          <a:ln/>
        </p:spPr>
        <p:txBody>
          <a:bodyPr/>
          <a:lstStyle>
            <a:lvl1pPr>
              <a:defRPr sz="1800"/>
            </a:lvl1pPr>
          </a:lstStyle>
          <a:p>
            <a:pPr>
              <a:defRPr/>
            </a:pPr>
            <a:r>
              <a:rPr lang="en-US"/>
              <a:t>Murach's Python Programming</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2016,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C4,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467020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dirty="0"/>
              <a:t>Click to edit Master title style</a:t>
            </a:r>
          </a:p>
        </p:txBody>
      </p:sp>
      <p:sp>
        <p:nvSpPr>
          <p:cNvPr id="7" name="Text Placeholder 6"/>
          <p:cNvSpPr>
            <a:spLocks noGrp="1"/>
          </p:cNvSpPr>
          <p:nvPr>
            <p:ph type="body" sz="quarter" idx="13"/>
          </p:nvPr>
        </p:nvSpPr>
        <p:spPr>
          <a:xfrm>
            <a:off x="838200" y="1066800"/>
            <a:ext cx="7391400" cy="4876800"/>
          </a:xfr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C4,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50173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143000"/>
            <a:ext cx="7315200" cy="4800600"/>
          </a:xfrm>
        </p:spPr>
        <p:txBody>
          <a:bodyPr/>
          <a:lstStyle>
            <a:lvl1pPr marL="0" indent="0">
              <a:buNone/>
              <a:defRPr/>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C4,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575222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_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27432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Text Placeholder 14"/>
          <p:cNvSpPr>
            <a:spLocks noGrp="1"/>
          </p:cNvSpPr>
          <p:nvPr>
            <p:ph type="body" sz="quarter" idx="15"/>
          </p:nvPr>
        </p:nvSpPr>
        <p:spPr>
          <a:xfrm>
            <a:off x="1295400" y="3892100"/>
            <a:ext cx="6934200" cy="2049956"/>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C4,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4273112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_Console_Text_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9906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Text Placeholder 14"/>
          <p:cNvSpPr>
            <a:spLocks noGrp="1"/>
          </p:cNvSpPr>
          <p:nvPr>
            <p:ph type="body" sz="quarter" idx="16"/>
          </p:nvPr>
        </p:nvSpPr>
        <p:spPr>
          <a:xfrm>
            <a:off x="1295400" y="2150899"/>
            <a:ext cx="6934200" cy="815635"/>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11" name="Text Placeholder 6"/>
          <p:cNvSpPr>
            <a:spLocks noGrp="1"/>
          </p:cNvSpPr>
          <p:nvPr>
            <p:ph type="body" sz="quarter" idx="17"/>
          </p:nvPr>
        </p:nvSpPr>
        <p:spPr>
          <a:xfrm>
            <a:off x="838200" y="3347534"/>
            <a:ext cx="7391400" cy="1496734"/>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Text Placeholder 14"/>
          <p:cNvSpPr>
            <a:spLocks noGrp="1"/>
          </p:cNvSpPr>
          <p:nvPr>
            <p:ph type="body" sz="quarter" idx="15"/>
          </p:nvPr>
        </p:nvSpPr>
        <p:spPr>
          <a:xfrm>
            <a:off x="1295400" y="4982112"/>
            <a:ext cx="6934200" cy="885288"/>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C4,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2704291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14"/>
          <p:cNvSpPr>
            <a:spLocks noGrp="1"/>
          </p:cNvSpPr>
          <p:nvPr>
            <p:ph type="body" sz="quarter" idx="15"/>
          </p:nvPr>
        </p:nvSpPr>
        <p:spPr>
          <a:xfrm>
            <a:off x="1295400" y="1143000"/>
            <a:ext cx="6934200" cy="3200400"/>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C4,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610901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066800"/>
            <a:ext cx="7315200" cy="2514600"/>
          </a:xfrm>
        </p:spPr>
        <p:txBody>
          <a:bodyPr/>
          <a:lstStyle>
            <a:lvl1pPr marL="0" indent="0">
              <a:buNone/>
              <a:defRPr/>
            </a:lvl1pPr>
          </a:lstStyle>
          <a:p>
            <a:pPr lvl="0"/>
            <a:r>
              <a:rPr lang="en-US"/>
              <a:t>Click to edit Master text styles</a:t>
            </a:r>
          </a:p>
        </p:txBody>
      </p:sp>
      <p:sp>
        <p:nvSpPr>
          <p:cNvPr id="10" name="Text Placeholder 9"/>
          <p:cNvSpPr>
            <a:spLocks noGrp="1"/>
          </p:cNvSpPr>
          <p:nvPr>
            <p:ph type="body" sz="quarter" idx="15"/>
          </p:nvPr>
        </p:nvSpPr>
        <p:spPr>
          <a:xfrm>
            <a:off x="838200" y="3733800"/>
            <a:ext cx="7391400" cy="2209799"/>
          </a:xfrm>
        </p:spPr>
        <p:txBody>
          <a:bodyPr/>
          <a:lstStyle>
            <a:lvl1pPr marL="0" indent="0">
              <a:buNone/>
              <a:defRPr sz="2000"/>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Python Programming</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2016,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C4,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541202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_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066800"/>
            <a:ext cx="7315200" cy="2514600"/>
          </a:xfrm>
        </p:spPr>
        <p:txBody>
          <a:bodyPr/>
          <a:lstStyle>
            <a:lvl1pPr marL="0" indent="0">
              <a:buNone/>
              <a:defRPr/>
            </a:lvl1pPr>
          </a:lstStyle>
          <a:p>
            <a:pPr lvl="0"/>
            <a:r>
              <a:rPr lang="en-US"/>
              <a:t>Click to edit Master text styles</a:t>
            </a:r>
          </a:p>
        </p:txBody>
      </p:sp>
      <p:sp>
        <p:nvSpPr>
          <p:cNvPr id="8" name="Text Placeholder 7"/>
          <p:cNvSpPr>
            <a:spLocks noGrp="1"/>
          </p:cNvSpPr>
          <p:nvPr>
            <p:ph type="body" sz="quarter" idx="14" hasCustomPrompt="1"/>
          </p:nvPr>
        </p:nvSpPr>
        <p:spPr>
          <a:xfrm>
            <a:off x="838200" y="3730079"/>
            <a:ext cx="7391400" cy="457200"/>
          </a:xfrm>
        </p:spPr>
        <p:txBody>
          <a:bodyPr/>
          <a:lstStyle>
            <a:lvl1pPr marL="0" indent="0">
              <a:buNone/>
              <a:defRPr sz="2400" b="1">
                <a:solidFill>
                  <a:srgbClr val="000099"/>
                </a:solidFill>
                <a:latin typeface="+mj-lt"/>
              </a:defRPr>
            </a:lvl1pPr>
          </a:lstStyle>
          <a:p>
            <a:pPr lvl="0"/>
            <a:r>
              <a:rPr lang="en-US" dirty="0"/>
              <a:t>Click to edit Master heading style</a:t>
            </a:r>
          </a:p>
        </p:txBody>
      </p:sp>
      <p:sp>
        <p:nvSpPr>
          <p:cNvPr id="9" name="Content Placeholder 8"/>
          <p:cNvSpPr>
            <a:spLocks noGrp="1"/>
          </p:cNvSpPr>
          <p:nvPr>
            <p:ph sz="quarter" idx="15" hasCustomPrompt="1"/>
          </p:nvPr>
        </p:nvSpPr>
        <p:spPr>
          <a:xfrm>
            <a:off x="914400" y="4267200"/>
            <a:ext cx="7315200" cy="1676400"/>
          </a:xfrm>
        </p:spPr>
        <p:txBody>
          <a:bodyPr/>
          <a:lstStyle>
            <a:lvl1pPr marL="0" indent="0">
              <a:buNone/>
              <a:defRPr/>
            </a:lvl1pPr>
          </a:lstStyle>
          <a:p>
            <a:pPr lvl="0"/>
            <a:r>
              <a:rPr lang="en-US" dirty="0"/>
              <a:t>Object</a:t>
            </a:r>
          </a:p>
        </p:txBody>
      </p:sp>
      <p:sp>
        <p:nvSpPr>
          <p:cNvPr id="3" name="Date Placeholder 1"/>
          <p:cNvSpPr>
            <a:spLocks noGrp="1"/>
          </p:cNvSpPr>
          <p:nvPr>
            <p:ph type="dt" sz="half" idx="10"/>
          </p:nvPr>
        </p:nvSpPr>
        <p:spPr>
          <a:ln/>
        </p:spPr>
        <p:txBody>
          <a:bodyPr/>
          <a:lstStyle>
            <a:lvl1pPr>
              <a:defRPr sz="1800"/>
            </a:lvl1pPr>
          </a:lstStyle>
          <a:p>
            <a:pPr>
              <a:defRPr/>
            </a:pPr>
            <a:r>
              <a:rPr lang="en-US"/>
              <a:t>Murach's Python Programming</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2016,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C4,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068147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_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10" name="Text Placeholder 9"/>
          <p:cNvSpPr>
            <a:spLocks noGrp="1"/>
          </p:cNvSpPr>
          <p:nvPr>
            <p:ph type="body" sz="quarter" idx="15"/>
          </p:nvPr>
        </p:nvSpPr>
        <p:spPr>
          <a:xfrm>
            <a:off x="812800" y="1062758"/>
            <a:ext cx="7391400" cy="2213842"/>
          </a:xfrm>
        </p:spPr>
        <p:txBody>
          <a:bodyPr/>
          <a:lstStyle>
            <a:lvl1pPr marL="0" indent="0">
              <a:buNone/>
              <a:defRPr sz="2000"/>
            </a:lvl1pPr>
          </a:lstStyle>
          <a:p>
            <a:pPr lvl="0"/>
            <a:r>
              <a:rPr lang="en-US"/>
              <a:t>Click to edit Master text styles</a:t>
            </a:r>
          </a:p>
        </p:txBody>
      </p:sp>
      <p:sp>
        <p:nvSpPr>
          <p:cNvPr id="7" name="Content Placeholder 6"/>
          <p:cNvSpPr>
            <a:spLocks noGrp="1"/>
          </p:cNvSpPr>
          <p:nvPr>
            <p:ph sz="quarter" idx="13"/>
          </p:nvPr>
        </p:nvSpPr>
        <p:spPr>
          <a:xfrm>
            <a:off x="812800" y="3319598"/>
            <a:ext cx="7315200" cy="2438400"/>
          </a:xfrm>
        </p:spPr>
        <p:txBody>
          <a:bodyPr/>
          <a:lstStyle>
            <a:lvl1pPr marL="0" indent="0">
              <a:buNone/>
              <a:defRPr/>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Python Programming</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2016,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C4,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514097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p:cNvSpPr/>
          <p:nvPr/>
        </p:nvSpPr>
        <p:spPr bwMode="auto">
          <a:xfrm>
            <a:off x="0" y="6172200"/>
            <a:ext cx="9144000" cy="685800"/>
          </a:xfrm>
          <a:prstGeom prst="rect">
            <a:avLst/>
          </a:prstGeom>
          <a:solidFill>
            <a:srgbClr val="20396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7" name="Date Placeholder 1"/>
          <p:cNvSpPr>
            <a:spLocks noGrp="1"/>
          </p:cNvSpPr>
          <p:nvPr>
            <p:ph type="dt" sz="half" idx="2"/>
          </p:nvPr>
        </p:nvSpPr>
        <p:spPr bwMode="auto">
          <a:xfrm>
            <a:off x="2743200" y="6248400"/>
            <a:ext cx="36576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1800" b="1" i="1">
                <a:solidFill>
                  <a:schemeClr val="bg1"/>
                </a:solidFill>
                <a:latin typeface="Arial Narrow" panose="020B0606020202030204" pitchFamily="34" charset="0"/>
                <a:cs typeface="Arial" panose="020B0604020202020204" pitchFamily="34" charset="0"/>
              </a:defRPr>
            </a:lvl1pPr>
          </a:lstStyle>
          <a:p>
            <a:pPr>
              <a:defRPr/>
            </a:pPr>
            <a:r>
              <a:rPr lang="en-US"/>
              <a:t>Murach's Python Programming</a:t>
            </a:r>
            <a:endParaRPr lang="en-US" dirty="0"/>
          </a:p>
        </p:txBody>
      </p:sp>
      <p:sp>
        <p:nvSpPr>
          <p:cNvPr id="8" name="Footer Placeholder 2"/>
          <p:cNvSpPr>
            <a:spLocks noGrp="1"/>
          </p:cNvSpPr>
          <p:nvPr>
            <p:ph type="ftr" sz="quarter" idx="3"/>
          </p:nvPr>
        </p:nvSpPr>
        <p:spPr bwMode="auto">
          <a:xfrm>
            <a:off x="76200" y="6248400"/>
            <a:ext cx="27432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500">
                <a:solidFill>
                  <a:schemeClr val="bg1"/>
                </a:solidFill>
                <a:latin typeface="Arial Narrow" pitchFamily="34" charset="0"/>
              </a:defRPr>
            </a:lvl1pPr>
          </a:lstStyle>
          <a:p>
            <a:pPr>
              <a:defRPr/>
            </a:pPr>
            <a:r>
              <a:rPr lang="en-US"/>
              <a:t>© 2016, Mike Murach &amp; Associates, Inc.</a:t>
            </a:r>
            <a:endParaRPr lang="en-US" dirty="0"/>
          </a:p>
        </p:txBody>
      </p:sp>
      <p:sp>
        <p:nvSpPr>
          <p:cNvPr id="9" name="Slide Number Placeholder 3"/>
          <p:cNvSpPr>
            <a:spLocks noGrp="1"/>
          </p:cNvSpPr>
          <p:nvPr>
            <p:ph type="sldNum" sz="quarter" idx="4"/>
          </p:nvPr>
        </p:nvSpPr>
        <p:spPr bwMode="auto">
          <a:xfrm>
            <a:off x="6629400" y="6248400"/>
            <a:ext cx="19050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r">
              <a:defRPr sz="900">
                <a:latin typeface="Arial Narrow" pitchFamily="34" charset="0"/>
              </a:defRPr>
            </a:lvl1pPr>
          </a:lstStyle>
          <a:p>
            <a:pPr algn="l">
              <a:defRPr/>
            </a:pPr>
            <a:endParaRPr lang="en-US" sz="1400" dirty="0">
              <a:latin typeface="Times New Roman"/>
            </a:endParaRPr>
          </a:p>
          <a:p>
            <a:pPr>
              <a:defRPr/>
            </a:pPr>
            <a:r>
              <a:rPr lang="en-US" dirty="0">
                <a:solidFill>
                  <a:schemeClr val="bg1"/>
                </a:solidFill>
              </a:rPr>
              <a:t>C4, Slide </a:t>
            </a:r>
            <a:fld id="{BF5C1183-B085-4070-A402-C03A3F977D3D}" type="slidenum">
              <a:rPr lang="en-US" smtClean="0">
                <a:solidFill>
                  <a:schemeClr val="bg1"/>
                </a:solidFill>
              </a:rPr>
              <a:pPr>
                <a:defRPr/>
              </a:pPr>
              <a:t>‹#›</a:t>
            </a:fld>
            <a:endParaRPr lang="en-US" dirty="0">
              <a:solidFill>
                <a:schemeClr val="bg1"/>
              </a:solidFill>
            </a:endParaRPr>
          </a:p>
        </p:txBody>
      </p:sp>
      <p:pic>
        <p:nvPicPr>
          <p:cNvPr id="3" name="Picture 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76830" y="6397412"/>
            <a:ext cx="1228170" cy="231988"/>
          </a:xfrm>
          <a:prstGeom prst="rect">
            <a:avLst/>
          </a:prstGeom>
        </p:spPr>
      </p:pic>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3" r:id="rId5"/>
    <p:sldLayoutId id="2147483681" r:id="rId6"/>
    <p:sldLayoutId id="2147483674" r:id="rId7"/>
    <p:sldLayoutId id="2147483676" r:id="rId8"/>
    <p:sldLayoutId id="2147483675" r:id="rId9"/>
    <p:sldLayoutId id="2147483684" r:id="rId10"/>
    <p:sldLayoutId id="2147483686" r:id="rId11"/>
  </p:sldLayoutIdLst>
  <p:hf hdr="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Chapter 4</a:t>
            </a:r>
          </a:p>
        </p:txBody>
      </p:sp>
      <p:sp>
        <p:nvSpPr>
          <p:cNvPr id="6" name="Text Placeholder 5"/>
          <p:cNvSpPr>
            <a:spLocks noGrp="1"/>
          </p:cNvSpPr>
          <p:nvPr>
            <p:ph type="body" sz="quarter" idx="13"/>
          </p:nvPr>
        </p:nvSpPr>
        <p:spPr>
          <a:xfrm>
            <a:off x="990600" y="2209800"/>
            <a:ext cx="7162800" cy="2971800"/>
          </a:xfrm>
        </p:spPr>
        <p:txBody>
          <a:bodyPr/>
          <a:lstStyle/>
          <a:p>
            <a:pPr>
              <a:spcBef>
                <a:spcPts val="2400"/>
              </a:spcBef>
              <a:spcAft>
                <a:spcPts val="600"/>
              </a:spcAft>
              <a:tabLst>
                <a:tab pos="1371600" algn="l"/>
              </a:tabLst>
            </a:pP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How to define and use functions and modules</a:t>
            </a:r>
          </a:p>
          <a:p>
            <a:endParaRPr lang="en-US" dirty="0"/>
          </a:p>
        </p:txBody>
      </p:sp>
      <p:sp>
        <p:nvSpPr>
          <p:cNvPr id="2" name="Date Placeholder 1"/>
          <p:cNvSpPr>
            <a:spLocks noGrp="1"/>
          </p:cNvSpPr>
          <p:nvPr>
            <p:ph type="dt" sz="half" idx="10"/>
          </p:nvPr>
        </p:nvSpPr>
        <p:spPr/>
        <p:txBody>
          <a:bodyPr/>
          <a:lstStyle/>
          <a:p>
            <a:pPr>
              <a:defRPr/>
            </a:pPr>
            <a:r>
              <a:rPr lang="en-US"/>
              <a:t>Murach's Python Programming</a:t>
            </a:r>
            <a:endParaRPr lang="en-US" dirty="0"/>
          </a:p>
        </p:txBody>
      </p:sp>
      <p:sp>
        <p:nvSpPr>
          <p:cNvPr id="3" name="Footer Placeholder 2"/>
          <p:cNvSpPr>
            <a:spLocks noGrp="1"/>
          </p:cNvSpPr>
          <p:nvPr>
            <p:ph type="ftr" sz="quarter" idx="11"/>
          </p:nvPr>
        </p:nvSpPr>
        <p:spPr/>
        <p:txBody>
          <a:bodyPr/>
          <a:lstStyle/>
          <a:p>
            <a:pPr>
              <a:defRPr/>
            </a:pPr>
            <a:r>
              <a:rPr lang="en-US"/>
              <a:t>© 2016, Mike Murach &amp; Associates, Inc.</a:t>
            </a:r>
            <a:endParaRPr lang="en-US" dirty="0"/>
          </a:p>
        </p:txBody>
      </p:sp>
      <p:sp>
        <p:nvSpPr>
          <p:cNvPr id="7" name="Slide Number Placeholder 6">
            <a:extLst>
              <a:ext uri="{FF2B5EF4-FFF2-40B4-BE49-F238E27FC236}">
                <a16:creationId xmlns:a16="http://schemas.microsoft.com/office/drawing/2014/main" id="{3F5A1055-56CB-467D-B0A9-FD5B426F6A5E}"/>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C4, Slide </a:t>
            </a:r>
            <a:fld id="{BF5C1183-B085-4070-A402-C03A3F977D3D}" type="slidenum">
              <a:rPr lang="en-US" smtClean="0">
                <a:solidFill>
                  <a:schemeClr val="bg1"/>
                </a:solidFill>
              </a:rPr>
              <a:pPr>
                <a:defRPr/>
              </a:pPr>
              <a:t>1</a:t>
            </a:fld>
            <a:endParaRPr lang="en-US" dirty="0">
              <a:solidFill>
                <a:schemeClr val="bg1"/>
              </a:solidFill>
            </a:endParaRPr>
          </a:p>
        </p:txBody>
      </p:sp>
    </p:spTree>
    <p:extLst>
      <p:ext uri="{BB962C8B-B14F-4D97-AF65-F5344CB8AC3E}">
        <p14:creationId xmlns:p14="http://schemas.microsoft.com/office/powerpoint/2010/main" val="68226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user interface for the Future Value program</a:t>
            </a:r>
          </a:p>
        </p:txBody>
      </p:sp>
      <p:sp>
        <p:nvSpPr>
          <p:cNvPr id="7" name="Text Placeholder 6">
            <a:extLst>
              <a:ext uri="{FF2B5EF4-FFF2-40B4-BE49-F238E27FC236}">
                <a16:creationId xmlns:a16="http://schemas.microsoft.com/office/drawing/2014/main" id="{BFF65A4D-0BD3-40B8-971B-189A9AF694B6}"/>
              </a:ext>
            </a:extLst>
          </p:cNvPr>
          <p:cNvSpPr>
            <a:spLocks noGrp="1"/>
          </p:cNvSpPr>
          <p:nvPr>
            <p:ph type="body" sz="quarter" idx="15"/>
          </p:nvPr>
        </p:nvSpPr>
        <p:spPr>
          <a:xfrm>
            <a:off x="1295400" y="1143000"/>
            <a:ext cx="6019800" cy="1600200"/>
          </a:xfrm>
        </p:spPr>
        <p:txBody>
          <a:bodyPr/>
          <a:lstStyle/>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monthly investment: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100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yearly interest rate: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12</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number of years: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Future value:			23233.91</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Continue? (y/n): </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sz="1600"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C4, Slide </a:t>
            </a:r>
            <a:fld id="{5ECE9829-65B2-40C6-AEFF-7C648FF56A9C}" type="slidenum">
              <a:rPr lang="en-US" sz="900" smtClean="0">
                <a:solidFill>
                  <a:schemeClr val="bg1"/>
                </a:solidFill>
                <a:latin typeface="Arial Narrow" pitchFamily="34" charset="0"/>
              </a:rPr>
              <a:pPr algn="r">
                <a:defRPr/>
              </a:pPr>
              <a:t>10</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3637883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code for the Future Value program (part 1)</a:t>
            </a:r>
          </a:p>
        </p:txBody>
      </p:sp>
      <p:sp>
        <p:nvSpPr>
          <p:cNvPr id="7" name="Text Placeholder 6">
            <a:extLst>
              <a:ext uri="{FF2B5EF4-FFF2-40B4-BE49-F238E27FC236}">
                <a16:creationId xmlns:a16="http://schemas.microsoft.com/office/drawing/2014/main" id="{6FB352DD-7ED4-4F51-A939-8A528B6FA542}"/>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usr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/bin/env python3</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def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calculate_future_value</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monthly_investment</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yearly_interest</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years)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 convert yearly values to monthly values</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monthly_interest_rate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yearly_interest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12 / 100</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months = years * 12</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 calculate future value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0.0</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for i in range(0, months):</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monthly_investment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monthly_interest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monthly_interest_rate</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monthly_interest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return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future_value</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sz="1400"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C4, Slide </a:t>
            </a:r>
            <a:fld id="{5ECE9829-65B2-40C6-AEFF-7C648FF56A9C}" type="slidenum">
              <a:rPr lang="en-US" sz="900" smtClean="0">
                <a:solidFill>
                  <a:schemeClr val="bg1"/>
                </a:solidFill>
                <a:latin typeface="Arial Narrow" pitchFamily="34" charset="0"/>
              </a:rPr>
              <a:pPr algn="r">
                <a:defRPr/>
              </a:pPr>
              <a:t>11</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791418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code for the Future Value program (part 2)</a:t>
            </a:r>
          </a:p>
        </p:txBody>
      </p:sp>
      <p:sp>
        <p:nvSpPr>
          <p:cNvPr id="7" name="Text Placeholder 6">
            <a:extLst>
              <a:ext uri="{FF2B5EF4-FFF2-40B4-BE49-F238E27FC236}">
                <a16:creationId xmlns:a16="http://schemas.microsoft.com/office/drawing/2014/main" id="{CA5C56C9-984F-4487-9B92-F9AFFFBD1B6C}"/>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def main():</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choice = "y"</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while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choice.lower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"y":</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 get input from the user</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monthly_investment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float(input(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"Enter monthly investment:\t"))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yearly_interest_rate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float(input(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"Enter yearly interest rate:\t"))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years = int(input("Enter number of years:\t\t"))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 get and display future value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calculate_future_value</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monthly_investment</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yearly_interest_rate</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years)</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fr-FR" sz="1400" b="1" dirty="0" err="1">
                <a:latin typeface="Courier New" panose="02070309020205020404" pitchFamily="49" charset="0"/>
                <a:ea typeface="Times New Roman" panose="02020603050405020304" pitchFamily="18" charset="0"/>
                <a:cs typeface="Times New Roman" panose="02020603050405020304" pitchFamily="18" charset="0"/>
              </a:rPr>
              <a:t>print</a:t>
            </a:r>
            <a:r>
              <a:rPr lang="fr-FR" sz="1400" b="1" dirty="0">
                <a:latin typeface="Courier New" panose="02070309020205020404" pitchFamily="49" charset="0"/>
                <a:ea typeface="Times New Roman" panose="02020603050405020304" pitchFamily="18" charset="0"/>
                <a:cs typeface="Times New Roman" panose="02020603050405020304" pitchFamily="18" charset="0"/>
              </a:rPr>
              <a:t>("Future value:\t\t\t" </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fr-FR"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str(round(</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2)))</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a:t>
            </a:r>
          </a:p>
          <a:p>
            <a:endParaRPr lang="en-US" sz="1400"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C4, Slide </a:t>
            </a:r>
            <a:fld id="{5ECE9829-65B2-40C6-AEFF-7C648FF56A9C}" type="slidenum">
              <a:rPr lang="en-US" sz="900" smtClean="0">
                <a:solidFill>
                  <a:schemeClr val="bg1"/>
                </a:solidFill>
                <a:latin typeface="Arial Narrow" pitchFamily="34" charset="0"/>
              </a:rPr>
              <a:pPr algn="r">
                <a:defRPr/>
              </a:pPr>
              <a:t>12</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443655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code for the Future Value program (part 3)</a:t>
            </a:r>
          </a:p>
        </p:txBody>
      </p:sp>
      <p:sp>
        <p:nvSpPr>
          <p:cNvPr id="7" name="Text Placeholder 6">
            <a:extLst>
              <a:ext uri="{FF2B5EF4-FFF2-40B4-BE49-F238E27FC236}">
                <a16:creationId xmlns:a16="http://schemas.microsoft.com/office/drawing/2014/main" id="{A88B24BF-F78D-4B07-AB51-B14C3165A51C}"/>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 see if the user wants to continue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choice = input("Continue? (y/n):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print("Bye!")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if __name__ == "__main__":</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main()</a:t>
            </a:r>
            <a:endParaRPr lang="en-US" sz="1400"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C4, Slide </a:t>
            </a:r>
            <a:fld id="{5ECE9829-65B2-40C6-AEFF-7C648FF56A9C}" type="slidenum">
              <a:rPr lang="en-US" sz="900" smtClean="0">
                <a:solidFill>
                  <a:schemeClr val="bg1"/>
                </a:solidFill>
                <a:latin typeface="Arial Narrow" pitchFamily="34" charset="0"/>
              </a:rPr>
              <a:pPr algn="r">
                <a:defRPr/>
              </a:pPr>
              <a:t>13</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3647704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function with a default value</a:t>
            </a:r>
          </a:p>
        </p:txBody>
      </p:sp>
      <p:sp>
        <p:nvSpPr>
          <p:cNvPr id="7" name="Text Placeholder 6">
            <a:extLst>
              <a:ext uri="{FF2B5EF4-FFF2-40B4-BE49-F238E27FC236}">
                <a16:creationId xmlns:a16="http://schemas.microsoft.com/office/drawing/2014/main" id="{501355F6-04DE-4A07-8683-80CF4A688906}"/>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def </a:t>
            </a:r>
            <a:r>
              <a:rPr lang="en-US" sz="16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calculate_future_value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monthly_investment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yearly_interest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years=20</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 convert yearly values to monthly values</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monthly_interest_rate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yearly_interest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12 / 100</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months = years * 12</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 calculate future value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0.0</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for i in range(0, months):</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monthly_investment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monthly_interest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monthly_interest_rate</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monthly_interest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return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future_value</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sz="1600"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C4, Slide </a:t>
            </a:r>
            <a:fld id="{5ECE9829-65B2-40C6-AEFF-7C648FF56A9C}" type="slidenum">
              <a:rPr lang="en-US" sz="900" smtClean="0">
                <a:solidFill>
                  <a:schemeClr val="bg1"/>
                </a:solidFill>
                <a:latin typeface="Arial Narrow" pitchFamily="34" charset="0"/>
              </a:rPr>
              <a:pPr algn="r">
                <a:defRPr/>
              </a:pPr>
              <a:t>14</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776648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call the function and use its default value</a:t>
            </a:r>
          </a:p>
        </p:txBody>
      </p:sp>
      <p:sp>
        <p:nvSpPr>
          <p:cNvPr id="7" name="Text Placeholder 6">
            <a:extLst>
              <a:ext uri="{FF2B5EF4-FFF2-40B4-BE49-F238E27FC236}">
                <a16:creationId xmlns:a16="http://schemas.microsoft.com/office/drawing/2014/main" id="{88498191-AE9B-424B-9F2C-618D899824D1}"/>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calculate_future_value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(100, 8.5)</a:t>
            </a:r>
          </a:p>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How to call the function and override its default value</a:t>
            </a:r>
          </a:p>
          <a:p>
            <a:pPr marL="347345" marR="0">
              <a:spcBef>
                <a:spcPts val="0"/>
              </a:spcBef>
              <a:spcAft>
                <a:spcPts val="0"/>
              </a:spcAft>
              <a:tabLst>
                <a:tab pos="1371600" algn="l"/>
              </a:tabLst>
            </a:pP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calculate_future_value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(100, 8.5, 10)</a:t>
            </a:r>
          </a:p>
          <a:p>
            <a:endParaRPr lang="en-US"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C4, Slide </a:t>
            </a:r>
            <a:fld id="{5ECE9829-65B2-40C6-AEFF-7C648FF56A9C}" type="slidenum">
              <a:rPr lang="en-US" sz="900" smtClean="0">
                <a:solidFill>
                  <a:schemeClr val="bg1"/>
                </a:solidFill>
                <a:latin typeface="Arial Narrow" pitchFamily="34" charset="0"/>
              </a:rPr>
              <a:pPr algn="r">
                <a:defRPr/>
              </a:pPr>
              <a:t>15</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484346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8"/>
            <a:ext cx="7315200" cy="670411"/>
          </a:xfrm>
        </p:spPr>
        <p:txBody>
          <a:bodyPr/>
          <a:lstStyle/>
          <a:p>
            <a:r>
              <a:rPr lang="en-US" dirty="0"/>
              <a:t>How to use default values </a:t>
            </a:r>
            <a:br>
              <a:rPr lang="en-US" dirty="0"/>
            </a:br>
            <a:r>
              <a:rPr lang="en-US" dirty="0"/>
              <a:t>in your function definitions</a:t>
            </a:r>
          </a:p>
        </p:txBody>
      </p:sp>
      <p:sp>
        <p:nvSpPr>
          <p:cNvPr id="7" name="Text Placeholder 6">
            <a:extLst>
              <a:ext uri="{FF2B5EF4-FFF2-40B4-BE49-F238E27FC236}">
                <a16:creationId xmlns:a16="http://schemas.microsoft.com/office/drawing/2014/main" id="{61B95114-75E2-40F0-A6CA-A67E75133C3E}"/>
              </a:ext>
            </a:extLst>
          </p:cNvPr>
          <p:cNvSpPr>
            <a:spLocks noGrp="1"/>
          </p:cNvSpPr>
          <p:nvPr>
            <p:ph type="body" sz="quarter" idx="13"/>
          </p:nvPr>
        </p:nvSpPr>
        <p:spPr>
          <a:xfrm>
            <a:off x="838200" y="1447800"/>
            <a:ext cx="7391400" cy="4495800"/>
          </a:xfrm>
        </p:spPr>
        <p:txBody>
          <a:bodyPr/>
          <a:lstStyle/>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You can specify a default value for any argument in a function definition by assigning a value to the argument. However, the arguments with default values must be coded last in the function definition.</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When you call a function, any arguments that have default values are optional. But you can override the default value for an argument by supplying that argument.</a:t>
            </a:r>
          </a:p>
          <a:p>
            <a:endParaRPr lang="en-US"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C4, Slide </a:t>
            </a:r>
            <a:fld id="{5ECE9829-65B2-40C6-AEFF-7C648FF56A9C}" type="slidenum">
              <a:rPr lang="en-US" sz="900" smtClean="0">
                <a:solidFill>
                  <a:schemeClr val="bg1"/>
                </a:solidFill>
                <a:latin typeface="Arial Narrow" pitchFamily="34" charset="0"/>
              </a:rPr>
              <a:pPr algn="r">
                <a:defRPr/>
              </a:pPr>
              <a:t>16</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974499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call the function with named arguments</a:t>
            </a:r>
          </a:p>
        </p:txBody>
      </p:sp>
      <p:sp>
        <p:nvSpPr>
          <p:cNvPr id="7" name="Text Placeholder 6">
            <a:extLst>
              <a:ext uri="{FF2B5EF4-FFF2-40B4-BE49-F238E27FC236}">
                <a16:creationId xmlns:a16="http://schemas.microsoft.com/office/drawing/2014/main" id="{8F1AD883-646B-4CB8-88C4-F3F759FD84AD}"/>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calculate_future_value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years=10,</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monthly_investment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=100,</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yearly_interest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=8.5)</a:t>
            </a:r>
          </a:p>
          <a:p>
            <a:endParaRPr lang="en-US" sz="1600"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C4, Slide </a:t>
            </a:r>
            <a:fld id="{5ECE9829-65B2-40C6-AEFF-7C648FF56A9C}" type="slidenum">
              <a:rPr lang="en-US" sz="900" smtClean="0">
                <a:solidFill>
                  <a:schemeClr val="bg1"/>
                </a:solidFill>
                <a:latin typeface="Arial Narrow" pitchFamily="34" charset="0"/>
              </a:rPr>
              <a:pPr algn="r">
                <a:defRPr/>
              </a:pPr>
              <a:t>17</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824946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8"/>
            <a:ext cx="7315200" cy="746611"/>
          </a:xfrm>
        </p:spPr>
        <p:txBody>
          <a:bodyPr/>
          <a:lstStyle/>
          <a:p>
            <a:r>
              <a:rPr lang="en-US" dirty="0"/>
              <a:t>How to use named arguments </a:t>
            </a:r>
            <a:br>
              <a:rPr lang="en-US" dirty="0"/>
            </a:br>
            <a:r>
              <a:rPr lang="en-US" dirty="0"/>
              <a:t>in your calling statements</a:t>
            </a:r>
          </a:p>
        </p:txBody>
      </p:sp>
      <p:sp>
        <p:nvSpPr>
          <p:cNvPr id="7" name="Text Placeholder 6">
            <a:extLst>
              <a:ext uri="{FF2B5EF4-FFF2-40B4-BE49-F238E27FC236}">
                <a16:creationId xmlns:a16="http://schemas.microsoft.com/office/drawing/2014/main" id="{B1521619-C495-4753-9BEB-C32C3A181891}"/>
              </a:ext>
            </a:extLst>
          </p:cNvPr>
          <p:cNvSpPr>
            <a:spLocks noGrp="1"/>
          </p:cNvSpPr>
          <p:nvPr>
            <p:ph type="body" sz="quarter" idx="13"/>
          </p:nvPr>
        </p:nvSpPr>
        <p:spPr>
          <a:xfrm>
            <a:off x="838200" y="1447800"/>
            <a:ext cx="7391400" cy="4495800"/>
          </a:xfrm>
        </p:spPr>
        <p:txBody>
          <a:bodyPr/>
          <a:lstStyle/>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To code a </a:t>
            </a:r>
            <a:r>
              <a:rPr lang="en-US" i="1" spc="-10" dirty="0">
                <a:latin typeface="Times New Roman" panose="02020603050405020304" pitchFamily="18" charset="0"/>
                <a:ea typeface="Times New Roman" panose="02020603050405020304" pitchFamily="18" charset="0"/>
              </a:rPr>
              <a:t>named argument</a:t>
            </a:r>
            <a:r>
              <a:rPr lang="en-US" spc="-10" dirty="0">
                <a:latin typeface="Times New Roman" panose="02020603050405020304" pitchFamily="18" charset="0"/>
                <a:ea typeface="Times New Roman" panose="02020603050405020304" pitchFamily="18" charset="0"/>
              </a:rPr>
              <a:t>, code the name of the argument in the function definition, an equals sign, and the value or variable for the argument.</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If you call a function without named arguments, you must code them in the same sequence that they’re coded in the function definition. </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If you call a function with named arguments, you don’t have to code the arguments in the sequence that they’re coded in the function definition.</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It’s a good practice to use named arguments for functions that have many arguments. This can improve the readability of the code and reduce errors.</a:t>
            </a:r>
          </a:p>
          <a:p>
            <a:endParaRPr lang="en-US"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C4, Slide </a:t>
            </a:r>
            <a:fld id="{5ECE9829-65B2-40C6-AEFF-7C648FF56A9C}" type="slidenum">
              <a:rPr lang="en-US" sz="900" smtClean="0">
                <a:solidFill>
                  <a:schemeClr val="bg1"/>
                </a:solidFill>
                <a:latin typeface="Arial Narrow" pitchFamily="34" charset="0"/>
              </a:rPr>
              <a:pPr algn="r">
                <a:defRPr/>
              </a:pPr>
              <a:t>18</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0915274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that use local variables</a:t>
            </a:r>
          </a:p>
        </p:txBody>
      </p:sp>
      <p:sp>
        <p:nvSpPr>
          <p:cNvPr id="7" name="Text Placeholder 6">
            <a:extLst>
              <a:ext uri="{FF2B5EF4-FFF2-40B4-BE49-F238E27FC236}">
                <a16:creationId xmlns:a16="http://schemas.microsoft.com/office/drawing/2014/main" id="{964CC947-48C1-4A4B-ACAE-230219D87F38}"/>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def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calc_tax</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(amount,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tax_rate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tax</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amount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tax_rate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tax is local variable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return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tax</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return is necessary</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def main():</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tax</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calc_tax</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(85.0, .05)    # tax is local variable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print("Tax:",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tax</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Tax 4.25</a:t>
            </a:r>
          </a:p>
          <a:p>
            <a:endParaRPr lang="en-US" sz="1600"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C4, Slide </a:t>
            </a:r>
            <a:fld id="{5ECE9829-65B2-40C6-AEFF-7C648FF56A9C}" type="slidenum">
              <a:rPr lang="en-US" sz="900" smtClean="0">
                <a:solidFill>
                  <a:schemeClr val="bg1"/>
                </a:solidFill>
                <a:latin typeface="Arial Narrow" pitchFamily="34" charset="0"/>
              </a:rPr>
              <a:pPr algn="r">
                <a:defRPr/>
              </a:pPr>
              <a:t>19</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3601707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Objectives (part 1)</a:t>
            </a:r>
          </a:p>
        </p:txBody>
      </p:sp>
      <p:sp>
        <p:nvSpPr>
          <p:cNvPr id="7" name="Text Placeholder 6">
            <a:extLst>
              <a:ext uri="{FF2B5EF4-FFF2-40B4-BE49-F238E27FC236}">
                <a16:creationId xmlns:a16="http://schemas.microsoft.com/office/drawing/2014/main" id="{C1D9B614-F00F-4067-AA78-27BBF95C840A}"/>
              </a:ext>
            </a:extLst>
          </p:cNvPr>
          <p:cNvSpPr>
            <a:spLocks noGrp="1"/>
          </p:cNvSpPr>
          <p:nvPr>
            <p:ph type="body" sz="quarter" idx="13"/>
          </p:nvPr>
        </p:nvSpPr>
        <p:spPr>
          <a:xfrm>
            <a:off x="838200" y="1066800"/>
            <a:ext cx="7543800" cy="4876800"/>
          </a:xfrm>
        </p:spPr>
        <p:txBody>
          <a:bodyPr/>
          <a:lstStyle/>
          <a:p>
            <a:pPr>
              <a:spcBef>
                <a:spcPts val="1500"/>
              </a:spcBef>
              <a:spcAft>
                <a:spcPts val="600"/>
              </a:spcAft>
              <a:tabLst>
                <a:tab pos="1371600" algn="l"/>
              </a:tabLst>
            </a:pPr>
            <a:r>
              <a:rPr lang="en-US" b="1" dirty="0">
                <a:latin typeface="Arial" panose="020B0604020202020204" pitchFamily="34" charset="0"/>
                <a:ea typeface="Times New Roman" panose="02020603050405020304" pitchFamily="18" charset="0"/>
                <a:cs typeface="Times New Roman" panose="02020603050405020304" pitchFamily="18" charset="0"/>
              </a:rPr>
              <a:t>Applied</a:t>
            </a:r>
          </a:p>
          <a:p>
            <a:pPr marL="342900" marR="274320" lvl="0" indent="-342900">
              <a:spcBef>
                <a:spcPts val="0"/>
              </a:spcBef>
              <a:spcAft>
                <a:spcPts val="600"/>
              </a:spcAft>
              <a:buFont typeface="+mj-lt"/>
              <a:buAutoNum type="arabicPeriod"/>
              <a:tabLst>
                <a:tab pos="347345" algn="l"/>
              </a:tabLst>
            </a:pPr>
            <a:r>
              <a:rPr lang="en-US" spc="-10" dirty="0">
                <a:latin typeface="Times New Roman" panose="02020603050405020304" pitchFamily="18" charset="0"/>
                <a:ea typeface="Times New Roman" panose="02020603050405020304" pitchFamily="18" charset="0"/>
              </a:rPr>
              <a:t>Define and use functions in your programs including the use of default values, named arguments, local variables, and global variables.</a:t>
            </a:r>
          </a:p>
          <a:p>
            <a:pPr marL="342900" marR="274320" lvl="0" indent="-342900">
              <a:spcBef>
                <a:spcPts val="0"/>
              </a:spcBef>
              <a:spcAft>
                <a:spcPts val="600"/>
              </a:spcAft>
              <a:buFont typeface="+mj-lt"/>
              <a:buAutoNum type="arabicPeriod"/>
              <a:tabLst>
                <a:tab pos="347345" algn="l"/>
              </a:tabLst>
            </a:pPr>
            <a:r>
              <a:rPr lang="en-US" spc="-10" dirty="0">
                <a:latin typeface="Times New Roman" panose="02020603050405020304" pitchFamily="18" charset="0"/>
                <a:ea typeface="Times New Roman" panose="02020603050405020304" pitchFamily="18" charset="0"/>
              </a:rPr>
              <a:t>Create, document, import, and use your own modules.</a:t>
            </a:r>
          </a:p>
          <a:p>
            <a:pPr marL="342900" marR="274320" lvl="0" indent="-342900">
              <a:spcBef>
                <a:spcPts val="0"/>
              </a:spcBef>
              <a:spcAft>
                <a:spcPts val="600"/>
              </a:spcAft>
              <a:buFont typeface="+mj-lt"/>
              <a:buAutoNum type="arabicPeriod"/>
              <a:tabLst>
                <a:tab pos="347345" algn="l"/>
              </a:tabLst>
            </a:pPr>
            <a:r>
              <a:rPr lang="en-US" spc="-10" dirty="0">
                <a:latin typeface="Times New Roman" panose="02020603050405020304" pitchFamily="18" charset="0"/>
                <a:ea typeface="Times New Roman" panose="02020603050405020304" pitchFamily="18" charset="0"/>
              </a:rPr>
              <a:t>Import and use the random module.</a:t>
            </a:r>
          </a:p>
          <a:p>
            <a:pPr marL="342900" marR="274320" lvl="0" indent="-342900">
              <a:spcBef>
                <a:spcPts val="0"/>
              </a:spcBef>
              <a:spcAft>
                <a:spcPts val="600"/>
              </a:spcAft>
              <a:buFont typeface="+mj-lt"/>
              <a:buAutoNum type="arabicPeriod"/>
              <a:tabLst>
                <a:tab pos="347345" algn="l"/>
              </a:tabLst>
            </a:pPr>
            <a:r>
              <a:rPr lang="en-US" spc="-10" dirty="0">
                <a:latin typeface="Times New Roman" panose="02020603050405020304" pitchFamily="18" charset="0"/>
                <a:ea typeface="Times New Roman" panose="02020603050405020304" pitchFamily="18" charset="0"/>
              </a:rPr>
              <a:t>Use a hierarchy chart or outline to plan the functions of a program.</a:t>
            </a:r>
          </a:p>
          <a:p>
            <a:pPr>
              <a:spcBef>
                <a:spcPts val="1500"/>
              </a:spcBef>
              <a:spcAft>
                <a:spcPts val="600"/>
              </a:spcAft>
              <a:tabLst>
                <a:tab pos="1371600" algn="l"/>
              </a:tabLst>
            </a:pPr>
            <a:r>
              <a:rPr lang="en-US" b="1" dirty="0">
                <a:latin typeface="Arial" panose="020B0604020202020204" pitchFamily="34" charset="0"/>
                <a:ea typeface="Times New Roman" panose="02020603050405020304" pitchFamily="18" charset="0"/>
                <a:cs typeface="Times New Roman" panose="02020603050405020304" pitchFamily="18" charset="0"/>
              </a:rPr>
              <a:t>Knowledge</a:t>
            </a:r>
          </a:p>
          <a:p>
            <a:pPr marL="342900" marR="274320" lvl="0" indent="-342900">
              <a:spcBef>
                <a:spcPts val="0"/>
              </a:spcBef>
              <a:spcAft>
                <a:spcPts val="600"/>
              </a:spcAft>
              <a:buFont typeface="+mj-lt"/>
              <a:buAutoNum type="arabicPeriod"/>
              <a:tabLst>
                <a:tab pos="347345" algn="l"/>
                <a:tab pos="347345" algn="l"/>
                <a:tab pos="365760" algn="l"/>
              </a:tabLst>
            </a:pPr>
            <a:r>
              <a:rPr lang="en-US" spc="-10" dirty="0">
                <a:latin typeface="Times New Roman" panose="02020603050405020304" pitchFamily="18" charset="0"/>
                <a:ea typeface="Times New Roman" panose="02020603050405020304" pitchFamily="18" charset="0"/>
              </a:rPr>
              <a:t>In general terms, describe how to define a function, including the use of a return statement.</a:t>
            </a:r>
          </a:p>
          <a:p>
            <a:pPr marL="342900" marR="274320" lvl="0" indent="-342900">
              <a:spcBef>
                <a:spcPts val="0"/>
              </a:spcBef>
              <a:spcAft>
                <a:spcPts val="600"/>
              </a:spcAft>
              <a:buFont typeface="+mj-lt"/>
              <a:buAutoNum type="arabicPeriod"/>
              <a:tabLst>
                <a:tab pos="347345" algn="l"/>
              </a:tabLst>
            </a:pPr>
            <a:r>
              <a:rPr lang="en-US" spc="-10" dirty="0">
                <a:latin typeface="Times New Roman" panose="02020603050405020304" pitchFamily="18" charset="0"/>
                <a:ea typeface="Times New Roman" panose="02020603050405020304" pitchFamily="18" charset="0"/>
              </a:rPr>
              <a:t>In general terms, describe how to call a function.</a:t>
            </a:r>
          </a:p>
          <a:p>
            <a:pPr marL="342900" marR="274320" lvl="0" indent="-342900">
              <a:spcBef>
                <a:spcPts val="0"/>
              </a:spcBef>
              <a:spcAft>
                <a:spcPts val="600"/>
              </a:spcAft>
              <a:buFont typeface="+mj-lt"/>
              <a:buAutoNum type="arabicPeriod"/>
              <a:tabLst>
                <a:tab pos="347345" algn="l"/>
              </a:tabLst>
            </a:pPr>
            <a:r>
              <a:rPr lang="en-US" spc="-10" dirty="0">
                <a:latin typeface="Times New Roman" panose="02020603050405020304" pitchFamily="18" charset="0"/>
                <a:ea typeface="Times New Roman" panose="02020603050405020304" pitchFamily="18" charset="0"/>
              </a:rPr>
              <a:t>In general terms, describe how to define and call a main() function.</a:t>
            </a:r>
          </a:p>
          <a:p>
            <a:pPr>
              <a:spcBef>
                <a:spcPts val="0"/>
              </a:spcBef>
              <a:spcAft>
                <a:spcPts val="600"/>
              </a:spcAft>
            </a:pPr>
            <a:r>
              <a:rPr lang="en-US" sz="1100" dirty="0">
                <a:latin typeface="Times New Roman" panose="02020603050405020304" pitchFamily="18" charset="0"/>
                <a:ea typeface="Times New Roman" panose="02020603050405020304" pitchFamily="18" charset="0"/>
              </a:rPr>
              <a:t> </a:t>
            </a:r>
          </a:p>
          <a:p>
            <a:endParaRPr lang="en-US"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2" name="Footer Placeholder 1"/>
          <p:cNvSpPr>
            <a:spLocks noGrp="1"/>
          </p:cNvSpPr>
          <p:nvPr>
            <p:ph type="ftr" sz="quarter" idx="11"/>
          </p:nvPr>
        </p:nvSpPr>
        <p:spPr/>
        <p:txBody>
          <a:bodyPr/>
          <a:lstStyle/>
          <a:p>
            <a:pPr>
              <a:defRPr/>
            </a:pPr>
            <a:r>
              <a:rPr lang="en-US"/>
              <a:t>© 2016, Mike Murach &amp; Associates, Inc.</a:t>
            </a:r>
          </a:p>
        </p:txBody>
      </p:sp>
      <p:sp>
        <p:nvSpPr>
          <p:cNvPr id="4" name="Slide Number Placeholder 3"/>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C4, Slide </a:t>
            </a:r>
            <a:fld id="{5ECE9829-65B2-40C6-AEFF-7C648FF56A9C}" type="slidenum">
              <a:rPr lang="en-US" sz="900" smtClean="0">
                <a:solidFill>
                  <a:schemeClr val="bg1"/>
                </a:solidFill>
                <a:latin typeface="Arial Narrow" pitchFamily="34" charset="0"/>
              </a:rPr>
              <a:pPr algn="r">
                <a:defRPr/>
              </a:pPr>
              <a:t>2</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253648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8"/>
            <a:ext cx="7315200" cy="746611"/>
          </a:xfrm>
        </p:spPr>
        <p:txBody>
          <a:bodyPr/>
          <a:lstStyle/>
          <a:p>
            <a:r>
              <a:rPr lang="en-US" dirty="0"/>
              <a:t>A function that changes a global variable </a:t>
            </a:r>
            <a:br>
              <a:rPr lang="en-US" dirty="0"/>
            </a:br>
            <a:r>
              <a:rPr lang="en-US" dirty="0"/>
              <a:t>(not recommended)</a:t>
            </a:r>
          </a:p>
        </p:txBody>
      </p:sp>
      <p:sp>
        <p:nvSpPr>
          <p:cNvPr id="7" name="Text Placeholder 6">
            <a:extLst>
              <a:ext uri="{FF2B5EF4-FFF2-40B4-BE49-F238E27FC236}">
                <a16:creationId xmlns:a16="http://schemas.microsoft.com/office/drawing/2014/main" id="{E5657327-9977-4AE2-B80E-56B95911C7A2}"/>
              </a:ext>
            </a:extLst>
          </p:cNvPr>
          <p:cNvSpPr>
            <a:spLocks noGrp="1"/>
          </p:cNvSpPr>
          <p:nvPr>
            <p:ph type="body" sz="quarter" idx="13"/>
          </p:nvPr>
        </p:nvSpPr>
        <p:spPr>
          <a:xfrm>
            <a:off x="838200" y="1447800"/>
            <a:ext cx="7391400" cy="4495800"/>
          </a:xfrm>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tax = 0.0                       # tax is global variable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def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calc_tax</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(amount,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tax_rate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global tax</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access global variable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tax = amount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tax_rate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change global variable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def main():</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calc_tax</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(85.0, .05)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print("Tax:", tax)          # Tax 4.25 (global)</a:t>
            </a:r>
          </a:p>
          <a:p>
            <a:endParaRPr lang="en-US" sz="1600"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C4, Slide </a:t>
            </a:r>
            <a:fld id="{5ECE9829-65B2-40C6-AEFF-7C648FF56A9C}" type="slidenum">
              <a:rPr lang="en-US" sz="900" smtClean="0">
                <a:solidFill>
                  <a:schemeClr val="bg1"/>
                </a:solidFill>
                <a:latin typeface="Arial Narrow" pitchFamily="34" charset="0"/>
              </a:rPr>
              <a:pPr algn="r">
                <a:defRPr/>
              </a:pPr>
              <a:t>20</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454889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8"/>
            <a:ext cx="7315200" cy="746611"/>
          </a:xfrm>
        </p:spPr>
        <p:txBody>
          <a:bodyPr/>
          <a:lstStyle/>
          <a:p>
            <a:r>
              <a:rPr lang="en-US" dirty="0"/>
              <a:t>A local variable that shadows a global variable (not recommended)</a:t>
            </a:r>
          </a:p>
        </p:txBody>
      </p:sp>
      <p:sp>
        <p:nvSpPr>
          <p:cNvPr id="7" name="Text Placeholder 6">
            <a:extLst>
              <a:ext uri="{FF2B5EF4-FFF2-40B4-BE49-F238E27FC236}">
                <a16:creationId xmlns:a16="http://schemas.microsoft.com/office/drawing/2014/main" id="{B3159A42-5DCE-41DA-955C-E9F26573F2CE}"/>
              </a:ext>
            </a:extLst>
          </p:cNvPr>
          <p:cNvSpPr>
            <a:spLocks noGrp="1"/>
          </p:cNvSpPr>
          <p:nvPr>
            <p:ph type="body" sz="quarter" idx="13"/>
          </p:nvPr>
        </p:nvSpPr>
        <p:spPr>
          <a:xfrm>
            <a:off x="838200" y="1447800"/>
            <a:ext cx="7391400" cy="4495800"/>
          </a:xfrm>
        </p:spPr>
        <p:txBody>
          <a:bodyPr/>
          <a:lstStyle/>
          <a:p>
            <a:pPr marL="347345" marR="0">
              <a:spcBef>
                <a:spcPts val="0"/>
              </a:spcBef>
              <a:spcAft>
                <a:spcPts val="0"/>
              </a:spcAft>
              <a:tabLst>
                <a:tab pos="1371600" algn="l"/>
              </a:tabLst>
            </a:pP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tax</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0.0                       # tax is global variable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def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calc_tax</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(amount,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tax_rate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tax</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amount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tax_rate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tax is local variable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print("Tax:",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tax</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Tax 4.25 (local)</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def main():</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calc_tax</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(85.0, .05)</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print("Tax:",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tax</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Tax 0.0 (global)</a:t>
            </a:r>
          </a:p>
          <a:p>
            <a:endParaRPr lang="en-US" sz="1600"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C4, Slide </a:t>
            </a:r>
            <a:fld id="{5ECE9829-65B2-40C6-AEFF-7C648FF56A9C}" type="slidenum">
              <a:rPr lang="en-US" sz="900" smtClean="0">
                <a:solidFill>
                  <a:schemeClr val="bg1"/>
                </a:solidFill>
                <a:latin typeface="Arial Narrow" pitchFamily="34" charset="0"/>
              </a:rPr>
              <a:pPr algn="r">
                <a:defRPr/>
              </a:pPr>
              <a:t>21</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973538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9"/>
            <a:ext cx="7315200" cy="369332"/>
          </a:xfrm>
        </p:spPr>
        <p:txBody>
          <a:bodyPr/>
          <a:lstStyle/>
          <a:p>
            <a:r>
              <a:rPr lang="en-US" dirty="0"/>
              <a:t>A function that uses a global constant (OK to use)</a:t>
            </a:r>
          </a:p>
        </p:txBody>
      </p:sp>
      <p:sp>
        <p:nvSpPr>
          <p:cNvPr id="7" name="Text Placeholder 6">
            <a:extLst>
              <a:ext uri="{FF2B5EF4-FFF2-40B4-BE49-F238E27FC236}">
                <a16:creationId xmlns:a16="http://schemas.microsoft.com/office/drawing/2014/main" id="{0418987E-AFC7-4053-BE31-6C75AB9727DC}"/>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TAX_RATE = 0.05                  # TAX_RATE is global</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def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calc_tax</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(amount):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tax = amount * TAX_RATE      # use constant here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return tax</a:t>
            </a:r>
          </a:p>
          <a:p>
            <a:endParaRPr lang="en-US" sz="1600"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C4, Slide </a:t>
            </a:r>
            <a:fld id="{5ECE9829-65B2-40C6-AEFF-7C648FF56A9C}" type="slidenum">
              <a:rPr lang="en-US" sz="900" smtClean="0">
                <a:solidFill>
                  <a:schemeClr val="bg1"/>
                </a:solidFill>
                <a:latin typeface="Arial Narrow" pitchFamily="34" charset="0"/>
              </a:rPr>
              <a:pPr algn="r">
                <a:defRPr/>
              </a:pPr>
              <a:t>22</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41621900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temperature.py file (temperature module)</a:t>
            </a:r>
          </a:p>
        </p:txBody>
      </p:sp>
      <p:sp>
        <p:nvSpPr>
          <p:cNvPr id="7" name="Text Placeholder 6">
            <a:extLst>
              <a:ext uri="{FF2B5EF4-FFF2-40B4-BE49-F238E27FC236}">
                <a16:creationId xmlns:a16="http://schemas.microsoft.com/office/drawing/2014/main" id="{53732476-4815-4872-A964-3AA7B6FF38B0}"/>
              </a:ext>
            </a:extLst>
          </p:cNvPr>
          <p:cNvSpPr>
            <a:spLocks noGrp="1"/>
          </p:cNvSpPr>
          <p:nvPr>
            <p:ph type="body" sz="quarter" idx="13"/>
          </p:nvPr>
        </p:nvSpPr>
        <p:spPr>
          <a:xfrm>
            <a:off x="838200" y="1066800"/>
            <a:ext cx="7391400" cy="4953000"/>
          </a:xfrm>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def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to_celsius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fahrenheit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celsius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fahrenheit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- 32) * 5/9</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return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celsius</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def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to_fahrenheit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celsius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fahrenheit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celsius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9/5 + 32</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return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fahrenheit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the main() function is used to test the other functions</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this code isn't run if this module isn't the main module</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def main():</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for temp in range(0, 212, 40):</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print(temp, "Fahrenheit =",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round(</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to_celsius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(temp)), "Celsius")</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for temp in range(0, 100, 20):</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print(temp, "Celsius =",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round(</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to_fahrenheit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(temp)), "Fahrenheit")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if this module is the main module, call the main() function</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to test the other functions</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if __name__ == "__main__":</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main()</a:t>
            </a:r>
          </a:p>
          <a:p>
            <a:endParaRPr lang="en-US" sz="1400"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C4, Slide </a:t>
            </a:r>
            <a:fld id="{5ECE9829-65B2-40C6-AEFF-7C648FF56A9C}" type="slidenum">
              <a:rPr lang="en-US" sz="900" smtClean="0">
                <a:solidFill>
                  <a:schemeClr val="bg1"/>
                </a:solidFill>
                <a:latin typeface="Arial Narrow" pitchFamily="34" charset="0"/>
              </a:rPr>
              <a:pPr algn="r">
                <a:defRPr/>
              </a:pPr>
              <a:t>23</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3917402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1792"/>
            <a:ext cx="7467600" cy="457201"/>
          </a:xfrm>
        </p:spPr>
        <p:txBody>
          <a:bodyPr/>
          <a:lstStyle/>
          <a:p>
            <a:r>
              <a:rPr lang="en-US" dirty="0"/>
              <a:t>The console when you run the temperature module</a:t>
            </a:r>
          </a:p>
        </p:txBody>
      </p:sp>
      <p:sp>
        <p:nvSpPr>
          <p:cNvPr id="7" name="Text Placeholder 6">
            <a:extLst>
              <a:ext uri="{FF2B5EF4-FFF2-40B4-BE49-F238E27FC236}">
                <a16:creationId xmlns:a16="http://schemas.microsoft.com/office/drawing/2014/main" id="{BA6A359C-FE23-4325-9E09-62BE2B9D8731}"/>
              </a:ext>
            </a:extLst>
          </p:cNvPr>
          <p:cNvSpPr>
            <a:spLocks noGrp="1"/>
          </p:cNvSpPr>
          <p:nvPr>
            <p:ph type="body" sz="quarter" idx="15"/>
          </p:nvPr>
        </p:nvSpPr>
        <p:spPr>
          <a:xfrm>
            <a:off x="1295400" y="1143000"/>
            <a:ext cx="6019800" cy="2362200"/>
          </a:xfrm>
        </p:spPr>
        <p:txBody>
          <a:bodyPr/>
          <a:lstStyle/>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0 Fahrenheit = -18 Celsius</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40 Fahrenheit = 4 Celsius</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80 Fahrenheit = 27 Celsius</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120 Fahrenheit = 49 Celsius</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160 Fahrenheit = 71 Celsius</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200 Fahrenheit = 93 Celsius</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0 Celsius = 32 Fahrenheit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20 Celsius = 68 Fahrenheit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sz="1600"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C4, Slide </a:t>
            </a:r>
            <a:fld id="{5ECE9829-65B2-40C6-AEFF-7C648FF56A9C}" type="slidenum">
              <a:rPr lang="en-US" sz="900" smtClean="0">
                <a:solidFill>
                  <a:schemeClr val="bg1"/>
                </a:solidFill>
                <a:latin typeface="Arial Narrow" pitchFamily="34" charset="0"/>
              </a:rPr>
              <a:pPr algn="r">
                <a:defRPr/>
              </a:pPr>
              <a:t>24</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1467281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temperature module with documentation</a:t>
            </a:r>
          </a:p>
        </p:txBody>
      </p:sp>
      <p:sp>
        <p:nvSpPr>
          <p:cNvPr id="7" name="Text Placeholder 6">
            <a:extLst>
              <a:ext uri="{FF2B5EF4-FFF2-40B4-BE49-F238E27FC236}">
                <a16:creationId xmlns:a16="http://schemas.microsoft.com/office/drawing/2014/main" id="{0C1C9641-4155-4E6E-B257-290C12E18EDA}"/>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This module contains functions for converting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temperature between degrees Fahrenheit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and degrees Celsius</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def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to_celsius</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fahrenheit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Accepts degrees Fahrenheit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fahrenheit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argument)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Returns degrees Celsius</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celsius</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fahrenheit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- 32) * 5/9</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return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celsius</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def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to_fahrenheit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celsius</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fr-FR" sz="1600" b="1" dirty="0" err="1">
                <a:latin typeface="Courier New" panose="02070309020205020404" pitchFamily="49" charset="0"/>
                <a:ea typeface="Times New Roman" panose="02020603050405020304" pitchFamily="18" charset="0"/>
                <a:cs typeface="Times New Roman" panose="02020603050405020304" pitchFamily="18" charset="0"/>
              </a:rPr>
              <a:t>Accepts</a:t>
            </a:r>
            <a:r>
              <a:rPr lang="fr-FR" sz="1600" b="1" dirty="0">
                <a:latin typeface="Courier New" panose="02070309020205020404" pitchFamily="49" charset="0"/>
                <a:ea typeface="Times New Roman" panose="02020603050405020304" pitchFamily="18" charset="0"/>
                <a:cs typeface="Times New Roman" panose="02020603050405020304" pitchFamily="18" charset="0"/>
              </a:rPr>
              <a:t> </a:t>
            </a:r>
            <a:r>
              <a:rPr lang="fr-FR" sz="1600" b="1" dirty="0" err="1">
                <a:latin typeface="Courier New" panose="02070309020205020404" pitchFamily="49" charset="0"/>
                <a:ea typeface="Times New Roman" panose="02020603050405020304" pitchFamily="18" charset="0"/>
                <a:cs typeface="Times New Roman" panose="02020603050405020304" pitchFamily="18" charset="0"/>
              </a:rPr>
              <a:t>degrees</a:t>
            </a:r>
            <a:r>
              <a:rPr lang="fr-FR" sz="1600" b="1" dirty="0">
                <a:latin typeface="Courier New" panose="02070309020205020404" pitchFamily="49" charset="0"/>
                <a:ea typeface="Times New Roman" panose="02020603050405020304" pitchFamily="18" charset="0"/>
                <a:cs typeface="Times New Roman" panose="02020603050405020304" pitchFamily="18" charset="0"/>
              </a:rPr>
              <a:t> Celsius (</a:t>
            </a:r>
            <a:r>
              <a:rPr lang="fr-FR" sz="1600" b="1" dirty="0" err="1">
                <a:latin typeface="Courier New" panose="02070309020205020404" pitchFamily="49" charset="0"/>
                <a:ea typeface="Times New Roman" panose="02020603050405020304" pitchFamily="18" charset="0"/>
                <a:cs typeface="Times New Roman" panose="02020603050405020304" pitchFamily="18" charset="0"/>
              </a:rPr>
              <a:t>celsius</a:t>
            </a:r>
            <a:r>
              <a:rPr lang="fr-FR" sz="1600" b="1" dirty="0">
                <a:latin typeface="Courier New" panose="02070309020205020404" pitchFamily="49" charset="0"/>
                <a:ea typeface="Times New Roman" panose="02020603050405020304" pitchFamily="18" charset="0"/>
                <a:cs typeface="Times New Roman" panose="02020603050405020304" pitchFamily="18" charset="0"/>
              </a:rPr>
              <a:t> argument)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fr-FR"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Returns degrees Fahrenheit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fahrenheit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celsius</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9/5 + 32</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return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fahrenheit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sz="1600"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C4, Slide </a:t>
            </a:r>
            <a:fld id="{5ECE9829-65B2-40C6-AEFF-7C648FF56A9C}" type="slidenum">
              <a:rPr lang="en-US" sz="900" smtClean="0">
                <a:solidFill>
                  <a:schemeClr val="bg1"/>
                </a:solidFill>
                <a:latin typeface="Arial Narrow" pitchFamily="34" charset="0"/>
              </a:rPr>
              <a:pPr algn="r">
                <a:defRPr/>
              </a:pPr>
              <a:t>25</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30710181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view the documentation for a module</a:t>
            </a:r>
          </a:p>
        </p:txBody>
      </p:sp>
      <p:sp>
        <p:nvSpPr>
          <p:cNvPr id="7" name="Text Placeholder 6">
            <a:extLst>
              <a:ext uri="{FF2B5EF4-FFF2-40B4-BE49-F238E27FC236}">
                <a16:creationId xmlns:a16="http://schemas.microsoft.com/office/drawing/2014/main" id="{73B4B997-AF42-45DC-9E66-530192E4E078}"/>
              </a:ext>
            </a:extLst>
          </p:cNvPr>
          <p:cNvSpPr>
            <a:spLocks noGrp="1"/>
          </p:cNvSpPr>
          <p:nvPr>
            <p:ph type="body" sz="quarter" idx="15"/>
          </p:nvPr>
        </p:nvSpPr>
        <p:spPr>
          <a:xfrm>
            <a:off x="1295400" y="1143000"/>
            <a:ext cx="6934200" cy="4419600"/>
          </a:xfrm>
        </p:spPr>
        <p:txBody>
          <a:bodyPr/>
          <a:lstStyle/>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&gt;&gt;&gt; </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import temperature</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&gt;&gt;&gt; </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help(temperature)</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Help on module temperature:</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NAME</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temperature</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DESCRIPTION</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This module contains functions for converting </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temperature between degrees Fahrenheit </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and degrees Celsius</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FUNCTIONS</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to_celsius</a:t>
            </a: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fahrenheit</a:t>
            </a: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Accepts degrees Fahrenheit (</a:t>
            </a:r>
            <a:r>
              <a:rPr lang="en-US" sz="14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fahrenheit</a:t>
            </a: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argument)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Returns degrees Celsius</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to_fahrenheit</a:t>
            </a: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celsius</a:t>
            </a: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fr-FR" sz="14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Accepts</a:t>
            </a:r>
            <a:r>
              <a:rPr lang="fr-FR"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fr-FR" sz="14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degrees</a:t>
            </a:r>
            <a:r>
              <a:rPr lang="fr-FR"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Celsius (</a:t>
            </a:r>
            <a:r>
              <a:rPr lang="fr-FR" sz="14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celsius</a:t>
            </a:r>
            <a:r>
              <a:rPr lang="fr-FR"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argument)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fr-FR"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Returns degrees Fahrenheit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sz="1400"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C4, Slide </a:t>
            </a:r>
            <a:fld id="{5ECE9829-65B2-40C6-AEFF-7C648FF56A9C}" type="slidenum">
              <a:rPr lang="en-US" sz="900" smtClean="0">
                <a:solidFill>
                  <a:schemeClr val="bg1"/>
                </a:solidFill>
                <a:latin typeface="Arial Narrow" pitchFamily="34" charset="0"/>
              </a:rPr>
              <a:pPr algn="r">
                <a:defRPr/>
              </a:pPr>
              <a:t>26</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9362911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8"/>
            <a:ext cx="7315200" cy="746612"/>
          </a:xfrm>
        </p:spPr>
        <p:txBody>
          <a:bodyPr/>
          <a:lstStyle/>
          <a:p>
            <a:r>
              <a:rPr lang="en-US" dirty="0"/>
              <a:t>The syntax for importing a module into a local namespace</a:t>
            </a:r>
          </a:p>
        </p:txBody>
      </p:sp>
      <p:sp>
        <p:nvSpPr>
          <p:cNvPr id="7" name="Text Placeholder 6">
            <a:extLst>
              <a:ext uri="{FF2B5EF4-FFF2-40B4-BE49-F238E27FC236}">
                <a16:creationId xmlns:a16="http://schemas.microsoft.com/office/drawing/2014/main" id="{C78FA15A-604A-4A08-8494-2A736D60A187}"/>
              </a:ext>
            </a:extLst>
          </p:cNvPr>
          <p:cNvSpPr>
            <a:spLocks noGrp="1"/>
          </p:cNvSpPr>
          <p:nvPr>
            <p:ph type="body" sz="quarter" idx="13"/>
          </p:nvPr>
        </p:nvSpPr>
        <p:spPr>
          <a:xfrm>
            <a:off x="838200" y="1371600"/>
            <a:ext cx="7391400" cy="4419600"/>
          </a:xfrm>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import </a:t>
            </a:r>
            <a:r>
              <a:rPr lang="en-US" sz="1600" b="1" i="1" dirty="0" err="1">
                <a:latin typeface="Courier New" panose="02070309020205020404" pitchFamily="49" charset="0"/>
                <a:ea typeface="Times New Roman" panose="02020603050405020304" pitchFamily="18" charset="0"/>
                <a:cs typeface="Times New Roman" panose="02020603050405020304" pitchFamily="18" charset="0"/>
              </a:rPr>
              <a:t>module_name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[as </a:t>
            </a:r>
            <a:r>
              <a:rPr lang="en-US" sz="1600" b="1" i="1" dirty="0">
                <a:latin typeface="Courier New" panose="02070309020205020404" pitchFamily="49" charset="0"/>
                <a:ea typeface="Times New Roman" panose="02020603050405020304" pitchFamily="18" charset="0"/>
                <a:cs typeface="Times New Roman" panose="02020603050405020304" pitchFamily="18" charset="0"/>
              </a:rPr>
              <a:t>namespace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Importing into the module’s default namespace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import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temperature</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Code that calls its functions</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c = </a:t>
            </a:r>
            <a:r>
              <a:rPr lang="en-US" sz="16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temperature.</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to_celsius</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(f)</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f = </a:t>
            </a:r>
            <a:r>
              <a:rPr lang="en-US" sz="16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temperature.</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to_fahrenheit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(c)</a:t>
            </a: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Importing into a specified namespace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import temperature as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temp</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Code that calls its functions</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c = </a:t>
            </a:r>
            <a:r>
              <a:rPr lang="en-US" sz="16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temp.</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to_celsius</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(f)</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f = </a:t>
            </a:r>
            <a:r>
              <a:rPr lang="en-US" sz="16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temp.</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to_fahrenheit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(c)</a:t>
            </a:r>
          </a:p>
          <a:p>
            <a:endParaRPr lang="en-US"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C4, Slide </a:t>
            </a:r>
            <a:fld id="{5ECE9829-65B2-40C6-AEFF-7C648FF56A9C}" type="slidenum">
              <a:rPr lang="en-US" sz="900" smtClean="0">
                <a:solidFill>
                  <a:schemeClr val="bg1"/>
                </a:solidFill>
                <a:latin typeface="Arial Narrow" pitchFamily="34" charset="0"/>
              </a:rPr>
              <a:pPr algn="r">
                <a:defRPr/>
              </a:pPr>
              <a:t>27</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5529725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8"/>
            <a:ext cx="7315200" cy="746611"/>
          </a:xfrm>
        </p:spPr>
        <p:txBody>
          <a:bodyPr/>
          <a:lstStyle/>
          <a:p>
            <a:r>
              <a:rPr lang="en-US" dirty="0"/>
              <a:t>The syntax for importing into the global namespace (not recommended)</a:t>
            </a:r>
          </a:p>
        </p:txBody>
      </p:sp>
      <p:sp>
        <p:nvSpPr>
          <p:cNvPr id="7" name="Text Placeholder 6">
            <a:extLst>
              <a:ext uri="{FF2B5EF4-FFF2-40B4-BE49-F238E27FC236}">
                <a16:creationId xmlns:a16="http://schemas.microsoft.com/office/drawing/2014/main" id="{2B0D5E1D-ED2B-48BC-8125-8CFD4D7F889C}"/>
              </a:ext>
            </a:extLst>
          </p:cNvPr>
          <p:cNvSpPr>
            <a:spLocks noGrp="1"/>
          </p:cNvSpPr>
          <p:nvPr>
            <p:ph type="body" sz="quarter" idx="13"/>
          </p:nvPr>
        </p:nvSpPr>
        <p:spPr>
          <a:xfrm>
            <a:off x="838200" y="1447800"/>
            <a:ext cx="7543800" cy="4495800"/>
          </a:xfrm>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from </a:t>
            </a:r>
            <a:r>
              <a:rPr lang="en-US" sz="1600" b="1" i="1" dirty="0" err="1">
                <a:latin typeface="Courier New" panose="02070309020205020404" pitchFamily="49" charset="0"/>
                <a:ea typeface="Times New Roman" panose="02020603050405020304" pitchFamily="18" charset="0"/>
                <a:cs typeface="Times New Roman" panose="02020603050405020304" pitchFamily="18" charset="0"/>
              </a:rPr>
              <a:t>module_name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import </a:t>
            </a:r>
            <a:r>
              <a:rPr lang="en-US" sz="1600" b="1" i="1" dirty="0">
                <a:latin typeface="Courier New" panose="02070309020205020404" pitchFamily="49" charset="0"/>
                <a:ea typeface="Times New Roman" panose="02020603050405020304" pitchFamily="18" charset="0"/>
                <a:cs typeface="Times New Roman" panose="02020603050405020304" pitchFamily="18" charset="0"/>
              </a:rPr>
              <a:t>function_name1</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i="1" dirty="0">
                <a:latin typeface="Courier New" panose="02070309020205020404" pitchFamily="49" charset="0"/>
                <a:ea typeface="Times New Roman" panose="02020603050405020304" pitchFamily="18" charset="0"/>
                <a:cs typeface="Times New Roman" panose="02020603050405020304" pitchFamily="18" charset="0"/>
              </a:rPr>
              <a:t>function_name2</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Importing one function into the global namespace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from temperature import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to_celsius</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Code that calls its functions</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c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to_celsius</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(f)</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f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to_fahrenheit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(c)   # Error! Function not imported</a:t>
            </a: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Importing all functions into the global namespace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from temperature import *</a:t>
            </a:r>
          </a:p>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Code that calls its functions</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c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to_celsius</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(f)</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f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to_fahrenheit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(c)</a:t>
            </a:r>
          </a:p>
          <a:p>
            <a:endParaRPr lang="en-US"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C4, Slide </a:t>
            </a:r>
            <a:fld id="{5ECE9829-65B2-40C6-AEFF-7C648FF56A9C}" type="slidenum">
              <a:rPr lang="en-US" sz="900" smtClean="0">
                <a:solidFill>
                  <a:schemeClr val="bg1"/>
                </a:solidFill>
                <a:latin typeface="Arial Narrow" pitchFamily="34" charset="0"/>
              </a:rPr>
              <a:pPr algn="r">
                <a:defRPr/>
              </a:pPr>
              <a:t>28</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5523991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1792"/>
            <a:ext cx="7467600" cy="457200"/>
          </a:xfrm>
        </p:spPr>
        <p:txBody>
          <a:bodyPr/>
          <a:lstStyle/>
          <a:p>
            <a:r>
              <a:rPr lang="en-US" dirty="0"/>
              <a:t>User interface: The Convert Temperatures program</a:t>
            </a:r>
          </a:p>
        </p:txBody>
      </p:sp>
      <p:sp>
        <p:nvSpPr>
          <p:cNvPr id="7" name="Text Placeholder 6">
            <a:extLst>
              <a:ext uri="{FF2B5EF4-FFF2-40B4-BE49-F238E27FC236}">
                <a16:creationId xmlns:a16="http://schemas.microsoft.com/office/drawing/2014/main" id="{3930EB2F-556F-4542-939B-67A916B4446B}"/>
              </a:ext>
            </a:extLst>
          </p:cNvPr>
          <p:cNvSpPr>
            <a:spLocks noGrp="1"/>
          </p:cNvSpPr>
          <p:nvPr>
            <p:ph type="body" sz="quarter" idx="15"/>
          </p:nvPr>
        </p:nvSpPr>
        <p:spPr>
          <a:xfrm>
            <a:off x="1295400" y="1143000"/>
            <a:ext cx="6019800" cy="2362200"/>
          </a:xfrm>
        </p:spPr>
        <p:txBody>
          <a:bodyPr/>
          <a:lstStyle/>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MENU</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 Fahrenheit to Celsius</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2. Celsius to Fahrenheit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a menu option: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degrees Fahrenheit: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99</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Degrees Celsius: 37.2</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Convert another temperature? (y/n):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sz="1600"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C4, Slide </a:t>
            </a:r>
            <a:fld id="{5ECE9829-65B2-40C6-AEFF-7C648FF56A9C}" type="slidenum">
              <a:rPr lang="en-US" sz="900" smtClean="0">
                <a:solidFill>
                  <a:schemeClr val="bg1"/>
                </a:solidFill>
                <a:latin typeface="Arial Narrow" pitchFamily="34" charset="0"/>
              </a:rPr>
              <a:pPr algn="r">
                <a:defRPr/>
              </a:pPr>
              <a:t>29</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3833262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Objectives (part 2)</a:t>
            </a:r>
          </a:p>
        </p:txBody>
      </p:sp>
      <p:sp>
        <p:nvSpPr>
          <p:cNvPr id="7" name="Text Placeholder 6">
            <a:extLst>
              <a:ext uri="{FF2B5EF4-FFF2-40B4-BE49-F238E27FC236}">
                <a16:creationId xmlns:a16="http://schemas.microsoft.com/office/drawing/2014/main" id="{909B2E1F-35E8-4235-A2DB-6A0BA4ABE493}"/>
              </a:ext>
            </a:extLst>
          </p:cNvPr>
          <p:cNvSpPr>
            <a:spLocks noGrp="1"/>
          </p:cNvSpPr>
          <p:nvPr>
            <p:ph type="body" sz="quarter" idx="13"/>
          </p:nvPr>
        </p:nvSpPr>
        <p:spPr/>
        <p:txBody>
          <a:bodyPr/>
          <a:lstStyle/>
          <a:p>
            <a:pPr marL="461963" marR="274320" lvl="0" indent="-461963">
              <a:spcBef>
                <a:spcPts val="0"/>
              </a:spcBef>
              <a:spcAft>
                <a:spcPts val="600"/>
              </a:spcAft>
              <a:buFont typeface="+mj-lt"/>
              <a:buAutoNum type="arabicPeriod" startAt="4"/>
              <a:tabLst>
                <a:tab pos="461963" algn="l"/>
              </a:tabLst>
            </a:pPr>
            <a:r>
              <a:rPr lang="en-US" spc="-10" dirty="0">
                <a:latin typeface="Times New Roman" panose="02020603050405020304" pitchFamily="18" charset="0"/>
                <a:ea typeface="Times New Roman" panose="02020603050405020304" pitchFamily="18" charset="0"/>
              </a:rPr>
              <a:t>Describe the use of default values in a function definition and in the statements that call the function.</a:t>
            </a:r>
          </a:p>
          <a:p>
            <a:pPr marL="461963" marR="274320" lvl="0" indent="-461963">
              <a:spcBef>
                <a:spcPts val="0"/>
              </a:spcBef>
              <a:spcAft>
                <a:spcPts val="600"/>
              </a:spcAft>
              <a:buFont typeface="+mj-lt"/>
              <a:buAutoNum type="arabicPeriod" startAt="4"/>
              <a:tabLst>
                <a:tab pos="461963" algn="l"/>
              </a:tabLst>
            </a:pPr>
            <a:r>
              <a:rPr lang="en-US" spc="-10" dirty="0">
                <a:latin typeface="Times New Roman" panose="02020603050405020304" pitchFamily="18" charset="0"/>
                <a:ea typeface="Times New Roman" panose="02020603050405020304" pitchFamily="18" charset="0"/>
              </a:rPr>
              <a:t>Describe the use of named arguments in calling statements.</a:t>
            </a:r>
          </a:p>
          <a:p>
            <a:pPr marL="461963" marR="274320" lvl="0" indent="-461963">
              <a:spcBef>
                <a:spcPts val="0"/>
              </a:spcBef>
              <a:spcAft>
                <a:spcPts val="600"/>
              </a:spcAft>
              <a:buFont typeface="+mj-lt"/>
              <a:buAutoNum type="arabicPeriod" startAt="4"/>
              <a:tabLst>
                <a:tab pos="461963" algn="l"/>
              </a:tabLst>
            </a:pPr>
            <a:r>
              <a:rPr lang="en-US" spc="-10" dirty="0">
                <a:latin typeface="Times New Roman" panose="02020603050405020304" pitchFamily="18" charset="0"/>
                <a:ea typeface="Times New Roman" panose="02020603050405020304" pitchFamily="18" charset="0"/>
              </a:rPr>
              <a:t>Describe the recommended use of global variables, local variables, and global constants.</a:t>
            </a:r>
          </a:p>
          <a:p>
            <a:pPr marL="461963" marR="274320" lvl="0" indent="-461963">
              <a:spcBef>
                <a:spcPts val="0"/>
              </a:spcBef>
              <a:spcAft>
                <a:spcPts val="600"/>
              </a:spcAft>
              <a:buFont typeface="+mj-lt"/>
              <a:buAutoNum type="arabicPeriod" startAt="4"/>
              <a:tabLst>
                <a:tab pos="461963" algn="l"/>
              </a:tabLst>
            </a:pPr>
            <a:r>
              <a:rPr lang="en-US" spc="-10" dirty="0">
                <a:latin typeface="Times New Roman" panose="02020603050405020304" pitchFamily="18" charset="0"/>
                <a:ea typeface="Times New Roman" panose="02020603050405020304" pitchFamily="18" charset="0"/>
              </a:rPr>
              <a:t>In general terms, explain how to create and document a module.</a:t>
            </a:r>
          </a:p>
          <a:p>
            <a:pPr marL="461963" marR="274320" lvl="0" indent="-461963">
              <a:spcBef>
                <a:spcPts val="0"/>
              </a:spcBef>
              <a:spcAft>
                <a:spcPts val="600"/>
              </a:spcAft>
              <a:buFont typeface="+mj-lt"/>
              <a:buAutoNum type="arabicPeriod" startAt="4"/>
              <a:tabLst>
                <a:tab pos="461963" algn="l"/>
              </a:tabLst>
            </a:pPr>
            <a:r>
              <a:rPr lang="en-US" spc="-10" dirty="0">
                <a:latin typeface="Times New Roman" panose="02020603050405020304" pitchFamily="18" charset="0"/>
                <a:ea typeface="Times New Roman" panose="02020603050405020304" pitchFamily="18" charset="0"/>
              </a:rPr>
              <a:t>Distinguish among importing a module into the default namespace, a specified namespace, and the global namespace.</a:t>
            </a:r>
          </a:p>
          <a:p>
            <a:pPr marL="461963" marR="274320" lvl="0" indent="-461963">
              <a:spcBef>
                <a:spcPts val="0"/>
              </a:spcBef>
              <a:spcAft>
                <a:spcPts val="600"/>
              </a:spcAft>
              <a:buFont typeface="+mj-lt"/>
              <a:buAutoNum type="arabicPeriod" startAt="4"/>
              <a:tabLst>
                <a:tab pos="461963" algn="l"/>
              </a:tabLst>
            </a:pPr>
            <a:r>
              <a:rPr lang="en-US" spc="-10" dirty="0">
                <a:latin typeface="Times New Roman" panose="02020603050405020304" pitchFamily="18" charset="0"/>
                <a:ea typeface="Times New Roman" panose="02020603050405020304" pitchFamily="18" charset="0"/>
              </a:rPr>
              <a:t>Describe how to use Python standard modules, such as the random module.</a:t>
            </a:r>
          </a:p>
          <a:p>
            <a:pPr marL="461963" marR="274320" lvl="0" indent="-461963">
              <a:spcBef>
                <a:spcPts val="0"/>
              </a:spcBef>
              <a:spcAft>
                <a:spcPts val="600"/>
              </a:spcAft>
              <a:buFont typeface="+mj-lt"/>
              <a:buAutoNum type="arabicPeriod" startAt="4"/>
              <a:tabLst>
                <a:tab pos="461963" algn="l"/>
              </a:tabLst>
            </a:pPr>
            <a:r>
              <a:rPr lang="en-US" spc="-10" dirty="0">
                <a:latin typeface="Times New Roman" panose="02020603050405020304" pitchFamily="18" charset="0"/>
                <a:ea typeface="Times New Roman" panose="02020603050405020304" pitchFamily="18" charset="0"/>
              </a:rPr>
              <a:t>Describe the problem that can occur if you import a module into the global namespace.</a:t>
            </a:r>
          </a:p>
          <a:p>
            <a:pPr marL="461963" marR="274320" lvl="0" indent="-461963">
              <a:spcBef>
                <a:spcPts val="0"/>
              </a:spcBef>
              <a:spcAft>
                <a:spcPts val="600"/>
              </a:spcAft>
              <a:buFont typeface="+mj-lt"/>
              <a:buAutoNum type="arabicPeriod" startAt="4"/>
              <a:tabLst>
                <a:tab pos="461963" algn="l"/>
              </a:tabLst>
            </a:pPr>
            <a:r>
              <a:rPr lang="en-US" spc="-10" dirty="0">
                <a:latin typeface="Times New Roman" panose="02020603050405020304" pitchFamily="18" charset="0"/>
                <a:ea typeface="Times New Roman" panose="02020603050405020304" pitchFamily="18" charset="0"/>
              </a:rPr>
              <a:t>Explain how to use a hierarchy chart or outline to plan the functions of a program.</a:t>
            </a:r>
          </a:p>
          <a:p>
            <a:pPr>
              <a:spcBef>
                <a:spcPts val="0"/>
              </a:spcBef>
              <a:spcAft>
                <a:spcPts val="600"/>
              </a:spcAft>
            </a:pPr>
            <a:r>
              <a:rPr lang="en-US" sz="1100" dirty="0">
                <a:latin typeface="Times New Roman" panose="02020603050405020304" pitchFamily="18" charset="0"/>
                <a:ea typeface="Times New Roman" panose="02020603050405020304" pitchFamily="18" charset="0"/>
              </a:rPr>
              <a:t> </a:t>
            </a:r>
          </a:p>
          <a:p>
            <a:endParaRPr lang="en-US"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2" name="Footer Placeholder 1"/>
          <p:cNvSpPr>
            <a:spLocks noGrp="1"/>
          </p:cNvSpPr>
          <p:nvPr>
            <p:ph type="ftr" sz="quarter" idx="11"/>
          </p:nvPr>
        </p:nvSpPr>
        <p:spPr/>
        <p:txBody>
          <a:bodyPr/>
          <a:lstStyle/>
          <a:p>
            <a:pPr>
              <a:defRPr/>
            </a:pPr>
            <a:r>
              <a:rPr lang="en-US"/>
              <a:t>© 2016, Mike Murach &amp; Associates, Inc.</a:t>
            </a:r>
          </a:p>
        </p:txBody>
      </p:sp>
      <p:sp>
        <p:nvSpPr>
          <p:cNvPr id="4" name="Slide Number Placeholder 3"/>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C4, Slide </a:t>
            </a:r>
            <a:fld id="{5ECE9829-65B2-40C6-AEFF-7C648FF56A9C}" type="slidenum">
              <a:rPr lang="en-US" sz="900" smtClean="0">
                <a:solidFill>
                  <a:schemeClr val="bg1"/>
                </a:solidFill>
                <a:latin typeface="Arial Narrow" pitchFamily="34" charset="0"/>
              </a:rPr>
              <a:pPr algn="r">
                <a:defRPr/>
              </a:pPr>
              <a:t>3</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42938636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9"/>
            <a:ext cx="7315200" cy="369332"/>
          </a:xfrm>
        </p:spPr>
        <p:txBody>
          <a:bodyPr/>
          <a:lstStyle/>
          <a:p>
            <a:r>
              <a:rPr lang="en-US" dirty="0"/>
              <a:t>The Convert Temperatures program (part 1)</a:t>
            </a:r>
          </a:p>
        </p:txBody>
      </p:sp>
      <p:sp>
        <p:nvSpPr>
          <p:cNvPr id="7" name="Text Placeholder 6">
            <a:extLst>
              <a:ext uri="{FF2B5EF4-FFF2-40B4-BE49-F238E27FC236}">
                <a16:creationId xmlns:a16="http://schemas.microsoft.com/office/drawing/2014/main" id="{A24C668D-A5B5-4D10-AF26-CA9EB4233739}"/>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import temperature as temp</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def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display_menu</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print("MENU")</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print("1. Fahrenheit to Celsius")</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print("2. Celsius to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Fahrenhit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def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convert_temp</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option = int(input("Enter a menu option: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if option == 1:</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f = int(input("Enter degrees Fahrenheit: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c =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temp</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.to_celsius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(f)</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c = round(c, 2)</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print("Degrees Celsius:", c)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elif</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option == 2:</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c = int(input("Enter degrees Celsius: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f =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temp</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.to_fahrenheit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(c)</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f = round(f, 2)</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print("Degrees Fahrenheit:", f)</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else: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print("You must enter a valid menu number.")</a:t>
            </a:r>
          </a:p>
          <a:p>
            <a:endParaRPr lang="en-US" sz="1400"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C4, Slide </a:t>
            </a:r>
            <a:fld id="{5ECE9829-65B2-40C6-AEFF-7C648FF56A9C}" type="slidenum">
              <a:rPr lang="en-US" sz="900" smtClean="0">
                <a:solidFill>
                  <a:schemeClr val="bg1"/>
                </a:solidFill>
                <a:latin typeface="Arial Narrow" pitchFamily="34" charset="0"/>
              </a:rPr>
              <a:pPr algn="r">
                <a:defRPr/>
              </a:pPr>
              <a:t>30</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4480978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Convert Temperatures program (part 2)</a:t>
            </a:r>
          </a:p>
        </p:txBody>
      </p:sp>
      <p:sp>
        <p:nvSpPr>
          <p:cNvPr id="7" name="Text Placeholder 6">
            <a:extLst>
              <a:ext uri="{FF2B5EF4-FFF2-40B4-BE49-F238E27FC236}">
                <a16:creationId xmlns:a16="http://schemas.microsoft.com/office/drawing/2014/main" id="{1BC9D587-5FEE-45D8-97F4-083580CEDFE9}"/>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def main():</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display_menu</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again = "y"</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while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again.lower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"y":</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convert_temp</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again = input("Convert another temperature? </a:t>
            </a:r>
            <a:r>
              <a:rPr lang="fr-FR" sz="1400" b="1" dirty="0">
                <a:latin typeface="Courier New" panose="02070309020205020404" pitchFamily="49" charset="0"/>
                <a:ea typeface="Times New Roman" panose="02020603050405020304" pitchFamily="18" charset="0"/>
                <a:cs typeface="Times New Roman" panose="02020603050405020304" pitchFamily="18" charset="0"/>
              </a:rPr>
              <a:t>(y/n): ")</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fr-FR" sz="1400" b="1" dirty="0">
                <a:latin typeface="Courier New" panose="02070309020205020404" pitchFamily="49" charset="0"/>
                <a:ea typeface="Times New Roman" panose="02020603050405020304" pitchFamily="18" charset="0"/>
                <a:cs typeface="Times New Roman" panose="02020603050405020304" pitchFamily="18" charset="0"/>
              </a:rPr>
              <a:t>        </a:t>
            </a:r>
            <a:r>
              <a:rPr lang="fr-FR" sz="1400" b="1" dirty="0" err="1">
                <a:latin typeface="Courier New" panose="02070309020205020404" pitchFamily="49" charset="0"/>
                <a:ea typeface="Times New Roman" panose="02020603050405020304" pitchFamily="18" charset="0"/>
                <a:cs typeface="Times New Roman" panose="02020603050405020304" pitchFamily="18" charset="0"/>
              </a:rPr>
              <a:t>print</a:t>
            </a:r>
            <a:r>
              <a:rPr lang="fr-FR" sz="1400" b="1" dirty="0">
                <a:latin typeface="Courier New" panose="02070309020205020404" pitchFamily="49" charset="0"/>
                <a:ea typeface="Times New Roman" panose="02020603050405020304" pitchFamily="18" charset="0"/>
                <a:cs typeface="Times New Roman" panose="02020603050405020304" pitchFamily="18" charset="0"/>
              </a:rPr>
              <a: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fr-FR" sz="1400" b="1" dirty="0">
                <a:latin typeface="Courier New" panose="02070309020205020404" pitchFamily="49" charset="0"/>
                <a:ea typeface="Times New Roman" panose="02020603050405020304" pitchFamily="18" charset="0"/>
                <a:cs typeface="Times New Roman" panose="02020603050405020304" pitchFamily="18" charset="0"/>
              </a:rPr>
              <a:t>    </a:t>
            </a:r>
            <a:r>
              <a:rPr lang="fr-FR" sz="1400" b="1" dirty="0" err="1">
                <a:latin typeface="Courier New" panose="02070309020205020404" pitchFamily="49" charset="0"/>
                <a:ea typeface="Times New Roman" panose="02020603050405020304" pitchFamily="18" charset="0"/>
                <a:cs typeface="Times New Roman" panose="02020603050405020304" pitchFamily="18" charset="0"/>
              </a:rPr>
              <a:t>print</a:t>
            </a:r>
            <a:r>
              <a:rPr lang="fr-FR" sz="1400" b="1" dirty="0">
                <a:latin typeface="Courier New" panose="02070309020205020404" pitchFamily="49" charset="0"/>
                <a:ea typeface="Times New Roman" panose="02020603050405020304" pitchFamily="18" charset="0"/>
                <a:cs typeface="Times New Roman" panose="02020603050405020304" pitchFamily="18" charset="0"/>
              </a:rPr>
              <a:t>("Bye!")</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fr-FR" sz="1400" b="1" dirty="0">
                <a:latin typeface="Courier New" panose="02070309020205020404" pitchFamily="49" charset="0"/>
                <a:ea typeface="Times New Roman" panose="02020603050405020304" pitchFamily="18" charset="0"/>
                <a:cs typeface="Times New Roman" panose="02020603050405020304" pitchFamily="18" charset="0"/>
              </a:rPr>
              <a:t> </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if __name__ == "__main__":</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main()</a:t>
            </a:r>
          </a:p>
          <a:p>
            <a:endParaRPr lang="en-US" sz="1400"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C4, Slide </a:t>
            </a:r>
            <a:fld id="{5ECE9829-65B2-40C6-AEFF-7C648FF56A9C}" type="slidenum">
              <a:rPr lang="en-US" sz="900" smtClean="0">
                <a:solidFill>
                  <a:schemeClr val="bg1"/>
                </a:solidFill>
                <a:latin typeface="Arial Narrow" pitchFamily="34" charset="0"/>
              </a:rPr>
              <a:pPr algn="r">
                <a:defRPr/>
              </a:pPr>
              <a:t>31</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7963923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8"/>
            <a:ext cx="7315200" cy="670411"/>
          </a:xfrm>
        </p:spPr>
        <p:txBody>
          <a:bodyPr/>
          <a:lstStyle/>
          <a:p>
            <a:r>
              <a:rPr lang="en-US" dirty="0"/>
              <a:t>Some of the standard modules presented </a:t>
            </a:r>
            <a:br>
              <a:rPr lang="en-US" dirty="0"/>
            </a:br>
            <a:r>
              <a:rPr lang="en-US" dirty="0"/>
              <a:t>in this book</a:t>
            </a:r>
          </a:p>
        </p:txBody>
      </p:sp>
      <p:sp>
        <p:nvSpPr>
          <p:cNvPr id="7" name="Text Placeholder 6">
            <a:extLst>
              <a:ext uri="{FF2B5EF4-FFF2-40B4-BE49-F238E27FC236}">
                <a16:creationId xmlns:a16="http://schemas.microsoft.com/office/drawing/2014/main" id="{A876BB6B-67B8-4EF5-8823-EED85FFC7D70}"/>
              </a:ext>
            </a:extLst>
          </p:cNvPr>
          <p:cNvSpPr>
            <a:spLocks noGrp="1"/>
          </p:cNvSpPr>
          <p:nvPr>
            <p:ph type="body" sz="quarter" idx="13"/>
          </p:nvPr>
        </p:nvSpPr>
        <p:spPr>
          <a:xfrm>
            <a:off x="838200" y="1447800"/>
            <a:ext cx="7391400" cy="4495800"/>
          </a:xfrm>
        </p:spPr>
        <p:txBody>
          <a:bodyPr/>
          <a:lstStyle/>
          <a:p>
            <a:pPr marL="347345" marR="274320">
              <a:spcBef>
                <a:spcPts val="0"/>
              </a:spcBef>
              <a:spcAft>
                <a:spcPts val="600"/>
              </a:spcAft>
            </a:pPr>
            <a:r>
              <a:rPr lang="en-US" sz="1600" b="1" spc="-10" dirty="0">
                <a:latin typeface="Courier New" panose="02070309020205020404" pitchFamily="49" charset="0"/>
                <a:ea typeface="Times New Roman" panose="02020603050405020304" pitchFamily="18" charset="0"/>
              </a:rPr>
              <a:t>math</a:t>
            </a:r>
            <a:endParaRPr lang="en-US" sz="1600" spc="-10" dirty="0">
              <a:latin typeface="Times New Roman" panose="02020603050405020304" pitchFamily="18" charset="0"/>
              <a:ea typeface="Times New Roman" panose="02020603050405020304" pitchFamily="18" charset="0"/>
            </a:endParaRPr>
          </a:p>
          <a:p>
            <a:pPr marL="347345" marR="274320">
              <a:spcBef>
                <a:spcPts val="0"/>
              </a:spcBef>
              <a:spcAft>
                <a:spcPts val="600"/>
              </a:spcAft>
            </a:pPr>
            <a:r>
              <a:rPr lang="en-US" sz="1600" b="1" spc="-10" dirty="0">
                <a:latin typeface="Courier New" panose="02070309020205020404" pitchFamily="49" charset="0"/>
                <a:ea typeface="Times New Roman" panose="02020603050405020304" pitchFamily="18" charset="0"/>
              </a:rPr>
              <a:t>random</a:t>
            </a:r>
            <a:endParaRPr lang="en-US" sz="1600" spc="-10" dirty="0">
              <a:latin typeface="Times New Roman" panose="02020603050405020304" pitchFamily="18" charset="0"/>
              <a:ea typeface="Times New Roman" panose="02020603050405020304" pitchFamily="18" charset="0"/>
            </a:endParaRPr>
          </a:p>
          <a:p>
            <a:pPr marL="347345" marR="274320">
              <a:spcBef>
                <a:spcPts val="0"/>
              </a:spcBef>
              <a:spcAft>
                <a:spcPts val="600"/>
              </a:spcAft>
            </a:pPr>
            <a:r>
              <a:rPr lang="en-US" sz="1600" b="1" spc="-10" dirty="0">
                <a:latin typeface="Courier New" panose="02070309020205020404" pitchFamily="49" charset="0"/>
                <a:ea typeface="Times New Roman" panose="02020603050405020304" pitchFamily="18" charset="0"/>
              </a:rPr>
              <a:t>decimal</a:t>
            </a:r>
            <a:endParaRPr lang="en-US" sz="1600" spc="-10" dirty="0">
              <a:latin typeface="Times New Roman" panose="02020603050405020304" pitchFamily="18" charset="0"/>
              <a:ea typeface="Times New Roman" panose="02020603050405020304" pitchFamily="18" charset="0"/>
            </a:endParaRPr>
          </a:p>
          <a:p>
            <a:pPr marL="347345" marR="274320">
              <a:spcBef>
                <a:spcPts val="0"/>
              </a:spcBef>
              <a:spcAft>
                <a:spcPts val="600"/>
              </a:spcAft>
            </a:pPr>
            <a:r>
              <a:rPr lang="en-US" sz="1600" b="1" spc="-10" dirty="0">
                <a:latin typeface="Courier New" panose="02070309020205020404" pitchFamily="49" charset="0"/>
                <a:ea typeface="Times New Roman" panose="02020603050405020304" pitchFamily="18" charset="0"/>
              </a:rPr>
              <a:t>csv</a:t>
            </a:r>
            <a:endParaRPr lang="en-US" sz="1600" spc="-10" dirty="0">
              <a:latin typeface="Times New Roman" panose="02020603050405020304" pitchFamily="18" charset="0"/>
              <a:ea typeface="Times New Roman" panose="02020603050405020304" pitchFamily="18" charset="0"/>
            </a:endParaRPr>
          </a:p>
          <a:p>
            <a:pPr marL="347345" marR="274320">
              <a:spcBef>
                <a:spcPts val="0"/>
              </a:spcBef>
              <a:spcAft>
                <a:spcPts val="600"/>
              </a:spcAft>
            </a:pPr>
            <a:r>
              <a:rPr lang="en-US" sz="1600" b="1" spc="-10" dirty="0">
                <a:latin typeface="Courier New" panose="02070309020205020404" pitchFamily="49" charset="0"/>
                <a:ea typeface="Times New Roman" panose="02020603050405020304" pitchFamily="18" charset="0"/>
              </a:rPr>
              <a:t>pickle</a:t>
            </a:r>
            <a:endParaRPr lang="en-US" sz="1600" spc="-10" dirty="0">
              <a:latin typeface="Times New Roman" panose="02020603050405020304" pitchFamily="18" charset="0"/>
              <a:ea typeface="Times New Roman" panose="02020603050405020304" pitchFamily="18" charset="0"/>
            </a:endParaRPr>
          </a:p>
          <a:p>
            <a:pPr marL="347345" marR="274320">
              <a:spcBef>
                <a:spcPts val="0"/>
              </a:spcBef>
              <a:spcAft>
                <a:spcPts val="600"/>
              </a:spcAft>
            </a:pPr>
            <a:r>
              <a:rPr lang="en-US" sz="1600" b="1" spc="-10" dirty="0" err="1">
                <a:latin typeface="Courier New" panose="02070309020205020404" pitchFamily="49" charset="0"/>
                <a:ea typeface="Times New Roman" panose="02020603050405020304" pitchFamily="18" charset="0"/>
              </a:rPr>
              <a:t>tkinter</a:t>
            </a:r>
            <a:endParaRPr lang="en-US" sz="1600" spc="-10" dirty="0">
              <a:latin typeface="Times New Roman" panose="02020603050405020304" pitchFamily="18" charset="0"/>
              <a:ea typeface="Times New Roman" panose="02020603050405020304" pitchFamily="18" charset="0"/>
            </a:endParaRPr>
          </a:p>
          <a:p>
            <a:endParaRPr lang="en-US" sz="1600"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C4, Slide </a:t>
            </a:r>
            <a:fld id="{5ECE9829-65B2-40C6-AEFF-7C648FF56A9C}" type="slidenum">
              <a:rPr lang="en-US" sz="900" smtClean="0">
                <a:solidFill>
                  <a:schemeClr val="bg1"/>
                </a:solidFill>
                <a:latin typeface="Arial Narrow" pitchFamily="34" charset="0"/>
              </a:rPr>
              <a:pPr algn="r">
                <a:defRPr/>
              </a:pPr>
              <a:t>32</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6054284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functions of the random module</a:t>
            </a:r>
          </a:p>
        </p:txBody>
      </p:sp>
      <p:sp>
        <p:nvSpPr>
          <p:cNvPr id="7" name="Text Placeholder 6">
            <a:extLst>
              <a:ext uri="{FF2B5EF4-FFF2-40B4-BE49-F238E27FC236}">
                <a16:creationId xmlns:a16="http://schemas.microsoft.com/office/drawing/2014/main" id="{E4B5A50D-5875-4DF8-9C69-1FEFB2C7400B}"/>
              </a:ext>
            </a:extLst>
          </p:cNvPr>
          <p:cNvSpPr>
            <a:spLocks noGrp="1"/>
          </p:cNvSpPr>
          <p:nvPr>
            <p:ph type="body" sz="quarter" idx="13"/>
          </p:nvPr>
        </p:nvSpPr>
        <p:spPr/>
        <p:txBody>
          <a:bodyPr/>
          <a:lstStyle/>
          <a:p>
            <a:pPr marL="347345" marR="274320">
              <a:spcBef>
                <a:spcPts val="0"/>
              </a:spcBef>
              <a:spcAft>
                <a:spcPts val="600"/>
              </a:spcAft>
            </a:pPr>
            <a:r>
              <a:rPr lang="en-US" sz="1600" b="1" spc="-10" dirty="0">
                <a:latin typeface="Courier New" panose="02070309020205020404" pitchFamily="49" charset="0"/>
                <a:ea typeface="Times New Roman" panose="02020603050405020304" pitchFamily="18" charset="0"/>
              </a:rPr>
              <a:t>random()</a:t>
            </a:r>
            <a:endParaRPr lang="en-US" sz="1600" spc="-10" dirty="0">
              <a:latin typeface="Times New Roman" panose="02020603050405020304" pitchFamily="18" charset="0"/>
              <a:ea typeface="Times New Roman" panose="02020603050405020304" pitchFamily="18" charset="0"/>
            </a:endParaRPr>
          </a:p>
          <a:p>
            <a:pPr marL="347345" marR="274320">
              <a:spcBef>
                <a:spcPts val="0"/>
              </a:spcBef>
              <a:spcAft>
                <a:spcPts val="600"/>
              </a:spcAft>
            </a:pPr>
            <a:r>
              <a:rPr lang="en-US" sz="1600" b="1" spc="-10" dirty="0" err="1">
                <a:latin typeface="Courier New" panose="02070309020205020404" pitchFamily="49" charset="0"/>
                <a:ea typeface="Times New Roman" panose="02020603050405020304" pitchFamily="18" charset="0"/>
              </a:rPr>
              <a:t>randint</a:t>
            </a:r>
            <a:r>
              <a:rPr lang="en-US" sz="1600" b="1" spc="-10" dirty="0">
                <a:latin typeface="Courier New" panose="02070309020205020404" pitchFamily="49" charset="0"/>
                <a:ea typeface="Times New Roman" panose="02020603050405020304" pitchFamily="18" charset="0"/>
              </a:rPr>
              <a:t>(</a:t>
            </a:r>
            <a:r>
              <a:rPr lang="en-US" sz="1600" b="1" i="1" spc="-10" dirty="0">
                <a:latin typeface="Courier New" panose="02070309020205020404" pitchFamily="49" charset="0"/>
                <a:ea typeface="Times New Roman" panose="02020603050405020304" pitchFamily="18" charset="0"/>
              </a:rPr>
              <a:t>min</a:t>
            </a:r>
            <a:r>
              <a:rPr lang="en-US" sz="1600" b="1" spc="-10" dirty="0">
                <a:latin typeface="Courier New" panose="02070309020205020404" pitchFamily="49" charset="0"/>
                <a:ea typeface="Times New Roman" panose="02020603050405020304" pitchFamily="18" charset="0"/>
              </a:rPr>
              <a:t>, </a:t>
            </a:r>
            <a:r>
              <a:rPr lang="en-US" sz="1600" b="1" i="1" spc="-10" dirty="0">
                <a:latin typeface="Courier New" panose="02070309020205020404" pitchFamily="49" charset="0"/>
                <a:ea typeface="Times New Roman" panose="02020603050405020304" pitchFamily="18" charset="0"/>
              </a:rPr>
              <a:t>max</a:t>
            </a:r>
            <a:r>
              <a:rPr lang="en-US" sz="1600" b="1" spc="-10" dirty="0">
                <a:latin typeface="Courier New" panose="02070309020205020404" pitchFamily="49" charset="0"/>
                <a:ea typeface="Times New Roman" panose="02020603050405020304" pitchFamily="18" charset="0"/>
              </a:rPr>
              <a:t>)</a:t>
            </a:r>
            <a:endParaRPr lang="en-US" sz="1600" spc="-10" dirty="0">
              <a:latin typeface="Times New Roman" panose="02020603050405020304" pitchFamily="18" charset="0"/>
              <a:ea typeface="Times New Roman" panose="02020603050405020304" pitchFamily="18" charset="0"/>
            </a:endParaRPr>
          </a:p>
          <a:p>
            <a:pPr marL="347345" marR="274320">
              <a:spcBef>
                <a:spcPts val="0"/>
              </a:spcBef>
              <a:spcAft>
                <a:spcPts val="600"/>
              </a:spcAft>
            </a:pPr>
            <a:r>
              <a:rPr lang="en-US" sz="1600" b="1" spc="-10" dirty="0" err="1">
                <a:latin typeface="Courier New" panose="02070309020205020404" pitchFamily="49" charset="0"/>
                <a:ea typeface="Times New Roman" panose="02020603050405020304" pitchFamily="18" charset="0"/>
              </a:rPr>
              <a:t>randrange</a:t>
            </a:r>
            <a:r>
              <a:rPr lang="en-US" sz="1600" b="1" spc="-10" dirty="0">
                <a:latin typeface="Courier New" panose="02070309020205020404" pitchFamily="49" charset="0"/>
                <a:ea typeface="Times New Roman" panose="02020603050405020304" pitchFamily="18" charset="0"/>
              </a:rPr>
              <a:t>([</a:t>
            </a:r>
            <a:r>
              <a:rPr lang="en-US" sz="1600" b="1" i="1" spc="-10" dirty="0">
                <a:latin typeface="Courier New" panose="02070309020205020404" pitchFamily="49" charset="0"/>
                <a:ea typeface="Times New Roman" panose="02020603050405020304" pitchFamily="18" charset="0"/>
              </a:rPr>
              <a:t>start,</a:t>
            </a:r>
            <a:r>
              <a:rPr lang="en-US" sz="1600" b="1" spc="-10" dirty="0">
                <a:latin typeface="Courier New" panose="02070309020205020404" pitchFamily="49" charset="0"/>
                <a:ea typeface="Times New Roman" panose="02020603050405020304" pitchFamily="18" charset="0"/>
              </a:rPr>
              <a:t>] </a:t>
            </a:r>
            <a:r>
              <a:rPr lang="en-US" sz="1600" b="1" i="1" spc="-10" dirty="0">
                <a:latin typeface="Courier New" panose="02070309020205020404" pitchFamily="49" charset="0"/>
                <a:ea typeface="Times New Roman" panose="02020603050405020304" pitchFamily="18" charset="0"/>
              </a:rPr>
              <a:t>stop</a:t>
            </a:r>
            <a:r>
              <a:rPr lang="en-US" sz="1600" b="1" spc="-10" dirty="0">
                <a:latin typeface="Courier New" panose="02070309020205020404" pitchFamily="49" charset="0"/>
                <a:ea typeface="Times New Roman" panose="02020603050405020304" pitchFamily="18" charset="0"/>
              </a:rPr>
              <a:t> [,</a:t>
            </a:r>
            <a:r>
              <a:rPr lang="en-US" sz="1600" b="1" i="1" spc="-10" dirty="0">
                <a:latin typeface="Courier New" panose="02070309020205020404" pitchFamily="49" charset="0"/>
                <a:ea typeface="Times New Roman" panose="02020603050405020304" pitchFamily="18" charset="0"/>
              </a:rPr>
              <a:t>step</a:t>
            </a:r>
            <a:r>
              <a:rPr lang="en-US" sz="1600" b="1" spc="-10" dirty="0">
                <a:latin typeface="Courier New" panose="02070309020205020404" pitchFamily="49" charset="0"/>
                <a:ea typeface="Times New Roman" panose="02020603050405020304" pitchFamily="18" charset="0"/>
              </a:rPr>
              <a:t>])</a:t>
            </a:r>
            <a:endParaRPr lang="en-US" sz="1600" spc="-10" dirty="0">
              <a:latin typeface="Times New Roman" panose="02020603050405020304" pitchFamily="18" charset="0"/>
              <a:ea typeface="Times New Roman" panose="02020603050405020304" pitchFamily="18" charset="0"/>
            </a:endParaRPr>
          </a:p>
          <a:p>
            <a:endParaRPr lang="en-US" sz="1600"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C4, Slide </a:t>
            </a:r>
            <a:fld id="{5ECE9829-65B2-40C6-AEFF-7C648FF56A9C}" type="slidenum">
              <a:rPr lang="en-US" sz="900" smtClean="0">
                <a:solidFill>
                  <a:schemeClr val="bg1"/>
                </a:solidFill>
                <a:latin typeface="Arial Narrow" pitchFamily="34" charset="0"/>
              </a:rPr>
              <a:pPr algn="r">
                <a:defRPr/>
              </a:pPr>
              <a:t>33</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0321574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statement that imports the random module</a:t>
            </a:r>
          </a:p>
        </p:txBody>
      </p:sp>
      <p:sp>
        <p:nvSpPr>
          <p:cNvPr id="7" name="Text Placeholder 6">
            <a:extLst>
              <a:ext uri="{FF2B5EF4-FFF2-40B4-BE49-F238E27FC236}">
                <a16:creationId xmlns:a16="http://schemas.microsoft.com/office/drawing/2014/main" id="{B3F758FD-8EB7-4DE1-B187-C5C6CDE7561A}"/>
              </a:ext>
            </a:extLst>
          </p:cNvPr>
          <p:cNvSpPr>
            <a:spLocks noGrp="1"/>
          </p:cNvSpPr>
          <p:nvPr>
            <p:ph type="body" sz="quarter" idx="13"/>
          </p:nvPr>
        </p:nvSpPr>
        <p:spPr>
          <a:xfrm>
            <a:off x="838200" y="1066800"/>
            <a:ext cx="7543800" cy="4876800"/>
          </a:xfrm>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import random</a:t>
            </a: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Examples that use the random module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the use of the random method</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number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random.random</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float &gt;= 0.0 and &lt; 1.0</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number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random.random</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100 # float &gt;= 0.0 and &lt; 100.0</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the use of the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randint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method</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number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random.randint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(1, 100)   # int from 1 to 100</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number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random.randint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(101, 200) # int from 101 to 200</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number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random.randint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(0, 7)     # int from 0 to 7</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the use of the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randrange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method</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number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random.randrange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(1, 100)      # int from 1 to 99</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number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random.randrange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100, 200, 2)      # even int from 100 to 198</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number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random.randrange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11, 250, 2)       # odd int from 11 to 249</a:t>
            </a:r>
          </a:p>
          <a:p>
            <a:endParaRPr lang="en-US"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C4, Slide </a:t>
            </a:r>
            <a:fld id="{5ECE9829-65B2-40C6-AEFF-7C648FF56A9C}" type="slidenum">
              <a:rPr lang="en-US" sz="900" smtClean="0">
                <a:solidFill>
                  <a:schemeClr val="bg1"/>
                </a:solidFill>
                <a:latin typeface="Arial Narrow" pitchFamily="34" charset="0"/>
              </a:rPr>
              <a:pPr algn="r">
                <a:defRPr/>
              </a:pPr>
              <a:t>34</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2829771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that simulates rolling a pair of dice</a:t>
            </a:r>
          </a:p>
        </p:txBody>
      </p:sp>
      <p:sp>
        <p:nvSpPr>
          <p:cNvPr id="7" name="Text Placeholder 6">
            <a:extLst>
              <a:ext uri="{FF2B5EF4-FFF2-40B4-BE49-F238E27FC236}">
                <a16:creationId xmlns:a16="http://schemas.microsoft.com/office/drawing/2014/main" id="{622B9EB2-DC00-45CC-A627-15EACEB1BE46}"/>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die1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random.randint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(1, 6)	      # assume 6 is returned</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die2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random.randint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(1, 6)	      # assume 5 is returned</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print("Your roll:", die1, die2)  # Your roll: 6 5</a:t>
            </a:r>
          </a:p>
          <a:p>
            <a:endParaRPr lang="en-US" sz="1600"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C4, Slide </a:t>
            </a:r>
            <a:fld id="{5ECE9829-65B2-40C6-AEFF-7C648FF56A9C}" type="slidenum">
              <a:rPr lang="en-US" sz="900" smtClean="0">
                <a:solidFill>
                  <a:schemeClr val="bg1"/>
                </a:solidFill>
                <a:latin typeface="Arial Narrow" pitchFamily="34" charset="0"/>
              </a:rPr>
              <a:pPr algn="r">
                <a:defRPr/>
              </a:pPr>
              <a:t>35</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8469434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1792"/>
            <a:ext cx="7391400" cy="457200"/>
          </a:xfrm>
        </p:spPr>
        <p:txBody>
          <a:bodyPr/>
          <a:lstStyle/>
          <a:p>
            <a:r>
              <a:rPr lang="en-US" dirty="0"/>
              <a:t>The user interface for the Guess the Number game</a:t>
            </a:r>
          </a:p>
        </p:txBody>
      </p:sp>
      <p:sp>
        <p:nvSpPr>
          <p:cNvPr id="7" name="Text Placeholder 6">
            <a:extLst>
              <a:ext uri="{FF2B5EF4-FFF2-40B4-BE49-F238E27FC236}">
                <a16:creationId xmlns:a16="http://schemas.microsoft.com/office/drawing/2014/main" id="{F816D2EF-0DA9-456D-B066-EE1C30E65088}"/>
              </a:ext>
            </a:extLst>
          </p:cNvPr>
          <p:cNvSpPr>
            <a:spLocks noGrp="1"/>
          </p:cNvSpPr>
          <p:nvPr>
            <p:ph type="body" sz="quarter" idx="15"/>
          </p:nvPr>
        </p:nvSpPr>
        <p:spPr>
          <a:xfrm>
            <a:off x="1295400" y="1219200"/>
            <a:ext cx="6019800" cy="3048000"/>
          </a:xfrm>
        </p:spPr>
        <p:txBody>
          <a:bodyPr/>
          <a:lstStyle/>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Guess the Number!</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I'm thinking of a number from 1 to 10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Your guess: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5</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Too low.</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Your guess: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8</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You guessed it in 2 tries.</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Would you like to play again? (y/n):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Bye!</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sz="1600"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C4, Slide </a:t>
            </a:r>
            <a:fld id="{5ECE9829-65B2-40C6-AEFF-7C648FF56A9C}" type="slidenum">
              <a:rPr lang="en-US" sz="900" smtClean="0">
                <a:solidFill>
                  <a:schemeClr val="bg1"/>
                </a:solidFill>
                <a:latin typeface="Arial Narrow" pitchFamily="34" charset="0"/>
              </a:rPr>
              <a:pPr algn="r">
                <a:defRPr/>
              </a:pPr>
              <a:t>36</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3761855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code for the Guess the Number game (part 1)</a:t>
            </a:r>
          </a:p>
        </p:txBody>
      </p:sp>
      <p:sp>
        <p:nvSpPr>
          <p:cNvPr id="7" name="Text Placeholder 6">
            <a:extLst>
              <a:ext uri="{FF2B5EF4-FFF2-40B4-BE49-F238E27FC236}">
                <a16:creationId xmlns:a16="http://schemas.microsoft.com/office/drawing/2014/main" id="{7C042D37-3F0F-403C-92B5-21456EB6859C}"/>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3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import random</a:t>
            </a:r>
            <a:endParaRPr lang="en-US" sz="13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endParaRPr lang="en-US" sz="13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300" b="1" dirty="0">
                <a:latin typeface="Courier New" panose="02070309020205020404" pitchFamily="49" charset="0"/>
                <a:ea typeface="Times New Roman" panose="02020603050405020304" pitchFamily="18" charset="0"/>
                <a:cs typeface="Times New Roman" panose="02020603050405020304" pitchFamily="18" charset="0"/>
              </a:rPr>
              <a:t>LIMIT = 10</a:t>
            </a:r>
          </a:p>
          <a:p>
            <a:pPr marL="347345" marR="0">
              <a:spcBef>
                <a:spcPts val="0"/>
              </a:spcBef>
              <a:spcAft>
                <a:spcPts val="0"/>
              </a:spcAft>
              <a:tabLst>
                <a:tab pos="1371600" algn="l"/>
              </a:tabLst>
            </a:pPr>
            <a:r>
              <a:rPr lang="en-US" sz="13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300" b="1" dirty="0">
                <a:latin typeface="Courier New" panose="02070309020205020404" pitchFamily="49" charset="0"/>
                <a:ea typeface="Times New Roman" panose="02020603050405020304" pitchFamily="18" charset="0"/>
                <a:cs typeface="Times New Roman" panose="02020603050405020304" pitchFamily="18" charset="0"/>
              </a:rPr>
              <a:t>def </a:t>
            </a:r>
            <a:r>
              <a:rPr lang="en-US" sz="1300" b="1" dirty="0" err="1">
                <a:latin typeface="Courier New" panose="02070309020205020404" pitchFamily="49" charset="0"/>
                <a:ea typeface="Times New Roman" panose="02020603050405020304" pitchFamily="18" charset="0"/>
                <a:cs typeface="Times New Roman" panose="02020603050405020304" pitchFamily="18" charset="0"/>
              </a:rPr>
              <a:t>display_title</a:t>
            </a:r>
            <a:r>
              <a:rPr lang="en-US" sz="13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300" b="1" dirty="0">
                <a:latin typeface="Courier New" panose="02070309020205020404" pitchFamily="49" charset="0"/>
                <a:ea typeface="Times New Roman" panose="02020603050405020304" pitchFamily="18" charset="0"/>
                <a:cs typeface="Times New Roman" panose="02020603050405020304" pitchFamily="18" charset="0"/>
              </a:rPr>
              <a:t>    print("Guess the number!\n")</a:t>
            </a:r>
          </a:p>
          <a:p>
            <a:pPr marL="347345" marR="0">
              <a:spcBef>
                <a:spcPts val="0"/>
              </a:spcBef>
              <a:spcAft>
                <a:spcPts val="0"/>
              </a:spcAft>
              <a:tabLst>
                <a:tab pos="1371600" algn="l"/>
              </a:tabLst>
            </a:pPr>
            <a:r>
              <a:rPr lang="en-US" sz="13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300" b="1" dirty="0">
                <a:latin typeface="Courier New" panose="02070309020205020404" pitchFamily="49" charset="0"/>
                <a:ea typeface="Times New Roman" panose="02020603050405020304" pitchFamily="18" charset="0"/>
                <a:cs typeface="Times New Roman" panose="02020603050405020304" pitchFamily="18" charset="0"/>
              </a:rPr>
              <a:t>def </a:t>
            </a:r>
            <a:r>
              <a:rPr lang="en-US" sz="1300" b="1" dirty="0" err="1">
                <a:latin typeface="Courier New" panose="02070309020205020404" pitchFamily="49" charset="0"/>
                <a:ea typeface="Times New Roman" panose="02020603050405020304" pitchFamily="18" charset="0"/>
                <a:cs typeface="Times New Roman" panose="02020603050405020304" pitchFamily="18" charset="0"/>
              </a:rPr>
              <a:t>play_game</a:t>
            </a:r>
            <a:r>
              <a:rPr lang="en-US" sz="13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300" b="1" dirty="0">
                <a:latin typeface="Courier New" panose="02070309020205020404" pitchFamily="49" charset="0"/>
                <a:ea typeface="Times New Roman" panose="02020603050405020304" pitchFamily="18" charset="0"/>
                <a:cs typeface="Times New Roman" panose="02020603050405020304" pitchFamily="18" charset="0"/>
              </a:rPr>
              <a:t>    number = </a:t>
            </a:r>
            <a:r>
              <a:rPr lang="en-US" sz="13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random.randint</a:t>
            </a:r>
            <a:r>
              <a:rPr lang="en-US" sz="13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(1</a:t>
            </a:r>
            <a:r>
              <a:rPr lang="en-US" sz="1300" b="1" dirty="0">
                <a:solidFill>
                  <a:srgbClr val="000000"/>
                </a:solidFill>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LIMIT</a:t>
            </a:r>
            <a:r>
              <a:rPr lang="en-US" sz="13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3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300" b="1" dirty="0">
                <a:latin typeface="Courier New" panose="02070309020205020404" pitchFamily="49" charset="0"/>
                <a:ea typeface="Times New Roman" panose="02020603050405020304" pitchFamily="18" charset="0"/>
                <a:cs typeface="Times New Roman" panose="02020603050405020304" pitchFamily="18" charset="0"/>
              </a:rPr>
              <a:t>    print("I'm thinking of a number from 1 to " </a:t>
            </a:r>
          </a:p>
          <a:p>
            <a:pPr marL="347345" marR="0">
              <a:spcBef>
                <a:spcPts val="0"/>
              </a:spcBef>
              <a:spcAft>
                <a:spcPts val="0"/>
              </a:spcAft>
              <a:tabLst>
                <a:tab pos="1371600" algn="l"/>
              </a:tabLst>
            </a:pPr>
            <a:r>
              <a:rPr lang="en-US" sz="1300" b="1" dirty="0">
                <a:latin typeface="Courier New" panose="02070309020205020404" pitchFamily="49" charset="0"/>
                <a:ea typeface="Times New Roman" panose="02020603050405020304" pitchFamily="18" charset="0"/>
                <a:cs typeface="Times New Roman" panose="02020603050405020304" pitchFamily="18" charset="0"/>
              </a:rPr>
              <a:t>        + str(LIMIT) + "\n")</a:t>
            </a:r>
          </a:p>
          <a:p>
            <a:pPr marL="347345" marR="0">
              <a:spcBef>
                <a:spcPts val="0"/>
              </a:spcBef>
              <a:spcAft>
                <a:spcPts val="0"/>
              </a:spcAft>
              <a:tabLst>
                <a:tab pos="1371600" algn="l"/>
              </a:tabLst>
            </a:pPr>
            <a:r>
              <a:rPr lang="en-US" sz="1300" b="1" dirty="0">
                <a:latin typeface="Courier New" panose="02070309020205020404" pitchFamily="49" charset="0"/>
                <a:ea typeface="Times New Roman" panose="02020603050405020304" pitchFamily="18" charset="0"/>
                <a:cs typeface="Times New Roman" panose="02020603050405020304" pitchFamily="18" charset="0"/>
              </a:rPr>
              <a:t>    count = 1</a:t>
            </a:r>
          </a:p>
          <a:p>
            <a:pPr marL="347345" marR="0">
              <a:spcBef>
                <a:spcPts val="0"/>
              </a:spcBef>
              <a:spcAft>
                <a:spcPts val="0"/>
              </a:spcAft>
              <a:tabLst>
                <a:tab pos="1371600" algn="l"/>
              </a:tabLst>
            </a:pPr>
            <a:r>
              <a:rPr lang="en-US" sz="1300" b="1" dirty="0">
                <a:latin typeface="Courier New" panose="02070309020205020404" pitchFamily="49" charset="0"/>
                <a:ea typeface="Times New Roman" panose="02020603050405020304" pitchFamily="18" charset="0"/>
                <a:cs typeface="Times New Roman" panose="02020603050405020304" pitchFamily="18" charset="0"/>
              </a:rPr>
              <a:t>    while True:</a:t>
            </a:r>
          </a:p>
          <a:p>
            <a:pPr marL="347345" marR="0">
              <a:spcBef>
                <a:spcPts val="0"/>
              </a:spcBef>
              <a:spcAft>
                <a:spcPts val="0"/>
              </a:spcAft>
              <a:tabLst>
                <a:tab pos="1371600" algn="l"/>
              </a:tabLst>
            </a:pPr>
            <a:r>
              <a:rPr lang="en-US" sz="1300" b="1" dirty="0">
                <a:latin typeface="Courier New" panose="02070309020205020404" pitchFamily="49" charset="0"/>
                <a:ea typeface="Times New Roman" panose="02020603050405020304" pitchFamily="18" charset="0"/>
                <a:cs typeface="Times New Roman" panose="02020603050405020304" pitchFamily="18" charset="0"/>
              </a:rPr>
              <a:t>        guess = int(input("Your guess: "))</a:t>
            </a:r>
          </a:p>
          <a:p>
            <a:pPr marL="347345" marR="0">
              <a:spcBef>
                <a:spcPts val="0"/>
              </a:spcBef>
              <a:spcAft>
                <a:spcPts val="0"/>
              </a:spcAft>
              <a:tabLst>
                <a:tab pos="1371600" algn="l"/>
              </a:tabLst>
            </a:pPr>
            <a:r>
              <a:rPr lang="en-US" sz="1300" b="1" dirty="0">
                <a:latin typeface="Courier New" panose="02070309020205020404" pitchFamily="49" charset="0"/>
                <a:ea typeface="Times New Roman" panose="02020603050405020304" pitchFamily="18" charset="0"/>
                <a:cs typeface="Times New Roman" panose="02020603050405020304" pitchFamily="18" charset="0"/>
              </a:rPr>
              <a:t>        if guess &lt; number:</a:t>
            </a:r>
          </a:p>
          <a:p>
            <a:pPr marL="347345" marR="0">
              <a:spcBef>
                <a:spcPts val="0"/>
              </a:spcBef>
              <a:spcAft>
                <a:spcPts val="0"/>
              </a:spcAft>
              <a:tabLst>
                <a:tab pos="1371600" algn="l"/>
              </a:tabLst>
            </a:pPr>
            <a:r>
              <a:rPr lang="en-US" sz="1300" b="1" dirty="0">
                <a:latin typeface="Courier New" panose="02070309020205020404" pitchFamily="49" charset="0"/>
                <a:ea typeface="Times New Roman" panose="02020603050405020304" pitchFamily="18" charset="0"/>
                <a:cs typeface="Times New Roman" panose="02020603050405020304" pitchFamily="18" charset="0"/>
              </a:rPr>
              <a:t>            print("Too low.")</a:t>
            </a:r>
          </a:p>
          <a:p>
            <a:pPr marL="347345" marR="0">
              <a:spcBef>
                <a:spcPts val="0"/>
              </a:spcBef>
              <a:spcAft>
                <a:spcPts val="0"/>
              </a:spcAft>
              <a:tabLst>
                <a:tab pos="1371600" algn="l"/>
              </a:tabLst>
            </a:pPr>
            <a:r>
              <a:rPr lang="en-US" sz="1300" b="1" dirty="0">
                <a:latin typeface="Courier New" panose="02070309020205020404" pitchFamily="49" charset="0"/>
                <a:ea typeface="Times New Roman" panose="02020603050405020304" pitchFamily="18" charset="0"/>
                <a:cs typeface="Times New Roman" panose="02020603050405020304" pitchFamily="18" charset="0"/>
              </a:rPr>
              <a:t>            count += 1</a:t>
            </a:r>
          </a:p>
          <a:p>
            <a:pPr marL="347345" marR="0">
              <a:spcBef>
                <a:spcPts val="0"/>
              </a:spcBef>
              <a:spcAft>
                <a:spcPts val="0"/>
              </a:spcAft>
              <a:tabLst>
                <a:tab pos="1371600" algn="l"/>
              </a:tabLst>
            </a:pPr>
            <a:r>
              <a:rPr lang="en-US" sz="13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300" b="1" dirty="0" err="1">
                <a:latin typeface="Courier New" panose="02070309020205020404" pitchFamily="49" charset="0"/>
                <a:ea typeface="Times New Roman" panose="02020603050405020304" pitchFamily="18" charset="0"/>
                <a:cs typeface="Times New Roman" panose="02020603050405020304" pitchFamily="18" charset="0"/>
              </a:rPr>
              <a:t>elif</a:t>
            </a:r>
            <a:r>
              <a:rPr lang="en-US" sz="1300" b="1" dirty="0">
                <a:latin typeface="Courier New" panose="02070309020205020404" pitchFamily="49" charset="0"/>
                <a:ea typeface="Times New Roman" panose="02020603050405020304" pitchFamily="18" charset="0"/>
                <a:cs typeface="Times New Roman" panose="02020603050405020304" pitchFamily="18" charset="0"/>
              </a:rPr>
              <a:t> guess &gt; number:</a:t>
            </a:r>
          </a:p>
          <a:p>
            <a:pPr marL="347345" marR="0">
              <a:spcBef>
                <a:spcPts val="0"/>
              </a:spcBef>
              <a:spcAft>
                <a:spcPts val="0"/>
              </a:spcAft>
              <a:tabLst>
                <a:tab pos="1371600" algn="l"/>
              </a:tabLst>
            </a:pPr>
            <a:r>
              <a:rPr lang="en-US" sz="1300" b="1" dirty="0">
                <a:latin typeface="Courier New" panose="02070309020205020404" pitchFamily="49" charset="0"/>
                <a:ea typeface="Times New Roman" panose="02020603050405020304" pitchFamily="18" charset="0"/>
                <a:cs typeface="Times New Roman" panose="02020603050405020304" pitchFamily="18" charset="0"/>
              </a:rPr>
              <a:t>            print("Too high.")</a:t>
            </a:r>
          </a:p>
          <a:p>
            <a:pPr marL="347345" marR="0">
              <a:spcBef>
                <a:spcPts val="0"/>
              </a:spcBef>
              <a:spcAft>
                <a:spcPts val="0"/>
              </a:spcAft>
              <a:tabLst>
                <a:tab pos="1371600" algn="l"/>
              </a:tabLst>
            </a:pPr>
            <a:r>
              <a:rPr lang="en-US" sz="1300" b="1" dirty="0">
                <a:latin typeface="Courier New" panose="02070309020205020404" pitchFamily="49" charset="0"/>
                <a:ea typeface="Times New Roman" panose="02020603050405020304" pitchFamily="18" charset="0"/>
                <a:cs typeface="Times New Roman" panose="02020603050405020304" pitchFamily="18" charset="0"/>
              </a:rPr>
              <a:t>            count += 1</a:t>
            </a:r>
          </a:p>
          <a:p>
            <a:pPr marL="347345" marR="0">
              <a:spcBef>
                <a:spcPts val="0"/>
              </a:spcBef>
              <a:spcAft>
                <a:spcPts val="0"/>
              </a:spcAft>
              <a:tabLst>
                <a:tab pos="1371600" algn="l"/>
              </a:tabLst>
            </a:pPr>
            <a:r>
              <a:rPr lang="en-US" sz="13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300" b="1" dirty="0" err="1">
                <a:latin typeface="Courier New" panose="02070309020205020404" pitchFamily="49" charset="0"/>
                <a:ea typeface="Times New Roman" panose="02020603050405020304" pitchFamily="18" charset="0"/>
                <a:cs typeface="Times New Roman" panose="02020603050405020304" pitchFamily="18" charset="0"/>
              </a:rPr>
              <a:t>elif</a:t>
            </a:r>
            <a:r>
              <a:rPr lang="en-US" sz="1300" b="1" dirty="0">
                <a:latin typeface="Courier New" panose="02070309020205020404" pitchFamily="49" charset="0"/>
                <a:ea typeface="Times New Roman" panose="02020603050405020304" pitchFamily="18" charset="0"/>
                <a:cs typeface="Times New Roman" panose="02020603050405020304" pitchFamily="18" charset="0"/>
              </a:rPr>
              <a:t> guess == number:</a:t>
            </a:r>
          </a:p>
          <a:p>
            <a:pPr marL="347345" marR="0">
              <a:spcBef>
                <a:spcPts val="0"/>
              </a:spcBef>
              <a:spcAft>
                <a:spcPts val="0"/>
              </a:spcAft>
              <a:tabLst>
                <a:tab pos="1371600" algn="l"/>
              </a:tabLst>
            </a:pPr>
            <a:r>
              <a:rPr lang="en-US" sz="1300" b="1" dirty="0">
                <a:latin typeface="Courier New" panose="02070309020205020404" pitchFamily="49" charset="0"/>
                <a:ea typeface="Times New Roman" panose="02020603050405020304" pitchFamily="18" charset="0"/>
                <a:cs typeface="Times New Roman" panose="02020603050405020304" pitchFamily="18" charset="0"/>
              </a:rPr>
              <a:t>            print("You guessed it in " </a:t>
            </a:r>
          </a:p>
          <a:p>
            <a:pPr marL="347345" marR="0">
              <a:spcBef>
                <a:spcPts val="0"/>
              </a:spcBef>
              <a:spcAft>
                <a:spcPts val="0"/>
              </a:spcAft>
              <a:tabLst>
                <a:tab pos="1371600" algn="l"/>
              </a:tabLst>
            </a:pPr>
            <a:r>
              <a:rPr lang="en-US" sz="1300" b="1" dirty="0">
                <a:latin typeface="Courier New" panose="02070309020205020404" pitchFamily="49" charset="0"/>
                <a:ea typeface="Times New Roman" panose="02020603050405020304" pitchFamily="18" charset="0"/>
                <a:cs typeface="Times New Roman" panose="02020603050405020304" pitchFamily="18" charset="0"/>
              </a:rPr>
              <a:t>                + str(count) + " tries.\n")</a:t>
            </a:r>
          </a:p>
          <a:p>
            <a:pPr marL="347345" marR="0">
              <a:spcBef>
                <a:spcPts val="0"/>
              </a:spcBef>
              <a:spcAft>
                <a:spcPts val="0"/>
              </a:spcAft>
              <a:tabLst>
                <a:tab pos="1371600" algn="l"/>
              </a:tabLst>
            </a:pPr>
            <a:r>
              <a:rPr lang="en-US" sz="13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3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return</a:t>
            </a:r>
            <a:endParaRPr lang="en-US" sz="13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sz="1400"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C4, Slide </a:t>
            </a:r>
            <a:fld id="{5ECE9829-65B2-40C6-AEFF-7C648FF56A9C}" type="slidenum">
              <a:rPr lang="en-US" sz="900" smtClean="0">
                <a:solidFill>
                  <a:schemeClr val="bg1"/>
                </a:solidFill>
                <a:latin typeface="Arial Narrow" pitchFamily="34" charset="0"/>
              </a:rPr>
              <a:pPr algn="r">
                <a:defRPr/>
              </a:pPr>
              <a:t>37</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36258724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code for the Guess the Number game (part 2)</a:t>
            </a:r>
          </a:p>
        </p:txBody>
      </p:sp>
      <p:sp>
        <p:nvSpPr>
          <p:cNvPr id="7" name="Text Placeholder 6">
            <a:extLst>
              <a:ext uri="{FF2B5EF4-FFF2-40B4-BE49-F238E27FC236}">
                <a16:creationId xmlns:a16="http://schemas.microsoft.com/office/drawing/2014/main" id="{E8952594-2237-4DFF-B402-830B9A93ED65}"/>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300" b="1" dirty="0">
                <a:latin typeface="Courier New" panose="02070309020205020404" pitchFamily="49" charset="0"/>
                <a:ea typeface="Times New Roman" panose="02020603050405020304" pitchFamily="18" charset="0"/>
                <a:cs typeface="Times New Roman" panose="02020603050405020304" pitchFamily="18" charset="0"/>
              </a:rPr>
              <a:t>def main():</a:t>
            </a:r>
          </a:p>
          <a:p>
            <a:pPr marL="347345" marR="0">
              <a:spcBef>
                <a:spcPts val="0"/>
              </a:spcBef>
              <a:spcAft>
                <a:spcPts val="0"/>
              </a:spcAft>
              <a:tabLst>
                <a:tab pos="1371600" algn="l"/>
              </a:tabLst>
            </a:pPr>
            <a:r>
              <a:rPr lang="en-US" sz="13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300" b="1" dirty="0" err="1">
                <a:latin typeface="Courier New" panose="02070309020205020404" pitchFamily="49" charset="0"/>
                <a:ea typeface="Times New Roman" panose="02020603050405020304" pitchFamily="18" charset="0"/>
                <a:cs typeface="Times New Roman" panose="02020603050405020304" pitchFamily="18" charset="0"/>
              </a:rPr>
              <a:t>display_title</a:t>
            </a:r>
            <a:r>
              <a:rPr lang="en-US" sz="13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300" b="1" dirty="0">
                <a:latin typeface="Courier New" panose="02070309020205020404" pitchFamily="49" charset="0"/>
                <a:ea typeface="Times New Roman" panose="02020603050405020304" pitchFamily="18" charset="0"/>
                <a:cs typeface="Times New Roman" panose="02020603050405020304" pitchFamily="18" charset="0"/>
              </a:rPr>
              <a:t>    again = "y"</a:t>
            </a:r>
          </a:p>
          <a:p>
            <a:pPr marL="347345" marR="0">
              <a:spcBef>
                <a:spcPts val="0"/>
              </a:spcBef>
              <a:spcAft>
                <a:spcPts val="0"/>
              </a:spcAft>
              <a:tabLst>
                <a:tab pos="1371600" algn="l"/>
              </a:tabLst>
            </a:pPr>
            <a:r>
              <a:rPr lang="en-US" sz="1300" b="1" dirty="0">
                <a:latin typeface="Courier New" panose="02070309020205020404" pitchFamily="49" charset="0"/>
                <a:ea typeface="Times New Roman" panose="02020603050405020304" pitchFamily="18" charset="0"/>
                <a:cs typeface="Times New Roman" panose="02020603050405020304" pitchFamily="18" charset="0"/>
              </a:rPr>
              <a:t>    while </a:t>
            </a:r>
            <a:r>
              <a:rPr lang="en-US" sz="1300" b="1" dirty="0" err="1">
                <a:latin typeface="Courier New" panose="02070309020205020404" pitchFamily="49" charset="0"/>
                <a:ea typeface="Times New Roman" panose="02020603050405020304" pitchFamily="18" charset="0"/>
                <a:cs typeface="Times New Roman" panose="02020603050405020304" pitchFamily="18" charset="0"/>
              </a:rPr>
              <a:t>again.lower</a:t>
            </a:r>
            <a:r>
              <a:rPr lang="en-US" sz="1300" b="1" dirty="0">
                <a:latin typeface="Courier New" panose="02070309020205020404" pitchFamily="49" charset="0"/>
                <a:ea typeface="Times New Roman" panose="02020603050405020304" pitchFamily="18" charset="0"/>
                <a:cs typeface="Times New Roman" panose="02020603050405020304" pitchFamily="18" charset="0"/>
              </a:rPr>
              <a:t>() == "y":</a:t>
            </a:r>
          </a:p>
          <a:p>
            <a:pPr marL="347345" marR="0">
              <a:spcBef>
                <a:spcPts val="0"/>
              </a:spcBef>
              <a:spcAft>
                <a:spcPts val="0"/>
              </a:spcAft>
              <a:tabLst>
                <a:tab pos="1371600" algn="l"/>
              </a:tabLst>
            </a:pPr>
            <a:r>
              <a:rPr lang="en-US" sz="13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300" b="1" dirty="0" err="1">
                <a:latin typeface="Courier New" panose="02070309020205020404" pitchFamily="49" charset="0"/>
                <a:ea typeface="Times New Roman" panose="02020603050405020304" pitchFamily="18" charset="0"/>
                <a:cs typeface="Times New Roman" panose="02020603050405020304" pitchFamily="18" charset="0"/>
              </a:rPr>
              <a:t>play_game</a:t>
            </a:r>
            <a:r>
              <a:rPr lang="en-US" sz="13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300" b="1" dirty="0">
                <a:latin typeface="Courier New" panose="02070309020205020404" pitchFamily="49" charset="0"/>
                <a:ea typeface="Times New Roman" panose="02020603050405020304" pitchFamily="18" charset="0"/>
                <a:cs typeface="Times New Roman" panose="02020603050405020304" pitchFamily="18" charset="0"/>
              </a:rPr>
              <a:t>        again = input("Would you like to play again? </a:t>
            </a:r>
            <a:r>
              <a:rPr lang="fr-FR" sz="1300" b="1" dirty="0">
                <a:latin typeface="Courier New" panose="02070309020205020404" pitchFamily="49" charset="0"/>
                <a:ea typeface="Times New Roman" panose="02020603050405020304" pitchFamily="18" charset="0"/>
                <a:cs typeface="Times New Roman" panose="02020603050405020304" pitchFamily="18" charset="0"/>
              </a:rPr>
              <a:t>(y/n): ")</a:t>
            </a:r>
            <a:endParaRPr lang="en-US" sz="13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fr-FR" sz="1300" b="1" dirty="0">
                <a:latin typeface="Courier New" panose="02070309020205020404" pitchFamily="49" charset="0"/>
                <a:ea typeface="Times New Roman" panose="02020603050405020304" pitchFamily="18" charset="0"/>
                <a:cs typeface="Times New Roman" panose="02020603050405020304" pitchFamily="18" charset="0"/>
              </a:rPr>
              <a:t>        </a:t>
            </a:r>
            <a:r>
              <a:rPr lang="fr-FR" sz="1300" b="1" dirty="0" err="1">
                <a:latin typeface="Courier New" panose="02070309020205020404" pitchFamily="49" charset="0"/>
                <a:ea typeface="Times New Roman" panose="02020603050405020304" pitchFamily="18" charset="0"/>
                <a:cs typeface="Times New Roman" panose="02020603050405020304" pitchFamily="18" charset="0"/>
              </a:rPr>
              <a:t>print</a:t>
            </a:r>
            <a:r>
              <a:rPr lang="fr-FR" sz="1300" b="1" dirty="0">
                <a:latin typeface="Courier New" panose="02070309020205020404" pitchFamily="49" charset="0"/>
                <a:ea typeface="Times New Roman" panose="02020603050405020304" pitchFamily="18" charset="0"/>
                <a:cs typeface="Times New Roman" panose="02020603050405020304" pitchFamily="18" charset="0"/>
              </a:rPr>
              <a:t>()</a:t>
            </a:r>
            <a:endParaRPr lang="en-US" sz="13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fr-FR" sz="1300" b="1" dirty="0">
                <a:latin typeface="Courier New" panose="02070309020205020404" pitchFamily="49" charset="0"/>
                <a:ea typeface="Times New Roman" panose="02020603050405020304" pitchFamily="18" charset="0"/>
                <a:cs typeface="Times New Roman" panose="02020603050405020304" pitchFamily="18" charset="0"/>
              </a:rPr>
              <a:t>    </a:t>
            </a:r>
            <a:r>
              <a:rPr lang="fr-FR" sz="1300" b="1" dirty="0" err="1">
                <a:latin typeface="Courier New" panose="02070309020205020404" pitchFamily="49" charset="0"/>
                <a:ea typeface="Times New Roman" panose="02020603050405020304" pitchFamily="18" charset="0"/>
                <a:cs typeface="Times New Roman" panose="02020603050405020304" pitchFamily="18" charset="0"/>
              </a:rPr>
              <a:t>print</a:t>
            </a:r>
            <a:r>
              <a:rPr lang="fr-FR" sz="1300" b="1" dirty="0">
                <a:latin typeface="Courier New" panose="02070309020205020404" pitchFamily="49" charset="0"/>
                <a:ea typeface="Times New Roman" panose="02020603050405020304" pitchFamily="18" charset="0"/>
                <a:cs typeface="Times New Roman" panose="02020603050405020304" pitchFamily="18" charset="0"/>
              </a:rPr>
              <a:t>("Bye!")</a:t>
            </a:r>
            <a:endParaRPr lang="en-US" sz="13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fr-FR" sz="1300" b="1" dirty="0">
                <a:latin typeface="Courier New" panose="02070309020205020404" pitchFamily="49" charset="0"/>
                <a:ea typeface="Times New Roman" panose="02020603050405020304" pitchFamily="18" charset="0"/>
                <a:cs typeface="Times New Roman" panose="02020603050405020304" pitchFamily="18" charset="0"/>
              </a:rPr>
              <a:t> </a:t>
            </a:r>
            <a:endParaRPr lang="en-US" sz="13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300" b="1" dirty="0">
                <a:latin typeface="Courier New" panose="02070309020205020404" pitchFamily="49" charset="0"/>
                <a:ea typeface="Times New Roman" panose="02020603050405020304" pitchFamily="18" charset="0"/>
                <a:cs typeface="Times New Roman" panose="02020603050405020304" pitchFamily="18" charset="0"/>
              </a:rPr>
              <a:t># if started as the main module, call the main() function</a:t>
            </a:r>
          </a:p>
          <a:p>
            <a:pPr marL="347345" marR="0">
              <a:spcBef>
                <a:spcPts val="0"/>
              </a:spcBef>
              <a:spcAft>
                <a:spcPts val="0"/>
              </a:spcAft>
              <a:tabLst>
                <a:tab pos="1371600" algn="l"/>
              </a:tabLst>
            </a:pPr>
            <a:r>
              <a:rPr lang="en-US" sz="1300" b="1" dirty="0">
                <a:latin typeface="Courier New" panose="02070309020205020404" pitchFamily="49" charset="0"/>
                <a:ea typeface="Times New Roman" panose="02020603050405020304" pitchFamily="18" charset="0"/>
                <a:cs typeface="Times New Roman" panose="02020603050405020304" pitchFamily="18" charset="0"/>
              </a:rPr>
              <a:t>if __name__ == "__main__":</a:t>
            </a:r>
          </a:p>
          <a:p>
            <a:pPr marL="347345" marR="0">
              <a:spcBef>
                <a:spcPts val="0"/>
              </a:spcBef>
              <a:spcAft>
                <a:spcPts val="0"/>
              </a:spcAft>
              <a:tabLst>
                <a:tab pos="1371600" algn="l"/>
              </a:tabLst>
            </a:pPr>
            <a:r>
              <a:rPr lang="en-US" sz="1300" b="1" dirty="0">
                <a:latin typeface="Courier New" panose="02070309020205020404" pitchFamily="49" charset="0"/>
                <a:ea typeface="Times New Roman" panose="02020603050405020304" pitchFamily="18" charset="0"/>
                <a:cs typeface="Times New Roman" panose="02020603050405020304" pitchFamily="18" charset="0"/>
              </a:rPr>
              <a:t>    main()</a:t>
            </a:r>
          </a:p>
          <a:p>
            <a:endParaRPr lang="en-US"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C4, Slide </a:t>
            </a:r>
            <a:fld id="{5ECE9829-65B2-40C6-AEFF-7C648FF56A9C}" type="slidenum">
              <a:rPr lang="en-US" sz="900" smtClean="0">
                <a:solidFill>
                  <a:schemeClr val="bg1"/>
                </a:solidFill>
                <a:latin typeface="Arial Narrow" pitchFamily="34" charset="0"/>
              </a:rPr>
              <a:pPr algn="r">
                <a:defRPr/>
              </a:pPr>
              <a:t>38</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8369663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1792"/>
            <a:ext cx="7315200" cy="369332"/>
          </a:xfrm>
        </p:spPr>
        <p:txBody>
          <a:bodyPr/>
          <a:lstStyle/>
          <a:p>
            <a:r>
              <a:rPr lang="en-US" dirty="0"/>
              <a:t>Hierarchy chart: Convert Temperatures program</a:t>
            </a:r>
          </a:p>
        </p:txBody>
      </p:sp>
      <p:pic>
        <p:nvPicPr>
          <p:cNvPr id="9" name="Content Placeholder 8" descr="Refer to page 127 in text.">
            <a:extLst>
              <a:ext uri="{FF2B5EF4-FFF2-40B4-BE49-F238E27FC236}">
                <a16:creationId xmlns:a16="http://schemas.microsoft.com/office/drawing/2014/main" id="{ABDB81C2-BE8D-42C3-86F3-A8F6AD5E1F35}"/>
              </a:ext>
            </a:extLst>
          </p:cNvPr>
          <p:cNvPicPr>
            <a:picLocks noGrp="1" noChangeAspect="1"/>
          </p:cNvPicPr>
          <p:nvPr>
            <p:ph sz="quarter" idx="13"/>
          </p:nvPr>
        </p:nvPicPr>
        <p:blipFill>
          <a:blip r:embed="rId2"/>
          <a:stretch>
            <a:fillRect/>
          </a:stretch>
        </p:blipFill>
        <p:spPr>
          <a:xfrm>
            <a:off x="2513202" y="1210433"/>
            <a:ext cx="4117595" cy="2675767"/>
          </a:xfrm>
          <a:prstGeom prst="rect">
            <a:avLst/>
          </a:prstGeom>
        </p:spPr>
      </p:pic>
      <p:sp>
        <p:nvSpPr>
          <p:cNvPr id="8" name="Text Placeholder 7">
            <a:extLst>
              <a:ext uri="{FF2B5EF4-FFF2-40B4-BE49-F238E27FC236}">
                <a16:creationId xmlns:a16="http://schemas.microsoft.com/office/drawing/2014/main" id="{242620E5-E31C-471E-8858-A4F3B1AF02FA}"/>
              </a:ext>
            </a:extLst>
          </p:cNvPr>
          <p:cNvSpPr>
            <a:spLocks noGrp="1"/>
          </p:cNvSpPr>
          <p:nvPr>
            <p:ph type="body" sz="quarter" idx="15"/>
          </p:nvPr>
        </p:nvSpPr>
        <p:spPr>
          <a:xfrm>
            <a:off x="838200" y="4191000"/>
            <a:ext cx="7391400" cy="1676400"/>
          </a:xfrm>
        </p:spPr>
        <p:txBody>
          <a:bodyPr/>
          <a:lstStyle/>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A hierarchy outline for the same program</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main</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display menu</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convert temp</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to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celsius</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to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fahrenheit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C4, Slide </a:t>
            </a:r>
            <a:fld id="{5ECE9829-65B2-40C6-AEFF-7C648FF56A9C}" type="slidenum">
              <a:rPr lang="en-US" sz="900" smtClean="0">
                <a:solidFill>
                  <a:schemeClr val="bg1"/>
                </a:solidFill>
                <a:latin typeface="Arial Narrow" pitchFamily="34" charset="0"/>
              </a:rPr>
              <a:pPr algn="r">
                <a:defRPr/>
              </a:pPr>
              <a:t>39</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4231227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syntax for defining a function</a:t>
            </a:r>
          </a:p>
        </p:txBody>
      </p:sp>
      <p:sp>
        <p:nvSpPr>
          <p:cNvPr id="7" name="Text Placeholder 6">
            <a:extLst>
              <a:ext uri="{FF2B5EF4-FFF2-40B4-BE49-F238E27FC236}">
                <a16:creationId xmlns:a16="http://schemas.microsoft.com/office/drawing/2014/main" id="{2A896803-4D25-4D3E-BA51-B949D89EF307}"/>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def </a:t>
            </a:r>
            <a:r>
              <a:rPr lang="en-US" sz="1600" b="1" i="1" dirty="0" err="1">
                <a:latin typeface="Courier New" panose="02070309020205020404" pitchFamily="49" charset="0"/>
                <a:ea typeface="Times New Roman" panose="02020603050405020304" pitchFamily="18" charset="0"/>
                <a:cs typeface="Times New Roman" panose="02020603050405020304" pitchFamily="18" charset="0"/>
              </a:rPr>
              <a:t>function_name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([arguments]):</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statements</a:t>
            </a:r>
          </a:p>
          <a:p>
            <a:endParaRPr lang="en-US" sz="1600"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C4, Slide </a:t>
            </a:r>
            <a:fld id="{5ECE9829-65B2-40C6-AEFF-7C648FF56A9C}" type="slidenum">
              <a:rPr lang="en-US" sz="900" smtClean="0">
                <a:solidFill>
                  <a:schemeClr val="bg1"/>
                </a:solidFill>
                <a:latin typeface="Arial Narrow" pitchFamily="34" charset="0"/>
              </a:rPr>
              <a:pPr algn="r">
                <a:defRPr/>
              </a:pPr>
              <a:t>4</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38233365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Hierarchy chart: Guess the Number game</a:t>
            </a:r>
          </a:p>
        </p:txBody>
      </p:sp>
      <p:pic>
        <p:nvPicPr>
          <p:cNvPr id="9" name="Content Placeholder 8" descr="Refer to page 127 in text.">
            <a:extLst>
              <a:ext uri="{FF2B5EF4-FFF2-40B4-BE49-F238E27FC236}">
                <a16:creationId xmlns:a16="http://schemas.microsoft.com/office/drawing/2014/main" id="{5EF6CA8C-8EFA-4736-9E6C-4382A18028CC}"/>
              </a:ext>
            </a:extLst>
          </p:cNvPr>
          <p:cNvPicPr>
            <a:picLocks noGrp="1" noChangeAspect="1"/>
          </p:cNvPicPr>
          <p:nvPr>
            <p:ph sz="quarter" idx="13"/>
          </p:nvPr>
        </p:nvPicPr>
        <p:blipFill>
          <a:blip r:embed="rId2"/>
          <a:stretch>
            <a:fillRect/>
          </a:stretch>
        </p:blipFill>
        <p:spPr>
          <a:xfrm>
            <a:off x="2703414" y="1371600"/>
            <a:ext cx="3737172" cy="2005758"/>
          </a:xfrm>
          <a:prstGeom prst="rect">
            <a:avLst/>
          </a:prstGeom>
        </p:spPr>
      </p:pic>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C4, Slide </a:t>
            </a:r>
            <a:fld id="{5ECE9829-65B2-40C6-AEFF-7C648FF56A9C}" type="slidenum">
              <a:rPr lang="en-US" sz="900" smtClean="0">
                <a:solidFill>
                  <a:schemeClr val="bg1"/>
                </a:solidFill>
                <a:latin typeface="Arial Narrow" pitchFamily="34" charset="0"/>
              </a:rPr>
              <a:pPr algn="r">
                <a:defRPr/>
              </a:pPr>
              <a:t>40</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4299332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build a hierarchy chart</a:t>
            </a:r>
          </a:p>
        </p:txBody>
      </p:sp>
      <p:sp>
        <p:nvSpPr>
          <p:cNvPr id="7" name="Text Placeholder 6">
            <a:extLst>
              <a:ext uri="{FF2B5EF4-FFF2-40B4-BE49-F238E27FC236}">
                <a16:creationId xmlns:a16="http://schemas.microsoft.com/office/drawing/2014/main" id="{A1101905-4ED5-49AD-8BDE-C3C6C20E1B24}"/>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Start with a box for the main() function.</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At the next level, put boxes for the functions that the main() function needs to call. This usually includes the function that will control the main action of the program, plus any functions that need to be done before or after that function.</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Continue down the levels by dividing the higher-level functions into their component functions until there aren’t any more components.</a:t>
            </a:r>
          </a:p>
          <a:p>
            <a:endParaRPr lang="en-US"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C4, Slide </a:t>
            </a:r>
            <a:fld id="{5ECE9829-65B2-40C6-AEFF-7C648FF56A9C}" type="slidenum">
              <a:rPr lang="en-US" sz="900" smtClean="0">
                <a:solidFill>
                  <a:schemeClr val="bg1"/>
                </a:solidFill>
                <a:latin typeface="Arial Narrow" pitchFamily="34" charset="0"/>
              </a:rPr>
              <a:pPr algn="r">
                <a:defRPr/>
              </a:pPr>
              <a:t>41</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9068981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Guidelines for creating hierarchy charts</a:t>
            </a:r>
          </a:p>
        </p:txBody>
      </p:sp>
      <p:sp>
        <p:nvSpPr>
          <p:cNvPr id="7" name="Text Placeholder 6">
            <a:extLst>
              <a:ext uri="{FF2B5EF4-FFF2-40B4-BE49-F238E27FC236}">
                <a16:creationId xmlns:a16="http://schemas.microsoft.com/office/drawing/2014/main" id="{3BF15B1C-198F-405A-992F-169266912E0D}"/>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The names in a chart should start with a verb and give a good indication of what the function does. Then, the names can easily be converted to Python function names.</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Each function should do everything that is related to the function name and nothing more. The code shouldn’t be split between two or more functions.</a:t>
            </a:r>
          </a:p>
          <a:p>
            <a:endParaRPr lang="en-US"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C4, Slide </a:t>
            </a:r>
            <a:fld id="{5ECE9829-65B2-40C6-AEFF-7C648FF56A9C}" type="slidenum">
              <a:rPr lang="en-US" sz="900" smtClean="0">
                <a:solidFill>
                  <a:schemeClr val="bg1"/>
                </a:solidFill>
                <a:latin typeface="Arial Narrow" pitchFamily="34" charset="0"/>
              </a:rPr>
              <a:pPr algn="r">
                <a:defRPr/>
              </a:pPr>
              <a:t>42</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5385994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rules for a Pig Dice game</a:t>
            </a:r>
          </a:p>
        </p:txBody>
      </p:sp>
      <p:sp>
        <p:nvSpPr>
          <p:cNvPr id="7" name="Text Placeholder 6">
            <a:extLst>
              <a:ext uri="{FF2B5EF4-FFF2-40B4-BE49-F238E27FC236}">
                <a16:creationId xmlns:a16="http://schemas.microsoft.com/office/drawing/2014/main" id="{9C70966B-EBD0-4496-8FC7-1FF3591457CF}"/>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For each turn, the player can choose to roll the die or hold.</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A turn ends when the player rolls a 1 or chooses to hold.</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If the player rolls a 1, all points are lost for that turn.</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If the player chooses to hold, all points for that turn are added to the total.</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If the player enters an invalid character, the roll or hold prompt is displayed and the player can make another entry.</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When a player reaches 20 points, the game ends and the number of turns is displayed.</a:t>
            </a:r>
          </a:p>
          <a:p>
            <a:endParaRPr lang="en-US"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C4, Slide </a:t>
            </a:r>
            <a:fld id="{5ECE9829-65B2-40C6-AEFF-7C648FF56A9C}" type="slidenum">
              <a:rPr lang="en-US" sz="900" smtClean="0">
                <a:solidFill>
                  <a:schemeClr val="bg1"/>
                </a:solidFill>
                <a:latin typeface="Arial Narrow" pitchFamily="34" charset="0"/>
              </a:rPr>
              <a:pPr algn="r">
                <a:defRPr/>
              </a:pPr>
              <a:t>43</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4860746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hierarchy chart for the Pig Dice game</a:t>
            </a:r>
          </a:p>
        </p:txBody>
      </p:sp>
      <p:pic>
        <p:nvPicPr>
          <p:cNvPr id="8" name="Content Placeholder 7" descr="Refer to page 129 in text.">
            <a:extLst>
              <a:ext uri="{FF2B5EF4-FFF2-40B4-BE49-F238E27FC236}">
                <a16:creationId xmlns:a16="http://schemas.microsoft.com/office/drawing/2014/main" id="{EB9A76D3-FC91-4C7A-8F17-F009CA664340}"/>
              </a:ext>
            </a:extLst>
          </p:cNvPr>
          <p:cNvPicPr>
            <a:picLocks noGrp="1" noChangeAspect="1"/>
          </p:cNvPicPr>
          <p:nvPr>
            <p:ph sz="quarter" idx="13"/>
          </p:nvPr>
        </p:nvPicPr>
        <p:blipFill>
          <a:blip r:embed="rId2"/>
          <a:stretch>
            <a:fillRect/>
          </a:stretch>
        </p:blipFill>
        <p:spPr>
          <a:xfrm>
            <a:off x="2346767" y="1295400"/>
            <a:ext cx="4450466" cy="3962743"/>
          </a:xfrm>
          <a:prstGeom prst="rect">
            <a:avLst/>
          </a:prstGeom>
        </p:spPr>
      </p:pic>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C4, Slide </a:t>
            </a:r>
            <a:fld id="{5ECE9829-65B2-40C6-AEFF-7C648FF56A9C}" type="slidenum">
              <a:rPr lang="en-US" sz="900" smtClean="0">
                <a:solidFill>
                  <a:schemeClr val="bg1"/>
                </a:solidFill>
                <a:latin typeface="Arial Narrow" pitchFamily="34" charset="0"/>
              </a:rPr>
              <a:pPr algn="r">
                <a:defRPr/>
              </a:pPr>
              <a:t>44</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33706574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user interface for the Pig Dice game</a:t>
            </a:r>
          </a:p>
        </p:txBody>
      </p:sp>
      <p:sp>
        <p:nvSpPr>
          <p:cNvPr id="7" name="Text Placeholder 6">
            <a:extLst>
              <a:ext uri="{FF2B5EF4-FFF2-40B4-BE49-F238E27FC236}">
                <a16:creationId xmlns:a16="http://schemas.microsoft.com/office/drawing/2014/main" id="{AB49878C-43DA-44AF-A499-9A793F07D2AE}"/>
              </a:ext>
            </a:extLst>
          </p:cNvPr>
          <p:cNvSpPr>
            <a:spLocks noGrp="1"/>
          </p:cNvSpPr>
          <p:nvPr>
            <p:ph type="body" sz="quarter" idx="15"/>
          </p:nvPr>
        </p:nvSpPr>
        <p:spPr>
          <a:xfrm>
            <a:off x="1295400" y="1143000"/>
            <a:ext cx="6019800" cy="3505200"/>
          </a:xfrm>
        </p:spPr>
        <p:txBody>
          <a:bodyPr/>
          <a:lstStyle/>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TURN 1</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Roll or hold? (r/h):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r</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Die: 4</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Roll or hold? (r/h):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h</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Score for turn: 4</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Total score: 4</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TURN 2</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Roll or hold? (r/h):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r</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Die: 1</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Turn over. No score.</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You finished in 4 turns!</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sz="1600"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C4, Slide </a:t>
            </a:r>
            <a:fld id="{5ECE9829-65B2-40C6-AEFF-7C648FF56A9C}" type="slidenum">
              <a:rPr lang="en-US" sz="900" smtClean="0">
                <a:solidFill>
                  <a:schemeClr val="bg1"/>
                </a:solidFill>
                <a:latin typeface="Arial Narrow" pitchFamily="34" charset="0"/>
              </a:rPr>
              <a:pPr algn="r">
                <a:defRPr/>
              </a:pPr>
              <a:t>45</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3304186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9"/>
            <a:ext cx="7315200" cy="369332"/>
          </a:xfrm>
        </p:spPr>
        <p:txBody>
          <a:bodyPr/>
          <a:lstStyle/>
          <a:p>
            <a:r>
              <a:rPr lang="en-US" dirty="0"/>
              <a:t>The Pig Dice game with global variables (part 1)</a:t>
            </a:r>
          </a:p>
        </p:txBody>
      </p:sp>
      <p:sp>
        <p:nvSpPr>
          <p:cNvPr id="7" name="Text Placeholder 6">
            <a:extLst>
              <a:ext uri="{FF2B5EF4-FFF2-40B4-BE49-F238E27FC236}">
                <a16:creationId xmlns:a16="http://schemas.microsoft.com/office/drawing/2014/main" id="{0C1A2A00-D5AF-4F0B-B670-BD4290F2FABA}"/>
              </a:ext>
            </a:extLst>
          </p:cNvPr>
          <p:cNvSpPr>
            <a:spLocks noGrp="1"/>
          </p:cNvSpPr>
          <p:nvPr>
            <p:ph type="body" sz="quarter" idx="13"/>
          </p:nvPr>
        </p:nvSpPr>
        <p:spPr>
          <a:xfrm>
            <a:off x="838200" y="1066800"/>
            <a:ext cx="7543800" cy="4876800"/>
          </a:xfrm>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import random</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global variables</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turn = 1</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score = 0</a:t>
            </a:r>
          </a:p>
          <a:p>
            <a:pPr marL="347345" marR="0">
              <a:spcBef>
                <a:spcPts val="0"/>
              </a:spcBef>
              <a:spcAft>
                <a:spcPts val="0"/>
              </a:spcAft>
              <a:tabLst>
                <a:tab pos="1371600" algn="l"/>
              </a:tabLst>
            </a:pP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score_this_turn</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0</a:t>
            </a:r>
          </a:p>
          <a:p>
            <a:pPr marL="347345" marR="0">
              <a:spcBef>
                <a:spcPts val="0"/>
              </a:spcBef>
              <a:spcAft>
                <a:spcPts val="0"/>
              </a:spcAft>
              <a:tabLst>
                <a:tab pos="1371600" algn="l"/>
              </a:tabLst>
            </a:pP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turn_over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False</a:t>
            </a:r>
          </a:p>
          <a:p>
            <a:pPr marL="347345" marR="0">
              <a:spcBef>
                <a:spcPts val="0"/>
              </a:spcBef>
              <a:spcAft>
                <a:spcPts val="0"/>
              </a:spcAft>
              <a:tabLst>
                <a:tab pos="1371600" algn="l"/>
              </a:tabLst>
            </a:pP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game_over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False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def main():</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display_rules</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play_game</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def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display_rules</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print("Let's Play PIG!")</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 See how many turns it takes you to get to 20.")</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 Turn ends when you hold or roll a 1.")</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 If you roll a 1, you lose all points for the turn.")</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 If you hold, you save all points for the turn.")</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a:t>
            </a:r>
          </a:p>
          <a:p>
            <a:endParaRPr lang="en-US" sz="1400"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C4, Slide </a:t>
            </a:r>
            <a:fld id="{5ECE9829-65B2-40C6-AEFF-7C648FF56A9C}" type="slidenum">
              <a:rPr lang="en-US" sz="900" smtClean="0">
                <a:solidFill>
                  <a:schemeClr val="bg1"/>
                </a:solidFill>
                <a:latin typeface="Arial Narrow" pitchFamily="34" charset="0"/>
              </a:rPr>
              <a:pPr algn="r">
                <a:defRPr/>
              </a:pPr>
              <a:t>46</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325988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Pig Dice game with global variables (part 2)</a:t>
            </a:r>
          </a:p>
        </p:txBody>
      </p:sp>
      <p:sp>
        <p:nvSpPr>
          <p:cNvPr id="7" name="Text Placeholder 6">
            <a:extLst>
              <a:ext uri="{FF2B5EF4-FFF2-40B4-BE49-F238E27FC236}">
                <a16:creationId xmlns:a16="http://schemas.microsoft.com/office/drawing/2014/main" id="{EF971E35-956F-4A4B-8567-99004392A0A3}"/>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def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play_game</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while not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game_over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take_turn</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print("Game over!")</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def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take_turn</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global</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turn_over</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print("TURN", turn)</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turn_over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False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while not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turn_over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choice = input("Roll or hold? (r/h):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if choice == "r":</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roll_die</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elif</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choice == "h":</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hold_turn</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else: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print("Invalid choice. Try again.")</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endParaRPr lang="en-US" sz="1400"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C4, Slide </a:t>
            </a:r>
            <a:fld id="{5ECE9829-65B2-40C6-AEFF-7C648FF56A9C}" type="slidenum">
              <a:rPr lang="en-US" sz="900" smtClean="0">
                <a:solidFill>
                  <a:schemeClr val="bg1"/>
                </a:solidFill>
                <a:latin typeface="Arial Narrow" pitchFamily="34" charset="0"/>
              </a:rPr>
              <a:pPr algn="r">
                <a:defRPr/>
              </a:pPr>
              <a:t>47</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4021055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Pig Dice game with global variables (part 3)</a:t>
            </a:r>
          </a:p>
        </p:txBody>
      </p:sp>
      <p:sp>
        <p:nvSpPr>
          <p:cNvPr id="7" name="Text Placeholder 6">
            <a:extLst>
              <a:ext uri="{FF2B5EF4-FFF2-40B4-BE49-F238E27FC236}">
                <a16:creationId xmlns:a16="http://schemas.microsoft.com/office/drawing/2014/main" id="{667E96D6-D474-407C-97CB-3260C87C0293}"/>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def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roll_die</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global</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turn,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score_this_turn</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turn_over</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fr-FR" sz="1400" b="1" dirty="0">
                <a:latin typeface="Courier New" panose="02070309020205020404" pitchFamily="49" charset="0"/>
                <a:ea typeface="Times New Roman" panose="02020603050405020304" pitchFamily="18" charset="0"/>
                <a:cs typeface="Times New Roman" panose="02020603050405020304" pitchFamily="18" charset="0"/>
              </a:rPr>
              <a:t>die = </a:t>
            </a:r>
            <a:r>
              <a:rPr lang="fr-FR" sz="1400" b="1" dirty="0" err="1">
                <a:latin typeface="Courier New" panose="02070309020205020404" pitchFamily="49" charset="0"/>
                <a:ea typeface="Times New Roman" panose="02020603050405020304" pitchFamily="18" charset="0"/>
                <a:cs typeface="Times New Roman" panose="02020603050405020304" pitchFamily="18" charset="0"/>
              </a:rPr>
              <a:t>random.randint</a:t>
            </a:r>
            <a:r>
              <a:rPr lang="fr-FR" sz="1400" b="1" dirty="0">
                <a:latin typeface="Courier New" panose="02070309020205020404" pitchFamily="49" charset="0"/>
                <a:ea typeface="Times New Roman" panose="02020603050405020304" pitchFamily="18" charset="0"/>
                <a:cs typeface="Times New Roman" panose="02020603050405020304" pitchFamily="18" charset="0"/>
              </a:rPr>
              <a:t>(1, 6)</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fr-FR" sz="1400" b="1" dirty="0">
                <a:latin typeface="Courier New" panose="02070309020205020404" pitchFamily="49" charset="0"/>
                <a:ea typeface="Times New Roman" panose="02020603050405020304" pitchFamily="18" charset="0"/>
                <a:cs typeface="Times New Roman" panose="02020603050405020304" pitchFamily="18" charset="0"/>
              </a:rPr>
              <a:t>    </a:t>
            </a:r>
            <a:r>
              <a:rPr lang="fr-FR" sz="1400" b="1" dirty="0" err="1">
                <a:latin typeface="Courier New" panose="02070309020205020404" pitchFamily="49" charset="0"/>
                <a:ea typeface="Times New Roman" panose="02020603050405020304" pitchFamily="18" charset="0"/>
                <a:cs typeface="Times New Roman" panose="02020603050405020304" pitchFamily="18" charset="0"/>
              </a:rPr>
              <a:t>print</a:t>
            </a:r>
            <a:r>
              <a:rPr lang="fr-FR" sz="1400" b="1" dirty="0">
                <a:latin typeface="Courier New" panose="02070309020205020404" pitchFamily="49" charset="0"/>
                <a:ea typeface="Times New Roman" panose="02020603050405020304" pitchFamily="18" charset="0"/>
                <a:cs typeface="Times New Roman" panose="02020603050405020304" pitchFamily="18" charset="0"/>
              </a:rPr>
              <a:t>("Die:", die)</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fr-FR"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if die == 1:</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score_this_turn</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0</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turn += 1</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print("Turn over. No score.\n")</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turn_over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True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else: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score_this_turn</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die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def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hold_turn</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global</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turn,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score_this_turn</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score,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turn_over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game_over</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print("Score for turn:",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score_this_turn</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score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score_this_turn</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score_this_turn</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0</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print("Total score:", score, "\n")</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endParaRPr lang="en-US" sz="1400"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C4, Slide </a:t>
            </a:r>
            <a:fld id="{5ECE9829-65B2-40C6-AEFF-7C648FF56A9C}" type="slidenum">
              <a:rPr lang="en-US" sz="900" smtClean="0">
                <a:solidFill>
                  <a:schemeClr val="bg1"/>
                </a:solidFill>
                <a:latin typeface="Arial Narrow" pitchFamily="34" charset="0"/>
              </a:rPr>
              <a:pPr algn="r">
                <a:defRPr/>
              </a:pPr>
              <a:t>48</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38322800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Pig Dice game with global variables (part 4)</a:t>
            </a:r>
          </a:p>
        </p:txBody>
      </p:sp>
      <p:sp>
        <p:nvSpPr>
          <p:cNvPr id="7" name="Text Placeholder 6">
            <a:extLst>
              <a:ext uri="{FF2B5EF4-FFF2-40B4-BE49-F238E27FC236}">
                <a16:creationId xmlns:a16="http://schemas.microsoft.com/office/drawing/2014/main" id="{28EE3EEB-F544-46BD-960F-DD4FCC518866}"/>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turn_over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True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if score &gt;= 20:</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game_over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True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print("You finished in", turn, "turns!")</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turn += 1</a:t>
            </a:r>
          </a:p>
          <a:p>
            <a:pPr marL="347345" marR="0">
              <a:spcBef>
                <a:spcPts val="0"/>
              </a:spcBef>
              <a:spcAft>
                <a:spcPts val="0"/>
              </a:spcAft>
              <a:tabLst>
                <a:tab pos="1371600" algn="l"/>
              </a:tabLst>
            </a:pP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if started as the main module, call the main() function</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if __name__ == "__main__":</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main()</a:t>
            </a:r>
          </a:p>
          <a:p>
            <a:pPr marL="347345" marR="0">
              <a:spcBef>
                <a:spcPts val="0"/>
              </a:spcBef>
              <a:spcAft>
                <a:spcPts val="0"/>
              </a:spcAft>
              <a:tabLst>
                <a:tab pos="1371600" algn="l"/>
              </a:tabLst>
            </a:pPr>
            <a:endParaRPr lang="en-US" sz="1400"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C4, Slide </a:t>
            </a:r>
            <a:fld id="{5ECE9829-65B2-40C6-AEFF-7C648FF56A9C}" type="slidenum">
              <a:rPr lang="en-US" sz="900" smtClean="0">
                <a:solidFill>
                  <a:schemeClr val="bg1"/>
                </a:solidFill>
                <a:latin typeface="Arial Narrow" pitchFamily="34" charset="0"/>
              </a:rPr>
              <a:pPr algn="r">
                <a:defRPr/>
              </a:pPr>
              <a:t>49</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700552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function that doesn’t accept arguments</a:t>
            </a:r>
          </a:p>
        </p:txBody>
      </p:sp>
      <p:sp>
        <p:nvSpPr>
          <p:cNvPr id="7" name="Text Placeholder 6">
            <a:extLst>
              <a:ext uri="{FF2B5EF4-FFF2-40B4-BE49-F238E27FC236}">
                <a16:creationId xmlns:a16="http://schemas.microsoft.com/office/drawing/2014/main" id="{7CC1DAAC-DF6F-4F88-A893-E2BCD7DA5218}"/>
              </a:ext>
            </a:extLst>
          </p:cNvPr>
          <p:cNvSpPr>
            <a:spLocks noGrp="1"/>
          </p:cNvSpPr>
          <p:nvPr>
            <p:ph type="body" sz="quarter" idx="13"/>
          </p:nvPr>
        </p:nvSpPr>
        <p:spPr/>
        <p:txBody>
          <a:bodyPr/>
          <a:lstStyle/>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How to define it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def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print_welcome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print("Welcome to the Future Value Calculator")</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print()</a:t>
            </a:r>
          </a:p>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How to call it</a:t>
            </a:r>
          </a:p>
          <a:p>
            <a:pPr marL="347345" marR="0">
              <a:spcBef>
                <a:spcPts val="0"/>
              </a:spcBef>
              <a:spcAft>
                <a:spcPts val="0"/>
              </a:spcAft>
              <a:tabLst>
                <a:tab pos="1371600" algn="l"/>
              </a:tabLst>
            </a:pP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print_welcome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prints welcome message</a:t>
            </a:r>
          </a:p>
          <a:p>
            <a:endParaRPr lang="en-US"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C4, Slide </a:t>
            </a:r>
            <a:fld id="{5ECE9829-65B2-40C6-AEFF-7C648FF56A9C}" type="slidenum">
              <a:rPr lang="en-US" sz="900" smtClean="0">
                <a:solidFill>
                  <a:schemeClr val="bg1"/>
                </a:solidFill>
                <a:latin typeface="Arial Narrow" pitchFamily="34" charset="0"/>
              </a:rPr>
              <a:pPr algn="r">
                <a:defRPr/>
              </a:pPr>
              <a:t>5</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31921672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9"/>
            <a:ext cx="7315200" cy="369332"/>
          </a:xfrm>
        </p:spPr>
        <p:txBody>
          <a:bodyPr/>
          <a:lstStyle/>
          <a:p>
            <a:r>
              <a:rPr lang="en-US" dirty="0"/>
              <a:t>The Pig Dice functions with local variables (part 1)</a:t>
            </a:r>
          </a:p>
        </p:txBody>
      </p:sp>
      <p:sp>
        <p:nvSpPr>
          <p:cNvPr id="7" name="Text Placeholder 6">
            <a:extLst>
              <a:ext uri="{FF2B5EF4-FFF2-40B4-BE49-F238E27FC236}">
                <a16:creationId xmlns:a16="http://schemas.microsoft.com/office/drawing/2014/main" id="{C67F30CF-B110-4020-9665-A03E555D4739}"/>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def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play_game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turn = 1</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score = 0</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game_over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False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while not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game_over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turn, score,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game_over</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take_turn</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turn, score,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game_over</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print("Game over!")</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endParaRPr lang="en-US" sz="1400"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C4, Slide </a:t>
            </a:r>
            <a:fld id="{5ECE9829-65B2-40C6-AEFF-7C648FF56A9C}" type="slidenum">
              <a:rPr lang="en-US" sz="900" smtClean="0">
                <a:solidFill>
                  <a:schemeClr val="bg1"/>
                </a:solidFill>
                <a:latin typeface="Arial Narrow" pitchFamily="34" charset="0"/>
              </a:rPr>
              <a:pPr algn="r">
                <a:defRPr/>
              </a:pPr>
              <a:t>50</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662200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9"/>
            <a:ext cx="7315200" cy="369332"/>
          </a:xfrm>
        </p:spPr>
        <p:txBody>
          <a:bodyPr/>
          <a:lstStyle/>
          <a:p>
            <a:r>
              <a:rPr lang="en-US" dirty="0"/>
              <a:t>The Pig Dice functions with local variables (part 2)</a:t>
            </a:r>
          </a:p>
        </p:txBody>
      </p:sp>
      <p:sp>
        <p:nvSpPr>
          <p:cNvPr id="7" name="Text Placeholder 6">
            <a:extLst>
              <a:ext uri="{FF2B5EF4-FFF2-40B4-BE49-F238E27FC236}">
                <a16:creationId xmlns:a16="http://schemas.microsoft.com/office/drawing/2014/main" id="{3A650621-221A-40EB-B707-4A10E0643BE3}"/>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def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take_turn</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turn, score,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game_over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print("TURN", turn)</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score_this_turn</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0</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turn_over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False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while not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turn_over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choice = input("Roll or hold? (r/h):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if choice == "r":</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solidFill>
                  <a:srgbClr val="000000"/>
                </a:solidFill>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turn, score, </a:t>
            </a:r>
            <a:r>
              <a:rPr lang="en-US" sz="1400" b="1" dirty="0" err="1">
                <a:solidFill>
                  <a:srgbClr val="000000"/>
                </a:solidFill>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score_this_turn</a:t>
            </a:r>
            <a:r>
              <a:rPr lang="en-US" sz="1400" b="1" dirty="0">
                <a:solidFill>
                  <a:srgbClr val="000000"/>
                </a:solidFill>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solidFill>
                  <a:srgbClr val="000000"/>
                </a:solidFill>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turn_over</a:t>
            </a:r>
            <a:r>
              <a:rPr lang="en-US" sz="1400" b="1" dirty="0">
                <a:solidFill>
                  <a:srgbClr val="000000"/>
                </a:solidFill>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 \</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roll_die</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(turn, score,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score_this_turn</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elif</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choice == "h":</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turn, score,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turn_over</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game_over</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       \</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hold_turn</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(turn, score,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score_this_turn</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else: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print("Invalid choice. Try again.")</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return turn, score,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game_over</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sz="1400"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C4, Slide </a:t>
            </a:r>
            <a:fld id="{5ECE9829-65B2-40C6-AEFF-7C648FF56A9C}" type="slidenum">
              <a:rPr lang="en-US" sz="900" smtClean="0">
                <a:solidFill>
                  <a:schemeClr val="bg1"/>
                </a:solidFill>
                <a:latin typeface="Arial Narrow" pitchFamily="34" charset="0"/>
              </a:rPr>
              <a:pPr algn="r">
                <a:defRPr/>
              </a:pPr>
              <a:t>51</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41441600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9"/>
            <a:ext cx="7315200" cy="369332"/>
          </a:xfrm>
        </p:spPr>
        <p:txBody>
          <a:bodyPr/>
          <a:lstStyle/>
          <a:p>
            <a:r>
              <a:rPr lang="en-US" dirty="0"/>
              <a:t>The Pig Dice functions with local variables (part 3)</a:t>
            </a:r>
          </a:p>
        </p:txBody>
      </p:sp>
      <p:sp>
        <p:nvSpPr>
          <p:cNvPr id="7" name="Text Placeholder 6">
            <a:extLst>
              <a:ext uri="{FF2B5EF4-FFF2-40B4-BE49-F238E27FC236}">
                <a16:creationId xmlns:a16="http://schemas.microsoft.com/office/drawing/2014/main" id="{748176E8-A9FA-4335-8210-352030392835}"/>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def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roll_die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turn, score,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score_this_turn</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fr-FR" sz="1400" b="1" dirty="0">
                <a:latin typeface="Courier New" panose="02070309020205020404" pitchFamily="49" charset="0"/>
                <a:ea typeface="Times New Roman" panose="02020603050405020304" pitchFamily="18" charset="0"/>
                <a:cs typeface="Times New Roman" panose="02020603050405020304" pitchFamily="18" charset="0"/>
              </a:rPr>
              <a:t>die = </a:t>
            </a:r>
            <a:r>
              <a:rPr lang="fr-FR" sz="1400" b="1" dirty="0" err="1">
                <a:latin typeface="Courier New" panose="02070309020205020404" pitchFamily="49" charset="0"/>
                <a:ea typeface="Times New Roman" panose="02020603050405020304" pitchFamily="18" charset="0"/>
                <a:cs typeface="Times New Roman" panose="02020603050405020304" pitchFamily="18" charset="0"/>
              </a:rPr>
              <a:t>random.randint</a:t>
            </a:r>
            <a:r>
              <a:rPr lang="fr-FR" sz="1400" b="1" dirty="0">
                <a:latin typeface="Courier New" panose="02070309020205020404" pitchFamily="49" charset="0"/>
                <a:ea typeface="Times New Roman" panose="02020603050405020304" pitchFamily="18" charset="0"/>
                <a:cs typeface="Times New Roman" panose="02020603050405020304" pitchFamily="18" charset="0"/>
              </a:rPr>
              <a:t>(1, 6)</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fr-FR" sz="1400" b="1" dirty="0">
                <a:latin typeface="Courier New" panose="02070309020205020404" pitchFamily="49" charset="0"/>
                <a:ea typeface="Times New Roman" panose="02020603050405020304" pitchFamily="18" charset="0"/>
                <a:cs typeface="Times New Roman" panose="02020603050405020304" pitchFamily="18" charset="0"/>
              </a:rPr>
              <a:t>    </a:t>
            </a:r>
            <a:r>
              <a:rPr lang="fr-FR" sz="1400" b="1" dirty="0" err="1">
                <a:latin typeface="Courier New" panose="02070309020205020404" pitchFamily="49" charset="0"/>
                <a:ea typeface="Times New Roman" panose="02020603050405020304" pitchFamily="18" charset="0"/>
                <a:cs typeface="Times New Roman" panose="02020603050405020304" pitchFamily="18" charset="0"/>
              </a:rPr>
              <a:t>print</a:t>
            </a:r>
            <a:r>
              <a:rPr lang="fr-FR" sz="1400" b="1" dirty="0">
                <a:latin typeface="Courier New" panose="02070309020205020404" pitchFamily="49" charset="0"/>
                <a:ea typeface="Times New Roman" panose="02020603050405020304" pitchFamily="18" charset="0"/>
                <a:cs typeface="Times New Roman" panose="02020603050405020304" pitchFamily="18" charset="0"/>
              </a:rPr>
              <a:t>("Die:", </a:t>
            </a:r>
            <a:r>
              <a:rPr lang="fr-FR" sz="1400" b="1" dirty="0" err="1">
                <a:latin typeface="Courier New" panose="02070309020205020404" pitchFamily="49" charset="0"/>
                <a:ea typeface="Times New Roman" panose="02020603050405020304" pitchFamily="18" charset="0"/>
                <a:cs typeface="Times New Roman" panose="02020603050405020304" pitchFamily="18" charset="0"/>
              </a:rPr>
              <a:t>str</a:t>
            </a:r>
            <a:r>
              <a:rPr lang="fr-FR" sz="1400" b="1" dirty="0">
                <a:latin typeface="Courier New" panose="02070309020205020404" pitchFamily="49" charset="0"/>
                <a:ea typeface="Times New Roman" panose="02020603050405020304" pitchFamily="18" charset="0"/>
                <a:cs typeface="Times New Roman" panose="02020603050405020304" pitchFamily="18" charset="0"/>
              </a:rPr>
              <a:t>(die))</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fr-FR"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if die == 1:</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score_this_turn</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0</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turn += 1</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print("Turn over. No score.\n")</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turn_over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True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else: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score_this_turn</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die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turn_over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False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return turn, score,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score_this_turn</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turn_over</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sz="1400"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C4, Slide </a:t>
            </a:r>
            <a:fld id="{5ECE9829-65B2-40C6-AEFF-7C648FF56A9C}" type="slidenum">
              <a:rPr lang="en-US" sz="900" smtClean="0">
                <a:solidFill>
                  <a:schemeClr val="bg1"/>
                </a:solidFill>
                <a:latin typeface="Arial Narrow" pitchFamily="34" charset="0"/>
              </a:rPr>
              <a:pPr algn="r">
                <a:defRPr/>
              </a:pPr>
              <a:t>52</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7975334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9"/>
            <a:ext cx="7315200" cy="369332"/>
          </a:xfrm>
        </p:spPr>
        <p:txBody>
          <a:bodyPr/>
          <a:lstStyle/>
          <a:p>
            <a:r>
              <a:rPr lang="en-US" dirty="0"/>
              <a:t>The Pig Dice functions with local variables (part 4)</a:t>
            </a:r>
          </a:p>
        </p:txBody>
      </p:sp>
      <p:sp>
        <p:nvSpPr>
          <p:cNvPr id="7" name="Text Placeholder 6">
            <a:extLst>
              <a:ext uri="{FF2B5EF4-FFF2-40B4-BE49-F238E27FC236}">
                <a16:creationId xmlns:a16="http://schemas.microsoft.com/office/drawing/2014/main" id="{3757B901-5D7E-46FF-8DD2-D16754FD6866}"/>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def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hold_turn</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turn, score,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score_this_turn</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print("Score for turn:",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score_this_turn</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score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score_this_turn</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print("Total score:", score, "\n")</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turn_over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True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game_over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False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if score &gt;= 20:</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print("You finished in", turn, "turns!")</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game_over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True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return turn, score,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turn_over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game_over</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turn += 1</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return turn, score,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turn_over</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game_over</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sz="1400"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C4, Slide </a:t>
            </a:r>
            <a:fld id="{5ECE9829-65B2-40C6-AEFF-7C648FF56A9C}" type="slidenum">
              <a:rPr lang="en-US" sz="900" smtClean="0">
                <a:solidFill>
                  <a:schemeClr val="bg1"/>
                </a:solidFill>
                <a:latin typeface="Arial Narrow" pitchFamily="34" charset="0"/>
              </a:rPr>
              <a:pPr algn="r">
                <a:defRPr/>
              </a:pPr>
              <a:t>53</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588160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function that has one argument</a:t>
            </a:r>
          </a:p>
        </p:txBody>
      </p:sp>
      <p:sp>
        <p:nvSpPr>
          <p:cNvPr id="7" name="Text Placeholder 6">
            <a:extLst>
              <a:ext uri="{FF2B5EF4-FFF2-40B4-BE49-F238E27FC236}">
                <a16:creationId xmlns:a16="http://schemas.microsoft.com/office/drawing/2014/main" id="{9885998F-6F4B-4669-A79D-E26708968FC0}"/>
              </a:ext>
            </a:extLst>
          </p:cNvPr>
          <p:cNvSpPr>
            <a:spLocks noGrp="1"/>
          </p:cNvSpPr>
          <p:nvPr>
            <p:ph type="body" sz="quarter" idx="13"/>
          </p:nvPr>
        </p:nvSpPr>
        <p:spPr/>
        <p:txBody>
          <a:bodyPr/>
          <a:lstStyle/>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How to define it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def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print_welcome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(message):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print(message)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print()</a:t>
            </a:r>
          </a:p>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How to call it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message = "Welcome to the Future Value Calculator"</a:t>
            </a:r>
          </a:p>
          <a:p>
            <a:pPr marL="347345" marR="0">
              <a:spcBef>
                <a:spcPts val="0"/>
              </a:spcBef>
              <a:spcAft>
                <a:spcPts val="0"/>
              </a:spcAft>
              <a:tabLst>
                <a:tab pos="1371600" algn="l"/>
              </a:tabLst>
            </a:pP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print_welcome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(message)    # prints welcome message</a:t>
            </a:r>
          </a:p>
          <a:p>
            <a:endParaRPr lang="en-US"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C4, Slide </a:t>
            </a:r>
            <a:fld id="{5ECE9829-65B2-40C6-AEFF-7C648FF56A9C}" type="slidenum">
              <a:rPr lang="en-US" sz="900" smtClean="0">
                <a:solidFill>
                  <a:schemeClr val="bg1"/>
                </a:solidFill>
                <a:latin typeface="Arial Narrow" pitchFamily="34" charset="0"/>
              </a:rPr>
              <a:pPr algn="r">
                <a:defRPr/>
              </a:pPr>
              <a:t>6</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335210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8"/>
            <a:ext cx="7315200" cy="746611"/>
          </a:xfrm>
        </p:spPr>
        <p:txBody>
          <a:bodyPr/>
          <a:lstStyle/>
          <a:p>
            <a:r>
              <a:rPr lang="en-US" dirty="0"/>
              <a:t>A function that accepts two arguments </a:t>
            </a:r>
            <a:br>
              <a:rPr lang="en-US" dirty="0"/>
            </a:br>
            <a:r>
              <a:rPr lang="en-US" dirty="0"/>
              <a:t>and returns a value</a:t>
            </a:r>
          </a:p>
        </p:txBody>
      </p:sp>
      <p:sp>
        <p:nvSpPr>
          <p:cNvPr id="7" name="Text Placeholder 6">
            <a:extLst>
              <a:ext uri="{FF2B5EF4-FFF2-40B4-BE49-F238E27FC236}">
                <a16:creationId xmlns:a16="http://schemas.microsoft.com/office/drawing/2014/main" id="{B85785B8-6D53-4178-A724-028A9EFFC4A2}"/>
              </a:ext>
            </a:extLst>
          </p:cNvPr>
          <p:cNvSpPr>
            <a:spLocks noGrp="1"/>
          </p:cNvSpPr>
          <p:nvPr>
            <p:ph type="body" sz="quarter" idx="13"/>
          </p:nvPr>
        </p:nvSpPr>
        <p:spPr>
          <a:xfrm>
            <a:off x="838200" y="1371598"/>
            <a:ext cx="7391400" cy="4572001"/>
          </a:xfrm>
        </p:spPr>
        <p:txBody>
          <a:bodyPr/>
          <a:lstStyle/>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How to define it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def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calculate_miles_per_gallon</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miles_driven</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gallons):</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mpg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miles_driven</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gallons</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mpg = round(mpg, 1)</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return mpg</a:t>
            </a:r>
          </a:p>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How to call it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miles = 500</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gallons = 14</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mpg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calculate_miles_per_gallon</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(miles, gallons)	# 35.7</a:t>
            </a:r>
          </a:p>
          <a:p>
            <a:endParaRPr lang="en-US"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C4, Slide </a:t>
            </a:r>
            <a:fld id="{5ECE9829-65B2-40C6-AEFF-7C648FF56A9C}" type="slidenum">
              <a:rPr lang="en-US" sz="900" smtClean="0">
                <a:solidFill>
                  <a:schemeClr val="bg1"/>
                </a:solidFill>
                <a:latin typeface="Arial Narrow" pitchFamily="34" charset="0"/>
              </a:rPr>
              <a:pPr algn="r">
                <a:defRPr/>
              </a:pPr>
              <a:t>7</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3186241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main() function that calls another function</a:t>
            </a:r>
          </a:p>
        </p:txBody>
      </p:sp>
      <p:sp>
        <p:nvSpPr>
          <p:cNvPr id="7" name="Text Placeholder 6">
            <a:extLst>
              <a:ext uri="{FF2B5EF4-FFF2-40B4-BE49-F238E27FC236}">
                <a16:creationId xmlns:a16="http://schemas.microsoft.com/office/drawing/2014/main" id="{0A7DD535-8F8B-4A2D-8615-5C05B108734A}"/>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usr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/bin/env python3</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highlight>
                  <a:srgbClr val="FFFF00"/>
                </a:highlight>
                <a:latin typeface="Courier New" panose="02070309020205020404" pitchFamily="49" charset="0"/>
                <a:cs typeface="Times New Roman" panose="02020603050405020304" pitchFamily="18" charset="0"/>
              </a:rPr>
              <a:t>def main():</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 display a welcome message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print("The Future Value Calculator\n")</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 get input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monthly_investment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float(input(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"Enter monthly investment: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yearly_interest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float(input(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"Enter yearly interest rate: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years = int(input(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"Enter number of years: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 get the future value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highlight>
                  <a:srgbClr val="FFFF00"/>
                </a:highlight>
                <a:latin typeface="Courier New" panose="02070309020205020404" pitchFamily="49" charset="0"/>
                <a:cs typeface="Times New Roman" panose="02020603050405020304" pitchFamily="18" charset="0"/>
              </a:rPr>
              <a:t>calculate_future_value</a:t>
            </a:r>
            <a:r>
              <a:rPr lang="en-US" sz="1400" b="1" dirty="0">
                <a:highlight>
                  <a:srgbClr val="FFFF00"/>
                </a:highlight>
                <a:latin typeface="Courier New" panose="02070309020205020404" pitchFamily="49"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highlight>
                  <a:srgbClr val="FFFF00"/>
                </a:highlight>
                <a:latin typeface="Courier New" panose="02070309020205020404" pitchFamily="49" charset="0"/>
                <a:cs typeface="Times New Roman" panose="02020603050405020304" pitchFamily="18" charset="0"/>
              </a:rPr>
              <a:t>monthly_investment</a:t>
            </a:r>
            <a:r>
              <a:rPr lang="en-US" sz="1400" b="1" dirty="0">
                <a:highlight>
                  <a:srgbClr val="FFFF00"/>
                </a:highlight>
                <a:latin typeface="Courier New" panose="02070309020205020404" pitchFamily="49" charset="0"/>
                <a:cs typeface="Times New Roman" panose="02020603050405020304" pitchFamily="18" charset="0"/>
              </a:rPr>
              <a:t>, </a:t>
            </a:r>
            <a:r>
              <a:rPr lang="en-US" sz="1400" b="1" dirty="0" err="1">
                <a:highlight>
                  <a:srgbClr val="FFFF00"/>
                </a:highlight>
                <a:latin typeface="Courier New" panose="02070309020205020404" pitchFamily="49" charset="0"/>
                <a:cs typeface="Times New Roman" panose="02020603050405020304" pitchFamily="18" charset="0"/>
              </a:rPr>
              <a:t>yearly_interest</a:t>
            </a:r>
            <a:r>
              <a:rPr lang="en-US" sz="1400" b="1" dirty="0">
                <a:highlight>
                  <a:srgbClr val="FFFF00"/>
                </a:highlight>
                <a:latin typeface="Courier New" panose="02070309020205020404" pitchFamily="49" charset="0"/>
                <a:cs typeface="Times New Roman" panose="02020603050405020304" pitchFamily="18" charset="0"/>
              </a:rPr>
              <a:t>, years)</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 display output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print("Future value:              ", round(</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2))</a:t>
            </a:r>
          </a:p>
          <a:p>
            <a:endParaRPr lang="en-US" sz="1400"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C4, Slide </a:t>
            </a:r>
            <a:fld id="{5ECE9829-65B2-40C6-AEFF-7C648FF56A9C}" type="slidenum">
              <a:rPr lang="en-US" sz="900" smtClean="0">
                <a:solidFill>
                  <a:schemeClr val="bg1"/>
                </a:solidFill>
                <a:latin typeface="Arial Narrow" pitchFamily="34" charset="0"/>
              </a:rPr>
              <a:pPr algn="r">
                <a:defRPr/>
              </a:pPr>
              <a:t>8</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568878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ways to call a main() function</a:t>
            </a:r>
          </a:p>
        </p:txBody>
      </p:sp>
      <p:sp>
        <p:nvSpPr>
          <p:cNvPr id="7" name="Text Placeholder 6">
            <a:extLst>
              <a:ext uri="{FF2B5EF4-FFF2-40B4-BE49-F238E27FC236}">
                <a16:creationId xmlns:a16="http://schemas.microsoft.com/office/drawing/2014/main" id="{F916120E-AF1F-423B-AF2C-E59A0EA7FA11}"/>
              </a:ext>
            </a:extLst>
          </p:cNvPr>
          <p:cNvSpPr>
            <a:spLocks noGrp="1"/>
          </p:cNvSpPr>
          <p:nvPr>
            <p:ph type="body" sz="quarter" idx="13"/>
          </p:nvPr>
        </p:nvSpPr>
        <p:spPr/>
        <p:txBody>
          <a:bodyPr/>
          <a:lstStyle/>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Code a simple call statement (not recommended)</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main()</a:t>
            </a:r>
          </a:p>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Code a call statement within an if statement </a:t>
            </a:r>
            <a:b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b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that checks if current module is main module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if __name__ == "__main__":  # if main module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main()			 # call main() function</a:t>
            </a:r>
          </a:p>
          <a:p>
            <a:endParaRPr lang="en-US"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C4, Slide </a:t>
            </a:r>
            <a:fld id="{5ECE9829-65B2-40C6-AEFF-7C648FF56A9C}" type="slidenum">
              <a:rPr lang="en-US" sz="900" smtClean="0">
                <a:solidFill>
                  <a:schemeClr val="bg1"/>
                </a:solidFill>
                <a:latin typeface="Arial Narrow" pitchFamily="34" charset="0"/>
              </a:rPr>
              <a:pPr algn="r">
                <a:defRPr/>
              </a:pPr>
              <a:t>9</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735090365"/>
      </p:ext>
    </p:extLst>
  </p:cSld>
  <p:clrMapOvr>
    <a:masterClrMapping/>
  </p:clrMapOvr>
</p:sld>
</file>

<file path=ppt/theme/theme1.xml><?xml version="1.0" encoding="utf-8"?>
<a:theme xmlns:a="http://schemas.openxmlformats.org/drawingml/2006/main" name="Master slides_with_titles_logo">
  <a:themeElements>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aster slid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aster slide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aster slide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aster 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aster 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aster 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MA accessible slides.potx" id="{FA774D23-CD87-4BB6-B365-D73C968B11E5}" vid="{78B8C40C-25A7-4077-896B-60A8EE8B832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MMA accessible slides</Template>
  <TotalTime>128</TotalTime>
  <Words>3661</Words>
  <Application>Microsoft Office PowerPoint</Application>
  <PresentationFormat>On-screen Show (4:3)</PresentationFormat>
  <Paragraphs>800</Paragraphs>
  <Slides>53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53</vt:i4>
      </vt:variant>
    </vt:vector>
  </HeadingPairs>
  <TitlesOfParts>
    <vt:vector size="59" baseType="lpstr">
      <vt:lpstr>Arial</vt:lpstr>
      <vt:lpstr>Arial Narrow</vt:lpstr>
      <vt:lpstr>Courier New</vt:lpstr>
      <vt:lpstr>Symbol</vt:lpstr>
      <vt:lpstr>Times New Roman</vt:lpstr>
      <vt:lpstr>Master slides_with_titles_logo</vt:lpstr>
      <vt:lpstr>Chapter 4</vt:lpstr>
      <vt:lpstr>Objectives (part 1)</vt:lpstr>
      <vt:lpstr>Objectives (part 2)</vt:lpstr>
      <vt:lpstr>The syntax for defining a function</vt:lpstr>
      <vt:lpstr>A function that doesn’t accept arguments</vt:lpstr>
      <vt:lpstr>A function that has one argument</vt:lpstr>
      <vt:lpstr>A function that accepts two arguments  and returns a value</vt:lpstr>
      <vt:lpstr>A main() function that calls another function</vt:lpstr>
      <vt:lpstr>Two ways to call a main() function</vt:lpstr>
      <vt:lpstr>The user interface for the Future Value program</vt:lpstr>
      <vt:lpstr>The code for the Future Value program (part 1)</vt:lpstr>
      <vt:lpstr>The code for the Future Value program (part 2)</vt:lpstr>
      <vt:lpstr>The code for the Future Value program (part 3)</vt:lpstr>
      <vt:lpstr>A function with a default value</vt:lpstr>
      <vt:lpstr>How to call the function and use its default value</vt:lpstr>
      <vt:lpstr>How to use default values  in your function definitions</vt:lpstr>
      <vt:lpstr>How to call the function with named arguments</vt:lpstr>
      <vt:lpstr>How to use named arguments  in your calling statements</vt:lpstr>
      <vt:lpstr>Functions that use local variables</vt:lpstr>
      <vt:lpstr>A function that changes a global variable  (not recommended)</vt:lpstr>
      <vt:lpstr>A local variable that shadows a global variable (not recommended)</vt:lpstr>
      <vt:lpstr>A function that uses a global constant (OK to use)</vt:lpstr>
      <vt:lpstr>The temperature.py file (temperature module)</vt:lpstr>
      <vt:lpstr>The console when you run the temperature module</vt:lpstr>
      <vt:lpstr>The temperature module with documentation</vt:lpstr>
      <vt:lpstr>How to view the documentation for a module</vt:lpstr>
      <vt:lpstr>The syntax for importing a module into a local namespace</vt:lpstr>
      <vt:lpstr>The syntax for importing into the global namespace (not recommended)</vt:lpstr>
      <vt:lpstr>User interface: The Convert Temperatures program</vt:lpstr>
      <vt:lpstr>The Convert Temperatures program (part 1)</vt:lpstr>
      <vt:lpstr>The Convert Temperatures program (part 2)</vt:lpstr>
      <vt:lpstr>Some of the standard modules presented  in this book</vt:lpstr>
      <vt:lpstr>Three functions of the random module</vt:lpstr>
      <vt:lpstr>A statement that imports the random module</vt:lpstr>
      <vt:lpstr>Code that simulates rolling a pair of dice</vt:lpstr>
      <vt:lpstr>The user interface for the Guess the Number game</vt:lpstr>
      <vt:lpstr>The code for the Guess the Number game (part 1)</vt:lpstr>
      <vt:lpstr>The code for the Guess the Number game (part 2)</vt:lpstr>
      <vt:lpstr>Hierarchy chart: Convert Temperatures program</vt:lpstr>
      <vt:lpstr>Hierarchy chart: Guess the Number game</vt:lpstr>
      <vt:lpstr>How to build a hierarchy chart</vt:lpstr>
      <vt:lpstr>Guidelines for creating hierarchy charts</vt:lpstr>
      <vt:lpstr>The rules for a Pig Dice game</vt:lpstr>
      <vt:lpstr>A hierarchy chart for the Pig Dice game</vt:lpstr>
      <vt:lpstr>The user interface for the Pig Dice game</vt:lpstr>
      <vt:lpstr>The Pig Dice game with global variables (part 1)</vt:lpstr>
      <vt:lpstr>The Pig Dice game with global variables (part 2)</vt:lpstr>
      <vt:lpstr>The Pig Dice game with global variables (part 3)</vt:lpstr>
      <vt:lpstr>The Pig Dice game with global variables (part 4)</vt:lpstr>
      <vt:lpstr>The Pig Dice functions with local variables (part 1)</vt:lpstr>
      <vt:lpstr>The Pig Dice functions with local variables (part 2)</vt:lpstr>
      <vt:lpstr>The Pig Dice functions with local variables (part 3)</vt:lpstr>
      <vt:lpstr>The Pig Dice functions with local variables (part 4)</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dc:title>
  <dc:creator>Judy Taylor</dc:creator>
  <cp:lastModifiedBy>Judy Taylor</cp:lastModifiedBy>
  <cp:revision>18</cp:revision>
  <cp:lastPrinted>2016-01-14T23:03:16Z</cp:lastPrinted>
  <dcterms:created xsi:type="dcterms:W3CDTF">2019-07-23T17:12:35Z</dcterms:created>
  <dcterms:modified xsi:type="dcterms:W3CDTF">2019-07-30T21:17:06Z</dcterms:modified>
</cp:coreProperties>
</file>