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8" r:id="rId4"/>
    <p:sldId id="278" r:id="rId5"/>
    <p:sldId id="275" r:id="rId6"/>
    <p:sldId id="269" r:id="rId7"/>
    <p:sldId id="274" r:id="rId8"/>
    <p:sldId id="272" r:id="rId9"/>
    <p:sldId id="279" r:id="rId10"/>
    <p:sldId id="280" r:id="rId11"/>
    <p:sldId id="281" r:id="rId12"/>
    <p:sldId id="282" r:id="rId13"/>
    <p:sldId id="277" r:id="rId14"/>
    <p:sldId id="265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9966"/>
    <a:srgbClr val="FF0000"/>
    <a:srgbClr val="4D4D4D"/>
    <a:srgbClr val="FFAB97"/>
    <a:srgbClr val="663300"/>
    <a:srgbClr val="FFFF00"/>
    <a:srgbClr val="C6C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6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BF50505-41F2-4929-B67C-32E978E650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580A310-E295-4A88-B786-A1A5DA273A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7A0823BC-D96B-44D3-9529-7ADA514FDB4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B63DBDD3-98F7-4B72-A995-8493B69433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6CA3B95-9EF0-4427-A552-D22CF3B2C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E784EA8-C8E8-42CC-AC2C-F2737C8605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3901611-53D2-40CF-913D-B89E92D643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544F72D-8320-42DC-85BC-EAF67B4FB9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7F515F2E-3BAC-451A-804B-DBA825B421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2111673B-9BE5-4AB1-A9BA-D2F4C7B926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92F64571-4E6B-42D9-9509-16E6C9F6A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164A9D0-32AE-486A-8B19-256E4B18B2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20101025024651196_副本">
            <a:extLst>
              <a:ext uri="{FF2B5EF4-FFF2-40B4-BE49-F238E27FC236}">
                <a16:creationId xmlns:a16="http://schemas.microsoft.com/office/drawing/2014/main" id="{B55E642D-9D2E-4EFF-8D2E-3182A9D47E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7096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1350F-8F11-4FD7-866B-CFF927DD4E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CD9B4-536E-4143-92DC-05E11320D15D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8030C-2E5A-4E12-88BE-3519401CD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CE48C3-EEE7-4868-A8B6-AA2F1FFEF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0B2534-8AAC-4CFD-86DB-E774A0ADB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4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0A314F-8542-4698-9C14-C5F8FD39A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89289-0297-4DAD-A82B-00FF7D05D09F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F6C4BD-C7AC-46B5-B09F-2D0208FA92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94D218-3987-47DA-A81A-F401FED99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6DA07-CAEF-493E-BABF-0B0020222C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2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9BEC0E-388C-49FB-8FE7-AB3F3E5D61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CAA0-2DE1-4315-8D75-2FF6CD203895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6E2177-9C98-48F0-88A4-53A4887C4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F19BF7-28C2-4709-A112-D6B7EF8D6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3CB4F-4590-49CB-879C-0AA0ACF218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54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>
            <a:extLst>
              <a:ext uri="{FF2B5EF4-FFF2-40B4-BE49-F238E27FC236}">
                <a16:creationId xmlns:a16="http://schemas.microsoft.com/office/drawing/2014/main" id="{E03E34E7-3A0E-4F23-B685-B4845F6889B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8313" y="260350"/>
            <a:ext cx="684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E65920A9-C9A8-40A5-80EF-DF823161005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6449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95897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A9906F-5B63-4472-91C0-D41656842A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5EDE1-F80A-4957-ACDB-E84A3E5FDB5E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137123-B210-4FD9-9AA0-05B597CD8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FCD0E63-71DD-4B32-8A2A-37CAEF89B8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C53557-8FDB-4E10-9037-14C52D26A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9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493941-5BEC-48D9-82EF-B26AE66249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CAE3A-2A55-423B-AF75-089E5232511B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5DB32D-E237-46A0-9125-DDD841265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981EB3-A8D6-4145-AA80-C95E937FA2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32143-3D5C-42A1-B577-8AAFEF2B4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85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E26206-1A94-4170-8BBE-6EF970557E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39805-5A96-4234-9269-BA400F9CB58E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20D4A8-73E9-443E-86B1-887FF4628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926F57-A580-42EE-9410-8BBEB68599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B338-09AA-42CD-B27E-C2DDE95B29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327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281D87-1361-4BFB-919B-0E1FB77648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EB409-0314-4794-8BA0-20F8A1407361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304FE-06E9-4C50-A1C2-7874C7BF4D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CA6C1-6069-4E00-BEE7-6E8C14DFA2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5CAC7-9E34-4681-B3EE-9C0972B20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321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73399D6-9D4E-40A2-935F-1AA0D27A0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DFA91-8FDF-46C4-8E8B-57A61F188A92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23BC14-5F04-4427-B5AF-59F0793C92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142CAB-F710-4B0E-961B-4BC23D926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973EA-4160-4614-AFC9-5433839B85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100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B78A87-7606-4B3B-BDE4-7850C0BF45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B393B-016B-4151-8A0D-764B175171EB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361E65-BA1E-4D19-8C6A-1080BBBA0B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6F04B2-35DE-49C0-8E3E-9BBEC55B5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AE066-E38D-4968-BBD2-FFC0BA16F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438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4B6E57-9CCA-45A4-9AE0-DDE04DFDCB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A0198-012F-4C65-BD86-BBDF97592A00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048233-1378-4098-A4F2-60A65F112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FA7328-13BE-4E04-BD72-7EDD1ED26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57754-891D-4E57-BC07-5999E7951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505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CCB86-85D9-4A29-B818-505A008E12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96C6D-7465-444A-B519-39D1031707CF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4CFA4-4DAC-4AF3-9276-6F63E9F3F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B3246-A06F-4F9E-AF46-EF2180F55A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D72C9-7442-49DC-854E-463E6BC874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91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83C002-0F53-468B-8860-D31DE17F34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289E5-671F-4733-AC02-531EA7040300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261B1C-2085-49A6-AA76-4454D3372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317463-84C2-4372-9C82-4BE072F89D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3FB3D-0C34-4AFA-832F-D6907BE7F65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9306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49766-D5CC-4273-80B0-47B35B29C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43EE9-0B77-460D-A20A-6E4C066BDCFE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543D3-D177-47E9-A975-01BECB40A7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8DBFE5-2E33-45F6-B0B4-2439B5877F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86621-FB12-4BE8-9FE7-1C58ADEAC1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445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DAF580-9B94-4483-AF5D-87971AF769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53C4-B476-411F-AB13-028E43E86A15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77FA01-401C-4697-B134-617B2D95E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AFCF46-2DA4-49B0-A219-00A79700A6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1555D-8CBE-4594-939C-2E3D450D0C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659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943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5B4BC3-4C73-49E3-9559-E8286CB30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F1ED-2B0F-4A91-BF57-8CAA4840D428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1CF007-B66E-45A2-BB96-1E632F4B2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A4FBEA-6585-43BD-B6D3-A0D66D642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743E9-DE63-431C-A19A-22378F441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3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7AB389-AABE-4776-9325-57DD32A196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3EEDC-5A99-4BA4-9F3A-237C87387BAA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62DE32-3088-48E9-99E8-8AE3277990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9B170-68A6-4431-A861-6E6145D3A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28AEB-536D-4DE0-B2BB-78D58A0B679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446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E7D69-C686-4100-88D1-01F98BB6D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17EB6-DD59-4941-8E23-4A4595E6C181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90A0B-3F11-454E-9D05-8E250F071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53446-A308-4303-8BA2-2DB27957F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10622-2F58-4D4D-A875-A9E2D60C0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92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9A874D8-748D-4647-AD54-5603089E03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02535-4C8A-405D-A4A6-E0ADCC71852E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FB7D6E-C5C3-468A-B971-9FCEBD317A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A4B8D4-D077-4BDB-A075-1A2C1A72C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7FCD5-D0FA-4217-8724-D4D837894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97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A2DCD-C6BA-41A2-99D8-D6A8F7523B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2D81B-224A-4BDB-A07A-26DB3BDFBFA5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D53FC3-5872-4F04-ABF2-E58C27B93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6D7281-A06E-4B1F-B488-D1EEFE1FC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71F3-4ADA-4916-ADB2-7FE844321A3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8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DE4BB08-89A8-48C3-9F26-3E49F153CD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57748-6A23-4E6A-BD0C-4292563835D2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26D672-C4F1-4F57-8F03-E0285F96FF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BCA89E-49E3-4FB6-8C77-E8D37F14A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BE265-4AA6-40E6-AC95-64FC09014B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93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3B5AB-E611-4402-A559-B1AACFF1CA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E382A-C75D-4A7A-9020-76887E26412C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6BB36-8F06-470A-B659-FA89A6049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0301F-58D8-499C-88C1-094300F23B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3273-5B58-4B39-BC39-769B0E820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3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A613A-AC83-4937-82F7-175D1E2E26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8F9CB-CD46-496D-BCEF-5AA488F8129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2F81A-206F-4E94-A4FE-1983E57AE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75834-F415-4E2C-89F3-3BA0000B0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D3180-C243-48AB-9C0E-00D8AA6787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65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7130E5F-A45F-492E-B1B3-0DD5839E5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60350"/>
            <a:ext cx="75104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7328B0-34B2-4A67-969B-5A7C4958F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7A1378-A954-4525-AD83-D9FDFD6F18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1">
                <a:latin typeface="+mn-ea"/>
                <a:ea typeface="+mn-ea"/>
              </a:defRPr>
            </a:lvl1pPr>
          </a:lstStyle>
          <a:p>
            <a:pPr>
              <a:defRPr/>
            </a:pPr>
            <a:fld id="{5462D14D-4064-462C-8742-9744888AEE4B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F9715D-8AC8-4938-A295-CB0E3E2185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5B2109-EEBC-4D7B-BA02-266F8BA965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fld id="{6CAAC0EC-6446-4771-8F44-F096775EDB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20101025024651196_副本">
            <a:extLst>
              <a:ext uri="{FF2B5EF4-FFF2-40B4-BE49-F238E27FC236}">
                <a16:creationId xmlns:a16="http://schemas.microsoft.com/office/drawing/2014/main" id="{F875EF78-C3C9-40F2-91A6-716760D8BF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7096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095F7BAA-7510-40DC-A002-BB461B4966A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450" y="1268413"/>
            <a:ext cx="6840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83B8D8E4-F5B0-471F-8843-CE7EBBE6C96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D870ACBD-E1A6-4971-9800-382CA36E55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9338" y="6208713"/>
            <a:ext cx="33845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黄伟杰  济南大学自动化与电气工程学院</a:t>
            </a:r>
          </a:p>
          <a:p>
            <a:pPr algn="r" eaLnBrk="1" hangingPunct="1">
              <a:lnSpc>
                <a:spcPct val="95000"/>
              </a:lnSpc>
              <a:defRPr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¢"/>
        <a:defRPr sz="2800" b="1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5B38DF62-4E71-4FFC-A6FE-E0411F29E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60350"/>
            <a:ext cx="8229600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0CB347F-A187-4B95-9C09-3DCE97FFEB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1">
                <a:latin typeface="Times New Roman" pitchFamily="18" charset="0"/>
                <a:ea typeface="黑体" pitchFamily="49" charset="-122"/>
              </a:defRPr>
            </a:lvl1pPr>
          </a:lstStyle>
          <a:p>
            <a:pPr>
              <a:defRPr/>
            </a:pPr>
            <a:fld id="{8CDFE316-EF75-43A5-8927-846AEDE80B1E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0B2D8206-88CA-4167-852C-461FCF3C6F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724F8F6-B2B4-476D-B6FD-614184678A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fld id="{802A0D99-1B47-4DCA-9DDF-E8AB3F8F2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79C51277-D1FA-4200-A406-C2CD508B49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8313" y="260350"/>
            <a:ext cx="684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A434FF56-FCE9-43B7-B3A3-AE072429DBB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B4A50736-EE2C-43EF-9800-ED9110CD44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9338" y="6208713"/>
            <a:ext cx="33845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r" eaLnBrk="1" hangingPunct="1">
              <a:lnSpc>
                <a:spcPct val="105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黄伟杰  济南大学自动化与电气工程学院</a:t>
            </a:r>
          </a:p>
          <a:p>
            <a:pPr algn="r" eaLnBrk="1" hangingPunct="1">
              <a:lnSpc>
                <a:spcPct val="95000"/>
              </a:lnSpc>
              <a:defRPr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28AC17D1-8988-4283-8A18-915A77105B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E7F11A-998C-4A05-9922-90F761A5EAF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19B1124C-3CCC-42BD-AB61-C50CDF2BA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9AFFA4-F7AE-4550-8798-BA9234AC331C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E8B403F-794F-46E8-B807-1FB2BA53D4C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8C1E362E-2C7D-482F-BA83-B6E34465C97B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F439A431-179C-4589-BF9D-59AB8B9B2C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F575A7B-1FDC-42C7-84B2-25C3ECE60457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BDAA10C7-0260-4A78-B716-B2E5FE23D0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3907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7200" b="0">
                <a:solidFill>
                  <a:schemeClr val="tx1"/>
                </a:solidFill>
              </a:rPr>
              <a:t>Helloworld</a:t>
            </a:r>
            <a:r>
              <a:rPr lang="zh-CN" altLang="en-US" sz="7200" b="0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77195FB7-AFF8-4DAD-B9F1-3C0FD5F873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51275" y="4149725"/>
            <a:ext cx="4175125" cy="1008063"/>
          </a:xfrm>
        </p:spPr>
        <p:txBody>
          <a:bodyPr/>
          <a:lstStyle/>
          <a:p>
            <a:pPr algn="r" eaLnBrk="1" hangingPunct="1"/>
            <a:r>
              <a:rPr lang="zh-CN" altLang="en-US" dirty="0">
                <a:solidFill>
                  <a:schemeClr val="accent2"/>
                </a:solidFill>
                <a:effectLst/>
                <a:latin typeface="微软雅黑" panose="020B0503020204020204" pitchFamily="34" charset="-122"/>
              </a:rPr>
              <a:t>黄伟杰</a:t>
            </a:r>
          </a:p>
          <a:p>
            <a:pPr algn="r" eaLnBrk="1" hangingPunct="1"/>
            <a:r>
              <a:rPr lang="zh-CN" altLang="en-US" sz="180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</a:rPr>
              <a:t>济南大学自动化与电气工程学院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311DC67A-25DB-47DC-B4C7-E8DCAC93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4751387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720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上机实验</a:t>
            </a:r>
            <a:r>
              <a:rPr lang="en-US" altLang="zh-CN" sz="720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内容占位符 6">
            <a:extLst>
              <a:ext uri="{FF2B5EF4-FFF2-40B4-BE49-F238E27FC236}">
                <a16:creationId xmlns:a16="http://schemas.microsoft.com/office/drawing/2014/main" id="{12CDBF84-F71E-4E22-9CEF-5D514DE81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201863"/>
            <a:ext cx="4537075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48329FD0-0CED-4617-85DF-57B827CF02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AF9B9C-FFBE-46D4-A85B-C3DEB5D54E3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4F145ADB-8F2E-450B-AD21-B856BB7D1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786056-D87E-478D-913D-EE4058DADBA2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667387BE-18CD-4D9B-8D98-577847E94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Helloworld</a:t>
            </a:r>
            <a:endParaRPr lang="zh-C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30B410D-4AF0-486C-9646-AC8C5702B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704137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 选择</a:t>
            </a:r>
            <a:r>
              <a:rPr lang="zh-CN" altLang="en-US">
                <a:solidFill>
                  <a:srgbClr val="FF0000"/>
                </a:solidFill>
                <a:effectLst/>
              </a:rPr>
              <a:t>源文件</a:t>
            </a:r>
            <a:r>
              <a:rPr lang="en-US" altLang="zh-CN">
                <a:solidFill>
                  <a:srgbClr val="FF0000"/>
                </a:solidFill>
                <a:effectLst/>
              </a:rPr>
              <a:t>-&gt;</a:t>
            </a:r>
            <a:r>
              <a:rPr lang="zh-CN" altLang="en-US">
                <a:solidFill>
                  <a:srgbClr val="FF0000"/>
                </a:solidFill>
                <a:effectLst/>
              </a:rPr>
              <a:t>添加</a:t>
            </a:r>
            <a:r>
              <a:rPr lang="en-US" altLang="zh-CN">
                <a:solidFill>
                  <a:srgbClr val="FF0000"/>
                </a:solidFill>
                <a:effectLst/>
              </a:rPr>
              <a:t>-&gt;</a:t>
            </a:r>
            <a:r>
              <a:rPr lang="zh-CN" altLang="en-US">
                <a:solidFill>
                  <a:srgbClr val="FF0000"/>
                </a:solidFill>
                <a:effectLst/>
              </a:rPr>
              <a:t>新建项</a:t>
            </a:r>
            <a:r>
              <a:rPr lang="en-US" altLang="zh-CN">
                <a:solidFill>
                  <a:srgbClr val="FF0000"/>
                </a:solidFill>
                <a:effectLst/>
              </a:rPr>
              <a:t>-&gt;C++</a:t>
            </a:r>
            <a:r>
              <a:rPr lang="zh-CN" altLang="en-US">
                <a:solidFill>
                  <a:srgbClr val="FF0000"/>
                </a:solidFill>
                <a:effectLst/>
              </a:rPr>
              <a:t>文件</a:t>
            </a:r>
            <a:endParaRPr lang="zh-CN" altLang="en-US">
              <a:effectLst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4171111-318C-4AAC-A9DC-B5BC8E58951F}"/>
              </a:ext>
            </a:extLst>
          </p:cNvPr>
          <p:cNvSpPr/>
          <p:nvPr/>
        </p:nvSpPr>
        <p:spPr>
          <a:xfrm>
            <a:off x="395288" y="2924175"/>
            <a:ext cx="2016125" cy="217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6392" name="内容占位符 6">
            <a:extLst>
              <a:ext uri="{FF2B5EF4-FFF2-40B4-BE49-F238E27FC236}">
                <a16:creationId xmlns:a16="http://schemas.microsoft.com/office/drawing/2014/main" id="{A10F7634-9018-4816-B358-B0517456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2930525"/>
            <a:ext cx="50561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4B4A38BF-92EE-4729-B3C8-765482B0D583}"/>
              </a:ext>
            </a:extLst>
          </p:cNvPr>
          <p:cNvSpPr/>
          <p:nvPr/>
        </p:nvSpPr>
        <p:spPr>
          <a:xfrm>
            <a:off x="4721225" y="3321050"/>
            <a:ext cx="1800225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内容占位符 6">
            <a:extLst>
              <a:ext uri="{FF2B5EF4-FFF2-40B4-BE49-F238E27FC236}">
                <a16:creationId xmlns:a16="http://schemas.microsoft.com/office/drawing/2014/main" id="{017E7779-7C4E-4C3E-9525-085D63AF4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2163"/>
            <a:ext cx="648176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1D96BF9D-16F8-4B9A-A49E-F0CE1865737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AF9B9C-FFBE-46D4-A85B-C3DEB5D54E3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E058D475-2D21-4EE4-A354-67ED096905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B2A3B-51B7-47AB-84DB-F778218F9B9F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D51B2278-CE97-44EE-B7AA-D5C5A0DEC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Helloworld</a:t>
            </a:r>
            <a:endParaRPr lang="zh-C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9B53170-EF08-4FAA-87D0-0899DEAE7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704137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 编辑、编译、运行源文件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1798FC5-C66F-407C-A072-E8C213D97AF3}"/>
              </a:ext>
            </a:extLst>
          </p:cNvPr>
          <p:cNvSpPr/>
          <p:nvPr/>
        </p:nvSpPr>
        <p:spPr>
          <a:xfrm>
            <a:off x="2484438" y="2565400"/>
            <a:ext cx="1800225" cy="792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A4CF124E-9AA3-4FD3-BFFC-BD12DF474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8748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请填空完成下列程序的上机调试、运行并写出输出结果。</a:t>
            </a:r>
          </a:p>
        </p:txBody>
      </p:sp>
      <p:sp>
        <p:nvSpPr>
          <p:cNvPr id="18435" name="Rectangle 6">
            <a:extLst>
              <a:ext uri="{FF2B5EF4-FFF2-40B4-BE49-F238E27FC236}">
                <a16:creationId xmlns:a16="http://schemas.microsoft.com/office/drawing/2014/main" id="{EEB66F4F-1952-4351-9E6F-4876A8673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092200"/>
            <a:ext cx="4681537" cy="47085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ea typeface="黑体" panose="02010609060101010101" pitchFamily="49" charset="-122"/>
              </a:rPr>
              <a:t># include&lt;iostream&gt;</a:t>
            </a:r>
          </a:p>
          <a:p>
            <a:pPr algn="l" eaLnBrk="1" hangingPunct="1"/>
            <a:r>
              <a:rPr kumimoji="1" lang="en-US" altLang="zh-CN" sz="2000">
                <a:ea typeface="黑体" panose="02010609060101010101" pitchFamily="49" charset="-122"/>
              </a:rPr>
              <a:t>using namespace std;</a:t>
            </a:r>
          </a:p>
          <a:p>
            <a:pPr algn="l" eaLnBrk="1" hangingPunct="1"/>
            <a:r>
              <a:rPr kumimoji="1" lang="en-US" altLang="zh-CN" sz="2000">
                <a:ea typeface="黑体" panose="02010609060101010101" pitchFamily="49" charset="-122"/>
              </a:rPr>
              <a:t>// </a:t>
            </a:r>
            <a:r>
              <a:rPr kumimoji="1" lang="zh-CN" altLang="en-US" sz="2000">
                <a:ea typeface="黑体" panose="02010609060101010101" pitchFamily="49" charset="-122"/>
              </a:rPr>
              <a:t>声明</a:t>
            </a:r>
            <a:r>
              <a:rPr kumimoji="1" lang="en-US" altLang="zh-CN" sz="2000">
                <a:ea typeface="黑体" panose="02010609060101010101" pitchFamily="49" charset="-122"/>
              </a:rPr>
              <a:t>add</a:t>
            </a:r>
            <a:r>
              <a:rPr kumimoji="1" lang="zh-CN" altLang="en-US" sz="2000">
                <a:ea typeface="黑体" panose="02010609060101010101" pitchFamily="49" charset="-122"/>
              </a:rPr>
              <a:t>函数</a:t>
            </a:r>
          </a:p>
          <a:p>
            <a:pPr algn="l" eaLnBrk="1" hangingPunct="1"/>
            <a:r>
              <a:rPr kumimoji="1" lang="en-US" altLang="zh-CN" sz="2000">
                <a:ea typeface="黑体" panose="02010609060101010101" pitchFamily="49" charset="-122"/>
              </a:rPr>
              <a:t>int main()</a:t>
            </a:r>
          </a:p>
          <a:p>
            <a:pPr algn="l" eaLnBrk="1" hangingPunct="1"/>
            <a:r>
              <a:rPr kumimoji="1" lang="en-US" altLang="zh-CN" sz="2000">
                <a:ea typeface="黑体" panose="02010609060101010101" pitchFamily="49" charset="-122"/>
              </a:rPr>
              <a:t>{  int x,y,sum;</a:t>
            </a:r>
          </a:p>
          <a:p>
            <a:pPr algn="l" eaLnBrk="1" hangingPunct="1"/>
            <a:r>
              <a:rPr kumimoji="1" lang="en-US" altLang="zh-CN" sz="2000">
                <a:ea typeface="黑体" panose="02010609060101010101" pitchFamily="49" charset="-122"/>
              </a:rPr>
              <a:t>   cout&lt;&lt;“Enter two numbers:”&lt;&lt;endl;</a:t>
            </a:r>
          </a:p>
          <a:p>
            <a:pPr algn="l" eaLnBrk="1" hangingPunct="1"/>
            <a:r>
              <a:rPr kumimoji="1" lang="en-US" altLang="zh-CN" sz="2000">
                <a:ea typeface="黑体" panose="02010609060101010101" pitchFamily="49" charset="-122"/>
              </a:rPr>
              <a:t>   // </a:t>
            </a:r>
            <a:r>
              <a:rPr kumimoji="1" lang="zh-CN" altLang="en-US" sz="2000">
                <a:ea typeface="黑体" panose="02010609060101010101" pitchFamily="49" charset="-122"/>
              </a:rPr>
              <a:t>用</a:t>
            </a:r>
            <a:r>
              <a:rPr kumimoji="1" lang="en-US" altLang="zh-CN" sz="2000">
                <a:ea typeface="黑体" panose="02010609060101010101" pitchFamily="49" charset="-122"/>
              </a:rPr>
              <a:t>cin</a:t>
            </a:r>
            <a:r>
              <a:rPr kumimoji="1" lang="zh-CN" altLang="en-US" sz="2000">
                <a:ea typeface="黑体" panose="02010609060101010101" pitchFamily="49" charset="-122"/>
              </a:rPr>
              <a:t>完成</a:t>
            </a:r>
            <a:r>
              <a:rPr kumimoji="1" lang="en-US" altLang="zh-CN" sz="2000">
                <a:ea typeface="黑体" panose="02010609060101010101" pitchFamily="49" charset="-122"/>
              </a:rPr>
              <a:t>x</a:t>
            </a:r>
            <a:r>
              <a:rPr kumimoji="1" lang="zh-CN" altLang="en-US" sz="2000">
                <a:ea typeface="黑体" panose="02010609060101010101" pitchFamily="49" charset="-122"/>
              </a:rPr>
              <a:t>和</a:t>
            </a:r>
            <a:r>
              <a:rPr kumimoji="1" lang="en-US" altLang="zh-CN" sz="2000">
                <a:ea typeface="黑体" panose="02010609060101010101" pitchFamily="49" charset="-122"/>
              </a:rPr>
              <a:t>y</a:t>
            </a:r>
            <a:r>
              <a:rPr kumimoji="1" lang="zh-CN" altLang="en-US" sz="2000">
                <a:ea typeface="黑体" panose="02010609060101010101" pitchFamily="49" charset="-122"/>
              </a:rPr>
              <a:t>的读入</a:t>
            </a:r>
          </a:p>
          <a:p>
            <a:pPr algn="l" eaLnBrk="1" hangingPunct="1"/>
            <a:r>
              <a:rPr kumimoji="1" lang="zh-CN" altLang="en-US" sz="2000">
                <a:ea typeface="黑体" panose="02010609060101010101" pitchFamily="49" charset="-122"/>
              </a:rPr>
              <a:t>   </a:t>
            </a:r>
            <a:r>
              <a:rPr kumimoji="1" lang="en-US" altLang="zh-CN" sz="2000">
                <a:ea typeface="黑体" panose="02010609060101010101" pitchFamily="49" charset="-122"/>
              </a:rPr>
              <a:t>sum = add(x,y);</a:t>
            </a:r>
          </a:p>
          <a:p>
            <a:pPr algn="l" eaLnBrk="1" hangingPunct="1"/>
            <a:r>
              <a:rPr kumimoji="1" lang="en-US" altLang="zh-CN" sz="2000">
                <a:ea typeface="黑体" panose="02010609060101010101" pitchFamily="49" charset="-122"/>
              </a:rPr>
              <a:t>   // </a:t>
            </a:r>
            <a:r>
              <a:rPr kumimoji="1" lang="zh-CN" altLang="en-US" sz="2000">
                <a:ea typeface="黑体" panose="02010609060101010101" pitchFamily="49" charset="-122"/>
              </a:rPr>
              <a:t>用</a:t>
            </a:r>
            <a:r>
              <a:rPr kumimoji="1" lang="en-US" altLang="zh-CN" sz="2000">
                <a:ea typeface="黑体" panose="02010609060101010101" pitchFamily="49" charset="-122"/>
              </a:rPr>
              <a:t>cout</a:t>
            </a:r>
            <a:r>
              <a:rPr kumimoji="1" lang="zh-CN" altLang="en-US" sz="2000">
                <a:ea typeface="黑体" panose="02010609060101010101" pitchFamily="49" charset="-122"/>
              </a:rPr>
              <a:t>将</a:t>
            </a:r>
            <a:r>
              <a:rPr kumimoji="1" lang="en-US" altLang="zh-CN" sz="2000">
                <a:ea typeface="黑体" panose="02010609060101010101" pitchFamily="49" charset="-122"/>
              </a:rPr>
              <a:t>x</a:t>
            </a:r>
            <a:r>
              <a:rPr kumimoji="1" lang="zh-CN" altLang="en-US" sz="2000">
                <a:ea typeface="黑体" panose="02010609060101010101" pitchFamily="49" charset="-122"/>
              </a:rPr>
              <a:t>和</a:t>
            </a:r>
            <a:r>
              <a:rPr kumimoji="1" lang="en-US" altLang="zh-CN" sz="2000">
                <a:ea typeface="黑体" panose="02010609060101010101" pitchFamily="49" charset="-122"/>
              </a:rPr>
              <a:t>y</a:t>
            </a:r>
            <a:r>
              <a:rPr kumimoji="1" lang="zh-CN" altLang="en-US" sz="2000">
                <a:ea typeface="黑体" panose="02010609060101010101" pitchFamily="49" charset="-122"/>
              </a:rPr>
              <a:t>之和输出</a:t>
            </a:r>
          </a:p>
          <a:p>
            <a:pPr algn="l" eaLnBrk="1" hangingPunct="1"/>
            <a:r>
              <a:rPr kumimoji="1" lang="en-US" altLang="zh-CN" sz="2000">
                <a:ea typeface="黑体" panose="02010609060101010101" pitchFamily="49" charset="-122"/>
              </a:rPr>
              <a:t>   return 0;</a:t>
            </a:r>
          </a:p>
          <a:p>
            <a:pPr algn="l" eaLnBrk="1" hangingPunct="1"/>
            <a:r>
              <a:rPr kumimoji="1" lang="en-US" altLang="zh-CN" sz="2000">
                <a:ea typeface="黑体" panose="02010609060101010101" pitchFamily="49" charset="-122"/>
              </a:rPr>
              <a:t>}</a:t>
            </a:r>
          </a:p>
          <a:p>
            <a:pPr algn="l" eaLnBrk="1" hangingPunct="1"/>
            <a:r>
              <a:rPr kumimoji="1" lang="en-US" altLang="zh-CN" sz="2000">
                <a:ea typeface="黑体" panose="02010609060101010101" pitchFamily="49" charset="-122"/>
              </a:rPr>
              <a:t>int </a:t>
            </a:r>
            <a:r>
              <a:rPr kumimoji="1" lang="en-US" altLang="zh-CN" sz="2000"/>
              <a:t>add(int a,int b)</a:t>
            </a:r>
          </a:p>
          <a:p>
            <a:pPr algn="l" eaLnBrk="1" hangingPunct="1"/>
            <a:r>
              <a:rPr kumimoji="1" lang="en-US" altLang="zh-CN" sz="2000"/>
              <a:t>{ </a:t>
            </a:r>
          </a:p>
          <a:p>
            <a:pPr algn="l" eaLnBrk="1" hangingPunct="1"/>
            <a:r>
              <a:rPr kumimoji="1" lang="en-US" altLang="zh-CN" sz="2000"/>
              <a:t>// </a:t>
            </a:r>
            <a:r>
              <a:rPr kumimoji="1" lang="zh-CN" altLang="en-US" sz="2000">
                <a:ea typeface="黑体" panose="02010609060101010101" pitchFamily="49" charset="-122"/>
              </a:rPr>
              <a:t>编写程序完成</a:t>
            </a:r>
            <a:r>
              <a:rPr kumimoji="1" lang="en-US" altLang="zh-CN" sz="2000">
                <a:ea typeface="黑体" panose="02010609060101010101" pitchFamily="49" charset="-122"/>
              </a:rPr>
              <a:t>a</a:t>
            </a:r>
            <a:r>
              <a:rPr kumimoji="1" lang="zh-CN" altLang="en-US" sz="2000">
                <a:ea typeface="黑体" panose="02010609060101010101" pitchFamily="49" charset="-122"/>
              </a:rPr>
              <a:t>和</a:t>
            </a:r>
            <a:r>
              <a:rPr kumimoji="1" lang="en-US" altLang="zh-CN" sz="2000">
                <a:ea typeface="黑体" panose="02010609060101010101" pitchFamily="49" charset="-122"/>
              </a:rPr>
              <a:t>b</a:t>
            </a:r>
            <a:r>
              <a:rPr kumimoji="1" lang="zh-CN" altLang="en-US" sz="2000">
                <a:ea typeface="黑体" panose="02010609060101010101" pitchFamily="49" charset="-122"/>
              </a:rPr>
              <a:t>之和，并返回</a:t>
            </a:r>
          </a:p>
          <a:p>
            <a:pPr algn="l" eaLnBrk="1" hangingPunct="1"/>
            <a:r>
              <a:rPr kumimoji="1" lang="en-US" altLang="zh-CN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11065ED3-1412-481D-8A6E-7B839C8BDFD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CBE35-170E-4B08-9309-82D18A4F292D}" type="datetime1">
              <a:rPr lang="zh-CN" altLang="en-US" sz="140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2021/10/13</a:t>
            </a:fld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315BBE52-11B3-40FE-8A28-34E3DA399D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819F3F-1AE1-45A7-ABA0-B0100F71200F}" type="slidenum">
              <a:rPr lang="en-US" altLang="zh-CN" sz="1400" b="0">
                <a:ea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ea typeface="Arial Unicode MS" panose="020B0604020202020204" pitchFamily="34" charset="-122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743585A-3E99-470C-BB33-F35D27B28A4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52D5E1-82D6-4B0B-A758-F51DD84849C0}" type="datetime1">
              <a:rPr lang="zh-CN" altLang="en-US" sz="1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2021/10/13</a:t>
            </a:fld>
            <a:endParaRPr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EA257F3B-251E-4F4D-9506-93BFDE42A1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96CAB80-DC42-48EC-8C57-E2CA9722C0DA}" type="slidenum">
              <a:rPr lang="en-US" altLang="zh-CN" sz="1400" b="0"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D66B7297-2325-4CC0-B9B2-5B1DB1E744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7238" y="19589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00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8000">
                <a:latin typeface="微软雅黑" pitchFamily="34" charset="-122"/>
                <a:ea typeface="微软雅黑" pitchFamily="34" charset="-122"/>
              </a:rPr>
              <a:t>hank you !!</a:t>
            </a:r>
            <a:endParaRPr lang="zh-CN" altLang="zh-CN" sz="8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27B730B1-9DE8-4171-82E8-4E4C768E87D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4E8CC-5392-46DC-A4B4-83D6F0EC51A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8195" name="Rectangle 6">
            <a:extLst>
              <a:ext uri="{FF2B5EF4-FFF2-40B4-BE49-F238E27FC236}">
                <a16:creationId xmlns:a16="http://schemas.microsoft.com/office/drawing/2014/main" id="{BCA048FD-4896-4CCC-A7A3-50712721E9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B1D81-AD51-4DA4-997D-9A0DB91A46CB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BD4B5-8F69-4777-BD95-CFCD2D04FB43}"/>
              </a:ext>
            </a:extLst>
          </p:cNvPr>
          <p:cNvSpPr txBox="1">
            <a:spLocks noGrp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30D46A1-5538-4F14-A602-07CECFD13394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8197" name="灯片编号占位符 5">
            <a:extLst>
              <a:ext uri="{FF2B5EF4-FFF2-40B4-BE49-F238E27FC236}">
                <a16:creationId xmlns:a16="http://schemas.microsoft.com/office/drawing/2014/main" id="{38D8C983-8609-48CE-B8B7-31D7AF80936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4FBCD27-F9E6-4B44-BD64-1EC5C1DA7A41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0881B83-A5B3-4621-BFF5-4656823E1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实验报告格式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FAD8E9E-17A1-4FAB-8E8C-45408097C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68875"/>
          </a:xfrm>
        </p:spPr>
        <p:txBody>
          <a:bodyPr/>
          <a:lstStyle/>
          <a:p>
            <a:pPr eaLnBrk="1" hangingPunct="1"/>
            <a:r>
              <a:rPr lang="en-US" altLang="zh-CN">
                <a:effectLst/>
                <a:latin typeface="微软雅黑" panose="020B0503020204020204" pitchFamily="34" charset="-122"/>
              </a:rPr>
              <a:t> </a:t>
            </a:r>
            <a:r>
              <a:rPr lang="zh-CN" altLang="en-US">
                <a:effectLst/>
                <a:latin typeface="微软雅黑" panose="020B0503020204020204" pitchFamily="34" charset="-122"/>
              </a:rPr>
              <a:t>实验报告分为两个部分</a:t>
            </a:r>
          </a:p>
          <a:p>
            <a:pPr lvl="1" eaLnBrk="1" hangingPunct="1"/>
            <a:r>
              <a:rPr lang="zh-CN" altLang="en-US" b="0">
                <a:latin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</a:rPr>
              <a:t>程序</a:t>
            </a:r>
            <a:endParaRPr lang="en-US" altLang="zh-CN">
              <a:latin typeface="微软雅黑" panose="020B0503020204020204" pitchFamily="34" charset="-122"/>
            </a:endParaRPr>
          </a:p>
          <a:p>
            <a:pPr lvl="1" eaLnBrk="1" hangingPunct="1"/>
            <a:r>
              <a:rPr lang="en-US" altLang="zh-CN" b="0">
                <a:latin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</a:rPr>
              <a:t>问题总结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2F45D8A-5906-4311-9806-8A66D66A9B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93E4E8CC-5392-46DC-A4B4-83D6F0EC51A3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F5B358F4-F78E-4938-8138-1A6E6E284E6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A1C4AD-2504-41B0-8CDE-C764A0D29DEF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87867-EC7C-467B-B475-3D2D7E768691}"/>
              </a:ext>
            </a:extLst>
          </p:cNvPr>
          <p:cNvSpPr txBox="1">
            <a:spLocks noGrp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230D46A1-5538-4F14-A602-07CECFD13394}" type="datetime1">
              <a:rPr lang="zh-CN" altLang="en-US" sz="1400" b="1">
                <a:latin typeface="+mn-ea"/>
                <a:ea typeface="+mn-ea"/>
              </a:rPr>
              <a:pPr eaLnBrk="1" hangingPunct="1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9221" name="灯片编号占位符 5">
            <a:extLst>
              <a:ext uri="{FF2B5EF4-FFF2-40B4-BE49-F238E27FC236}">
                <a16:creationId xmlns:a16="http://schemas.microsoft.com/office/drawing/2014/main" id="{63D3DEE4-21F5-439C-AE07-91D98E44D78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E352575-FEC5-4228-8733-DB00957014D1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0BEF420-1FA9-4179-AC6D-96495D3D93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实验目的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7E23D04-3BF3-468E-8961-FC00F9F165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822960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ffectLst/>
                <a:latin typeface="微软雅黑" panose="020B0503020204020204" pitchFamily="34" charset="-122"/>
              </a:rPr>
              <a:t> </a:t>
            </a:r>
            <a:r>
              <a:rPr lang="zh-CN" altLang="en-US">
                <a:effectLst/>
                <a:latin typeface="微软雅黑" panose="020B0503020204020204" pitchFamily="34" charset="-122"/>
              </a:rPr>
              <a:t>熟悉</a:t>
            </a:r>
            <a:r>
              <a:rPr lang="en-US" altLang="zh-CN">
                <a:effectLst/>
                <a:latin typeface="微软雅黑" panose="020B0503020204020204" pitchFamily="34" charset="-122"/>
              </a:rPr>
              <a:t>VS2017</a:t>
            </a:r>
            <a:r>
              <a:rPr lang="zh-CN" altLang="en-US">
                <a:effectLst/>
                <a:latin typeface="微软雅黑" panose="020B0503020204020204" pitchFamily="34" charset="-122"/>
              </a:rPr>
              <a:t>的集成开发环境</a:t>
            </a:r>
          </a:p>
          <a:p>
            <a:pPr eaLnBrk="1" hangingPunct="1"/>
            <a:r>
              <a:rPr lang="zh-CN" altLang="en-US">
                <a:effectLst/>
                <a:latin typeface="微软雅黑" panose="020B0503020204020204" pitchFamily="34" charset="-122"/>
              </a:rPr>
              <a:t> 学会使用</a:t>
            </a:r>
            <a:r>
              <a:rPr lang="en-US" altLang="zh-CN">
                <a:effectLst/>
                <a:latin typeface="微软雅黑" panose="020B0503020204020204" pitchFamily="34" charset="-122"/>
              </a:rPr>
              <a:t>VS2017</a:t>
            </a:r>
            <a:r>
              <a:rPr lang="zh-CN" altLang="en-US">
                <a:effectLst/>
                <a:latin typeface="微软雅黑" panose="020B0503020204020204" pitchFamily="34" charset="-122"/>
              </a:rPr>
              <a:t>编辑、编译、连接和运行</a:t>
            </a:r>
            <a:r>
              <a:rPr lang="en-US" altLang="zh-CN">
                <a:effectLst/>
                <a:latin typeface="微软雅黑" panose="020B0503020204020204" pitchFamily="34" charset="-122"/>
              </a:rPr>
              <a:t>C++</a:t>
            </a:r>
            <a:r>
              <a:rPr lang="zh-CN" altLang="en-US">
                <a:effectLst/>
                <a:latin typeface="微软雅黑" panose="020B0503020204020204" pitchFamily="34" charset="-122"/>
              </a:rPr>
              <a:t>程序的方法</a:t>
            </a:r>
          </a:p>
          <a:p>
            <a:pPr eaLnBrk="1" hangingPunct="1"/>
            <a:r>
              <a:rPr lang="zh-CN" altLang="en-US">
                <a:effectLst/>
                <a:latin typeface="微软雅黑" panose="020B0503020204020204" pitchFamily="34" charset="-122"/>
              </a:rPr>
              <a:t> 初步了解</a:t>
            </a:r>
            <a:r>
              <a:rPr lang="en-US" altLang="zh-CN">
                <a:effectLst/>
                <a:latin typeface="微软雅黑" panose="020B0503020204020204" pitchFamily="34" charset="-122"/>
              </a:rPr>
              <a:t>C++</a:t>
            </a:r>
            <a:r>
              <a:rPr lang="zh-CN" altLang="en-US">
                <a:effectLst/>
                <a:latin typeface="微软雅黑" panose="020B0503020204020204" pitchFamily="34" charset="-122"/>
              </a:rPr>
              <a:t>源程序的基本结构，学会使用简单的输入输出操作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D86E5BF-4DEF-4E20-9868-004D20DF2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D0E06AC-5713-4FE9-B41D-3BC240DC3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 编辑、编译、连接和运行属于自己的</a:t>
            </a:r>
            <a:r>
              <a:rPr lang="en-US" altLang="zh-CN">
                <a:effectLst/>
              </a:rPr>
              <a:t>helloworld</a:t>
            </a:r>
            <a:r>
              <a:rPr lang="zh-CN" altLang="en-US">
                <a:effectLst/>
              </a:rPr>
              <a:t>程序；</a:t>
            </a:r>
          </a:p>
          <a:p>
            <a:r>
              <a:rPr lang="zh-CN" altLang="en-US">
                <a:effectLst/>
              </a:rPr>
              <a:t> 编译部分程序，改正所出现的错误信息，并写出输出结果。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>
            <a:extLst>
              <a:ext uri="{FF2B5EF4-FFF2-40B4-BE49-F238E27FC236}">
                <a16:creationId xmlns:a16="http://schemas.microsoft.com/office/drawing/2014/main" id="{DC3AD193-4A1E-476D-93C9-F8165237668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637DE5-0661-4727-AFB9-FBCB0193EF86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8B1F0930-2D22-4B71-A0BE-A07308968A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02AF0-F830-44CB-8CA0-CAB9E20AB218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EA33CB2-83E4-4552-A0FC-E182A3352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Helloworld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4676DFC-6C84-4799-82CD-DEDF21666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6048375" cy="352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ffectLst/>
              </a:rPr>
              <a:t>1</a:t>
            </a:r>
            <a:r>
              <a:rPr lang="en-US" altLang="zh-CN" sz="2000">
                <a:effectLst/>
              </a:rPr>
              <a:t>  #include &lt;iostream&gt;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ffectLst/>
              </a:rPr>
              <a:t>2</a:t>
            </a:r>
            <a:r>
              <a:rPr lang="en-US" altLang="zh-CN" sz="2000">
                <a:effectLst/>
              </a:rPr>
              <a:t>  using namespace std;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ffectLst/>
              </a:rPr>
              <a:t>3</a:t>
            </a:r>
            <a:r>
              <a:rPr lang="en-US" altLang="zh-CN" sz="2000">
                <a:effectLst/>
              </a:rPr>
              <a:t>  int main()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ffectLst/>
              </a:rPr>
              <a:t>4</a:t>
            </a:r>
            <a:r>
              <a:rPr lang="en-US" altLang="zh-CN" sz="2000">
                <a:effectLst/>
              </a:rPr>
              <a:t>  {    int age;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ffectLst/>
              </a:rPr>
              <a:t>5       </a:t>
            </a:r>
            <a:r>
              <a:rPr lang="en-US" altLang="zh-CN" sz="2000">
                <a:effectLst/>
              </a:rPr>
              <a:t>cout&lt;&lt;“Please input your AGE</a:t>
            </a:r>
            <a:r>
              <a:rPr lang="zh-CN" altLang="en-US" sz="2000">
                <a:effectLst/>
              </a:rPr>
              <a:t>： ”</a:t>
            </a:r>
            <a:r>
              <a:rPr lang="en-US" altLang="zh-CN" sz="2000">
                <a:effectLst/>
              </a:rPr>
              <a:t>&lt;&lt;endl;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ffectLst/>
              </a:rPr>
              <a:t>6 </a:t>
            </a:r>
            <a:r>
              <a:rPr lang="en-US" altLang="zh-CN" sz="2000">
                <a:effectLst/>
              </a:rPr>
              <a:t>     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ffectLst/>
              </a:rPr>
              <a:t>7 </a:t>
            </a:r>
            <a:r>
              <a:rPr lang="en-US" altLang="zh-CN" sz="2000">
                <a:effectLst/>
              </a:rPr>
              <a:t>      cin&gt;&gt;age;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ffectLst/>
              </a:rPr>
              <a:t>8 </a:t>
            </a:r>
            <a:r>
              <a:rPr lang="en-US" altLang="zh-CN" sz="2000">
                <a:effectLst/>
              </a:rPr>
              <a:t>      cout&lt;&lt;“Hello, world! I am ”&lt;&lt;age&lt;&lt;endl;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ffectLst/>
              </a:rPr>
              <a:t>9 </a:t>
            </a:r>
            <a:r>
              <a:rPr lang="en-US" altLang="zh-CN" sz="2000">
                <a:effectLst/>
              </a:rPr>
              <a:t>      return 0;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ffectLst/>
              </a:rPr>
              <a:t>10</a:t>
            </a:r>
            <a:r>
              <a:rPr lang="en-US" altLang="zh-CN" sz="2000">
                <a:solidFill>
                  <a:srgbClr val="339966"/>
                </a:solidFill>
                <a:effectLst/>
              </a:rPr>
              <a:t> </a:t>
            </a:r>
            <a:r>
              <a:rPr lang="en-US" altLang="zh-CN" sz="2000">
                <a:effectLst/>
              </a:rPr>
              <a:t>}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effectLst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F500DE27-9A55-45E1-B819-39F03998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1341438"/>
            <a:ext cx="3455987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339966"/>
                </a:solidFill>
              </a:rPr>
              <a:t>// </a:t>
            </a:r>
            <a:r>
              <a:rPr lang="zh-CN" altLang="en-US" sz="2000">
                <a:solidFill>
                  <a:srgbClr val="339966"/>
                </a:solidFill>
              </a:rPr>
              <a:t>编译预处理命令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339966"/>
                </a:solidFill>
              </a:rPr>
              <a:t>// </a:t>
            </a:r>
            <a:r>
              <a:rPr lang="zh-CN" altLang="en-US" sz="2000">
                <a:solidFill>
                  <a:srgbClr val="339966"/>
                </a:solidFill>
              </a:rPr>
              <a:t>使用命令空间</a:t>
            </a:r>
            <a:r>
              <a:rPr lang="en-US" altLang="zh-CN" sz="2000">
                <a:solidFill>
                  <a:srgbClr val="339966"/>
                </a:solidFill>
              </a:rPr>
              <a:t>std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339966"/>
                </a:solidFill>
              </a:rPr>
              <a:t>// </a:t>
            </a:r>
            <a:r>
              <a:rPr lang="zh-CN" altLang="en-US" sz="2000">
                <a:solidFill>
                  <a:srgbClr val="339966"/>
                </a:solidFill>
              </a:rPr>
              <a:t>主函数首部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339966"/>
                </a:solidFill>
              </a:rPr>
              <a:t>// </a:t>
            </a:r>
            <a:r>
              <a:rPr lang="zh-CN" altLang="en-US" sz="2000">
                <a:solidFill>
                  <a:srgbClr val="339966"/>
                </a:solidFill>
              </a:rPr>
              <a:t>定义</a:t>
            </a:r>
            <a:r>
              <a:rPr lang="en-US" altLang="zh-CN" sz="2000">
                <a:solidFill>
                  <a:srgbClr val="339966"/>
                </a:solidFill>
              </a:rPr>
              <a:t>1</a:t>
            </a:r>
            <a:r>
              <a:rPr lang="zh-CN" altLang="en-US" sz="2000">
                <a:solidFill>
                  <a:srgbClr val="339966"/>
                </a:solidFill>
              </a:rPr>
              <a:t>个整形变量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339966"/>
                </a:solidFill>
              </a:rPr>
              <a:t>// </a:t>
            </a:r>
            <a:r>
              <a:rPr lang="zh-CN" altLang="en-US" sz="2000">
                <a:solidFill>
                  <a:srgbClr val="339966"/>
                </a:solidFill>
              </a:rPr>
              <a:t>提示用户从键盘输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339966"/>
                </a:solidFill>
              </a:rPr>
              <a:t>   入一个年龄</a:t>
            </a:r>
            <a:endParaRPr lang="en-US" altLang="zh-CN" sz="2000">
              <a:solidFill>
                <a:srgbClr val="339966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339966"/>
                </a:solidFill>
              </a:rPr>
              <a:t>// </a:t>
            </a:r>
            <a:r>
              <a:rPr lang="zh-CN" altLang="en-US" sz="2000">
                <a:solidFill>
                  <a:srgbClr val="339966"/>
                </a:solidFill>
              </a:rPr>
              <a:t>从键盘输出变量</a:t>
            </a:r>
            <a:r>
              <a:rPr lang="en-US" altLang="zh-CN" sz="2000">
                <a:solidFill>
                  <a:srgbClr val="339966"/>
                </a:solidFill>
              </a:rPr>
              <a:t>age</a:t>
            </a:r>
            <a:r>
              <a:rPr lang="zh-CN" altLang="en-US" sz="2000">
                <a:solidFill>
                  <a:srgbClr val="339966"/>
                </a:solidFill>
              </a:rPr>
              <a:t>的值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339966"/>
                </a:solidFill>
              </a:rPr>
              <a:t>// </a:t>
            </a:r>
            <a:r>
              <a:rPr lang="zh-CN" altLang="en-US" sz="2000">
                <a:solidFill>
                  <a:srgbClr val="339966"/>
                </a:solidFill>
              </a:rPr>
              <a:t>向外输出你的年龄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339966"/>
                </a:solidFill>
              </a:rPr>
              <a:t>// if</a:t>
            </a:r>
            <a:r>
              <a:rPr lang="zh-CN" altLang="en-US" sz="2000">
                <a:solidFill>
                  <a:srgbClr val="339966"/>
                </a:solidFill>
              </a:rPr>
              <a:t>程序正常结束，向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339966"/>
                </a:solidFill>
              </a:rPr>
              <a:t>   系统返回一个数值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339966"/>
              </a:solidFill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184C1269-9C77-480C-9BEA-CA269D5F8A63}"/>
              </a:ext>
            </a:extLst>
          </p:cNvPr>
          <p:cNvGrpSpPr>
            <a:grpSpLocks/>
          </p:cNvGrpSpPr>
          <p:nvPr/>
        </p:nvGrpSpPr>
        <p:grpSpPr bwMode="auto">
          <a:xfrm>
            <a:off x="0" y="1196975"/>
            <a:ext cx="1547813" cy="3609975"/>
            <a:chOff x="0" y="754"/>
            <a:chExt cx="975" cy="2274"/>
          </a:xfrm>
        </p:grpSpPr>
        <p:sp>
          <p:nvSpPr>
            <p:cNvPr id="11285" name="Oval 5">
              <a:extLst>
                <a:ext uri="{FF2B5EF4-FFF2-40B4-BE49-F238E27FC236}">
                  <a16:creationId xmlns:a16="http://schemas.microsoft.com/office/drawing/2014/main" id="{C950513B-E82F-485E-A132-95BC14C55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54"/>
              <a:ext cx="249" cy="226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¢"/>
                <a:defRPr sz="28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1286" name="Rectangle 7">
              <a:extLst>
                <a:ext uri="{FF2B5EF4-FFF2-40B4-BE49-F238E27FC236}">
                  <a16:creationId xmlns:a16="http://schemas.microsoft.com/office/drawing/2014/main" id="{333EEFD1-6B3D-4098-BB88-693729BBF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95"/>
              <a:ext cx="49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>
                <a:spcBef>
                  <a:spcPct val="20000"/>
                </a:spcBef>
                <a:buFont typeface="Wingdings" panose="05000000000000000000" pitchFamily="2" charset="2"/>
                <a:buChar char="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¢"/>
                <a:defRPr sz="28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FF3300"/>
                  </a:solidFill>
                </a:rPr>
                <a:t>行号</a:t>
              </a:r>
            </a:p>
          </p:txBody>
        </p:sp>
        <p:cxnSp>
          <p:nvCxnSpPr>
            <p:cNvPr id="11287" name="AutoShape 8">
              <a:extLst>
                <a:ext uri="{FF2B5EF4-FFF2-40B4-BE49-F238E27FC236}">
                  <a16:creationId xmlns:a16="http://schemas.microsoft.com/office/drawing/2014/main" id="{E9FE77F2-9416-4BFC-9A18-1D26A4C79A14}"/>
                </a:ext>
              </a:extLst>
            </p:cNvPr>
            <p:cNvCxnSpPr>
              <a:cxnSpLocks noChangeShapeType="1"/>
              <a:stCxn id="11285" idx="4"/>
              <a:endCxn id="11286" idx="2"/>
            </p:cNvCxnSpPr>
            <p:nvPr/>
          </p:nvCxnSpPr>
          <p:spPr bwMode="auto">
            <a:xfrm rot="5400000" flipH="1" flipV="1">
              <a:off x="423" y="2724"/>
              <a:ext cx="6" cy="601"/>
            </a:xfrm>
            <a:prstGeom prst="curvedConnector3">
              <a:avLst>
                <a:gd name="adj1" fmla="val -230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590" name="Text Box 54">
            <a:extLst>
              <a:ext uri="{FF2B5EF4-FFF2-40B4-BE49-F238E27FC236}">
                <a16:creationId xmlns:a16="http://schemas.microsoft.com/office/drawing/2014/main" id="{D622F04F-9594-411E-87E1-9D15E2E62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868863"/>
            <a:ext cx="7848600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中没有“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.h”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文件名</a:t>
            </a:r>
          </a:p>
        </p:txBody>
      </p:sp>
      <p:sp>
        <p:nvSpPr>
          <p:cNvPr id="2" name="Text Box 54">
            <a:extLst>
              <a:ext uri="{FF2B5EF4-FFF2-40B4-BE49-F238E27FC236}">
                <a16:creationId xmlns:a16="http://schemas.microsoft.com/office/drawing/2014/main" id="{A396B3FB-3534-4CDA-AC1D-70A901691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41888"/>
            <a:ext cx="7848600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加入了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namespace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命令空间</a:t>
            </a:r>
          </a:p>
        </p:txBody>
      </p:sp>
      <p:sp>
        <p:nvSpPr>
          <p:cNvPr id="3" name="Text Box 54">
            <a:extLst>
              <a:ext uri="{FF2B5EF4-FFF2-40B4-BE49-F238E27FC236}">
                <a16:creationId xmlns:a16="http://schemas.microsoft.com/office/drawing/2014/main" id="{47FD06C0-243F-41A7-B48A-3AA629D86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13325"/>
            <a:ext cx="7848600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标准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要求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main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前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+int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if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没有系统默认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int</a:t>
            </a:r>
          </a:p>
        </p:txBody>
      </p:sp>
      <p:sp>
        <p:nvSpPr>
          <p:cNvPr id="4" name="Text Box 54">
            <a:extLst>
              <a:ext uri="{FF2B5EF4-FFF2-40B4-BE49-F238E27FC236}">
                <a16:creationId xmlns:a16="http://schemas.microsoft.com/office/drawing/2014/main" id="{FC334BCD-14D9-44E8-AB31-2228A3CD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84763"/>
            <a:ext cx="7848600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endl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：输出操作符  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= ‘\n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’</a:t>
            </a:r>
          </a:p>
        </p:txBody>
      </p:sp>
      <p:sp>
        <p:nvSpPr>
          <p:cNvPr id="5" name="Text Box 54">
            <a:extLst>
              <a:ext uri="{FF2B5EF4-FFF2-40B4-BE49-F238E27FC236}">
                <a16:creationId xmlns:a16="http://schemas.microsoft.com/office/drawing/2014/main" id="{6DAB8F6E-E5C9-4CDB-964D-453C64E4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157788"/>
            <a:ext cx="7848600" cy="84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标准的输入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输出流对象，目前只需知道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cout</a:t>
            </a:r>
            <a:r>
              <a:rPr lang="en-US" altLang="zh-CN" sz="2400">
                <a:latin typeface="微软雅黑" panose="020B0503020204020204" pitchFamily="34" charset="-122"/>
              </a:rPr>
              <a:t>/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cin </a:t>
            </a:r>
            <a:r>
              <a:rPr lang="en-US" altLang="zh-CN" sz="2400">
                <a:latin typeface="微软雅黑" panose="020B0503020204020204" pitchFamily="34" charset="-122"/>
              </a:rPr>
              <a:t>+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 &lt;&lt;</a:t>
            </a:r>
            <a:r>
              <a:rPr lang="en-US" altLang="zh-CN" sz="2400">
                <a:latin typeface="微软雅黑" panose="020B0503020204020204" pitchFamily="34" charset="-122"/>
              </a:rPr>
              <a:t>/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&gt;&gt;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>
                <a:latin typeface="微软雅黑" panose="020B0503020204020204" pitchFamily="34" charset="-122"/>
              </a:rPr>
              <a:t>=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输入</a:t>
            </a:r>
            <a:r>
              <a:rPr lang="en-US" altLang="zh-CN" sz="2400">
                <a:latin typeface="微软雅黑" panose="020B0503020204020204" pitchFamily="34" charset="-122"/>
              </a:rPr>
              <a:t>/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输出</a:t>
            </a:r>
          </a:p>
        </p:txBody>
      </p:sp>
      <p:sp>
        <p:nvSpPr>
          <p:cNvPr id="6" name="Text Box 54">
            <a:extLst>
              <a:ext uri="{FF2B5EF4-FFF2-40B4-BE49-F238E27FC236}">
                <a16:creationId xmlns:a16="http://schemas.microsoft.com/office/drawing/2014/main" id="{E260D7D7-0C49-48CD-9F35-5E67EDB0F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165850"/>
            <a:ext cx="2665413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微软雅黑" panose="020B0503020204020204" pitchFamily="34" charset="-122"/>
              </a:rPr>
              <a:t>ShowTime!!</a:t>
            </a:r>
          </a:p>
        </p:txBody>
      </p:sp>
      <p:sp>
        <p:nvSpPr>
          <p:cNvPr id="7" name="Text Box 54">
            <a:extLst>
              <a:ext uri="{FF2B5EF4-FFF2-40B4-BE49-F238E27FC236}">
                <a16:creationId xmlns:a16="http://schemas.microsoft.com/office/drawing/2014/main" id="{17224FA5-EDED-439C-9584-CCC1FCDE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229225"/>
            <a:ext cx="7848600" cy="84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两种头文件的说明方法可以并存，但不可以混用。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eg. if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包含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iostream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，就需要用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cmath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</a:rPr>
              <a:t>而不是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</a:rPr>
              <a:t>math.h</a:t>
            </a:r>
          </a:p>
        </p:txBody>
      </p:sp>
      <p:sp>
        <p:nvSpPr>
          <p:cNvPr id="43029" name="Oval 21">
            <a:extLst>
              <a:ext uri="{FF2B5EF4-FFF2-40B4-BE49-F238E27FC236}">
                <a16:creationId xmlns:a16="http://schemas.microsoft.com/office/drawing/2014/main" id="{BBC34D01-D5F2-4951-B543-F89FBADD4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89138"/>
            <a:ext cx="576263" cy="360362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3030" name="Oval 22">
            <a:extLst>
              <a:ext uri="{FF2B5EF4-FFF2-40B4-BE49-F238E27FC236}">
                <a16:creationId xmlns:a16="http://schemas.microsoft.com/office/drawing/2014/main" id="{2E3DC0BD-1ADB-4221-B3E5-E7ECDA63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341438"/>
            <a:ext cx="576262" cy="360362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3031" name="Oval 23">
            <a:extLst>
              <a:ext uri="{FF2B5EF4-FFF2-40B4-BE49-F238E27FC236}">
                <a16:creationId xmlns:a16="http://schemas.microsoft.com/office/drawing/2014/main" id="{B2229429-C05C-42D3-BC44-4753E65E6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708275"/>
            <a:ext cx="719138" cy="360363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pSp>
        <p:nvGrpSpPr>
          <p:cNvPr id="9" name="Group 28">
            <a:extLst>
              <a:ext uri="{FF2B5EF4-FFF2-40B4-BE49-F238E27FC236}">
                <a16:creationId xmlns:a16="http://schemas.microsoft.com/office/drawing/2014/main" id="{A8442900-BF49-4E15-A01B-DCB8935CDDB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708275"/>
            <a:ext cx="792162" cy="1009650"/>
            <a:chOff x="385" y="1706"/>
            <a:chExt cx="499" cy="636"/>
          </a:xfrm>
        </p:grpSpPr>
        <p:sp>
          <p:nvSpPr>
            <p:cNvPr id="11283" name="Oval 24">
              <a:extLst>
                <a:ext uri="{FF2B5EF4-FFF2-40B4-BE49-F238E27FC236}">
                  <a16:creationId xmlns:a16="http://schemas.microsoft.com/office/drawing/2014/main" id="{833489FB-DCA9-4236-B07F-E83931C40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706"/>
              <a:ext cx="453" cy="227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¢"/>
                <a:defRPr sz="28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1284" name="Oval 25">
              <a:extLst>
                <a:ext uri="{FF2B5EF4-FFF2-40B4-BE49-F238E27FC236}">
                  <a16:creationId xmlns:a16="http://schemas.microsoft.com/office/drawing/2014/main" id="{C3A0CD77-9377-4EFC-9A50-470B34C31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115"/>
              <a:ext cx="363" cy="227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¢"/>
                <a:defRPr sz="28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65590" grpId="0" animBg="1"/>
      <p:bldP spid="6" grpId="0" animBg="1"/>
      <p:bldP spid="43029" grpId="0" animBg="1"/>
      <p:bldP spid="43029" grpId="1" animBg="1"/>
      <p:bldP spid="43030" grpId="0" animBg="1"/>
      <p:bldP spid="43030" grpId="1" animBg="1"/>
      <p:bldP spid="43031" grpId="0" animBg="1"/>
      <p:bldP spid="4303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8FF9B82-873C-43DC-A9B1-F3223B552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Helloworld</a:t>
            </a:r>
            <a:endParaRPr lang="zh-CN" altLang="en-US">
              <a:effectLst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E9C632B-D7D2-4998-AADC-9BC3BFA01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E456946-C123-4353-B0F7-C13181C48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084763"/>
            <a:ext cx="4824413" cy="7207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293" name="图片 5">
            <a:extLst>
              <a:ext uri="{FF2B5EF4-FFF2-40B4-BE49-F238E27FC236}">
                <a16:creationId xmlns:a16="http://schemas.microsoft.com/office/drawing/2014/main" id="{33394C7B-B26D-4DCB-AEC6-DB598C37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41438"/>
            <a:ext cx="5976937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>
            <a:extLst>
              <a:ext uri="{FF2B5EF4-FFF2-40B4-BE49-F238E27FC236}">
                <a16:creationId xmlns:a16="http://schemas.microsoft.com/office/drawing/2014/main" id="{996CA0D8-0EC5-4C33-ADFF-E5D18E3C544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329907-A168-4287-B500-46C7D1677BEA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A0D5C804-8B7C-4183-BCE4-DE56DCC9B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C00F0B-9F22-4CD8-A7F2-8C346BD313FD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50B1064A-EC85-4986-9CAE-AD4543969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Helloworld</a:t>
            </a:r>
            <a:endParaRPr lang="zh-CN" altLang="en-US">
              <a:effectLst/>
            </a:endParaRP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C4442DF8-6C79-4726-B21D-05E469C5A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54150"/>
            <a:ext cx="3786187" cy="606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ffectLst/>
              </a:rPr>
              <a:t> </a:t>
            </a:r>
            <a:r>
              <a:rPr lang="en-US" altLang="zh-CN">
                <a:effectLst/>
              </a:rPr>
              <a:t>VS2017</a:t>
            </a:r>
            <a:r>
              <a:rPr lang="zh-CN" altLang="en-US">
                <a:effectLst/>
              </a:rPr>
              <a:t>编程环境</a:t>
            </a:r>
          </a:p>
        </p:txBody>
      </p:sp>
      <p:pic>
        <p:nvPicPr>
          <p:cNvPr id="13318" name="内容占位符 6">
            <a:extLst>
              <a:ext uri="{FF2B5EF4-FFF2-40B4-BE49-F238E27FC236}">
                <a16:creationId xmlns:a16="http://schemas.microsoft.com/office/drawing/2014/main" id="{A9A35550-9167-44F4-9A1F-A580889C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1196975"/>
            <a:ext cx="4646613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21">
            <a:extLst>
              <a:ext uri="{FF2B5EF4-FFF2-40B4-BE49-F238E27FC236}">
                <a16:creationId xmlns:a16="http://schemas.microsoft.com/office/drawing/2014/main" id="{A5868B39-30C9-4AE5-8F7A-834A3363919A}"/>
              </a:ext>
            </a:extLst>
          </p:cNvPr>
          <p:cNvGrpSpPr>
            <a:grpSpLocks/>
          </p:cNvGrpSpPr>
          <p:nvPr/>
        </p:nvGrpSpPr>
        <p:grpSpPr bwMode="auto">
          <a:xfrm>
            <a:off x="4338638" y="4854575"/>
            <a:ext cx="3816350" cy="792163"/>
            <a:chOff x="612" y="3249"/>
            <a:chExt cx="2404" cy="499"/>
          </a:xfrm>
        </p:grpSpPr>
        <p:sp>
          <p:nvSpPr>
            <p:cNvPr id="13326" name="Oval 7">
              <a:extLst>
                <a:ext uri="{FF2B5EF4-FFF2-40B4-BE49-F238E27FC236}">
                  <a16:creationId xmlns:a16="http://schemas.microsoft.com/office/drawing/2014/main" id="{4FCBCBA7-8575-4905-93F0-9D299A334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249"/>
              <a:ext cx="2404" cy="499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¢"/>
                <a:defRPr sz="28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7" name="Text Box 9">
              <a:extLst>
                <a:ext uri="{FF2B5EF4-FFF2-40B4-BE49-F238E27FC236}">
                  <a16:creationId xmlns:a16="http://schemas.microsoft.com/office/drawing/2014/main" id="{0726A460-3C07-4C6E-A5C0-A6CCA2F51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385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¢"/>
                <a:defRPr sz="28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</a:rPr>
                <a:t>输出窗口</a:t>
              </a:r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2586DA66-BEDC-4308-B716-09F88046236A}"/>
              </a:ext>
            </a:extLst>
          </p:cNvPr>
          <p:cNvGrpSpPr>
            <a:grpSpLocks/>
          </p:cNvGrpSpPr>
          <p:nvPr/>
        </p:nvGrpSpPr>
        <p:grpSpPr bwMode="auto">
          <a:xfrm>
            <a:off x="7475538" y="1454150"/>
            <a:ext cx="1085850" cy="2811463"/>
            <a:chOff x="589" y="1343"/>
            <a:chExt cx="748" cy="1771"/>
          </a:xfrm>
        </p:grpSpPr>
        <p:sp>
          <p:nvSpPr>
            <p:cNvPr id="13324" name="Oval 15">
              <a:extLst>
                <a:ext uri="{FF2B5EF4-FFF2-40B4-BE49-F238E27FC236}">
                  <a16:creationId xmlns:a16="http://schemas.microsoft.com/office/drawing/2014/main" id="{43A5D558-7904-4B0C-9017-E8FC456F97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970264">
              <a:off x="180" y="1820"/>
              <a:ext cx="1633" cy="680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¢"/>
                <a:defRPr sz="28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13325" name="Text Box 16">
              <a:extLst>
                <a:ext uri="{FF2B5EF4-FFF2-40B4-BE49-F238E27FC236}">
                  <a16:creationId xmlns:a16="http://schemas.microsoft.com/office/drawing/2014/main" id="{D35B48FB-EF7C-4799-8D5C-5563C7F05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1854"/>
              <a:ext cx="497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¢"/>
                <a:defRPr sz="28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      工作区窗口</a:t>
              </a:r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805EEEB7-EC4B-473C-BD35-ACCD37AAC2C9}"/>
              </a:ext>
            </a:extLst>
          </p:cNvPr>
          <p:cNvGrpSpPr>
            <a:grpSpLocks/>
          </p:cNvGrpSpPr>
          <p:nvPr/>
        </p:nvGrpSpPr>
        <p:grpSpPr bwMode="auto">
          <a:xfrm>
            <a:off x="4090988" y="1454150"/>
            <a:ext cx="3384550" cy="2741613"/>
            <a:chOff x="1474" y="1434"/>
            <a:chExt cx="2404" cy="726"/>
          </a:xfrm>
        </p:grpSpPr>
        <p:sp>
          <p:nvSpPr>
            <p:cNvPr id="13322" name="Text Box 18">
              <a:extLst>
                <a:ext uri="{FF2B5EF4-FFF2-40B4-BE49-F238E27FC236}">
                  <a16:creationId xmlns:a16="http://schemas.microsoft.com/office/drawing/2014/main" id="{D846072D-27F7-4ABA-ADF9-485436F05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1797"/>
              <a:ext cx="1632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¢"/>
                <a:defRPr sz="28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</a:rPr>
                <a:t>程序编辑窗口</a:t>
              </a:r>
            </a:p>
          </p:txBody>
        </p:sp>
        <p:sp>
          <p:nvSpPr>
            <p:cNvPr id="13323" name="Oval 19">
              <a:extLst>
                <a:ext uri="{FF2B5EF4-FFF2-40B4-BE49-F238E27FC236}">
                  <a16:creationId xmlns:a16="http://schemas.microsoft.com/office/drawing/2014/main" id="{62E68D87-9875-409F-9873-18A6928CD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434"/>
              <a:ext cx="2404" cy="726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¢"/>
                <a:defRPr sz="2800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2A327FFD-25A5-404E-95D9-455ADF02EA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AF9B9C-FFBE-46D4-A85B-C3DEB5D54E3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id="{45E6BC57-E393-4CC2-8E6E-DA3D0A7F2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A2D11-D866-4973-A7EA-3E532849A3A9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50A693E3-EF46-45ED-A287-092C16E5D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Helloworld</a:t>
            </a:r>
            <a:endParaRPr lang="zh-C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1F3D7E9-6325-49BF-BF70-4B9809FC2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704137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 打开</a:t>
            </a:r>
            <a:r>
              <a:rPr lang="zh-CN" altLang="en-US">
                <a:solidFill>
                  <a:srgbClr val="FF0000"/>
                </a:solidFill>
                <a:effectLst/>
              </a:rPr>
              <a:t>新建</a:t>
            </a:r>
            <a:r>
              <a:rPr lang="en-US" altLang="zh-CN">
                <a:solidFill>
                  <a:srgbClr val="FF0000"/>
                </a:solidFill>
                <a:effectLst/>
              </a:rPr>
              <a:t>-&gt;</a:t>
            </a:r>
            <a:r>
              <a:rPr lang="zh-CN" altLang="en-US">
                <a:solidFill>
                  <a:srgbClr val="FF0000"/>
                </a:solidFill>
                <a:effectLst/>
              </a:rPr>
              <a:t>项目</a:t>
            </a:r>
            <a:r>
              <a:rPr lang="zh-CN" altLang="en-US">
                <a:effectLst/>
              </a:rPr>
              <a:t>按钮</a:t>
            </a:r>
          </a:p>
        </p:txBody>
      </p:sp>
      <p:pic>
        <p:nvPicPr>
          <p:cNvPr id="14342" name="内容占位符 6">
            <a:extLst>
              <a:ext uri="{FF2B5EF4-FFF2-40B4-BE49-F238E27FC236}">
                <a16:creationId xmlns:a16="http://schemas.microsoft.com/office/drawing/2014/main" id="{2C8718CF-8C10-4E53-A3D6-2F06BBAF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0532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1A67A13-0877-408C-ACE7-3BE202C1F926}"/>
              </a:ext>
            </a:extLst>
          </p:cNvPr>
          <p:cNvSpPr/>
          <p:nvPr/>
        </p:nvSpPr>
        <p:spPr>
          <a:xfrm>
            <a:off x="827088" y="2133600"/>
            <a:ext cx="3097212" cy="287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64EA6BC0-5189-42A8-85D0-2A7D207B2A4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AF9B9C-FFBE-46D4-A85B-C3DEB5D54E3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3B39DE88-0C6F-462B-8D43-2E58780E0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¢"/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E13AD0-12B0-44D9-B275-BCA55879BA43}" type="slidenum">
              <a:rPr lang="en-US" altLang="zh-CN" sz="1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98012A5-D21E-406C-8B7C-94BE48E8D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Helloworld</a:t>
            </a:r>
            <a:endParaRPr lang="zh-C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3328922-FF91-46AD-99B7-1ECA80D1F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704137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 打开</a:t>
            </a:r>
            <a:r>
              <a:rPr lang="en-US" altLang="zh-CN">
                <a:solidFill>
                  <a:srgbClr val="FF0000"/>
                </a:solidFill>
                <a:effectLst/>
              </a:rPr>
              <a:t>Visual C++-&gt;</a:t>
            </a:r>
            <a:r>
              <a:rPr lang="zh-CN" altLang="en-US">
                <a:solidFill>
                  <a:srgbClr val="FF0000"/>
                </a:solidFill>
                <a:effectLst/>
              </a:rPr>
              <a:t>空项目</a:t>
            </a:r>
            <a:r>
              <a:rPr lang="zh-CN" altLang="en-US">
                <a:effectLst/>
              </a:rPr>
              <a:t>按钮</a:t>
            </a:r>
          </a:p>
        </p:txBody>
      </p:sp>
      <p:pic>
        <p:nvPicPr>
          <p:cNvPr id="15366" name="内容占位符 6">
            <a:extLst>
              <a:ext uri="{FF2B5EF4-FFF2-40B4-BE49-F238E27FC236}">
                <a16:creationId xmlns:a16="http://schemas.microsoft.com/office/drawing/2014/main" id="{7DB856AB-B36A-4878-AF99-1F2F35B3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695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4E2595D-4F76-46DE-902B-24F427D7579C}"/>
              </a:ext>
            </a:extLst>
          </p:cNvPr>
          <p:cNvSpPr/>
          <p:nvPr/>
        </p:nvSpPr>
        <p:spPr>
          <a:xfrm>
            <a:off x="2268538" y="2781300"/>
            <a:ext cx="6477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38FD1E8-2E64-467E-B3C4-886005B809C0}"/>
              </a:ext>
            </a:extLst>
          </p:cNvPr>
          <p:cNvSpPr/>
          <p:nvPr/>
        </p:nvSpPr>
        <p:spPr>
          <a:xfrm>
            <a:off x="3276600" y="2889250"/>
            <a:ext cx="2087563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492</Words>
  <Application>Microsoft Office PowerPoint</Application>
  <PresentationFormat>全屏显示(4:3)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Times New Roman</vt:lpstr>
      <vt:lpstr>Wingdings</vt:lpstr>
      <vt:lpstr>微软雅黑</vt:lpstr>
      <vt:lpstr>默认设计模板</vt:lpstr>
      <vt:lpstr>1_默认设计模板</vt:lpstr>
      <vt:lpstr>Helloworld！</vt:lpstr>
      <vt:lpstr>实验报告格式</vt:lpstr>
      <vt:lpstr>实验目的</vt:lpstr>
      <vt:lpstr>实验内容</vt:lpstr>
      <vt:lpstr>Helloworld</vt:lpstr>
      <vt:lpstr>Helloworld</vt:lpstr>
      <vt:lpstr>Helloworld</vt:lpstr>
      <vt:lpstr>Helloworld</vt:lpstr>
      <vt:lpstr>Helloworld</vt:lpstr>
      <vt:lpstr>Helloworld</vt:lpstr>
      <vt:lpstr>Helloworld</vt:lpstr>
      <vt:lpstr>PowerPoint 演示文稿</vt:lpstr>
      <vt:lpstr>Thank you !!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huang1987515@126.com</cp:lastModifiedBy>
  <cp:revision>315</cp:revision>
  <dcterms:created xsi:type="dcterms:W3CDTF">2015-07-27T12:16:40Z</dcterms:created>
  <dcterms:modified xsi:type="dcterms:W3CDTF">2021-10-13T06:08:56Z</dcterms:modified>
</cp:coreProperties>
</file>