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31" r:id="rId5"/>
    <p:sldId id="27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264" r:id="rId15"/>
    <p:sldId id="359" r:id="rId16"/>
    <p:sldId id="361" r:id="rId17"/>
    <p:sldId id="362" r:id="rId18"/>
    <p:sldId id="363" r:id="rId19"/>
    <p:sldId id="365" r:id="rId20"/>
    <p:sldId id="301" r:id="rId21"/>
    <p:sldId id="284" r:id="rId22"/>
  </p:sldIdLst>
  <p:sldSz cx="12192000" cy="6858000"/>
  <p:notesSz cx="6858000" cy="9144000"/>
  <p:embeddedFontLst>
    <p:embeddedFont>
      <p:font typeface="Agency FB" panose="020B050302020202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pos="230">
          <p15:clr>
            <a:srgbClr val="A4A3A4"/>
          </p15:clr>
        </p15:guide>
        <p15:guide id="4" pos="7454">
          <p15:clr>
            <a:srgbClr val="A4A3A4"/>
          </p15:clr>
        </p15:guide>
        <p15:guide id="5" orient="horz" pos="561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017">
          <p15:clr>
            <a:srgbClr val="A4A3A4"/>
          </p15:clr>
        </p15:guide>
        <p15:guide id="8" orient="horz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6D0"/>
    <a:srgbClr val="197BC8"/>
    <a:srgbClr val="003867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129"/>
        <p:guide orient="horz" pos="4190"/>
        <p:guide pos="230"/>
        <p:guide pos="7454"/>
        <p:guide orient="horz" pos="561"/>
        <p:guide orient="horz" pos="700"/>
        <p:guide orient="horz" pos="4017"/>
        <p:guide orient="horz"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5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54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1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0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1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2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0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8.jpe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notesSlide" Target="../notesSlides/notesSlide10.xml"/><Relationship Id="rId2" Type="http://schemas.openxmlformats.org/officeDocument/2006/relationships/tags" Target="../tags/tag24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jiean/C-homework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/>
          <a:stretch>
            <a:fillRect/>
          </a:stretch>
        </p:blipFill>
        <p:spPr>
          <a:xfrm>
            <a:off x="-2692400" y="0"/>
            <a:ext cx="835486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38334" y="832864"/>
            <a:ext cx="2685351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13800" dirty="0">
                <a:solidFill>
                  <a:srgbClr val="003867"/>
                </a:solidFill>
              </a:rPr>
              <a:t>C++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36274" y="2709666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2708" y="3748606"/>
            <a:ext cx="2031325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>
              <a:defRPr/>
            </a:pPr>
            <a:r>
              <a:rPr lang="zh-CN" altLang="en-US" sz="2400" dirty="0">
                <a:solidFill>
                  <a:srgbClr val="003867"/>
                </a:solidFill>
                <a:effectLst/>
              </a:rPr>
              <a:t>华控梦图团队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825497" y="3707806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/>
          <p:cNvSpPr txBox="1"/>
          <p:nvPr/>
        </p:nvSpPr>
        <p:spPr>
          <a:xfrm>
            <a:off x="8990310" y="4425080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黄伟杰      日期：</a:t>
            </a:r>
            <a:r>
              <a:rPr lang="en-US" altLang="zh-CN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2021.8.22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31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9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037948" y="2272883"/>
            <a:ext cx="3214455" cy="2583201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80"/>
              <a:ext cx="2563521" cy="67672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多重继承能够有效的处理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一些较复杂的问题，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使编写程序具有灵活性</a:t>
              </a:r>
            </a:p>
          </p:txBody>
        </p:sp>
      </p:grpSp>
      <p:grpSp>
        <p:nvGrpSpPr>
          <p:cNvPr id="46" name="千图PPT彼岸天：ID 8661124库_组合 45"/>
          <p:cNvGrpSpPr/>
          <p:nvPr>
            <p:custDataLst>
              <p:tags r:id="rId2"/>
            </p:custDataLst>
          </p:nvPr>
        </p:nvGrpSpPr>
        <p:grpSpPr>
          <a:xfrm>
            <a:off x="4428847" y="2272882"/>
            <a:ext cx="3214455" cy="2936441"/>
            <a:chOff x="4686300" y="1411748"/>
            <a:chExt cx="2819400" cy="2177483"/>
          </a:xfrm>
        </p:grpSpPr>
        <p:sp>
          <p:nvSpPr>
            <p:cNvPr id="7" name="Rectangle: Rounded Corners 12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3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Rectangle: Rounded Corners 16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7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TextBox 47"/>
            <p:cNvSpPr txBox="1"/>
            <p:nvPr/>
          </p:nvSpPr>
          <p:spPr>
            <a:xfrm>
              <a:off x="4814239" y="2564241"/>
              <a:ext cx="2563521" cy="102499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BUT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，它增加了程序的复杂度，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使程序的编写和维护变得相对困难，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容易出错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47" name="千图PPT彼岸天：ID 8661124库_组合 46"/>
          <p:cNvGrpSpPr/>
          <p:nvPr>
            <p:custDataLst>
              <p:tags r:id="rId3"/>
            </p:custDataLst>
          </p:nvPr>
        </p:nvGrpSpPr>
        <p:grpSpPr>
          <a:xfrm>
            <a:off x="7819747" y="2270029"/>
            <a:ext cx="3214455" cy="2587051"/>
            <a:chOff x="8077200" y="1408895"/>
            <a:chExt cx="2819400" cy="1918397"/>
          </a:xfrm>
        </p:grpSpPr>
        <p:sp>
          <p:nvSpPr>
            <p:cNvPr id="9" name="Rectangle: Rounded Corners 19"/>
            <p:cNvSpPr/>
            <p:nvPr/>
          </p:nvSpPr>
          <p:spPr>
            <a:xfrm>
              <a:off x="80772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9084964" y="1408895"/>
              <a:ext cx="803870" cy="803870"/>
              <a:chOff x="9029700" y="1225947"/>
              <a:chExt cx="914400" cy="914400"/>
            </a:xfrm>
          </p:grpSpPr>
          <p:sp>
            <p:nvSpPr>
              <p:cNvPr id="38" name="Rectangle: Rounded Corners 23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TextBox 50"/>
            <p:cNvSpPr txBox="1"/>
            <p:nvPr/>
          </p:nvSpPr>
          <p:spPr>
            <a:xfrm>
              <a:off x="8310262" y="2513756"/>
              <a:ext cx="2563521" cy="674706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最常见的就是继承的成员同名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而产生的二义性问题</a:t>
              </a: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多重继承引起的二义性问题</a:t>
            </a:r>
          </a:p>
        </p:txBody>
      </p:sp>
    </p:spTree>
    <p:extLst>
      <p:ext uri="{BB962C8B-B14F-4D97-AF65-F5344CB8AC3E}">
        <p14:creationId xmlns:p14="http://schemas.microsoft.com/office/powerpoint/2010/main" val="38803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3394418" y="1454156"/>
            <a:ext cx="460073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多重继承引起的二义性问题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5B7BCB25-F52D-4648-9FB6-E551356F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01" y="1877955"/>
            <a:ext cx="3956529" cy="3736407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/>
              <a:t>class A</a:t>
            </a:r>
          </a:p>
          <a:p>
            <a:r>
              <a:rPr lang="en-US" altLang="zh-CN" b="1" dirty="0"/>
              <a:t>{ public:</a:t>
            </a:r>
          </a:p>
          <a:p>
            <a:r>
              <a:rPr lang="zh-CN" altLang="en-US" b="1" dirty="0"/>
              <a:t>     </a:t>
            </a:r>
            <a:r>
              <a:rPr lang="en-US" altLang="zh-CN" b="1" dirty="0"/>
              <a:t>int a;</a:t>
            </a:r>
          </a:p>
          <a:p>
            <a:r>
              <a:rPr lang="zh-CN" altLang="en-US" b="1" dirty="0"/>
              <a:t>     </a:t>
            </a:r>
            <a:r>
              <a:rPr lang="en-US" altLang="zh-CN" b="1" dirty="0"/>
              <a:t>void display();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class B</a:t>
            </a:r>
          </a:p>
          <a:p>
            <a:r>
              <a:rPr lang="en-US" altLang="zh-CN" b="1" dirty="0"/>
              <a:t>{ public:</a:t>
            </a:r>
          </a:p>
          <a:p>
            <a:r>
              <a:rPr lang="en-US" altLang="zh-CN" b="1" dirty="0"/>
              <a:t>     int a;</a:t>
            </a:r>
          </a:p>
          <a:p>
            <a:r>
              <a:rPr lang="en-US" altLang="zh-CN" b="1" dirty="0"/>
              <a:t>    void display();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class C: public A, public B</a:t>
            </a:r>
          </a:p>
          <a:p>
            <a:r>
              <a:rPr lang="en-US" altLang="zh-CN" b="1" dirty="0"/>
              <a:t>{public:</a:t>
            </a:r>
          </a:p>
          <a:p>
            <a:r>
              <a:rPr lang="en-US" altLang="zh-CN" b="1" dirty="0"/>
              <a:t>    int b;</a:t>
            </a:r>
          </a:p>
          <a:p>
            <a:r>
              <a:rPr lang="en-US" altLang="zh-CN" b="1" dirty="0"/>
              <a:t>   void show();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413D787-D763-4721-A532-90B5C4B1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601" y="1635234"/>
            <a:ext cx="3457575" cy="1296987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 dirty="0"/>
              <a:t>C c1;</a:t>
            </a:r>
          </a:p>
          <a:p>
            <a:r>
              <a:rPr lang="en-US" altLang="zh-CN" sz="2800" b="1" dirty="0"/>
              <a:t>c1.A::a = 3;</a:t>
            </a:r>
          </a:p>
          <a:p>
            <a:r>
              <a:rPr lang="en-US" altLang="zh-CN" sz="2800" b="1" dirty="0"/>
              <a:t>c1.A::display();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67762992-9BE7-4E4E-B622-EBDB3442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414" y="5688261"/>
            <a:ext cx="8642350" cy="10953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基类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和基类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都有数据成员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和成员函数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display()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，如何确认是访问哪个基类的成员？</a:t>
            </a:r>
          </a:p>
        </p:txBody>
      </p:sp>
    </p:spTree>
    <p:extLst>
      <p:ext uri="{BB962C8B-B14F-4D97-AF65-F5344CB8AC3E}">
        <p14:creationId xmlns:p14="http://schemas.microsoft.com/office/powerpoint/2010/main" val="13065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3394418" y="1454156"/>
            <a:ext cx="460073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多重继承引起的二义性问题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812F457-30DF-4F1B-A985-8B5E539B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1881258"/>
            <a:ext cx="3457575" cy="1296988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 dirty="0"/>
              <a:t>C c1;</a:t>
            </a:r>
          </a:p>
          <a:p>
            <a:r>
              <a:rPr lang="en-US" altLang="zh-CN" sz="2800" b="1" dirty="0"/>
              <a:t>c1.a = 3;</a:t>
            </a:r>
          </a:p>
          <a:p>
            <a:r>
              <a:rPr lang="en-US" altLang="zh-CN" sz="2800" b="1" dirty="0"/>
              <a:t>c1.display();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DBB54A1F-5E74-48C7-8769-A3073ACF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665" y="1835572"/>
            <a:ext cx="4009766" cy="3736407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/>
              <a:t>class A</a:t>
            </a:r>
          </a:p>
          <a:p>
            <a:r>
              <a:rPr lang="en-US" altLang="zh-CN" b="1" dirty="0"/>
              <a:t>{ public:</a:t>
            </a:r>
          </a:p>
          <a:p>
            <a:r>
              <a:rPr lang="zh-CN" altLang="en-US" b="1" dirty="0"/>
              <a:t>     </a:t>
            </a:r>
            <a:r>
              <a:rPr lang="en-US" altLang="zh-CN" b="1" dirty="0"/>
              <a:t>int a;</a:t>
            </a:r>
          </a:p>
          <a:p>
            <a:r>
              <a:rPr lang="zh-CN" altLang="en-US" b="1" dirty="0"/>
              <a:t>     </a:t>
            </a:r>
            <a:r>
              <a:rPr lang="en-US" altLang="zh-CN" b="1" dirty="0"/>
              <a:t>void display();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class B</a:t>
            </a:r>
          </a:p>
          <a:p>
            <a:r>
              <a:rPr lang="en-US" altLang="zh-CN" b="1" dirty="0"/>
              <a:t>{ public:</a:t>
            </a:r>
          </a:p>
          <a:p>
            <a:r>
              <a:rPr lang="en-US" altLang="zh-CN" b="1" dirty="0"/>
              <a:t>     int a;</a:t>
            </a:r>
          </a:p>
          <a:p>
            <a:r>
              <a:rPr lang="en-US" altLang="zh-CN" b="1" dirty="0"/>
              <a:t>    void display();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class C: public A, public B</a:t>
            </a:r>
          </a:p>
          <a:p>
            <a:r>
              <a:rPr lang="en-US" altLang="zh-CN" b="1" dirty="0"/>
              <a:t>{public:</a:t>
            </a:r>
          </a:p>
          <a:p>
            <a:r>
              <a:rPr lang="en-US" altLang="zh-CN" b="1" dirty="0"/>
              <a:t>    int a;</a:t>
            </a:r>
          </a:p>
          <a:p>
            <a:r>
              <a:rPr lang="en-US" altLang="zh-CN" b="1" dirty="0"/>
              <a:t>   void display();</a:t>
            </a:r>
          </a:p>
          <a:p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8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椭圆 2"/>
          <p:cNvSpPr/>
          <p:nvPr>
            <p:custDataLst>
              <p:tags r:id="rId1"/>
            </p:custDataLst>
          </p:nvPr>
        </p:nvSpPr>
        <p:spPr>
          <a:xfrm>
            <a:off x="4852201" y="2387333"/>
            <a:ext cx="2487600" cy="2486773"/>
          </a:xfrm>
          <a:prstGeom prst="ellipse">
            <a:avLst/>
          </a:prstGeom>
          <a:blipFill dpi="0" rotWithShape="1">
            <a:blip r:embed="rId18"/>
            <a:srcRect/>
            <a:stretch>
              <a:fillRect l="-19352" r="-193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" name="千图PPT彼岸天：ID 8661124直接连接符 1"/>
          <p:cNvCxnSpPr/>
          <p:nvPr>
            <p:custDataLst>
              <p:tags r:id="rId2"/>
            </p:custDataLst>
          </p:nvPr>
        </p:nvCxnSpPr>
        <p:spPr>
          <a:xfrm>
            <a:off x="7617238" y="3609020"/>
            <a:ext cx="3706477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千图PPT彼岸天：ID 8661124组合 2"/>
          <p:cNvGrpSpPr/>
          <p:nvPr>
            <p:custDataLst>
              <p:tags r:id="rId3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6" name="Block Arc 7"/>
            <p:cNvSpPr/>
            <p:nvPr/>
          </p:nvSpPr>
          <p:spPr>
            <a:xfrm flipH="1" flipV="1"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osceles Triangle 8"/>
            <p:cNvSpPr/>
            <p:nvPr/>
          </p:nvSpPr>
          <p:spPr>
            <a:xfrm rot="18900000" flipH="1" flipV="1">
              <a:off x="7188463" y="2267181"/>
              <a:ext cx="821422" cy="7081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组合 1"/>
          <p:cNvGrpSpPr/>
          <p:nvPr>
            <p:custDataLst>
              <p:tags r:id="rId4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23" name="Block Arc 10"/>
            <p:cNvSpPr/>
            <p:nvPr/>
          </p:nvSpPr>
          <p:spPr>
            <a:xfrm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osceles Triangle 11"/>
            <p:cNvSpPr/>
            <p:nvPr/>
          </p:nvSpPr>
          <p:spPr>
            <a:xfrm rot="8100000" flipV="1">
              <a:off x="4187398" y="4266807"/>
              <a:ext cx="821421" cy="7081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千图PPT彼岸天：ID 8661124直接连接符 12"/>
          <p:cNvCxnSpPr/>
          <p:nvPr>
            <p:custDataLst>
              <p:tags r:id="rId5"/>
            </p:custDataLst>
          </p:nvPr>
        </p:nvCxnSpPr>
        <p:spPr>
          <a:xfrm flipH="1">
            <a:off x="879330" y="3595748"/>
            <a:ext cx="3678364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千图PPT彼岸天：ID 8661124文本框 14"/>
          <p:cNvSpPr txBox="1"/>
          <p:nvPr>
            <p:custDataLst>
              <p:tags r:id="rId6"/>
            </p:custDataLst>
          </p:nvPr>
        </p:nvSpPr>
        <p:spPr bwMode="auto">
          <a:xfrm>
            <a:off x="8231022" y="5212416"/>
            <a:ext cx="3141975" cy="1705955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if</a:t>
            </a:r>
            <a:r>
              <a:rPr lang="zh-CN" altLang="en-US" sz="1600" dirty="0"/>
              <a:t>只有函数名相同而参数不同，不会发生同名覆盖，而属于函数重载</a:t>
            </a:r>
            <a:endParaRPr lang="en-US" altLang="zh-CN" sz="1600" dirty="0"/>
          </a:p>
          <a:p>
            <a:pPr marL="0" indent="0" algn="just">
              <a:lnSpc>
                <a:spcPct val="120000"/>
              </a:lnSpc>
              <a:defRPr/>
            </a:pPr>
            <a:endParaRPr lang="zh-CN" altLang="en-US" sz="1050" dirty="0"/>
          </a:p>
        </p:txBody>
      </p:sp>
      <p:sp>
        <p:nvSpPr>
          <p:cNvPr id="21" name="千图PPT彼岸天：ID 8661124文本框 15"/>
          <p:cNvSpPr txBox="1"/>
          <p:nvPr>
            <p:custDataLst>
              <p:tags r:id="rId7"/>
            </p:custDataLst>
          </p:nvPr>
        </p:nvSpPr>
        <p:spPr>
          <a:xfrm>
            <a:off x="7617238" y="3772321"/>
            <a:ext cx="3447385" cy="1182544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不同的成员函数，只有在</a:t>
            </a:r>
            <a:endParaRPr lang="en-US" altLang="zh-CN" sz="2135" dirty="0">
              <a:solidFill>
                <a:schemeClr val="accent2"/>
              </a:solidFill>
            </a:endParaRPr>
          </a:p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函数名和参数个数相同、</a:t>
            </a:r>
            <a:endParaRPr lang="en-US" altLang="zh-CN" sz="2135" dirty="0">
              <a:solidFill>
                <a:schemeClr val="accent2"/>
              </a:solidFill>
            </a:endParaRPr>
          </a:p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类型匹配的情况下才发生同名覆盖</a:t>
            </a:r>
          </a:p>
        </p:txBody>
      </p:sp>
      <p:sp>
        <p:nvSpPr>
          <p:cNvPr id="22" name="千图PPT彼岸天：ID 8661124文本框 28"/>
          <p:cNvSpPr txBox="1"/>
          <p:nvPr>
            <p:custDataLst>
              <p:tags r:id="rId8"/>
            </p:custDataLst>
          </p:nvPr>
        </p:nvSpPr>
        <p:spPr bwMode="auto">
          <a:xfrm>
            <a:off x="719138" y="2596872"/>
            <a:ext cx="3108170" cy="665379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dirty="0"/>
              <a:t>派生类新增加的同名成员覆盖了基类中的同名成员</a:t>
            </a:r>
          </a:p>
        </p:txBody>
      </p:sp>
      <p:sp>
        <p:nvSpPr>
          <p:cNvPr id="11" name="千图PPT彼岸天：ID 8661124文本框 18"/>
          <p:cNvSpPr txBox="1"/>
          <p:nvPr>
            <p:custDataLst>
              <p:tags r:id="rId9"/>
            </p:custDataLst>
          </p:nvPr>
        </p:nvSpPr>
        <p:spPr>
          <a:xfrm>
            <a:off x="1993080" y="2018570"/>
            <a:ext cx="2560380" cy="328231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 algn="r"/>
            <a:r>
              <a:rPr lang="zh-CN" altLang="en-US" sz="2135" dirty="0">
                <a:solidFill>
                  <a:schemeClr val="accent1"/>
                </a:solidFill>
              </a:rPr>
              <a:t>两个基类和派生类三者有同名成员</a:t>
            </a:r>
          </a:p>
        </p:txBody>
      </p:sp>
      <p:sp>
        <p:nvSpPr>
          <p:cNvPr id="17" name="千图PPT彼岸天：ID 8661124Freeform: Shape 20"/>
          <p:cNvSpPr/>
          <p:nvPr>
            <p:custDataLst>
              <p:tags r:id="rId10"/>
            </p:custDataLst>
          </p:nvPr>
        </p:nvSpPr>
        <p:spPr bwMode="auto">
          <a:xfrm>
            <a:off x="2027486" y="3815008"/>
            <a:ext cx="357709" cy="517963"/>
          </a:xfrm>
          <a:custGeom>
            <a:avLst/>
            <a:gdLst>
              <a:gd name="T0" fmla="*/ 47 w 250"/>
              <a:gd name="T1" fmla="*/ 0 h 362"/>
              <a:gd name="T2" fmla="*/ 36 w 250"/>
              <a:gd name="T3" fmla="*/ 2 h 362"/>
              <a:gd name="T4" fmla="*/ 20 w 250"/>
              <a:gd name="T5" fmla="*/ 9 h 362"/>
              <a:gd name="T6" fmla="*/ 9 w 250"/>
              <a:gd name="T7" fmla="*/ 21 h 362"/>
              <a:gd name="T8" fmla="*/ 1 w 250"/>
              <a:gd name="T9" fmla="*/ 37 h 362"/>
              <a:gd name="T10" fmla="*/ 0 w 250"/>
              <a:gd name="T11" fmla="*/ 317 h 362"/>
              <a:gd name="T12" fmla="*/ 1 w 250"/>
              <a:gd name="T13" fmla="*/ 327 h 362"/>
              <a:gd name="T14" fmla="*/ 9 w 250"/>
              <a:gd name="T15" fmla="*/ 343 h 362"/>
              <a:gd name="T16" fmla="*/ 20 w 250"/>
              <a:gd name="T17" fmla="*/ 355 h 362"/>
              <a:gd name="T18" fmla="*/ 36 w 250"/>
              <a:gd name="T19" fmla="*/ 362 h 362"/>
              <a:gd name="T20" fmla="*/ 204 w 250"/>
              <a:gd name="T21" fmla="*/ 362 h 362"/>
              <a:gd name="T22" fmla="*/ 214 w 250"/>
              <a:gd name="T23" fmla="*/ 362 h 362"/>
              <a:gd name="T24" fmla="*/ 230 w 250"/>
              <a:gd name="T25" fmla="*/ 355 h 362"/>
              <a:gd name="T26" fmla="*/ 242 w 250"/>
              <a:gd name="T27" fmla="*/ 343 h 362"/>
              <a:gd name="T28" fmla="*/ 249 w 250"/>
              <a:gd name="T29" fmla="*/ 327 h 362"/>
              <a:gd name="T30" fmla="*/ 250 w 250"/>
              <a:gd name="T31" fmla="*/ 45 h 362"/>
              <a:gd name="T32" fmla="*/ 249 w 250"/>
              <a:gd name="T33" fmla="*/ 37 h 362"/>
              <a:gd name="T34" fmla="*/ 242 w 250"/>
              <a:gd name="T35" fmla="*/ 21 h 362"/>
              <a:gd name="T36" fmla="*/ 230 w 250"/>
              <a:gd name="T37" fmla="*/ 9 h 362"/>
              <a:gd name="T38" fmla="*/ 214 w 250"/>
              <a:gd name="T39" fmla="*/ 2 h 362"/>
              <a:gd name="T40" fmla="*/ 204 w 250"/>
              <a:gd name="T41" fmla="*/ 0 h 362"/>
              <a:gd name="T42" fmla="*/ 159 w 250"/>
              <a:gd name="T43" fmla="*/ 24 h 362"/>
              <a:gd name="T44" fmla="*/ 163 w 250"/>
              <a:gd name="T45" fmla="*/ 25 h 362"/>
              <a:gd name="T46" fmla="*/ 170 w 250"/>
              <a:gd name="T47" fmla="*/ 31 h 362"/>
              <a:gd name="T48" fmla="*/ 170 w 250"/>
              <a:gd name="T49" fmla="*/ 35 h 362"/>
              <a:gd name="T50" fmla="*/ 167 w 250"/>
              <a:gd name="T51" fmla="*/ 42 h 362"/>
              <a:gd name="T52" fmla="*/ 159 w 250"/>
              <a:gd name="T53" fmla="*/ 45 h 362"/>
              <a:gd name="T54" fmla="*/ 92 w 250"/>
              <a:gd name="T55" fmla="*/ 45 h 362"/>
              <a:gd name="T56" fmla="*/ 83 w 250"/>
              <a:gd name="T57" fmla="*/ 42 h 362"/>
              <a:gd name="T58" fmla="*/ 80 w 250"/>
              <a:gd name="T59" fmla="*/ 35 h 362"/>
              <a:gd name="T60" fmla="*/ 80 w 250"/>
              <a:gd name="T61" fmla="*/ 31 h 362"/>
              <a:gd name="T62" fmla="*/ 87 w 250"/>
              <a:gd name="T63" fmla="*/ 25 h 362"/>
              <a:gd name="T64" fmla="*/ 92 w 250"/>
              <a:gd name="T65" fmla="*/ 24 h 362"/>
              <a:gd name="T66" fmla="*/ 125 w 250"/>
              <a:gd name="T67" fmla="*/ 346 h 362"/>
              <a:gd name="T68" fmla="*/ 112 w 250"/>
              <a:gd name="T69" fmla="*/ 342 h 362"/>
              <a:gd name="T70" fmla="*/ 108 w 250"/>
              <a:gd name="T71" fmla="*/ 329 h 362"/>
              <a:gd name="T72" fmla="*/ 109 w 250"/>
              <a:gd name="T73" fmla="*/ 322 h 362"/>
              <a:gd name="T74" fmla="*/ 118 w 250"/>
              <a:gd name="T75" fmla="*/ 313 h 362"/>
              <a:gd name="T76" fmla="*/ 125 w 250"/>
              <a:gd name="T77" fmla="*/ 311 h 362"/>
              <a:gd name="T78" fmla="*/ 138 w 250"/>
              <a:gd name="T79" fmla="*/ 316 h 362"/>
              <a:gd name="T80" fmla="*/ 143 w 250"/>
              <a:gd name="T81" fmla="*/ 329 h 362"/>
              <a:gd name="T82" fmla="*/ 141 w 250"/>
              <a:gd name="T83" fmla="*/ 336 h 362"/>
              <a:gd name="T84" fmla="*/ 132 w 250"/>
              <a:gd name="T85" fmla="*/ 345 h 362"/>
              <a:gd name="T86" fmla="*/ 125 w 250"/>
              <a:gd name="T87" fmla="*/ 346 h 362"/>
              <a:gd name="T88" fmla="*/ 47 w 250"/>
              <a:gd name="T89" fmla="*/ 295 h 362"/>
              <a:gd name="T90" fmla="*/ 204 w 250"/>
              <a:gd name="T91" fmla="*/ 6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0" h="362">
                <a:moveTo>
                  <a:pt x="204" y="0"/>
                </a:moveTo>
                <a:lnTo>
                  <a:pt x="47" y="0"/>
                </a:lnTo>
                <a:lnTo>
                  <a:pt x="47" y="0"/>
                </a:lnTo>
                <a:lnTo>
                  <a:pt x="36" y="2"/>
                </a:lnTo>
                <a:lnTo>
                  <a:pt x="28" y="5"/>
                </a:lnTo>
                <a:lnTo>
                  <a:pt x="20" y="9"/>
                </a:lnTo>
                <a:lnTo>
                  <a:pt x="15" y="13"/>
                </a:lnTo>
                <a:lnTo>
                  <a:pt x="9" y="21"/>
                </a:lnTo>
                <a:lnTo>
                  <a:pt x="4" y="28"/>
                </a:lnTo>
                <a:lnTo>
                  <a:pt x="1" y="37"/>
                </a:lnTo>
                <a:lnTo>
                  <a:pt x="0" y="45"/>
                </a:lnTo>
                <a:lnTo>
                  <a:pt x="0" y="317"/>
                </a:lnTo>
                <a:lnTo>
                  <a:pt x="0" y="317"/>
                </a:lnTo>
                <a:lnTo>
                  <a:pt x="1" y="327"/>
                </a:lnTo>
                <a:lnTo>
                  <a:pt x="4" y="335"/>
                </a:lnTo>
                <a:lnTo>
                  <a:pt x="9" y="343"/>
                </a:lnTo>
                <a:lnTo>
                  <a:pt x="15" y="349"/>
                </a:lnTo>
                <a:lnTo>
                  <a:pt x="20" y="355"/>
                </a:lnTo>
                <a:lnTo>
                  <a:pt x="28" y="359"/>
                </a:lnTo>
                <a:lnTo>
                  <a:pt x="36" y="362"/>
                </a:lnTo>
                <a:lnTo>
                  <a:pt x="47" y="362"/>
                </a:lnTo>
                <a:lnTo>
                  <a:pt x="204" y="362"/>
                </a:lnTo>
                <a:lnTo>
                  <a:pt x="204" y="362"/>
                </a:lnTo>
                <a:lnTo>
                  <a:pt x="214" y="362"/>
                </a:lnTo>
                <a:lnTo>
                  <a:pt x="223" y="359"/>
                </a:lnTo>
                <a:lnTo>
                  <a:pt x="230" y="355"/>
                </a:lnTo>
                <a:lnTo>
                  <a:pt x="236" y="349"/>
                </a:lnTo>
                <a:lnTo>
                  <a:pt x="242" y="343"/>
                </a:lnTo>
                <a:lnTo>
                  <a:pt x="246" y="335"/>
                </a:lnTo>
                <a:lnTo>
                  <a:pt x="249" y="327"/>
                </a:lnTo>
                <a:lnTo>
                  <a:pt x="250" y="317"/>
                </a:lnTo>
                <a:lnTo>
                  <a:pt x="250" y="45"/>
                </a:lnTo>
                <a:lnTo>
                  <a:pt x="250" y="45"/>
                </a:lnTo>
                <a:lnTo>
                  <a:pt x="249" y="37"/>
                </a:lnTo>
                <a:lnTo>
                  <a:pt x="246" y="28"/>
                </a:lnTo>
                <a:lnTo>
                  <a:pt x="242" y="21"/>
                </a:lnTo>
                <a:lnTo>
                  <a:pt x="236" y="13"/>
                </a:lnTo>
                <a:lnTo>
                  <a:pt x="230" y="9"/>
                </a:lnTo>
                <a:lnTo>
                  <a:pt x="223" y="5"/>
                </a:lnTo>
                <a:lnTo>
                  <a:pt x="214" y="2"/>
                </a:lnTo>
                <a:lnTo>
                  <a:pt x="204" y="0"/>
                </a:lnTo>
                <a:lnTo>
                  <a:pt x="204" y="0"/>
                </a:lnTo>
                <a:close/>
                <a:moveTo>
                  <a:pt x="92" y="24"/>
                </a:moveTo>
                <a:lnTo>
                  <a:pt x="159" y="24"/>
                </a:lnTo>
                <a:lnTo>
                  <a:pt x="159" y="24"/>
                </a:lnTo>
                <a:lnTo>
                  <a:pt x="163" y="25"/>
                </a:lnTo>
                <a:lnTo>
                  <a:pt x="167" y="26"/>
                </a:lnTo>
                <a:lnTo>
                  <a:pt x="170" y="31"/>
                </a:lnTo>
                <a:lnTo>
                  <a:pt x="170" y="35"/>
                </a:lnTo>
                <a:lnTo>
                  <a:pt x="170" y="35"/>
                </a:lnTo>
                <a:lnTo>
                  <a:pt x="170" y="40"/>
                </a:lnTo>
                <a:lnTo>
                  <a:pt x="167" y="42"/>
                </a:lnTo>
                <a:lnTo>
                  <a:pt x="163" y="45"/>
                </a:lnTo>
                <a:lnTo>
                  <a:pt x="159" y="45"/>
                </a:lnTo>
                <a:lnTo>
                  <a:pt x="92" y="45"/>
                </a:lnTo>
                <a:lnTo>
                  <a:pt x="92" y="45"/>
                </a:lnTo>
                <a:lnTo>
                  <a:pt x="87" y="45"/>
                </a:lnTo>
                <a:lnTo>
                  <a:pt x="83" y="42"/>
                </a:lnTo>
                <a:lnTo>
                  <a:pt x="80" y="40"/>
                </a:lnTo>
                <a:lnTo>
                  <a:pt x="80" y="35"/>
                </a:lnTo>
                <a:lnTo>
                  <a:pt x="80" y="35"/>
                </a:lnTo>
                <a:lnTo>
                  <a:pt x="80" y="31"/>
                </a:lnTo>
                <a:lnTo>
                  <a:pt x="83" y="26"/>
                </a:lnTo>
                <a:lnTo>
                  <a:pt x="87" y="25"/>
                </a:lnTo>
                <a:lnTo>
                  <a:pt x="92" y="24"/>
                </a:lnTo>
                <a:lnTo>
                  <a:pt x="92" y="24"/>
                </a:lnTo>
                <a:close/>
                <a:moveTo>
                  <a:pt x="125" y="346"/>
                </a:moveTo>
                <a:lnTo>
                  <a:pt x="125" y="346"/>
                </a:lnTo>
                <a:lnTo>
                  <a:pt x="118" y="345"/>
                </a:lnTo>
                <a:lnTo>
                  <a:pt x="112" y="342"/>
                </a:lnTo>
                <a:lnTo>
                  <a:pt x="109" y="336"/>
                </a:lnTo>
                <a:lnTo>
                  <a:pt x="108" y="329"/>
                </a:lnTo>
                <a:lnTo>
                  <a:pt x="108" y="329"/>
                </a:lnTo>
                <a:lnTo>
                  <a:pt x="109" y="322"/>
                </a:lnTo>
                <a:lnTo>
                  <a:pt x="112" y="316"/>
                </a:lnTo>
                <a:lnTo>
                  <a:pt x="118" y="313"/>
                </a:lnTo>
                <a:lnTo>
                  <a:pt x="125" y="311"/>
                </a:lnTo>
                <a:lnTo>
                  <a:pt x="125" y="311"/>
                </a:lnTo>
                <a:lnTo>
                  <a:pt x="132" y="313"/>
                </a:lnTo>
                <a:lnTo>
                  <a:pt x="138" y="316"/>
                </a:lnTo>
                <a:lnTo>
                  <a:pt x="141" y="322"/>
                </a:lnTo>
                <a:lnTo>
                  <a:pt x="143" y="329"/>
                </a:lnTo>
                <a:lnTo>
                  <a:pt x="143" y="329"/>
                </a:lnTo>
                <a:lnTo>
                  <a:pt x="141" y="336"/>
                </a:lnTo>
                <a:lnTo>
                  <a:pt x="138" y="342"/>
                </a:lnTo>
                <a:lnTo>
                  <a:pt x="132" y="345"/>
                </a:lnTo>
                <a:lnTo>
                  <a:pt x="125" y="346"/>
                </a:lnTo>
                <a:lnTo>
                  <a:pt x="125" y="346"/>
                </a:lnTo>
                <a:close/>
                <a:moveTo>
                  <a:pt x="204" y="295"/>
                </a:moveTo>
                <a:lnTo>
                  <a:pt x="47" y="295"/>
                </a:lnTo>
                <a:lnTo>
                  <a:pt x="47" y="69"/>
                </a:lnTo>
                <a:lnTo>
                  <a:pt x="204" y="69"/>
                </a:lnTo>
                <a:lnTo>
                  <a:pt x="204" y="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千图PPT彼岸天：ID 8661124Freeform: Shape 21"/>
          <p:cNvSpPr/>
          <p:nvPr>
            <p:custDataLst>
              <p:tags r:id="rId11"/>
            </p:custDataLst>
          </p:nvPr>
        </p:nvSpPr>
        <p:spPr bwMode="auto">
          <a:xfrm>
            <a:off x="2664066" y="3922538"/>
            <a:ext cx="493826" cy="307976"/>
          </a:xfrm>
          <a:custGeom>
            <a:avLst/>
            <a:gdLst>
              <a:gd name="T0" fmla="*/ 326 w 372"/>
              <a:gd name="T1" fmla="*/ 232 h 232"/>
              <a:gd name="T2" fmla="*/ 334 w 372"/>
              <a:gd name="T3" fmla="*/ 231 h 232"/>
              <a:gd name="T4" fmla="*/ 348 w 372"/>
              <a:gd name="T5" fmla="*/ 226 h 232"/>
              <a:gd name="T6" fmla="*/ 358 w 372"/>
              <a:gd name="T7" fmla="*/ 216 h 232"/>
              <a:gd name="T8" fmla="*/ 367 w 372"/>
              <a:gd name="T9" fmla="*/ 199 h 232"/>
              <a:gd name="T10" fmla="*/ 371 w 372"/>
              <a:gd name="T11" fmla="*/ 174 h 232"/>
              <a:gd name="T12" fmla="*/ 372 w 372"/>
              <a:gd name="T13" fmla="*/ 161 h 232"/>
              <a:gd name="T14" fmla="*/ 368 w 372"/>
              <a:gd name="T15" fmla="*/ 144 h 232"/>
              <a:gd name="T16" fmla="*/ 361 w 372"/>
              <a:gd name="T17" fmla="*/ 129 h 232"/>
              <a:gd name="T18" fmla="*/ 349 w 372"/>
              <a:gd name="T19" fmla="*/ 119 h 232"/>
              <a:gd name="T20" fmla="*/ 326 w 372"/>
              <a:gd name="T21" fmla="*/ 107 h 232"/>
              <a:gd name="T22" fmla="*/ 304 w 372"/>
              <a:gd name="T23" fmla="*/ 103 h 232"/>
              <a:gd name="T24" fmla="*/ 307 w 372"/>
              <a:gd name="T25" fmla="*/ 91 h 232"/>
              <a:gd name="T26" fmla="*/ 308 w 372"/>
              <a:gd name="T27" fmla="*/ 62 h 232"/>
              <a:gd name="T28" fmla="*/ 302 w 372"/>
              <a:gd name="T29" fmla="*/ 46 h 232"/>
              <a:gd name="T30" fmla="*/ 292 w 372"/>
              <a:gd name="T31" fmla="*/ 30 h 232"/>
              <a:gd name="T32" fmla="*/ 273 w 372"/>
              <a:gd name="T33" fmla="*/ 14 h 232"/>
              <a:gd name="T34" fmla="*/ 246 w 372"/>
              <a:gd name="T35" fmla="*/ 3 h 232"/>
              <a:gd name="T36" fmla="*/ 234 w 372"/>
              <a:gd name="T37" fmla="*/ 0 h 232"/>
              <a:gd name="T38" fmla="*/ 212 w 372"/>
              <a:gd name="T39" fmla="*/ 0 h 232"/>
              <a:gd name="T40" fmla="*/ 195 w 372"/>
              <a:gd name="T41" fmla="*/ 6 h 232"/>
              <a:gd name="T42" fmla="*/ 180 w 372"/>
              <a:gd name="T43" fmla="*/ 16 h 232"/>
              <a:gd name="T44" fmla="*/ 164 w 372"/>
              <a:gd name="T45" fmla="*/ 32 h 232"/>
              <a:gd name="T46" fmla="*/ 152 w 372"/>
              <a:gd name="T47" fmla="*/ 53 h 232"/>
              <a:gd name="T48" fmla="*/ 148 w 372"/>
              <a:gd name="T49" fmla="*/ 48 h 232"/>
              <a:gd name="T50" fmla="*/ 138 w 372"/>
              <a:gd name="T51" fmla="*/ 35 h 232"/>
              <a:gd name="T52" fmla="*/ 118 w 372"/>
              <a:gd name="T53" fmla="*/ 26 h 232"/>
              <a:gd name="T54" fmla="*/ 103 w 372"/>
              <a:gd name="T55" fmla="*/ 24 h 232"/>
              <a:gd name="T56" fmla="*/ 87 w 372"/>
              <a:gd name="T57" fmla="*/ 29 h 232"/>
              <a:gd name="T58" fmla="*/ 77 w 372"/>
              <a:gd name="T59" fmla="*/ 32 h 232"/>
              <a:gd name="T60" fmla="*/ 64 w 372"/>
              <a:gd name="T61" fmla="*/ 42 h 232"/>
              <a:gd name="T62" fmla="*/ 53 w 372"/>
              <a:gd name="T63" fmla="*/ 53 h 232"/>
              <a:gd name="T64" fmla="*/ 45 w 372"/>
              <a:gd name="T65" fmla="*/ 72 h 232"/>
              <a:gd name="T66" fmla="*/ 42 w 372"/>
              <a:gd name="T67" fmla="*/ 94 h 232"/>
              <a:gd name="T68" fmla="*/ 43 w 372"/>
              <a:gd name="T69" fmla="*/ 104 h 232"/>
              <a:gd name="T70" fmla="*/ 29 w 372"/>
              <a:gd name="T71" fmla="*/ 109 h 232"/>
              <a:gd name="T72" fmla="*/ 13 w 372"/>
              <a:gd name="T73" fmla="*/ 120 h 232"/>
              <a:gd name="T74" fmla="*/ 3 w 372"/>
              <a:gd name="T75" fmla="*/ 135 h 232"/>
              <a:gd name="T76" fmla="*/ 0 w 372"/>
              <a:gd name="T77" fmla="*/ 148 h 232"/>
              <a:gd name="T78" fmla="*/ 0 w 372"/>
              <a:gd name="T79" fmla="*/ 155 h 232"/>
              <a:gd name="T80" fmla="*/ 1 w 372"/>
              <a:gd name="T81" fmla="*/ 177 h 232"/>
              <a:gd name="T82" fmla="*/ 5 w 372"/>
              <a:gd name="T83" fmla="*/ 195 h 232"/>
              <a:gd name="T84" fmla="*/ 21 w 372"/>
              <a:gd name="T85" fmla="*/ 218 h 232"/>
              <a:gd name="T86" fmla="*/ 36 w 372"/>
              <a:gd name="T87" fmla="*/ 229 h 232"/>
              <a:gd name="T88" fmla="*/ 43 w 372"/>
              <a:gd name="T8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2" h="232">
                <a:moveTo>
                  <a:pt x="43" y="232"/>
                </a:moveTo>
                <a:lnTo>
                  <a:pt x="326" y="232"/>
                </a:lnTo>
                <a:lnTo>
                  <a:pt x="326" y="232"/>
                </a:lnTo>
                <a:lnTo>
                  <a:pt x="334" y="231"/>
                </a:lnTo>
                <a:lnTo>
                  <a:pt x="342" y="229"/>
                </a:lnTo>
                <a:lnTo>
                  <a:pt x="348" y="226"/>
                </a:lnTo>
                <a:lnTo>
                  <a:pt x="353" y="222"/>
                </a:lnTo>
                <a:lnTo>
                  <a:pt x="358" y="216"/>
                </a:lnTo>
                <a:lnTo>
                  <a:pt x="361" y="211"/>
                </a:lnTo>
                <a:lnTo>
                  <a:pt x="367" y="199"/>
                </a:lnTo>
                <a:lnTo>
                  <a:pt x="369" y="186"/>
                </a:lnTo>
                <a:lnTo>
                  <a:pt x="371" y="174"/>
                </a:lnTo>
                <a:lnTo>
                  <a:pt x="372" y="161"/>
                </a:lnTo>
                <a:lnTo>
                  <a:pt x="372" y="161"/>
                </a:lnTo>
                <a:lnTo>
                  <a:pt x="371" y="152"/>
                </a:lnTo>
                <a:lnTo>
                  <a:pt x="368" y="144"/>
                </a:lnTo>
                <a:lnTo>
                  <a:pt x="365" y="136"/>
                </a:lnTo>
                <a:lnTo>
                  <a:pt x="361" y="129"/>
                </a:lnTo>
                <a:lnTo>
                  <a:pt x="355" y="123"/>
                </a:lnTo>
                <a:lnTo>
                  <a:pt x="349" y="119"/>
                </a:lnTo>
                <a:lnTo>
                  <a:pt x="337" y="112"/>
                </a:lnTo>
                <a:lnTo>
                  <a:pt x="326" y="107"/>
                </a:lnTo>
                <a:lnTo>
                  <a:pt x="314" y="104"/>
                </a:lnTo>
                <a:lnTo>
                  <a:pt x="304" y="103"/>
                </a:lnTo>
                <a:lnTo>
                  <a:pt x="304" y="103"/>
                </a:lnTo>
                <a:lnTo>
                  <a:pt x="307" y="91"/>
                </a:lnTo>
                <a:lnTo>
                  <a:pt x="308" y="78"/>
                </a:lnTo>
                <a:lnTo>
                  <a:pt x="308" y="62"/>
                </a:lnTo>
                <a:lnTo>
                  <a:pt x="305" y="55"/>
                </a:lnTo>
                <a:lnTo>
                  <a:pt x="302" y="46"/>
                </a:lnTo>
                <a:lnTo>
                  <a:pt x="298" y="37"/>
                </a:lnTo>
                <a:lnTo>
                  <a:pt x="292" y="30"/>
                </a:lnTo>
                <a:lnTo>
                  <a:pt x="284" y="22"/>
                </a:lnTo>
                <a:lnTo>
                  <a:pt x="273" y="14"/>
                </a:lnTo>
                <a:lnTo>
                  <a:pt x="260" y="8"/>
                </a:lnTo>
                <a:lnTo>
                  <a:pt x="246" y="3"/>
                </a:lnTo>
                <a:lnTo>
                  <a:pt x="246" y="3"/>
                </a:lnTo>
                <a:lnTo>
                  <a:pt x="234" y="0"/>
                </a:lnTo>
                <a:lnTo>
                  <a:pt x="222" y="0"/>
                </a:lnTo>
                <a:lnTo>
                  <a:pt x="212" y="0"/>
                </a:lnTo>
                <a:lnTo>
                  <a:pt x="203" y="3"/>
                </a:lnTo>
                <a:lnTo>
                  <a:pt x="195" y="6"/>
                </a:lnTo>
                <a:lnTo>
                  <a:pt x="187" y="10"/>
                </a:lnTo>
                <a:lnTo>
                  <a:pt x="180" y="16"/>
                </a:lnTo>
                <a:lnTo>
                  <a:pt x="174" y="20"/>
                </a:lnTo>
                <a:lnTo>
                  <a:pt x="164" y="32"/>
                </a:lnTo>
                <a:lnTo>
                  <a:pt x="157" y="42"/>
                </a:lnTo>
                <a:lnTo>
                  <a:pt x="152" y="53"/>
                </a:lnTo>
                <a:lnTo>
                  <a:pt x="152" y="53"/>
                </a:lnTo>
                <a:lnTo>
                  <a:pt x="148" y="48"/>
                </a:lnTo>
                <a:lnTo>
                  <a:pt x="144" y="40"/>
                </a:lnTo>
                <a:lnTo>
                  <a:pt x="138" y="35"/>
                </a:lnTo>
                <a:lnTo>
                  <a:pt x="129" y="29"/>
                </a:lnTo>
                <a:lnTo>
                  <a:pt x="118" y="26"/>
                </a:lnTo>
                <a:lnTo>
                  <a:pt x="110" y="24"/>
                </a:lnTo>
                <a:lnTo>
                  <a:pt x="103" y="24"/>
                </a:lnTo>
                <a:lnTo>
                  <a:pt x="96" y="26"/>
                </a:lnTo>
                <a:lnTo>
                  <a:pt x="87" y="29"/>
                </a:lnTo>
                <a:lnTo>
                  <a:pt x="87" y="29"/>
                </a:lnTo>
                <a:lnTo>
                  <a:pt x="77" y="32"/>
                </a:lnTo>
                <a:lnTo>
                  <a:pt x="69" y="36"/>
                </a:lnTo>
                <a:lnTo>
                  <a:pt x="64" y="42"/>
                </a:lnTo>
                <a:lnTo>
                  <a:pt x="58" y="48"/>
                </a:lnTo>
                <a:lnTo>
                  <a:pt x="53" y="53"/>
                </a:lnTo>
                <a:lnTo>
                  <a:pt x="51" y="59"/>
                </a:lnTo>
                <a:lnTo>
                  <a:pt x="45" y="72"/>
                </a:lnTo>
                <a:lnTo>
                  <a:pt x="43" y="84"/>
                </a:lnTo>
                <a:lnTo>
                  <a:pt x="42" y="94"/>
                </a:lnTo>
                <a:lnTo>
                  <a:pt x="43" y="104"/>
                </a:lnTo>
                <a:lnTo>
                  <a:pt x="43" y="104"/>
                </a:lnTo>
                <a:lnTo>
                  <a:pt x="36" y="106"/>
                </a:lnTo>
                <a:lnTo>
                  <a:pt x="29" y="109"/>
                </a:lnTo>
                <a:lnTo>
                  <a:pt x="21" y="115"/>
                </a:lnTo>
                <a:lnTo>
                  <a:pt x="13" y="120"/>
                </a:lnTo>
                <a:lnTo>
                  <a:pt x="5" y="129"/>
                </a:lnTo>
                <a:lnTo>
                  <a:pt x="3" y="135"/>
                </a:lnTo>
                <a:lnTo>
                  <a:pt x="1" y="141"/>
                </a:lnTo>
                <a:lnTo>
                  <a:pt x="0" y="148"/>
                </a:lnTo>
                <a:lnTo>
                  <a:pt x="0" y="155"/>
                </a:lnTo>
                <a:lnTo>
                  <a:pt x="0" y="155"/>
                </a:lnTo>
                <a:lnTo>
                  <a:pt x="0" y="167"/>
                </a:lnTo>
                <a:lnTo>
                  <a:pt x="1" y="177"/>
                </a:lnTo>
                <a:lnTo>
                  <a:pt x="3" y="187"/>
                </a:lnTo>
                <a:lnTo>
                  <a:pt x="5" y="195"/>
                </a:lnTo>
                <a:lnTo>
                  <a:pt x="13" y="209"/>
                </a:lnTo>
                <a:lnTo>
                  <a:pt x="21" y="218"/>
                </a:lnTo>
                <a:lnTo>
                  <a:pt x="29" y="225"/>
                </a:lnTo>
                <a:lnTo>
                  <a:pt x="36" y="229"/>
                </a:lnTo>
                <a:lnTo>
                  <a:pt x="43" y="232"/>
                </a:lnTo>
                <a:lnTo>
                  <a:pt x="4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千图PPT彼岸天：ID 8661124Freeform: Shape 22"/>
          <p:cNvSpPr/>
          <p:nvPr>
            <p:custDataLst>
              <p:tags r:id="rId12"/>
            </p:custDataLst>
          </p:nvPr>
        </p:nvSpPr>
        <p:spPr bwMode="auto">
          <a:xfrm>
            <a:off x="3436763" y="3878639"/>
            <a:ext cx="390541" cy="395776"/>
          </a:xfrm>
          <a:custGeom>
            <a:avLst/>
            <a:gdLst>
              <a:gd name="T0" fmla="*/ 304 w 373"/>
              <a:gd name="T1" fmla="*/ 243 h 378"/>
              <a:gd name="T2" fmla="*/ 284 w 373"/>
              <a:gd name="T3" fmla="*/ 246 h 378"/>
              <a:gd name="T4" fmla="*/ 265 w 373"/>
              <a:gd name="T5" fmla="*/ 254 h 378"/>
              <a:gd name="T6" fmla="*/ 264 w 373"/>
              <a:gd name="T7" fmla="*/ 122 h 378"/>
              <a:gd name="T8" fmla="*/ 272 w 373"/>
              <a:gd name="T9" fmla="*/ 128 h 378"/>
              <a:gd name="T10" fmla="*/ 294 w 373"/>
              <a:gd name="T11" fmla="*/ 134 h 378"/>
              <a:gd name="T12" fmla="*/ 304 w 373"/>
              <a:gd name="T13" fmla="*/ 135 h 378"/>
              <a:gd name="T14" fmla="*/ 331 w 373"/>
              <a:gd name="T15" fmla="*/ 129 h 378"/>
              <a:gd name="T16" fmla="*/ 352 w 373"/>
              <a:gd name="T17" fmla="*/ 115 h 378"/>
              <a:gd name="T18" fmla="*/ 367 w 373"/>
              <a:gd name="T19" fmla="*/ 95 h 378"/>
              <a:gd name="T20" fmla="*/ 373 w 373"/>
              <a:gd name="T21" fmla="*/ 67 h 378"/>
              <a:gd name="T22" fmla="*/ 371 w 373"/>
              <a:gd name="T23" fmla="*/ 54 h 378"/>
              <a:gd name="T24" fmla="*/ 361 w 373"/>
              <a:gd name="T25" fmla="*/ 29 h 378"/>
              <a:gd name="T26" fmla="*/ 342 w 373"/>
              <a:gd name="T27" fmla="*/ 12 h 378"/>
              <a:gd name="T28" fmla="*/ 319 w 373"/>
              <a:gd name="T29" fmla="*/ 1 h 378"/>
              <a:gd name="T30" fmla="*/ 304 w 373"/>
              <a:gd name="T31" fmla="*/ 0 h 378"/>
              <a:gd name="T32" fmla="*/ 278 w 373"/>
              <a:gd name="T33" fmla="*/ 4 h 378"/>
              <a:gd name="T34" fmla="*/ 256 w 373"/>
              <a:gd name="T35" fmla="*/ 19 h 378"/>
              <a:gd name="T36" fmla="*/ 242 w 373"/>
              <a:gd name="T37" fmla="*/ 41 h 378"/>
              <a:gd name="T38" fmla="*/ 237 w 373"/>
              <a:gd name="T39" fmla="*/ 67 h 378"/>
              <a:gd name="T40" fmla="*/ 237 w 373"/>
              <a:gd name="T41" fmla="*/ 70 h 378"/>
              <a:gd name="T42" fmla="*/ 109 w 373"/>
              <a:gd name="T43" fmla="*/ 137 h 378"/>
              <a:gd name="T44" fmla="*/ 90 w 373"/>
              <a:gd name="T45" fmla="*/ 126 h 378"/>
              <a:gd name="T46" fmla="*/ 68 w 373"/>
              <a:gd name="T47" fmla="*/ 122 h 378"/>
              <a:gd name="T48" fmla="*/ 54 w 373"/>
              <a:gd name="T49" fmla="*/ 124 h 378"/>
              <a:gd name="T50" fmla="*/ 31 w 373"/>
              <a:gd name="T51" fmla="*/ 134 h 378"/>
              <a:gd name="T52" fmla="*/ 12 w 373"/>
              <a:gd name="T53" fmla="*/ 153 h 378"/>
              <a:gd name="T54" fmla="*/ 2 w 373"/>
              <a:gd name="T55" fmla="*/ 177 h 378"/>
              <a:gd name="T56" fmla="*/ 0 w 373"/>
              <a:gd name="T57" fmla="*/ 190 h 378"/>
              <a:gd name="T58" fmla="*/ 6 w 373"/>
              <a:gd name="T59" fmla="*/ 217 h 378"/>
              <a:gd name="T60" fmla="*/ 20 w 373"/>
              <a:gd name="T61" fmla="*/ 238 h 378"/>
              <a:gd name="T62" fmla="*/ 42 w 373"/>
              <a:gd name="T63" fmla="*/ 253 h 378"/>
              <a:gd name="T64" fmla="*/ 68 w 373"/>
              <a:gd name="T65" fmla="*/ 259 h 378"/>
              <a:gd name="T66" fmla="*/ 80 w 373"/>
              <a:gd name="T67" fmla="*/ 257 h 378"/>
              <a:gd name="T68" fmla="*/ 103 w 373"/>
              <a:gd name="T69" fmla="*/ 249 h 378"/>
              <a:gd name="T70" fmla="*/ 237 w 373"/>
              <a:gd name="T71" fmla="*/ 305 h 378"/>
              <a:gd name="T72" fmla="*/ 237 w 373"/>
              <a:gd name="T73" fmla="*/ 310 h 378"/>
              <a:gd name="T74" fmla="*/ 237 w 373"/>
              <a:gd name="T75" fmla="*/ 324 h 378"/>
              <a:gd name="T76" fmla="*/ 249 w 373"/>
              <a:gd name="T77" fmla="*/ 347 h 378"/>
              <a:gd name="T78" fmla="*/ 267 w 373"/>
              <a:gd name="T79" fmla="*/ 366 h 378"/>
              <a:gd name="T80" fmla="*/ 291 w 373"/>
              <a:gd name="T81" fmla="*/ 377 h 378"/>
              <a:gd name="T82" fmla="*/ 304 w 373"/>
              <a:gd name="T83" fmla="*/ 378 h 378"/>
              <a:gd name="T84" fmla="*/ 331 w 373"/>
              <a:gd name="T85" fmla="*/ 372 h 378"/>
              <a:gd name="T86" fmla="*/ 352 w 373"/>
              <a:gd name="T87" fmla="*/ 358 h 378"/>
              <a:gd name="T88" fmla="*/ 367 w 373"/>
              <a:gd name="T89" fmla="*/ 337 h 378"/>
              <a:gd name="T90" fmla="*/ 373 w 373"/>
              <a:gd name="T91" fmla="*/ 310 h 378"/>
              <a:gd name="T92" fmla="*/ 371 w 373"/>
              <a:gd name="T93" fmla="*/ 297 h 378"/>
              <a:gd name="T94" fmla="*/ 361 w 373"/>
              <a:gd name="T95" fmla="*/ 272 h 378"/>
              <a:gd name="T96" fmla="*/ 342 w 373"/>
              <a:gd name="T97" fmla="*/ 254 h 378"/>
              <a:gd name="T98" fmla="*/ 319 w 373"/>
              <a:gd name="T99" fmla="*/ 244 h 378"/>
              <a:gd name="T100" fmla="*/ 304 w 373"/>
              <a:gd name="T101" fmla="*/ 24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" h="378">
                <a:moveTo>
                  <a:pt x="304" y="243"/>
                </a:moveTo>
                <a:lnTo>
                  <a:pt x="304" y="243"/>
                </a:lnTo>
                <a:lnTo>
                  <a:pt x="294" y="243"/>
                </a:lnTo>
                <a:lnTo>
                  <a:pt x="284" y="246"/>
                </a:lnTo>
                <a:lnTo>
                  <a:pt x="274" y="250"/>
                </a:lnTo>
                <a:lnTo>
                  <a:pt x="265" y="254"/>
                </a:lnTo>
                <a:lnTo>
                  <a:pt x="137" y="188"/>
                </a:lnTo>
                <a:lnTo>
                  <a:pt x="264" y="122"/>
                </a:lnTo>
                <a:lnTo>
                  <a:pt x="264" y="122"/>
                </a:lnTo>
                <a:lnTo>
                  <a:pt x="272" y="128"/>
                </a:lnTo>
                <a:lnTo>
                  <a:pt x="283" y="132"/>
                </a:lnTo>
                <a:lnTo>
                  <a:pt x="294" y="134"/>
                </a:lnTo>
                <a:lnTo>
                  <a:pt x="304" y="135"/>
                </a:lnTo>
                <a:lnTo>
                  <a:pt x="304" y="135"/>
                </a:lnTo>
                <a:lnTo>
                  <a:pt x="319" y="134"/>
                </a:lnTo>
                <a:lnTo>
                  <a:pt x="331" y="129"/>
                </a:lnTo>
                <a:lnTo>
                  <a:pt x="342" y="124"/>
                </a:lnTo>
                <a:lnTo>
                  <a:pt x="352" y="115"/>
                </a:lnTo>
                <a:lnTo>
                  <a:pt x="361" y="106"/>
                </a:lnTo>
                <a:lnTo>
                  <a:pt x="367" y="95"/>
                </a:lnTo>
                <a:lnTo>
                  <a:pt x="371" y="81"/>
                </a:lnTo>
                <a:lnTo>
                  <a:pt x="373" y="67"/>
                </a:lnTo>
                <a:lnTo>
                  <a:pt x="373" y="67"/>
                </a:lnTo>
                <a:lnTo>
                  <a:pt x="371" y="54"/>
                </a:lnTo>
                <a:lnTo>
                  <a:pt x="367" y="41"/>
                </a:lnTo>
                <a:lnTo>
                  <a:pt x="361" y="29"/>
                </a:lnTo>
                <a:lnTo>
                  <a:pt x="352" y="19"/>
                </a:lnTo>
                <a:lnTo>
                  <a:pt x="342" y="12"/>
                </a:lnTo>
                <a:lnTo>
                  <a:pt x="331" y="4"/>
                </a:lnTo>
                <a:lnTo>
                  <a:pt x="319" y="1"/>
                </a:lnTo>
                <a:lnTo>
                  <a:pt x="304" y="0"/>
                </a:lnTo>
                <a:lnTo>
                  <a:pt x="304" y="0"/>
                </a:lnTo>
                <a:lnTo>
                  <a:pt x="291" y="1"/>
                </a:lnTo>
                <a:lnTo>
                  <a:pt x="278" y="4"/>
                </a:lnTo>
                <a:lnTo>
                  <a:pt x="267" y="12"/>
                </a:lnTo>
                <a:lnTo>
                  <a:pt x="256" y="19"/>
                </a:lnTo>
                <a:lnTo>
                  <a:pt x="249" y="29"/>
                </a:lnTo>
                <a:lnTo>
                  <a:pt x="242" y="41"/>
                </a:lnTo>
                <a:lnTo>
                  <a:pt x="237" y="54"/>
                </a:lnTo>
                <a:lnTo>
                  <a:pt x="237" y="67"/>
                </a:lnTo>
                <a:lnTo>
                  <a:pt x="237" y="67"/>
                </a:lnTo>
                <a:lnTo>
                  <a:pt x="237" y="70"/>
                </a:lnTo>
                <a:lnTo>
                  <a:pt x="109" y="137"/>
                </a:lnTo>
                <a:lnTo>
                  <a:pt x="109" y="137"/>
                </a:lnTo>
                <a:lnTo>
                  <a:pt x="101" y="131"/>
                </a:lnTo>
                <a:lnTo>
                  <a:pt x="90" y="126"/>
                </a:lnTo>
                <a:lnTo>
                  <a:pt x="80" y="124"/>
                </a:lnTo>
                <a:lnTo>
                  <a:pt x="68" y="122"/>
                </a:lnTo>
                <a:lnTo>
                  <a:pt x="68" y="122"/>
                </a:lnTo>
                <a:lnTo>
                  <a:pt x="54" y="124"/>
                </a:lnTo>
                <a:lnTo>
                  <a:pt x="42" y="128"/>
                </a:lnTo>
                <a:lnTo>
                  <a:pt x="31" y="134"/>
                </a:lnTo>
                <a:lnTo>
                  <a:pt x="20" y="142"/>
                </a:lnTo>
                <a:lnTo>
                  <a:pt x="12" y="153"/>
                </a:lnTo>
                <a:lnTo>
                  <a:pt x="6" y="164"/>
                </a:lnTo>
                <a:lnTo>
                  <a:pt x="2" y="177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7"/>
                </a:lnTo>
                <a:lnTo>
                  <a:pt x="12" y="228"/>
                </a:lnTo>
                <a:lnTo>
                  <a:pt x="20" y="238"/>
                </a:lnTo>
                <a:lnTo>
                  <a:pt x="31" y="247"/>
                </a:lnTo>
                <a:lnTo>
                  <a:pt x="42" y="253"/>
                </a:lnTo>
                <a:lnTo>
                  <a:pt x="54" y="257"/>
                </a:lnTo>
                <a:lnTo>
                  <a:pt x="68" y="259"/>
                </a:lnTo>
                <a:lnTo>
                  <a:pt x="68" y="259"/>
                </a:lnTo>
                <a:lnTo>
                  <a:pt x="80" y="257"/>
                </a:lnTo>
                <a:lnTo>
                  <a:pt x="92" y="254"/>
                </a:lnTo>
                <a:lnTo>
                  <a:pt x="103" y="249"/>
                </a:lnTo>
                <a:lnTo>
                  <a:pt x="112" y="241"/>
                </a:lnTo>
                <a:lnTo>
                  <a:pt x="237" y="305"/>
                </a:lnTo>
                <a:lnTo>
                  <a:pt x="237" y="305"/>
                </a:lnTo>
                <a:lnTo>
                  <a:pt x="237" y="310"/>
                </a:lnTo>
                <a:lnTo>
                  <a:pt x="237" y="310"/>
                </a:lnTo>
                <a:lnTo>
                  <a:pt x="237" y="324"/>
                </a:lnTo>
                <a:lnTo>
                  <a:pt x="242" y="337"/>
                </a:lnTo>
                <a:lnTo>
                  <a:pt x="249" y="347"/>
                </a:lnTo>
                <a:lnTo>
                  <a:pt x="256" y="358"/>
                </a:lnTo>
                <a:lnTo>
                  <a:pt x="267" y="366"/>
                </a:lnTo>
                <a:lnTo>
                  <a:pt x="278" y="372"/>
                </a:lnTo>
                <a:lnTo>
                  <a:pt x="291" y="377"/>
                </a:lnTo>
                <a:lnTo>
                  <a:pt x="304" y="378"/>
                </a:lnTo>
                <a:lnTo>
                  <a:pt x="304" y="378"/>
                </a:lnTo>
                <a:lnTo>
                  <a:pt x="319" y="377"/>
                </a:lnTo>
                <a:lnTo>
                  <a:pt x="331" y="372"/>
                </a:lnTo>
                <a:lnTo>
                  <a:pt x="342" y="366"/>
                </a:lnTo>
                <a:lnTo>
                  <a:pt x="352" y="358"/>
                </a:lnTo>
                <a:lnTo>
                  <a:pt x="361" y="347"/>
                </a:lnTo>
                <a:lnTo>
                  <a:pt x="367" y="337"/>
                </a:lnTo>
                <a:lnTo>
                  <a:pt x="371" y="324"/>
                </a:lnTo>
                <a:lnTo>
                  <a:pt x="373" y="310"/>
                </a:lnTo>
                <a:lnTo>
                  <a:pt x="373" y="310"/>
                </a:lnTo>
                <a:lnTo>
                  <a:pt x="371" y="297"/>
                </a:lnTo>
                <a:lnTo>
                  <a:pt x="367" y="284"/>
                </a:lnTo>
                <a:lnTo>
                  <a:pt x="361" y="272"/>
                </a:lnTo>
                <a:lnTo>
                  <a:pt x="352" y="262"/>
                </a:lnTo>
                <a:lnTo>
                  <a:pt x="342" y="254"/>
                </a:lnTo>
                <a:lnTo>
                  <a:pt x="331" y="247"/>
                </a:lnTo>
                <a:lnTo>
                  <a:pt x="319" y="244"/>
                </a:lnTo>
                <a:lnTo>
                  <a:pt x="304" y="243"/>
                </a:lnTo>
                <a:lnTo>
                  <a:pt x="304" y="2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千图PPT彼岸天：ID 8661124Freeform: Shape 24"/>
          <p:cNvSpPr/>
          <p:nvPr>
            <p:custDataLst>
              <p:tags r:id="rId13"/>
            </p:custDataLst>
          </p:nvPr>
        </p:nvSpPr>
        <p:spPr bwMode="auto">
          <a:xfrm>
            <a:off x="8349536" y="2978872"/>
            <a:ext cx="399203" cy="366294"/>
          </a:xfrm>
          <a:custGeom>
            <a:avLst/>
            <a:gdLst>
              <a:gd name="T0" fmla="*/ 233 w 279"/>
              <a:gd name="T1" fmla="*/ 0 h 256"/>
              <a:gd name="T2" fmla="*/ 233 w 279"/>
              <a:gd name="T3" fmla="*/ 0 h 256"/>
              <a:gd name="T4" fmla="*/ 46 w 279"/>
              <a:gd name="T5" fmla="*/ 0 h 256"/>
              <a:gd name="T6" fmla="*/ 46 w 279"/>
              <a:gd name="T7" fmla="*/ 0 h 256"/>
              <a:gd name="T8" fmla="*/ 38 w 279"/>
              <a:gd name="T9" fmla="*/ 1 h 256"/>
              <a:gd name="T10" fmla="*/ 30 w 279"/>
              <a:gd name="T11" fmla="*/ 4 h 256"/>
              <a:gd name="T12" fmla="*/ 22 w 279"/>
              <a:gd name="T13" fmla="*/ 9 h 256"/>
              <a:gd name="T14" fmla="*/ 14 w 279"/>
              <a:gd name="T15" fmla="*/ 14 h 256"/>
              <a:gd name="T16" fmla="*/ 8 w 279"/>
              <a:gd name="T17" fmla="*/ 22 h 256"/>
              <a:gd name="T18" fmla="*/ 4 w 279"/>
              <a:gd name="T19" fmla="*/ 29 h 256"/>
              <a:gd name="T20" fmla="*/ 1 w 279"/>
              <a:gd name="T21" fmla="*/ 38 h 256"/>
              <a:gd name="T22" fmla="*/ 0 w 279"/>
              <a:gd name="T23" fmla="*/ 46 h 256"/>
              <a:gd name="T24" fmla="*/ 0 w 279"/>
              <a:gd name="T25" fmla="*/ 46 h 256"/>
              <a:gd name="T26" fmla="*/ 0 w 279"/>
              <a:gd name="T27" fmla="*/ 139 h 256"/>
              <a:gd name="T28" fmla="*/ 0 w 279"/>
              <a:gd name="T29" fmla="*/ 139 h 256"/>
              <a:gd name="T30" fmla="*/ 1 w 279"/>
              <a:gd name="T31" fmla="*/ 148 h 256"/>
              <a:gd name="T32" fmla="*/ 4 w 279"/>
              <a:gd name="T33" fmla="*/ 157 h 256"/>
              <a:gd name="T34" fmla="*/ 8 w 279"/>
              <a:gd name="T35" fmla="*/ 164 h 256"/>
              <a:gd name="T36" fmla="*/ 14 w 279"/>
              <a:gd name="T37" fmla="*/ 171 h 256"/>
              <a:gd name="T38" fmla="*/ 22 w 279"/>
              <a:gd name="T39" fmla="*/ 177 h 256"/>
              <a:gd name="T40" fmla="*/ 30 w 279"/>
              <a:gd name="T41" fmla="*/ 182 h 256"/>
              <a:gd name="T42" fmla="*/ 38 w 279"/>
              <a:gd name="T43" fmla="*/ 185 h 256"/>
              <a:gd name="T44" fmla="*/ 46 w 279"/>
              <a:gd name="T45" fmla="*/ 186 h 256"/>
              <a:gd name="T46" fmla="*/ 46 w 279"/>
              <a:gd name="T47" fmla="*/ 186 h 256"/>
              <a:gd name="T48" fmla="*/ 45 w 279"/>
              <a:gd name="T49" fmla="*/ 186 h 256"/>
              <a:gd name="T50" fmla="*/ 46 w 279"/>
              <a:gd name="T51" fmla="*/ 186 h 256"/>
              <a:gd name="T52" fmla="*/ 46 w 279"/>
              <a:gd name="T53" fmla="*/ 256 h 256"/>
              <a:gd name="T54" fmla="*/ 116 w 279"/>
              <a:gd name="T55" fmla="*/ 186 h 256"/>
              <a:gd name="T56" fmla="*/ 116 w 279"/>
              <a:gd name="T57" fmla="*/ 186 h 256"/>
              <a:gd name="T58" fmla="*/ 233 w 279"/>
              <a:gd name="T59" fmla="*/ 186 h 256"/>
              <a:gd name="T60" fmla="*/ 233 w 279"/>
              <a:gd name="T61" fmla="*/ 186 h 256"/>
              <a:gd name="T62" fmla="*/ 241 w 279"/>
              <a:gd name="T63" fmla="*/ 185 h 256"/>
              <a:gd name="T64" fmla="*/ 250 w 279"/>
              <a:gd name="T65" fmla="*/ 182 h 256"/>
              <a:gd name="T66" fmla="*/ 259 w 279"/>
              <a:gd name="T67" fmla="*/ 177 h 256"/>
              <a:gd name="T68" fmla="*/ 265 w 279"/>
              <a:gd name="T69" fmla="*/ 171 h 256"/>
              <a:gd name="T70" fmla="*/ 271 w 279"/>
              <a:gd name="T71" fmla="*/ 164 h 256"/>
              <a:gd name="T72" fmla="*/ 276 w 279"/>
              <a:gd name="T73" fmla="*/ 157 h 256"/>
              <a:gd name="T74" fmla="*/ 279 w 279"/>
              <a:gd name="T75" fmla="*/ 148 h 256"/>
              <a:gd name="T76" fmla="*/ 279 w 279"/>
              <a:gd name="T77" fmla="*/ 139 h 256"/>
              <a:gd name="T78" fmla="*/ 279 w 279"/>
              <a:gd name="T79" fmla="*/ 139 h 256"/>
              <a:gd name="T80" fmla="*/ 279 w 279"/>
              <a:gd name="T81" fmla="*/ 46 h 256"/>
              <a:gd name="T82" fmla="*/ 279 w 279"/>
              <a:gd name="T83" fmla="*/ 46 h 256"/>
              <a:gd name="T84" fmla="*/ 279 w 279"/>
              <a:gd name="T85" fmla="*/ 38 h 256"/>
              <a:gd name="T86" fmla="*/ 276 w 279"/>
              <a:gd name="T87" fmla="*/ 29 h 256"/>
              <a:gd name="T88" fmla="*/ 271 w 279"/>
              <a:gd name="T89" fmla="*/ 22 h 256"/>
              <a:gd name="T90" fmla="*/ 265 w 279"/>
              <a:gd name="T91" fmla="*/ 14 h 256"/>
              <a:gd name="T92" fmla="*/ 259 w 279"/>
              <a:gd name="T93" fmla="*/ 9 h 256"/>
              <a:gd name="T94" fmla="*/ 250 w 279"/>
              <a:gd name="T95" fmla="*/ 4 h 256"/>
              <a:gd name="T96" fmla="*/ 241 w 279"/>
              <a:gd name="T97" fmla="*/ 1 h 256"/>
              <a:gd name="T98" fmla="*/ 233 w 279"/>
              <a:gd name="T99" fmla="*/ 0 h 256"/>
              <a:gd name="T100" fmla="*/ 233 w 279"/>
              <a:gd name="T10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9" h="256">
                <a:moveTo>
                  <a:pt x="233" y="0"/>
                </a:moveTo>
                <a:lnTo>
                  <a:pt x="233" y="0"/>
                </a:lnTo>
                <a:lnTo>
                  <a:pt x="46" y="0"/>
                </a:lnTo>
                <a:lnTo>
                  <a:pt x="46" y="0"/>
                </a:lnTo>
                <a:lnTo>
                  <a:pt x="38" y="1"/>
                </a:lnTo>
                <a:lnTo>
                  <a:pt x="30" y="4"/>
                </a:lnTo>
                <a:lnTo>
                  <a:pt x="22" y="9"/>
                </a:lnTo>
                <a:lnTo>
                  <a:pt x="14" y="14"/>
                </a:lnTo>
                <a:lnTo>
                  <a:pt x="8" y="22"/>
                </a:lnTo>
                <a:lnTo>
                  <a:pt x="4" y="29"/>
                </a:lnTo>
                <a:lnTo>
                  <a:pt x="1" y="38"/>
                </a:lnTo>
                <a:lnTo>
                  <a:pt x="0" y="46"/>
                </a:lnTo>
                <a:lnTo>
                  <a:pt x="0" y="46"/>
                </a:lnTo>
                <a:lnTo>
                  <a:pt x="0" y="139"/>
                </a:lnTo>
                <a:lnTo>
                  <a:pt x="0" y="139"/>
                </a:lnTo>
                <a:lnTo>
                  <a:pt x="1" y="148"/>
                </a:lnTo>
                <a:lnTo>
                  <a:pt x="4" y="157"/>
                </a:lnTo>
                <a:lnTo>
                  <a:pt x="8" y="164"/>
                </a:lnTo>
                <a:lnTo>
                  <a:pt x="14" y="171"/>
                </a:lnTo>
                <a:lnTo>
                  <a:pt x="22" y="177"/>
                </a:lnTo>
                <a:lnTo>
                  <a:pt x="30" y="182"/>
                </a:lnTo>
                <a:lnTo>
                  <a:pt x="38" y="185"/>
                </a:lnTo>
                <a:lnTo>
                  <a:pt x="46" y="186"/>
                </a:lnTo>
                <a:lnTo>
                  <a:pt x="46" y="186"/>
                </a:lnTo>
                <a:lnTo>
                  <a:pt x="45" y="186"/>
                </a:lnTo>
                <a:lnTo>
                  <a:pt x="46" y="186"/>
                </a:lnTo>
                <a:lnTo>
                  <a:pt x="46" y="256"/>
                </a:lnTo>
                <a:lnTo>
                  <a:pt x="116" y="186"/>
                </a:lnTo>
                <a:lnTo>
                  <a:pt x="116" y="186"/>
                </a:lnTo>
                <a:lnTo>
                  <a:pt x="233" y="186"/>
                </a:lnTo>
                <a:lnTo>
                  <a:pt x="233" y="186"/>
                </a:lnTo>
                <a:lnTo>
                  <a:pt x="241" y="185"/>
                </a:lnTo>
                <a:lnTo>
                  <a:pt x="250" y="182"/>
                </a:lnTo>
                <a:lnTo>
                  <a:pt x="259" y="177"/>
                </a:lnTo>
                <a:lnTo>
                  <a:pt x="265" y="171"/>
                </a:lnTo>
                <a:lnTo>
                  <a:pt x="271" y="164"/>
                </a:lnTo>
                <a:lnTo>
                  <a:pt x="276" y="157"/>
                </a:lnTo>
                <a:lnTo>
                  <a:pt x="279" y="148"/>
                </a:lnTo>
                <a:lnTo>
                  <a:pt x="279" y="139"/>
                </a:lnTo>
                <a:lnTo>
                  <a:pt x="279" y="139"/>
                </a:lnTo>
                <a:lnTo>
                  <a:pt x="279" y="46"/>
                </a:lnTo>
                <a:lnTo>
                  <a:pt x="279" y="46"/>
                </a:lnTo>
                <a:lnTo>
                  <a:pt x="279" y="38"/>
                </a:lnTo>
                <a:lnTo>
                  <a:pt x="276" y="29"/>
                </a:lnTo>
                <a:lnTo>
                  <a:pt x="271" y="22"/>
                </a:lnTo>
                <a:lnTo>
                  <a:pt x="265" y="14"/>
                </a:lnTo>
                <a:lnTo>
                  <a:pt x="259" y="9"/>
                </a:lnTo>
                <a:lnTo>
                  <a:pt x="250" y="4"/>
                </a:lnTo>
                <a:lnTo>
                  <a:pt x="241" y="1"/>
                </a:lnTo>
                <a:lnTo>
                  <a:pt x="233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千图PPT彼岸天：ID 8661124Freeform: Shape 25"/>
          <p:cNvSpPr/>
          <p:nvPr>
            <p:custDataLst>
              <p:tags r:id="rId14"/>
            </p:custDataLst>
          </p:nvPr>
        </p:nvSpPr>
        <p:spPr bwMode="auto">
          <a:xfrm>
            <a:off x="9004859" y="2944272"/>
            <a:ext cx="458869" cy="435495"/>
          </a:xfrm>
          <a:custGeom>
            <a:avLst/>
            <a:gdLst>
              <a:gd name="T0" fmla="*/ 179 w 373"/>
              <a:gd name="T1" fmla="*/ 8 h 354"/>
              <a:gd name="T2" fmla="*/ 185 w 373"/>
              <a:gd name="T3" fmla="*/ 0 h 354"/>
              <a:gd name="T4" fmla="*/ 188 w 373"/>
              <a:gd name="T5" fmla="*/ 0 h 354"/>
              <a:gd name="T6" fmla="*/ 194 w 373"/>
              <a:gd name="T7" fmla="*/ 8 h 354"/>
              <a:gd name="T8" fmla="*/ 227 w 373"/>
              <a:gd name="T9" fmla="*/ 104 h 354"/>
              <a:gd name="T10" fmla="*/ 241 w 373"/>
              <a:gd name="T11" fmla="*/ 120 h 354"/>
              <a:gd name="T12" fmla="*/ 259 w 373"/>
              <a:gd name="T13" fmla="*/ 128 h 354"/>
              <a:gd name="T14" fmla="*/ 361 w 373"/>
              <a:gd name="T15" fmla="*/ 130 h 354"/>
              <a:gd name="T16" fmla="*/ 372 w 373"/>
              <a:gd name="T17" fmla="*/ 133 h 354"/>
              <a:gd name="T18" fmla="*/ 373 w 373"/>
              <a:gd name="T19" fmla="*/ 136 h 354"/>
              <a:gd name="T20" fmla="*/ 366 w 373"/>
              <a:gd name="T21" fmla="*/ 145 h 354"/>
              <a:gd name="T22" fmla="*/ 286 w 373"/>
              <a:gd name="T23" fmla="*/ 206 h 354"/>
              <a:gd name="T24" fmla="*/ 274 w 373"/>
              <a:gd name="T25" fmla="*/ 224 h 354"/>
              <a:gd name="T26" fmla="*/ 273 w 373"/>
              <a:gd name="T27" fmla="*/ 244 h 354"/>
              <a:gd name="T28" fmla="*/ 303 w 373"/>
              <a:gd name="T29" fmla="*/ 341 h 354"/>
              <a:gd name="T30" fmla="*/ 303 w 373"/>
              <a:gd name="T31" fmla="*/ 351 h 354"/>
              <a:gd name="T32" fmla="*/ 300 w 373"/>
              <a:gd name="T33" fmla="*/ 354 h 354"/>
              <a:gd name="T34" fmla="*/ 290 w 373"/>
              <a:gd name="T35" fmla="*/ 350 h 354"/>
              <a:gd name="T36" fmla="*/ 207 w 373"/>
              <a:gd name="T37" fmla="*/ 292 h 354"/>
              <a:gd name="T38" fmla="*/ 187 w 373"/>
              <a:gd name="T39" fmla="*/ 286 h 354"/>
              <a:gd name="T40" fmla="*/ 166 w 373"/>
              <a:gd name="T41" fmla="*/ 292 h 354"/>
              <a:gd name="T42" fmla="*/ 83 w 373"/>
              <a:gd name="T43" fmla="*/ 350 h 354"/>
              <a:gd name="T44" fmla="*/ 73 w 373"/>
              <a:gd name="T45" fmla="*/ 354 h 354"/>
              <a:gd name="T46" fmla="*/ 70 w 373"/>
              <a:gd name="T47" fmla="*/ 351 h 354"/>
              <a:gd name="T48" fmla="*/ 70 w 373"/>
              <a:gd name="T49" fmla="*/ 341 h 354"/>
              <a:gd name="T50" fmla="*/ 101 w 373"/>
              <a:gd name="T51" fmla="*/ 244 h 354"/>
              <a:gd name="T52" fmla="*/ 99 w 373"/>
              <a:gd name="T53" fmla="*/ 224 h 354"/>
              <a:gd name="T54" fmla="*/ 88 w 373"/>
              <a:gd name="T55" fmla="*/ 206 h 354"/>
              <a:gd name="T56" fmla="*/ 8 w 373"/>
              <a:gd name="T57" fmla="*/ 145 h 354"/>
              <a:gd name="T58" fmla="*/ 0 w 373"/>
              <a:gd name="T59" fmla="*/ 136 h 354"/>
              <a:gd name="T60" fmla="*/ 2 w 373"/>
              <a:gd name="T61" fmla="*/ 133 h 354"/>
              <a:gd name="T62" fmla="*/ 12 w 373"/>
              <a:gd name="T63" fmla="*/ 130 h 354"/>
              <a:gd name="T64" fmla="*/ 114 w 373"/>
              <a:gd name="T65" fmla="*/ 128 h 354"/>
              <a:gd name="T66" fmla="*/ 133 w 373"/>
              <a:gd name="T67" fmla="*/ 120 h 354"/>
              <a:gd name="T68" fmla="*/ 146 w 373"/>
              <a:gd name="T69" fmla="*/ 10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" h="354">
                <a:moveTo>
                  <a:pt x="179" y="8"/>
                </a:moveTo>
                <a:lnTo>
                  <a:pt x="179" y="8"/>
                </a:lnTo>
                <a:lnTo>
                  <a:pt x="182" y="3"/>
                </a:lnTo>
                <a:lnTo>
                  <a:pt x="185" y="0"/>
                </a:lnTo>
                <a:lnTo>
                  <a:pt x="187" y="0"/>
                </a:lnTo>
                <a:lnTo>
                  <a:pt x="188" y="0"/>
                </a:lnTo>
                <a:lnTo>
                  <a:pt x="191" y="3"/>
                </a:lnTo>
                <a:lnTo>
                  <a:pt x="194" y="8"/>
                </a:lnTo>
                <a:lnTo>
                  <a:pt x="227" y="104"/>
                </a:lnTo>
                <a:lnTo>
                  <a:pt x="227" y="104"/>
                </a:lnTo>
                <a:lnTo>
                  <a:pt x="233" y="113"/>
                </a:lnTo>
                <a:lnTo>
                  <a:pt x="241" y="120"/>
                </a:lnTo>
                <a:lnTo>
                  <a:pt x="249" y="126"/>
                </a:lnTo>
                <a:lnTo>
                  <a:pt x="259" y="128"/>
                </a:lnTo>
                <a:lnTo>
                  <a:pt x="361" y="130"/>
                </a:lnTo>
                <a:lnTo>
                  <a:pt x="361" y="130"/>
                </a:lnTo>
                <a:lnTo>
                  <a:pt x="369" y="132"/>
                </a:lnTo>
                <a:lnTo>
                  <a:pt x="372" y="133"/>
                </a:lnTo>
                <a:lnTo>
                  <a:pt x="373" y="135"/>
                </a:lnTo>
                <a:lnTo>
                  <a:pt x="373" y="136"/>
                </a:lnTo>
                <a:lnTo>
                  <a:pt x="372" y="139"/>
                </a:lnTo>
                <a:lnTo>
                  <a:pt x="366" y="145"/>
                </a:lnTo>
                <a:lnTo>
                  <a:pt x="286" y="206"/>
                </a:lnTo>
                <a:lnTo>
                  <a:pt x="286" y="206"/>
                </a:lnTo>
                <a:lnTo>
                  <a:pt x="278" y="213"/>
                </a:lnTo>
                <a:lnTo>
                  <a:pt x="274" y="224"/>
                </a:lnTo>
                <a:lnTo>
                  <a:pt x="273" y="234"/>
                </a:lnTo>
                <a:lnTo>
                  <a:pt x="273" y="244"/>
                </a:lnTo>
                <a:lnTo>
                  <a:pt x="303" y="341"/>
                </a:lnTo>
                <a:lnTo>
                  <a:pt x="303" y="341"/>
                </a:lnTo>
                <a:lnTo>
                  <a:pt x="303" y="349"/>
                </a:lnTo>
                <a:lnTo>
                  <a:pt x="303" y="351"/>
                </a:lnTo>
                <a:lnTo>
                  <a:pt x="302" y="353"/>
                </a:lnTo>
                <a:lnTo>
                  <a:pt x="300" y="354"/>
                </a:lnTo>
                <a:lnTo>
                  <a:pt x="297" y="354"/>
                </a:lnTo>
                <a:lnTo>
                  <a:pt x="290" y="350"/>
                </a:lnTo>
                <a:lnTo>
                  <a:pt x="207" y="292"/>
                </a:lnTo>
                <a:lnTo>
                  <a:pt x="207" y="292"/>
                </a:lnTo>
                <a:lnTo>
                  <a:pt x="197" y="287"/>
                </a:lnTo>
                <a:lnTo>
                  <a:pt x="187" y="286"/>
                </a:lnTo>
                <a:lnTo>
                  <a:pt x="176" y="287"/>
                </a:lnTo>
                <a:lnTo>
                  <a:pt x="166" y="292"/>
                </a:lnTo>
                <a:lnTo>
                  <a:pt x="83" y="350"/>
                </a:lnTo>
                <a:lnTo>
                  <a:pt x="83" y="350"/>
                </a:lnTo>
                <a:lnTo>
                  <a:pt x="76" y="354"/>
                </a:lnTo>
                <a:lnTo>
                  <a:pt x="73" y="354"/>
                </a:lnTo>
                <a:lnTo>
                  <a:pt x="72" y="353"/>
                </a:lnTo>
                <a:lnTo>
                  <a:pt x="70" y="351"/>
                </a:lnTo>
                <a:lnTo>
                  <a:pt x="70" y="349"/>
                </a:lnTo>
                <a:lnTo>
                  <a:pt x="70" y="341"/>
                </a:lnTo>
                <a:lnTo>
                  <a:pt x="101" y="244"/>
                </a:lnTo>
                <a:lnTo>
                  <a:pt x="101" y="244"/>
                </a:lnTo>
                <a:lnTo>
                  <a:pt x="101" y="234"/>
                </a:lnTo>
                <a:lnTo>
                  <a:pt x="99" y="224"/>
                </a:lnTo>
                <a:lnTo>
                  <a:pt x="95" y="213"/>
                </a:lnTo>
                <a:lnTo>
                  <a:pt x="88" y="206"/>
                </a:lnTo>
                <a:lnTo>
                  <a:pt x="8" y="145"/>
                </a:lnTo>
                <a:lnTo>
                  <a:pt x="8" y="145"/>
                </a:lnTo>
                <a:lnTo>
                  <a:pt x="2" y="139"/>
                </a:lnTo>
                <a:lnTo>
                  <a:pt x="0" y="136"/>
                </a:lnTo>
                <a:lnTo>
                  <a:pt x="0" y="135"/>
                </a:lnTo>
                <a:lnTo>
                  <a:pt x="2" y="133"/>
                </a:lnTo>
                <a:lnTo>
                  <a:pt x="5" y="132"/>
                </a:lnTo>
                <a:lnTo>
                  <a:pt x="12" y="130"/>
                </a:lnTo>
                <a:lnTo>
                  <a:pt x="114" y="128"/>
                </a:lnTo>
                <a:lnTo>
                  <a:pt x="114" y="128"/>
                </a:lnTo>
                <a:lnTo>
                  <a:pt x="124" y="126"/>
                </a:lnTo>
                <a:lnTo>
                  <a:pt x="133" y="120"/>
                </a:lnTo>
                <a:lnTo>
                  <a:pt x="140" y="113"/>
                </a:lnTo>
                <a:lnTo>
                  <a:pt x="146" y="104"/>
                </a:lnTo>
                <a:lnTo>
                  <a:pt x="179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千图PPT彼岸天：ID 8661124Freeform: Shape 26"/>
          <p:cNvSpPr/>
          <p:nvPr>
            <p:custDataLst>
              <p:tags r:id="rId15"/>
            </p:custDataLst>
          </p:nvPr>
        </p:nvSpPr>
        <p:spPr bwMode="auto">
          <a:xfrm>
            <a:off x="9719847" y="2947944"/>
            <a:ext cx="429508" cy="428150"/>
          </a:xfrm>
          <a:custGeom>
            <a:avLst/>
            <a:gdLst>
              <a:gd name="T0" fmla="*/ 256 w 316"/>
              <a:gd name="T1" fmla="*/ 197 h 315"/>
              <a:gd name="T2" fmla="*/ 256 w 316"/>
              <a:gd name="T3" fmla="*/ 157 h 315"/>
              <a:gd name="T4" fmla="*/ 256 w 316"/>
              <a:gd name="T5" fmla="*/ 138 h 315"/>
              <a:gd name="T6" fmla="*/ 178 w 316"/>
              <a:gd name="T7" fmla="*/ 138 h 315"/>
              <a:gd name="T8" fmla="*/ 178 w 316"/>
              <a:gd name="T9" fmla="*/ 118 h 315"/>
              <a:gd name="T10" fmla="*/ 237 w 316"/>
              <a:gd name="T11" fmla="*/ 118 h 315"/>
              <a:gd name="T12" fmla="*/ 237 w 316"/>
              <a:gd name="T13" fmla="*/ 98 h 315"/>
              <a:gd name="T14" fmla="*/ 237 w 316"/>
              <a:gd name="T15" fmla="*/ 0 h 315"/>
              <a:gd name="T16" fmla="*/ 119 w 316"/>
              <a:gd name="T17" fmla="*/ 0 h 315"/>
              <a:gd name="T18" fmla="*/ 99 w 316"/>
              <a:gd name="T19" fmla="*/ 0 h 315"/>
              <a:gd name="T20" fmla="*/ 99 w 316"/>
              <a:gd name="T21" fmla="*/ 118 h 315"/>
              <a:gd name="T22" fmla="*/ 158 w 316"/>
              <a:gd name="T23" fmla="*/ 118 h 315"/>
              <a:gd name="T24" fmla="*/ 158 w 316"/>
              <a:gd name="T25" fmla="*/ 138 h 315"/>
              <a:gd name="T26" fmla="*/ 60 w 316"/>
              <a:gd name="T27" fmla="*/ 138 h 315"/>
              <a:gd name="T28" fmla="*/ 60 w 316"/>
              <a:gd name="T29" fmla="*/ 157 h 315"/>
              <a:gd name="T30" fmla="*/ 60 w 316"/>
              <a:gd name="T31" fmla="*/ 197 h 315"/>
              <a:gd name="T32" fmla="*/ 20 w 316"/>
              <a:gd name="T33" fmla="*/ 197 h 315"/>
              <a:gd name="T34" fmla="*/ 0 w 316"/>
              <a:gd name="T35" fmla="*/ 197 h 315"/>
              <a:gd name="T36" fmla="*/ 0 w 316"/>
              <a:gd name="T37" fmla="*/ 315 h 315"/>
              <a:gd name="T38" fmla="*/ 138 w 316"/>
              <a:gd name="T39" fmla="*/ 315 h 315"/>
              <a:gd name="T40" fmla="*/ 138 w 316"/>
              <a:gd name="T41" fmla="*/ 295 h 315"/>
              <a:gd name="T42" fmla="*/ 138 w 316"/>
              <a:gd name="T43" fmla="*/ 197 h 315"/>
              <a:gd name="T44" fmla="*/ 79 w 316"/>
              <a:gd name="T45" fmla="*/ 197 h 315"/>
              <a:gd name="T46" fmla="*/ 79 w 316"/>
              <a:gd name="T47" fmla="*/ 157 h 315"/>
              <a:gd name="T48" fmla="*/ 237 w 316"/>
              <a:gd name="T49" fmla="*/ 157 h 315"/>
              <a:gd name="T50" fmla="*/ 237 w 316"/>
              <a:gd name="T51" fmla="*/ 197 h 315"/>
              <a:gd name="T52" fmla="*/ 197 w 316"/>
              <a:gd name="T53" fmla="*/ 197 h 315"/>
              <a:gd name="T54" fmla="*/ 178 w 316"/>
              <a:gd name="T55" fmla="*/ 197 h 315"/>
              <a:gd name="T56" fmla="*/ 178 w 316"/>
              <a:gd name="T57" fmla="*/ 315 h 315"/>
              <a:gd name="T58" fmla="*/ 316 w 316"/>
              <a:gd name="T59" fmla="*/ 315 h 315"/>
              <a:gd name="T60" fmla="*/ 316 w 316"/>
              <a:gd name="T61" fmla="*/ 295 h 315"/>
              <a:gd name="T62" fmla="*/ 316 w 316"/>
              <a:gd name="T63" fmla="*/ 197 h 315"/>
              <a:gd name="T64" fmla="*/ 256 w 316"/>
              <a:gd name="T65" fmla="*/ 197 h 315"/>
              <a:gd name="T66" fmla="*/ 119 w 316"/>
              <a:gd name="T67" fmla="*/ 216 h 315"/>
              <a:gd name="T68" fmla="*/ 119 w 316"/>
              <a:gd name="T69" fmla="*/ 236 h 315"/>
              <a:gd name="T70" fmla="*/ 20 w 316"/>
              <a:gd name="T71" fmla="*/ 236 h 315"/>
              <a:gd name="T72" fmla="*/ 20 w 316"/>
              <a:gd name="T73" fmla="*/ 216 h 315"/>
              <a:gd name="T74" fmla="*/ 119 w 316"/>
              <a:gd name="T75" fmla="*/ 216 h 315"/>
              <a:gd name="T76" fmla="*/ 119 w 316"/>
              <a:gd name="T77" fmla="*/ 39 h 315"/>
              <a:gd name="T78" fmla="*/ 119 w 316"/>
              <a:gd name="T79" fmla="*/ 20 h 315"/>
              <a:gd name="T80" fmla="*/ 217 w 316"/>
              <a:gd name="T81" fmla="*/ 20 h 315"/>
              <a:gd name="T82" fmla="*/ 217 w 316"/>
              <a:gd name="T83" fmla="*/ 39 h 315"/>
              <a:gd name="T84" fmla="*/ 119 w 316"/>
              <a:gd name="T85" fmla="*/ 39 h 315"/>
              <a:gd name="T86" fmla="*/ 296 w 316"/>
              <a:gd name="T87" fmla="*/ 236 h 315"/>
              <a:gd name="T88" fmla="*/ 197 w 316"/>
              <a:gd name="T89" fmla="*/ 236 h 315"/>
              <a:gd name="T90" fmla="*/ 197 w 316"/>
              <a:gd name="T91" fmla="*/ 216 h 315"/>
              <a:gd name="T92" fmla="*/ 296 w 316"/>
              <a:gd name="T93" fmla="*/ 216 h 315"/>
              <a:gd name="T94" fmla="*/ 296 w 316"/>
              <a:gd name="T95" fmla="*/ 23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6" h="315">
                <a:moveTo>
                  <a:pt x="256" y="197"/>
                </a:moveTo>
                <a:lnTo>
                  <a:pt x="256" y="157"/>
                </a:lnTo>
                <a:lnTo>
                  <a:pt x="256" y="138"/>
                </a:lnTo>
                <a:lnTo>
                  <a:pt x="178" y="138"/>
                </a:lnTo>
                <a:lnTo>
                  <a:pt x="178" y="118"/>
                </a:lnTo>
                <a:lnTo>
                  <a:pt x="237" y="118"/>
                </a:lnTo>
                <a:lnTo>
                  <a:pt x="237" y="98"/>
                </a:lnTo>
                <a:lnTo>
                  <a:pt x="237" y="0"/>
                </a:lnTo>
                <a:lnTo>
                  <a:pt x="119" y="0"/>
                </a:lnTo>
                <a:lnTo>
                  <a:pt x="99" y="0"/>
                </a:lnTo>
                <a:lnTo>
                  <a:pt x="99" y="118"/>
                </a:lnTo>
                <a:lnTo>
                  <a:pt x="158" y="118"/>
                </a:lnTo>
                <a:lnTo>
                  <a:pt x="158" y="138"/>
                </a:lnTo>
                <a:lnTo>
                  <a:pt x="60" y="138"/>
                </a:lnTo>
                <a:lnTo>
                  <a:pt x="60" y="157"/>
                </a:lnTo>
                <a:lnTo>
                  <a:pt x="60" y="197"/>
                </a:lnTo>
                <a:lnTo>
                  <a:pt x="20" y="197"/>
                </a:lnTo>
                <a:lnTo>
                  <a:pt x="0" y="197"/>
                </a:lnTo>
                <a:lnTo>
                  <a:pt x="0" y="315"/>
                </a:lnTo>
                <a:lnTo>
                  <a:pt x="138" y="315"/>
                </a:lnTo>
                <a:lnTo>
                  <a:pt x="138" y="295"/>
                </a:lnTo>
                <a:lnTo>
                  <a:pt x="138" y="197"/>
                </a:lnTo>
                <a:lnTo>
                  <a:pt x="79" y="197"/>
                </a:lnTo>
                <a:lnTo>
                  <a:pt x="79" y="157"/>
                </a:lnTo>
                <a:lnTo>
                  <a:pt x="237" y="157"/>
                </a:lnTo>
                <a:lnTo>
                  <a:pt x="237" y="197"/>
                </a:lnTo>
                <a:lnTo>
                  <a:pt x="197" y="197"/>
                </a:lnTo>
                <a:lnTo>
                  <a:pt x="178" y="197"/>
                </a:lnTo>
                <a:lnTo>
                  <a:pt x="178" y="315"/>
                </a:lnTo>
                <a:lnTo>
                  <a:pt x="316" y="315"/>
                </a:lnTo>
                <a:lnTo>
                  <a:pt x="316" y="295"/>
                </a:lnTo>
                <a:lnTo>
                  <a:pt x="316" y="197"/>
                </a:lnTo>
                <a:lnTo>
                  <a:pt x="256" y="197"/>
                </a:lnTo>
                <a:close/>
                <a:moveTo>
                  <a:pt x="119" y="216"/>
                </a:moveTo>
                <a:lnTo>
                  <a:pt x="119" y="236"/>
                </a:lnTo>
                <a:lnTo>
                  <a:pt x="20" y="236"/>
                </a:lnTo>
                <a:lnTo>
                  <a:pt x="20" y="216"/>
                </a:lnTo>
                <a:lnTo>
                  <a:pt x="119" y="216"/>
                </a:lnTo>
                <a:close/>
                <a:moveTo>
                  <a:pt x="119" y="39"/>
                </a:moveTo>
                <a:lnTo>
                  <a:pt x="119" y="20"/>
                </a:lnTo>
                <a:lnTo>
                  <a:pt x="217" y="20"/>
                </a:lnTo>
                <a:lnTo>
                  <a:pt x="217" y="39"/>
                </a:lnTo>
                <a:lnTo>
                  <a:pt x="119" y="39"/>
                </a:lnTo>
                <a:close/>
                <a:moveTo>
                  <a:pt x="296" y="236"/>
                </a:moveTo>
                <a:lnTo>
                  <a:pt x="197" y="236"/>
                </a:lnTo>
                <a:lnTo>
                  <a:pt x="197" y="216"/>
                </a:lnTo>
                <a:lnTo>
                  <a:pt x="296" y="216"/>
                </a:lnTo>
                <a:lnTo>
                  <a:pt x="296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多重继承引起的二义性问题</a:t>
            </a:r>
          </a:p>
        </p:txBody>
      </p:sp>
    </p:spTree>
    <p:extLst>
      <p:ext uri="{BB962C8B-B14F-4D97-AF65-F5344CB8AC3E}">
        <p14:creationId xmlns:p14="http://schemas.microsoft.com/office/powerpoint/2010/main" val="360281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  <p:bldP spid="11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29DABCDE-62CA-4705-B4D6-5EFF490E38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746D5F-37AD-44AA-944A-03085A62C2AF}"/>
              </a:ext>
            </a:extLst>
          </p:cNvPr>
          <p:cNvSpPr/>
          <p:nvPr/>
        </p:nvSpPr>
        <p:spPr>
          <a:xfrm>
            <a:off x="0" y="1796819"/>
            <a:ext cx="12192000" cy="3456000"/>
          </a:xfrm>
          <a:prstGeom prst="rect">
            <a:avLst/>
          </a:prstGeom>
          <a:solidFill>
            <a:srgbClr val="2386D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F3D53D-F754-46A6-8F79-F217D7CDD571}"/>
              </a:ext>
            </a:extLst>
          </p:cNvPr>
          <p:cNvCxnSpPr/>
          <p:nvPr/>
        </p:nvCxnSpPr>
        <p:spPr>
          <a:xfrm>
            <a:off x="4410363" y="2180669"/>
            <a:ext cx="0" cy="2688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0">
            <a:extLst>
              <a:ext uri="{FF2B5EF4-FFF2-40B4-BE49-F238E27FC236}">
                <a16:creationId xmlns:a16="http://schemas.microsoft.com/office/drawing/2014/main" id="{153F807A-3AD4-40FB-93B2-E09F6AE271BD}"/>
              </a:ext>
            </a:extLst>
          </p:cNvPr>
          <p:cNvSpPr txBox="1"/>
          <p:nvPr/>
        </p:nvSpPr>
        <p:spPr>
          <a:xfrm>
            <a:off x="4987256" y="2618620"/>
            <a:ext cx="6543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</a:rPr>
              <a:t>第二部分 </a:t>
            </a:r>
            <a:r>
              <a:rPr lang="en-US" altLang="zh-CN" sz="3200" b="1" dirty="0">
                <a:solidFill>
                  <a:schemeClr val="bg1"/>
                </a:solidFill>
              </a:rPr>
              <a:t>|</a:t>
            </a:r>
            <a:r>
              <a:rPr lang="zh-CN" altLang="en-US" sz="3200" b="1" dirty="0">
                <a:solidFill>
                  <a:schemeClr val="bg1"/>
                </a:solidFill>
              </a:rPr>
              <a:t>虚基类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048DB9-D906-448F-BC48-239786CCFC38}"/>
              </a:ext>
            </a:extLst>
          </p:cNvPr>
          <p:cNvGrpSpPr/>
          <p:nvPr/>
        </p:nvGrpSpPr>
        <p:grpSpPr>
          <a:xfrm>
            <a:off x="1575173" y="2564819"/>
            <a:ext cx="1920000" cy="1920000"/>
            <a:chOff x="1181380" y="1923614"/>
            <a:chExt cx="1440000" cy="14400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0E17B9A-E4B6-4017-94DD-7FAB88F14BEA}"/>
                </a:ext>
              </a:extLst>
            </p:cNvPr>
            <p:cNvSpPr/>
            <p:nvPr/>
          </p:nvSpPr>
          <p:spPr bwMode="auto">
            <a:xfrm>
              <a:off x="1181380" y="1923614"/>
              <a:ext cx="1440000" cy="144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54000" dist="279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F82317B3-AC48-4D29-BDC3-1C2BCE859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612" y="2273450"/>
              <a:ext cx="609536" cy="740328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197BC8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37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decel="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/>
          <p:bldP spid="5" grpId="0"/>
          <p:bldP spid="6" grpId="0"/>
          <p:bldP spid="7" grpId="0"/>
          <p:bldP spid="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87D106-5392-4E68-9693-701770A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58" y="172724"/>
            <a:ext cx="3255855" cy="6512552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b="1" dirty="0"/>
              <a:t>#include&lt;iostream&gt;</a:t>
            </a:r>
          </a:p>
          <a:p>
            <a:r>
              <a:rPr lang="en-US" altLang="zh-CN" sz="1400" b="1" dirty="0"/>
              <a:t>using namespace std;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class Base{</a:t>
            </a:r>
          </a:p>
          <a:p>
            <a:r>
              <a:rPr lang="en-US" altLang="zh-CN" sz="1400" b="1" dirty="0"/>
              <a:t>public:</a:t>
            </a:r>
          </a:p>
          <a:p>
            <a:r>
              <a:rPr lang="en-US" altLang="zh-CN" sz="1400" b="1" dirty="0"/>
              <a:t>	Base()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a=5;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&lt;&lt;"Base a="&lt;&lt;a&lt;&lt;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protected:</a:t>
            </a:r>
          </a:p>
          <a:p>
            <a:r>
              <a:rPr lang="en-US" altLang="zh-CN" sz="1400" b="1" dirty="0"/>
              <a:t>	int a;</a:t>
            </a:r>
          </a:p>
          <a:p>
            <a:r>
              <a:rPr lang="en-US" altLang="zh-CN" sz="1400" b="1" dirty="0"/>
              <a:t>};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class Base1:public Base{</a:t>
            </a:r>
          </a:p>
          <a:p>
            <a:r>
              <a:rPr lang="en-US" altLang="zh-CN" sz="1400" b="1" dirty="0"/>
              <a:t>public:</a:t>
            </a:r>
          </a:p>
          <a:p>
            <a:r>
              <a:rPr lang="en-US" altLang="zh-CN" sz="1400" b="1" dirty="0"/>
              <a:t>	int b1;</a:t>
            </a:r>
          </a:p>
          <a:p>
            <a:r>
              <a:rPr lang="en-US" altLang="zh-CN" sz="1400" b="1" dirty="0"/>
              <a:t>	Base1()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a=a+10;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&lt;&lt;"Base1 a="&lt;&lt;a&lt;&lt;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};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class Base2:public Base{</a:t>
            </a:r>
          </a:p>
          <a:p>
            <a:r>
              <a:rPr lang="en-US" altLang="zh-CN" sz="1400" b="1" dirty="0"/>
              <a:t>public:</a:t>
            </a:r>
          </a:p>
          <a:p>
            <a:r>
              <a:rPr lang="en-US" altLang="zh-CN" sz="1400" b="1" dirty="0"/>
              <a:t>	int b2;</a:t>
            </a:r>
          </a:p>
          <a:p>
            <a:r>
              <a:rPr lang="en-US" altLang="zh-CN" sz="1400" b="1" dirty="0"/>
              <a:t>	Base2()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a=a+20;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&lt;&lt;"Base2 a="&lt;&lt;a&lt;&lt;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};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7FA29FAA-7FFF-4E4A-94CD-965D4E2B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648" y="1096002"/>
            <a:ext cx="4102377" cy="3065455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</a:rPr>
              <a:t>class </a:t>
            </a:r>
            <a:r>
              <a:rPr lang="en-US" altLang="zh-CN" sz="1400" b="1" dirty="0" err="1">
                <a:solidFill>
                  <a:srgbClr val="FF0000"/>
                </a:solidFill>
              </a:rPr>
              <a:t>Derived:public</a:t>
            </a:r>
            <a:r>
              <a:rPr lang="en-US" altLang="zh-CN" sz="1400" b="1" dirty="0">
                <a:solidFill>
                  <a:srgbClr val="FF0000"/>
                </a:solidFill>
              </a:rPr>
              <a:t> Base1,public Base2{</a:t>
            </a:r>
          </a:p>
          <a:p>
            <a:r>
              <a:rPr lang="en-US" altLang="zh-CN" sz="1400" b="1" dirty="0"/>
              <a:t>public:</a:t>
            </a:r>
          </a:p>
          <a:p>
            <a:r>
              <a:rPr lang="en-US" altLang="zh-CN" sz="1400" b="1" dirty="0"/>
              <a:t>	int d;</a:t>
            </a:r>
          </a:p>
          <a:p>
            <a:r>
              <a:rPr lang="en-US" altLang="zh-CN" sz="1400" b="1" dirty="0"/>
              <a:t>	Derived()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&lt;&lt;"Base1::a="&lt;&lt;Base1::a&lt;&lt;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&lt;&lt;"Base2::a="&lt;&lt;Base2::a&lt;&lt;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};</a:t>
            </a:r>
          </a:p>
          <a:p>
            <a:r>
              <a:rPr lang="en-US" altLang="zh-CN" sz="1400" b="1" dirty="0"/>
              <a:t>int main()</a:t>
            </a:r>
          </a:p>
          <a:p>
            <a:r>
              <a:rPr lang="en-US" altLang="zh-CN" sz="1400" b="1" dirty="0"/>
              <a:t>{</a:t>
            </a:r>
          </a:p>
          <a:p>
            <a:r>
              <a:rPr lang="en-US" altLang="zh-CN" sz="1400" b="1" dirty="0"/>
              <a:t>	Derived obj;</a:t>
            </a:r>
          </a:p>
          <a:p>
            <a:r>
              <a:rPr lang="en-US" altLang="zh-CN" sz="1400" b="1" dirty="0"/>
              <a:t>	return 0;</a:t>
            </a:r>
          </a:p>
          <a:p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736D2-75FE-4F50-AE1B-C3DC5431CC88}"/>
              </a:ext>
            </a:extLst>
          </p:cNvPr>
          <p:cNvSpPr txBox="1"/>
          <p:nvPr/>
        </p:nvSpPr>
        <p:spPr>
          <a:xfrm>
            <a:off x="8879714" y="736645"/>
            <a:ext cx="5301560" cy="3583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 a=5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Base1 a=15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 a=5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Base2 a=15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Base1::a=15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Base2::a=25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88E99AFE-224E-437C-A94C-CBCB33EF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579" y="4723432"/>
            <a:ext cx="8208963" cy="15827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表面上看是合理的，但是实际上对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的访问存在二义性，即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可能从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Base1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中派生，也可能从</a:t>
            </a:r>
            <a:r>
              <a: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Base2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中派生，这里没有明确说明。</a:t>
            </a:r>
          </a:p>
        </p:txBody>
      </p:sp>
    </p:spTree>
    <p:extLst>
      <p:ext uri="{BB962C8B-B14F-4D97-AF65-F5344CB8AC3E}">
        <p14:creationId xmlns:p14="http://schemas.microsoft.com/office/powerpoint/2010/main" val="6810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037948" y="2272883"/>
            <a:ext cx="3214455" cy="2583201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80"/>
              <a:ext cx="2563521" cy="676720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/>
                  </a:solidFill>
                </a:rPr>
                <a:t>if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一个派生类有多个直接基类，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而这些基类又有一个共同的基类，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则在最终的派生类中会保留该间接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共同基类数据成员的多份同名成员</a:t>
              </a:r>
            </a:p>
          </p:txBody>
        </p:sp>
      </p:grpSp>
      <p:grpSp>
        <p:nvGrpSpPr>
          <p:cNvPr id="46" name="千图PPT彼岸天：ID 8661124库_组合 45"/>
          <p:cNvGrpSpPr/>
          <p:nvPr>
            <p:custDataLst>
              <p:tags r:id="rId2"/>
            </p:custDataLst>
          </p:nvPr>
        </p:nvGrpSpPr>
        <p:grpSpPr>
          <a:xfrm>
            <a:off x="4428847" y="2272882"/>
            <a:ext cx="3214455" cy="2936441"/>
            <a:chOff x="4686300" y="1411748"/>
            <a:chExt cx="2819400" cy="2177483"/>
          </a:xfrm>
        </p:grpSpPr>
        <p:sp>
          <p:nvSpPr>
            <p:cNvPr id="7" name="Rectangle: Rounded Corners 12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3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Rectangle: Rounded Corners 16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7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TextBox 47"/>
            <p:cNvSpPr txBox="1"/>
            <p:nvPr/>
          </p:nvSpPr>
          <p:spPr>
            <a:xfrm>
              <a:off x="4814239" y="2564241"/>
              <a:ext cx="2563521" cy="102499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实际上，并不需要有多份拷贝</a:t>
              </a:r>
            </a:p>
          </p:txBody>
        </p:sp>
      </p:grpSp>
      <p:grpSp>
        <p:nvGrpSpPr>
          <p:cNvPr id="47" name="千图PPT彼岸天：ID 8661124库_组合 46"/>
          <p:cNvGrpSpPr/>
          <p:nvPr>
            <p:custDataLst>
              <p:tags r:id="rId3"/>
            </p:custDataLst>
          </p:nvPr>
        </p:nvGrpSpPr>
        <p:grpSpPr>
          <a:xfrm>
            <a:off x="7819747" y="2270029"/>
            <a:ext cx="3214455" cy="2587051"/>
            <a:chOff x="8077200" y="1408895"/>
            <a:chExt cx="2819400" cy="1918397"/>
          </a:xfrm>
        </p:grpSpPr>
        <p:sp>
          <p:nvSpPr>
            <p:cNvPr id="9" name="Rectangle: Rounded Corners 19"/>
            <p:cNvSpPr/>
            <p:nvPr/>
          </p:nvSpPr>
          <p:spPr>
            <a:xfrm>
              <a:off x="80772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9084964" y="1408895"/>
              <a:ext cx="803870" cy="803870"/>
              <a:chOff x="9029700" y="1225947"/>
              <a:chExt cx="914400" cy="914400"/>
            </a:xfrm>
          </p:grpSpPr>
          <p:sp>
            <p:nvSpPr>
              <p:cNvPr id="38" name="Rectangle: Rounded Corners 23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TextBox 50"/>
            <p:cNvSpPr txBox="1"/>
            <p:nvPr/>
          </p:nvSpPr>
          <p:spPr>
            <a:xfrm>
              <a:off x="8310262" y="2513756"/>
              <a:ext cx="2563521" cy="674706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C++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提供虚基类（</a:t>
              </a:r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virtual base class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）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的方法，使得在继承间接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共同基类时只保留一份成员</a:t>
              </a: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虚基类</a:t>
            </a:r>
          </a:p>
        </p:txBody>
      </p:sp>
    </p:spTree>
    <p:extLst>
      <p:ext uri="{BB962C8B-B14F-4D97-AF65-F5344CB8AC3E}">
        <p14:creationId xmlns:p14="http://schemas.microsoft.com/office/powerpoint/2010/main" val="11199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虚基类的语法形式</a:t>
            </a:r>
            <a:endParaRPr lang="zh-CN" altLang="en-US" sz="2400" b="1" dirty="0"/>
          </a:p>
        </p:txBody>
      </p:sp>
      <p:sp>
        <p:nvSpPr>
          <p:cNvPr id="11" name="千图PPT彼岸天：ID 8661124矩形 10"/>
          <p:cNvSpPr/>
          <p:nvPr>
            <p:custDataLst>
              <p:tags r:id="rId1"/>
            </p:custDataLst>
          </p:nvPr>
        </p:nvSpPr>
        <p:spPr>
          <a:xfrm>
            <a:off x="5339914" y="4966108"/>
            <a:ext cx="5757905" cy="11240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4" name="千图PPT彼岸天：ID 8661124矩形 13"/>
          <p:cNvSpPr/>
          <p:nvPr>
            <p:custDataLst>
              <p:tags r:id="rId2"/>
            </p:custDataLst>
          </p:nvPr>
        </p:nvSpPr>
        <p:spPr>
          <a:xfrm>
            <a:off x="5606171" y="4110463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/>
              <a:t>Class </a:t>
            </a:r>
            <a:r>
              <a:rPr lang="zh-CN" altLang="en-US" sz="2000" b="1" dirty="0"/>
              <a:t>派生类名</a:t>
            </a:r>
            <a:r>
              <a:rPr lang="en-US" altLang="zh-CN" sz="2000" b="1" dirty="0"/>
              <a:t>: virtual </a:t>
            </a:r>
            <a:r>
              <a:rPr lang="zh-CN" altLang="en-US" sz="2000" b="1" dirty="0"/>
              <a:t>继承方式 基类名</a:t>
            </a:r>
          </a:p>
          <a:p>
            <a:r>
              <a:rPr lang="en-US" altLang="zh-CN" sz="2000" b="1" dirty="0"/>
              <a:t>{…}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虚基类</a:t>
            </a:r>
          </a:p>
        </p:txBody>
      </p:sp>
    </p:spTree>
    <p:extLst>
      <p:ext uri="{BB962C8B-B14F-4D97-AF65-F5344CB8AC3E}">
        <p14:creationId xmlns:p14="http://schemas.microsoft.com/office/powerpoint/2010/main" val="23645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8" grpId="0" animBg="1"/>
      <p:bldP spid="17" grpId="0" animBg="1"/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F458C9E-C4AC-4463-AEF2-B6C53DD6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" y="106998"/>
            <a:ext cx="2232025" cy="6334042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 b="1" dirty="0"/>
              <a:t>#include&lt;iostream&gt;</a:t>
            </a:r>
          </a:p>
          <a:p>
            <a:r>
              <a:rPr lang="en-US" altLang="zh-CN" sz="1200" b="1" dirty="0"/>
              <a:t>using namespace std;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class Base{</a:t>
            </a:r>
          </a:p>
          <a:p>
            <a:r>
              <a:rPr lang="en-US" altLang="zh-CN" sz="1200" b="1" dirty="0"/>
              <a:t>public:</a:t>
            </a:r>
          </a:p>
          <a:p>
            <a:r>
              <a:rPr lang="en-US" altLang="zh-CN" sz="1200" b="1" dirty="0"/>
              <a:t>	Base()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a=5;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&lt;&lt;"Base a="&lt;&lt;a&lt;&lt;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protected:</a:t>
            </a:r>
          </a:p>
          <a:p>
            <a:r>
              <a:rPr lang="en-US" altLang="zh-CN" sz="1200" b="1" dirty="0"/>
              <a:t>	int a;</a:t>
            </a:r>
          </a:p>
          <a:p>
            <a:r>
              <a:rPr lang="en-US" altLang="zh-CN" sz="1200" b="1" dirty="0"/>
              <a:t>};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class Base1:</a:t>
            </a:r>
            <a:r>
              <a:rPr lang="en-US" altLang="zh-CN" sz="1200" b="1" dirty="0"/>
              <a:t>virtual</a:t>
            </a:r>
            <a:r>
              <a:rPr lang="en-US" altLang="zh-CN" sz="1200" b="1" dirty="0">
                <a:solidFill>
                  <a:srgbClr val="FF0000"/>
                </a:solidFill>
              </a:rPr>
              <a:t> public Base{</a:t>
            </a:r>
          </a:p>
          <a:p>
            <a:r>
              <a:rPr lang="en-US" altLang="zh-CN" sz="1200" b="1" dirty="0"/>
              <a:t>public:</a:t>
            </a:r>
          </a:p>
          <a:p>
            <a:r>
              <a:rPr lang="en-US" altLang="zh-CN" sz="1200" b="1" dirty="0"/>
              <a:t>	int b1;</a:t>
            </a:r>
          </a:p>
          <a:p>
            <a:r>
              <a:rPr lang="en-US" altLang="zh-CN" sz="1200" b="1" dirty="0"/>
              <a:t>	Base1()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a=a+10;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&lt;&lt;"Base1 a="&lt;&lt;a&lt;&lt;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};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class Base2:</a:t>
            </a:r>
            <a:r>
              <a:rPr lang="en-US" altLang="zh-CN" sz="1200" b="1" dirty="0"/>
              <a:t>virtual</a:t>
            </a:r>
            <a:r>
              <a:rPr lang="en-US" altLang="zh-CN" sz="1200" b="1" dirty="0">
                <a:solidFill>
                  <a:srgbClr val="FF0000"/>
                </a:solidFill>
              </a:rPr>
              <a:t> public Base{</a:t>
            </a:r>
          </a:p>
          <a:p>
            <a:r>
              <a:rPr lang="en-US" altLang="zh-CN" sz="1200" b="1" dirty="0"/>
              <a:t>public:</a:t>
            </a:r>
          </a:p>
          <a:p>
            <a:r>
              <a:rPr lang="en-US" altLang="zh-CN" sz="1200" b="1" dirty="0"/>
              <a:t>	int b2;</a:t>
            </a:r>
          </a:p>
          <a:p>
            <a:r>
              <a:rPr lang="en-US" altLang="zh-CN" sz="1200" b="1" dirty="0"/>
              <a:t>	Base2()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a=a+20;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&lt;&lt;"Base2 a="&lt;&lt;a&lt;&lt;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};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1FB5AAFD-25C5-4ED6-B72F-6B7714A9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67" y="509334"/>
            <a:ext cx="2808288" cy="3194721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</a:rPr>
              <a:t>class </a:t>
            </a:r>
            <a:r>
              <a:rPr lang="en-US" altLang="zh-CN" sz="1400" b="1" dirty="0" err="1">
                <a:solidFill>
                  <a:srgbClr val="FF0000"/>
                </a:solidFill>
              </a:rPr>
              <a:t>Derived:public</a:t>
            </a:r>
            <a:r>
              <a:rPr lang="en-US" altLang="zh-CN" sz="1400" b="1" dirty="0">
                <a:solidFill>
                  <a:srgbClr val="FF0000"/>
                </a:solidFill>
              </a:rPr>
              <a:t> Base1,public Base2{</a:t>
            </a:r>
          </a:p>
          <a:p>
            <a:r>
              <a:rPr lang="en-US" altLang="zh-CN" sz="1400" b="1" dirty="0"/>
              <a:t>public:</a:t>
            </a:r>
          </a:p>
          <a:p>
            <a:r>
              <a:rPr lang="en-US" altLang="zh-CN" sz="1400" b="1" dirty="0"/>
              <a:t>	int d;</a:t>
            </a:r>
          </a:p>
          <a:p>
            <a:r>
              <a:rPr lang="en-US" altLang="zh-CN" sz="1400" b="1" dirty="0"/>
              <a:t>	Derived()</a:t>
            </a:r>
          </a:p>
          <a:p>
            <a:r>
              <a:rPr lang="en-US" altLang="zh-CN" sz="1400" b="1" dirty="0"/>
              <a:t>	{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&lt;&lt;“Derived a="&lt;&lt;a&lt;&lt;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};</a:t>
            </a:r>
          </a:p>
          <a:p>
            <a:r>
              <a:rPr lang="en-US" altLang="zh-CN" sz="1400" b="1" dirty="0"/>
              <a:t>int main()</a:t>
            </a:r>
          </a:p>
          <a:p>
            <a:r>
              <a:rPr lang="en-US" altLang="zh-CN" sz="1400" b="1" dirty="0"/>
              <a:t>{</a:t>
            </a:r>
          </a:p>
          <a:p>
            <a:r>
              <a:rPr lang="en-US" altLang="zh-CN" sz="1400" b="1" dirty="0"/>
              <a:t>	Derived obj;</a:t>
            </a:r>
          </a:p>
          <a:p>
            <a:r>
              <a:rPr lang="en-US" altLang="zh-CN" sz="1400" b="1" dirty="0"/>
              <a:t>	return 0;</a:t>
            </a:r>
          </a:p>
          <a:p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74F65B-3D53-47FC-9FD3-6C8353E95879}"/>
              </a:ext>
            </a:extLst>
          </p:cNvPr>
          <p:cNvSpPr txBox="1"/>
          <p:nvPr/>
        </p:nvSpPr>
        <p:spPr>
          <a:xfrm>
            <a:off x="6273674" y="1563177"/>
            <a:ext cx="5301560" cy="28449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 a=5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Base1 a=15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Base2 a=15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Derived a=25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CC581C18-EB58-4D91-A9DE-CDDE895E2C67}"/>
              </a:ext>
            </a:extLst>
          </p:cNvPr>
          <p:cNvSpPr/>
          <p:nvPr/>
        </p:nvSpPr>
        <p:spPr>
          <a:xfrm>
            <a:off x="6096000" y="274217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虚基类</a:t>
            </a:r>
          </a:p>
        </p:txBody>
      </p:sp>
    </p:spTree>
    <p:extLst>
      <p:ext uri="{BB962C8B-B14F-4D97-AF65-F5344CB8AC3E}">
        <p14:creationId xmlns:p14="http://schemas.microsoft.com/office/powerpoint/2010/main" val="3266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2998779" y="4022730"/>
            <a:ext cx="6432096" cy="5460539"/>
            <a:chOff x="2998779" y="4022730"/>
            <a:chExt cx="6432096" cy="5460539"/>
          </a:xfrm>
        </p:grpSpPr>
        <p:grpSp>
          <p:nvGrpSpPr>
            <p:cNvPr id="44" name="Group 5"/>
            <p:cNvGrpSpPr/>
            <p:nvPr/>
          </p:nvGrpSpPr>
          <p:grpSpPr>
            <a:xfrm>
              <a:off x="3001506" y="4022730"/>
              <a:ext cx="6417587" cy="5460539"/>
              <a:chOff x="2463604" y="3901176"/>
              <a:chExt cx="6417587" cy="5460539"/>
            </a:xfrm>
          </p:grpSpPr>
          <p:sp>
            <p:nvSpPr>
              <p:cNvPr id="47" name="Block Arc 8"/>
              <p:cNvSpPr/>
              <p:nvPr/>
            </p:nvSpPr>
            <p:spPr>
              <a:xfrm>
                <a:off x="2463604" y="4020457"/>
                <a:ext cx="5341258" cy="5341258"/>
              </a:xfrm>
              <a:prstGeom prst="blockArc">
                <a:avLst>
                  <a:gd name="adj1" fmla="val 10503525"/>
                  <a:gd name="adj2" fmla="val 15722144"/>
                  <a:gd name="adj3" fmla="val 1269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Block Arc 9"/>
              <p:cNvSpPr/>
              <p:nvPr/>
            </p:nvSpPr>
            <p:spPr>
              <a:xfrm flipH="1">
                <a:off x="3539933" y="4015739"/>
                <a:ext cx="5341258" cy="5341258"/>
              </a:xfrm>
              <a:prstGeom prst="blockArc">
                <a:avLst>
                  <a:gd name="adj1" fmla="val 10503525"/>
                  <a:gd name="adj2" fmla="val 15722144"/>
                  <a:gd name="adj3" fmla="val 1269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9" name="Group 10"/>
              <p:cNvGrpSpPr/>
              <p:nvPr/>
            </p:nvGrpSpPr>
            <p:grpSpPr>
              <a:xfrm>
                <a:off x="4836756" y="3901176"/>
                <a:ext cx="1704025" cy="1160553"/>
                <a:chOff x="4836756" y="3901176"/>
                <a:chExt cx="1704025" cy="1160553"/>
              </a:xfrm>
            </p:grpSpPr>
            <p:grpSp>
              <p:nvGrpSpPr>
                <p:cNvPr id="50" name="Group 11"/>
                <p:cNvGrpSpPr/>
                <p:nvPr/>
              </p:nvGrpSpPr>
              <p:grpSpPr>
                <a:xfrm>
                  <a:off x="5134233" y="4631676"/>
                  <a:ext cx="736392" cy="430053"/>
                  <a:chOff x="5134233" y="4631676"/>
                  <a:chExt cx="736392" cy="430053"/>
                </a:xfrm>
              </p:grpSpPr>
              <p:sp>
                <p:nvSpPr>
                  <p:cNvPr id="58" name="Freeform: Shape 19"/>
                  <p:cNvSpPr/>
                  <p:nvPr/>
                </p:nvSpPr>
                <p:spPr bwMode="auto">
                  <a:xfrm>
                    <a:off x="5428791" y="4643459"/>
                    <a:ext cx="341687" cy="347580"/>
                  </a:xfrm>
                  <a:custGeom>
                    <a:avLst/>
                    <a:gdLst>
                      <a:gd name="T0" fmla="*/ 23 w 24"/>
                      <a:gd name="T1" fmla="*/ 7 h 24"/>
                      <a:gd name="T2" fmla="*/ 24 w 24"/>
                      <a:gd name="T3" fmla="*/ 3 h 24"/>
                      <a:gd name="T4" fmla="*/ 22 w 24"/>
                      <a:gd name="T5" fmla="*/ 1 h 24"/>
                      <a:gd name="T6" fmla="*/ 20 w 24"/>
                      <a:gd name="T7" fmla="*/ 0 h 24"/>
                      <a:gd name="T8" fmla="*/ 16 w 24"/>
                      <a:gd name="T9" fmla="*/ 2 h 24"/>
                      <a:gd name="T10" fmla="*/ 0 w 24"/>
                      <a:gd name="T11" fmla="*/ 22 h 24"/>
                      <a:gd name="T12" fmla="*/ 8 w 24"/>
                      <a:gd name="T13" fmla="*/ 24 h 24"/>
                      <a:gd name="T14" fmla="*/ 8 w 24"/>
                      <a:gd name="T15" fmla="*/ 24 h 24"/>
                      <a:gd name="T16" fmla="*/ 21 w 24"/>
                      <a:gd name="T17" fmla="*/ 9 h 24"/>
                      <a:gd name="T18" fmla="*/ 23 w 24"/>
                      <a:gd name="T19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4">
                        <a:moveTo>
                          <a:pt x="23" y="7"/>
                        </a:moveTo>
                        <a:cubicBezTo>
                          <a:pt x="23" y="6"/>
                          <a:pt x="24" y="5"/>
                          <a:pt x="24" y="3"/>
                        </a:cubicBezTo>
                        <a:cubicBezTo>
                          <a:pt x="23" y="2"/>
                          <a:pt x="23" y="2"/>
                          <a:pt x="22" y="1"/>
                        </a:cubicBezTo>
                        <a:cubicBezTo>
                          <a:pt x="22" y="0"/>
                          <a:pt x="21" y="0"/>
                          <a:pt x="20" y="0"/>
                        </a:cubicBezTo>
                        <a:cubicBezTo>
                          <a:pt x="18" y="0"/>
                          <a:pt x="17" y="1"/>
                          <a:pt x="16" y="2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3" y="23"/>
                          <a:pt x="5" y="23"/>
                          <a:pt x="8" y="24"/>
                        </a:cubicBezTo>
                        <a:cubicBezTo>
                          <a:pt x="8" y="24"/>
                          <a:pt x="8" y="24"/>
                          <a:pt x="8" y="24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8"/>
                          <a:pt x="22" y="7"/>
                          <a:pt x="23" y="7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Freeform: Shape 20"/>
                  <p:cNvSpPr/>
                  <p:nvPr/>
                </p:nvSpPr>
                <p:spPr bwMode="auto">
                  <a:xfrm>
                    <a:off x="5257946" y="4631676"/>
                    <a:ext cx="300447" cy="300451"/>
                  </a:xfrm>
                  <a:custGeom>
                    <a:avLst/>
                    <a:gdLst>
                      <a:gd name="T0" fmla="*/ 21 w 21"/>
                      <a:gd name="T1" fmla="*/ 4 h 21"/>
                      <a:gd name="T2" fmla="*/ 19 w 21"/>
                      <a:gd name="T3" fmla="*/ 1 h 21"/>
                      <a:gd name="T4" fmla="*/ 17 w 21"/>
                      <a:gd name="T5" fmla="*/ 0 h 21"/>
                      <a:gd name="T6" fmla="*/ 13 w 21"/>
                      <a:gd name="T7" fmla="*/ 2 h 21"/>
                      <a:gd name="T8" fmla="*/ 0 w 21"/>
                      <a:gd name="T9" fmla="*/ 18 h 21"/>
                      <a:gd name="T10" fmla="*/ 8 w 21"/>
                      <a:gd name="T11" fmla="*/ 21 h 21"/>
                      <a:gd name="T12" fmla="*/ 20 w 21"/>
                      <a:gd name="T13" fmla="*/ 7 h 21"/>
                      <a:gd name="T14" fmla="*/ 21 w 21"/>
                      <a:gd name="T15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" h="21">
                        <a:moveTo>
                          <a:pt x="21" y="4"/>
                        </a:moveTo>
                        <a:cubicBezTo>
                          <a:pt x="21" y="2"/>
                          <a:pt x="20" y="1"/>
                          <a:pt x="19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4" y="1"/>
                          <a:pt x="13" y="2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5" y="20"/>
                          <a:pt x="8" y="21"/>
                        </a:cubicBezTo>
                        <a:cubicBezTo>
                          <a:pt x="20" y="7"/>
                          <a:pt x="20" y="7"/>
                          <a:pt x="20" y="7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Freeform: Shape 21"/>
                  <p:cNvSpPr/>
                  <p:nvPr/>
                </p:nvSpPr>
                <p:spPr bwMode="auto">
                  <a:xfrm>
                    <a:off x="5599632" y="4790736"/>
                    <a:ext cx="270993" cy="259211"/>
                  </a:xfrm>
                  <a:custGeom>
                    <a:avLst/>
                    <a:gdLst>
                      <a:gd name="T0" fmla="*/ 14 w 19"/>
                      <a:gd name="T1" fmla="*/ 0 h 18"/>
                      <a:gd name="T2" fmla="*/ 13 w 19"/>
                      <a:gd name="T3" fmla="*/ 0 h 18"/>
                      <a:gd name="T4" fmla="*/ 0 w 19"/>
                      <a:gd name="T5" fmla="*/ 16 h 18"/>
                      <a:gd name="T6" fmla="*/ 9 w 19"/>
                      <a:gd name="T7" fmla="*/ 18 h 18"/>
                      <a:gd name="T8" fmla="*/ 17 w 19"/>
                      <a:gd name="T9" fmla="*/ 8 h 18"/>
                      <a:gd name="T10" fmla="*/ 17 w 19"/>
                      <a:gd name="T11" fmla="*/ 7 h 18"/>
                      <a:gd name="T12" fmla="*/ 18 w 19"/>
                      <a:gd name="T13" fmla="*/ 6 h 18"/>
                      <a:gd name="T14" fmla="*/ 17 w 19"/>
                      <a:gd name="T15" fmla="*/ 1 h 18"/>
                      <a:gd name="T16" fmla="*/ 14 w 19"/>
                      <a:gd name="T1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8">
                        <a:moveTo>
                          <a:pt x="14" y="0"/>
                        </a:moveTo>
                        <a:cubicBezTo>
                          <a:pt x="14" y="0"/>
                          <a:pt x="13" y="0"/>
                          <a:pt x="13" y="0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3" y="16"/>
                          <a:pt x="6" y="17"/>
                          <a:pt x="9" y="1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9" y="5"/>
                          <a:pt x="19" y="2"/>
                          <a:pt x="17" y="1"/>
                        </a:cubicBezTo>
                        <a:cubicBezTo>
                          <a:pt x="16" y="0"/>
                          <a:pt x="15" y="0"/>
                          <a:pt x="14" y="0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Freeform: Shape 22"/>
                  <p:cNvSpPr/>
                  <p:nvPr/>
                </p:nvSpPr>
                <p:spPr bwMode="auto">
                  <a:xfrm>
                    <a:off x="5134233" y="4720042"/>
                    <a:ext cx="153170" cy="141388"/>
                  </a:xfrm>
                  <a:custGeom>
                    <a:avLst/>
                    <a:gdLst>
                      <a:gd name="T0" fmla="*/ 9 w 11"/>
                      <a:gd name="T1" fmla="*/ 1 h 10"/>
                      <a:gd name="T2" fmla="*/ 6 w 11"/>
                      <a:gd name="T3" fmla="*/ 0 h 10"/>
                      <a:gd name="T4" fmla="*/ 6 w 11"/>
                      <a:gd name="T5" fmla="*/ 0 h 10"/>
                      <a:gd name="T6" fmla="*/ 0 w 11"/>
                      <a:gd name="T7" fmla="*/ 7 h 10"/>
                      <a:gd name="T8" fmla="*/ 5 w 11"/>
                      <a:gd name="T9" fmla="*/ 10 h 10"/>
                      <a:gd name="T10" fmla="*/ 10 w 11"/>
                      <a:gd name="T11" fmla="*/ 4 h 10"/>
                      <a:gd name="T12" fmla="*/ 9 w 11"/>
                      <a:gd name="T13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10">
                        <a:moveTo>
                          <a:pt x="9" y="1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2" y="8"/>
                          <a:pt x="3" y="9"/>
                          <a:pt x="5" y="10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4"/>
                          <a:pt x="10" y="2"/>
                          <a:pt x="9" y="1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Freeform: Shape 23"/>
                  <p:cNvSpPr/>
                  <p:nvPr/>
                </p:nvSpPr>
                <p:spPr bwMode="auto">
                  <a:xfrm>
                    <a:off x="5782260" y="4991035"/>
                    <a:ext cx="58911" cy="70694"/>
                  </a:xfrm>
                  <a:custGeom>
                    <a:avLst/>
                    <a:gdLst>
                      <a:gd name="T0" fmla="*/ 0 w 4"/>
                      <a:gd name="T1" fmla="*/ 5 h 5"/>
                      <a:gd name="T2" fmla="*/ 0 w 4"/>
                      <a:gd name="T3" fmla="*/ 5 h 5"/>
                      <a:gd name="T4" fmla="*/ 4 w 4"/>
                      <a:gd name="T5" fmla="*/ 4 h 5"/>
                      <a:gd name="T6" fmla="*/ 4 w 4"/>
                      <a:gd name="T7" fmla="*/ 0 h 5"/>
                      <a:gd name="T8" fmla="*/ 0 w 4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5">
                        <a:moveTo>
                          <a:pt x="0" y="5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4" y="4"/>
                          <a:pt x="4" y="4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51" name="Freeform: Shape 12"/>
                <p:cNvSpPr/>
                <p:nvPr/>
              </p:nvSpPr>
              <p:spPr bwMode="auto">
                <a:xfrm>
                  <a:off x="5392843" y="3901176"/>
                  <a:ext cx="1147938" cy="870078"/>
                </a:xfrm>
                <a:custGeom>
                  <a:avLst/>
                  <a:gdLst>
                    <a:gd name="connsiteX0" fmla="*/ 409734 w 1147938"/>
                    <a:gd name="connsiteY0" fmla="*/ 0 h 870078"/>
                    <a:gd name="connsiteX1" fmla="*/ 494506 w 1147938"/>
                    <a:gd name="connsiteY1" fmla="*/ 29002 h 870078"/>
                    <a:gd name="connsiteX2" fmla="*/ 861854 w 1147938"/>
                    <a:gd name="connsiteY2" fmla="*/ 217519 h 870078"/>
                    <a:gd name="connsiteX3" fmla="*/ 875983 w 1147938"/>
                    <a:gd name="connsiteY3" fmla="*/ 232021 h 870078"/>
                    <a:gd name="connsiteX4" fmla="*/ 1084216 w 1147938"/>
                    <a:gd name="connsiteY4" fmla="*/ 154303 h 870078"/>
                    <a:gd name="connsiteX5" fmla="*/ 1147938 w 1147938"/>
                    <a:gd name="connsiteY5" fmla="*/ 130520 h 870078"/>
                    <a:gd name="connsiteX6" fmla="*/ 1056436 w 1147938"/>
                    <a:gd name="connsiteY6" fmla="*/ 752974 h 870078"/>
                    <a:gd name="connsiteX7" fmla="*/ 1040009 w 1147938"/>
                    <a:gd name="connsiteY7" fmla="*/ 761092 h 870078"/>
                    <a:gd name="connsiteX8" fmla="*/ 819468 w 1147938"/>
                    <a:gd name="connsiteY8" fmla="*/ 870078 h 870078"/>
                    <a:gd name="connsiteX9" fmla="*/ 805339 w 1147938"/>
                    <a:gd name="connsiteY9" fmla="*/ 594553 h 870078"/>
                    <a:gd name="connsiteX10" fmla="*/ 635794 w 1147938"/>
                    <a:gd name="connsiteY10" fmla="*/ 420538 h 870078"/>
                    <a:gd name="connsiteX11" fmla="*/ 466249 w 1147938"/>
                    <a:gd name="connsiteY11" fmla="*/ 275525 h 870078"/>
                    <a:gd name="connsiteX12" fmla="*/ 381476 w 1147938"/>
                    <a:gd name="connsiteY12" fmla="*/ 232021 h 870078"/>
                    <a:gd name="connsiteX13" fmla="*/ 324961 w 1147938"/>
                    <a:gd name="connsiteY13" fmla="*/ 203018 h 870078"/>
                    <a:gd name="connsiteX14" fmla="*/ 296704 w 1147938"/>
                    <a:gd name="connsiteY14" fmla="*/ 188517 h 870078"/>
                    <a:gd name="connsiteX15" fmla="*/ 282575 w 1147938"/>
                    <a:gd name="connsiteY15" fmla="*/ 217519 h 870078"/>
                    <a:gd name="connsiteX16" fmla="*/ 98901 w 1147938"/>
                    <a:gd name="connsiteY16" fmla="*/ 478543 h 870078"/>
                    <a:gd name="connsiteX17" fmla="*/ 28258 w 1147938"/>
                    <a:gd name="connsiteY17" fmla="*/ 507546 h 870078"/>
                    <a:gd name="connsiteX18" fmla="*/ 14129 w 1147938"/>
                    <a:gd name="connsiteY18" fmla="*/ 493044 h 870078"/>
                    <a:gd name="connsiteX19" fmla="*/ 28258 w 1147938"/>
                    <a:gd name="connsiteY19" fmla="*/ 348031 h 870078"/>
                    <a:gd name="connsiteX20" fmla="*/ 84773 w 1147938"/>
                    <a:gd name="connsiteY20" fmla="*/ 174015 h 870078"/>
                    <a:gd name="connsiteX21" fmla="*/ 339090 w 1147938"/>
                    <a:gd name="connsiteY21" fmla="*/ 29002 h 870078"/>
                    <a:gd name="connsiteX22" fmla="*/ 409734 w 1147938"/>
                    <a:gd name="connsiteY22" fmla="*/ 0 h 87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7938" h="870078">
                      <a:moveTo>
                        <a:pt x="409734" y="0"/>
                      </a:moveTo>
                      <a:cubicBezTo>
                        <a:pt x="437991" y="0"/>
                        <a:pt x="466249" y="14501"/>
                        <a:pt x="494506" y="29002"/>
                      </a:cubicBezTo>
                      <a:cubicBezTo>
                        <a:pt x="621665" y="87008"/>
                        <a:pt x="833596" y="188517"/>
                        <a:pt x="861854" y="217519"/>
                      </a:cubicBezTo>
                      <a:cubicBezTo>
                        <a:pt x="861854" y="217519"/>
                        <a:pt x="861854" y="217519"/>
                        <a:pt x="875983" y="232021"/>
                      </a:cubicBezTo>
                      <a:cubicBezTo>
                        <a:pt x="875983" y="232021"/>
                        <a:pt x="875983" y="232021"/>
                        <a:pt x="1084216" y="154303"/>
                      </a:cubicBezTo>
                      <a:lnTo>
                        <a:pt x="1147938" y="130520"/>
                      </a:lnTo>
                      <a:lnTo>
                        <a:pt x="1056436" y="752974"/>
                      </a:lnTo>
                      <a:lnTo>
                        <a:pt x="1040009" y="761092"/>
                      </a:lnTo>
                      <a:cubicBezTo>
                        <a:pt x="986364" y="787602"/>
                        <a:pt x="914837" y="822949"/>
                        <a:pt x="819468" y="870078"/>
                      </a:cubicBezTo>
                      <a:cubicBezTo>
                        <a:pt x="819468" y="812073"/>
                        <a:pt x="819468" y="710564"/>
                        <a:pt x="805339" y="594553"/>
                      </a:cubicBezTo>
                      <a:cubicBezTo>
                        <a:pt x="777081" y="522047"/>
                        <a:pt x="706438" y="478543"/>
                        <a:pt x="635794" y="420538"/>
                      </a:cubicBezTo>
                      <a:cubicBezTo>
                        <a:pt x="579279" y="377034"/>
                        <a:pt x="522764" y="333530"/>
                        <a:pt x="466249" y="275525"/>
                      </a:cubicBezTo>
                      <a:cubicBezTo>
                        <a:pt x="452120" y="261023"/>
                        <a:pt x="409734" y="246522"/>
                        <a:pt x="381476" y="232021"/>
                      </a:cubicBezTo>
                      <a:cubicBezTo>
                        <a:pt x="353219" y="217519"/>
                        <a:pt x="339090" y="217519"/>
                        <a:pt x="324961" y="203018"/>
                      </a:cubicBezTo>
                      <a:cubicBezTo>
                        <a:pt x="324961" y="203018"/>
                        <a:pt x="324961" y="203018"/>
                        <a:pt x="296704" y="188517"/>
                      </a:cubicBezTo>
                      <a:cubicBezTo>
                        <a:pt x="296704" y="188517"/>
                        <a:pt x="296704" y="188517"/>
                        <a:pt x="282575" y="217519"/>
                      </a:cubicBezTo>
                      <a:cubicBezTo>
                        <a:pt x="282575" y="217519"/>
                        <a:pt x="211931" y="406036"/>
                        <a:pt x="98901" y="478543"/>
                      </a:cubicBezTo>
                      <a:cubicBezTo>
                        <a:pt x="84773" y="493044"/>
                        <a:pt x="56515" y="507546"/>
                        <a:pt x="28258" y="507546"/>
                      </a:cubicBezTo>
                      <a:cubicBezTo>
                        <a:pt x="14129" y="507546"/>
                        <a:pt x="14129" y="493044"/>
                        <a:pt x="14129" y="493044"/>
                      </a:cubicBezTo>
                      <a:cubicBezTo>
                        <a:pt x="0" y="493044"/>
                        <a:pt x="-14129" y="464042"/>
                        <a:pt x="28258" y="348031"/>
                      </a:cubicBezTo>
                      <a:cubicBezTo>
                        <a:pt x="28258" y="348031"/>
                        <a:pt x="28258" y="348031"/>
                        <a:pt x="84773" y="174015"/>
                      </a:cubicBezTo>
                      <a:cubicBezTo>
                        <a:pt x="84773" y="174015"/>
                        <a:pt x="84773" y="174015"/>
                        <a:pt x="339090" y="29002"/>
                      </a:cubicBezTo>
                      <a:cubicBezTo>
                        <a:pt x="339090" y="29002"/>
                        <a:pt x="367348" y="0"/>
                        <a:pt x="409734" y="0"/>
                      </a:cubicBezTo>
                      <a:close/>
                    </a:path>
                  </a:pathLst>
                </a:custGeom>
                <a:solidFill>
                  <a:srgbClr val="E5A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13"/>
                <p:cNvSpPr/>
                <p:nvPr/>
              </p:nvSpPr>
              <p:spPr bwMode="auto">
                <a:xfrm rot="21323560">
                  <a:off x="4836756" y="3924567"/>
                  <a:ext cx="1331858" cy="1097999"/>
                </a:xfrm>
                <a:custGeom>
                  <a:avLst/>
                  <a:gdLst>
                    <a:gd name="connsiteX0" fmla="*/ 650499 w 1331858"/>
                    <a:gd name="connsiteY0" fmla="*/ 0 h 1097999"/>
                    <a:gd name="connsiteX1" fmla="*/ 763470 w 1331858"/>
                    <a:gd name="connsiteY1" fmla="*/ 28895 h 1097999"/>
                    <a:gd name="connsiteX2" fmla="*/ 608134 w 1331858"/>
                    <a:gd name="connsiteY2" fmla="*/ 130026 h 1097999"/>
                    <a:gd name="connsiteX3" fmla="*/ 551649 w 1331858"/>
                    <a:gd name="connsiteY3" fmla="*/ 317842 h 1097999"/>
                    <a:gd name="connsiteX4" fmla="*/ 537528 w 1331858"/>
                    <a:gd name="connsiteY4" fmla="*/ 505657 h 1097999"/>
                    <a:gd name="connsiteX5" fmla="*/ 594013 w 1331858"/>
                    <a:gd name="connsiteY5" fmla="*/ 534552 h 1097999"/>
                    <a:gd name="connsiteX6" fmla="*/ 692863 w 1331858"/>
                    <a:gd name="connsiteY6" fmla="*/ 505657 h 1097999"/>
                    <a:gd name="connsiteX7" fmla="*/ 890563 w 1331858"/>
                    <a:gd name="connsiteY7" fmla="*/ 245605 h 1097999"/>
                    <a:gd name="connsiteX8" fmla="*/ 932927 w 1331858"/>
                    <a:gd name="connsiteY8" fmla="*/ 260052 h 1097999"/>
                    <a:gd name="connsiteX9" fmla="*/ 1003534 w 1331858"/>
                    <a:gd name="connsiteY9" fmla="*/ 303394 h 1097999"/>
                    <a:gd name="connsiteX10" fmla="*/ 1158870 w 1331858"/>
                    <a:gd name="connsiteY10" fmla="*/ 433421 h 1097999"/>
                    <a:gd name="connsiteX11" fmla="*/ 1314206 w 1331858"/>
                    <a:gd name="connsiteY11" fmla="*/ 592341 h 1097999"/>
                    <a:gd name="connsiteX12" fmla="*/ 1328328 w 1331858"/>
                    <a:gd name="connsiteY12" fmla="*/ 939078 h 1097999"/>
                    <a:gd name="connsiteX13" fmla="*/ 1328328 w 1331858"/>
                    <a:gd name="connsiteY13" fmla="*/ 953525 h 1097999"/>
                    <a:gd name="connsiteX14" fmla="*/ 1271842 w 1331858"/>
                    <a:gd name="connsiteY14" fmla="*/ 967973 h 1097999"/>
                    <a:gd name="connsiteX15" fmla="*/ 1271842 w 1331858"/>
                    <a:gd name="connsiteY15" fmla="*/ 837946 h 1097999"/>
                    <a:gd name="connsiteX16" fmla="*/ 1243599 w 1331858"/>
                    <a:gd name="connsiteY16" fmla="*/ 635684 h 1097999"/>
                    <a:gd name="connsiteX17" fmla="*/ 1017656 w 1331858"/>
                    <a:gd name="connsiteY17" fmla="*/ 404526 h 1097999"/>
                    <a:gd name="connsiteX18" fmla="*/ 989413 w 1331858"/>
                    <a:gd name="connsiteY18" fmla="*/ 433421 h 1097999"/>
                    <a:gd name="connsiteX19" fmla="*/ 1215356 w 1331858"/>
                    <a:gd name="connsiteY19" fmla="*/ 650131 h 1097999"/>
                    <a:gd name="connsiteX20" fmla="*/ 1229477 w 1331858"/>
                    <a:gd name="connsiteY20" fmla="*/ 837946 h 1097999"/>
                    <a:gd name="connsiteX21" fmla="*/ 1229478 w 1331858"/>
                    <a:gd name="connsiteY21" fmla="*/ 982420 h 1097999"/>
                    <a:gd name="connsiteX22" fmla="*/ 1158871 w 1331858"/>
                    <a:gd name="connsiteY22" fmla="*/ 1025762 h 1097999"/>
                    <a:gd name="connsiteX23" fmla="*/ 1144749 w 1331858"/>
                    <a:gd name="connsiteY23" fmla="*/ 1025762 h 1097999"/>
                    <a:gd name="connsiteX24" fmla="*/ 1144749 w 1331858"/>
                    <a:gd name="connsiteY24" fmla="*/ 794604 h 1097999"/>
                    <a:gd name="connsiteX25" fmla="*/ 1130627 w 1331858"/>
                    <a:gd name="connsiteY25" fmla="*/ 765710 h 1097999"/>
                    <a:gd name="connsiteX26" fmla="*/ 947049 w 1331858"/>
                    <a:gd name="connsiteY26" fmla="*/ 577894 h 1097999"/>
                    <a:gd name="connsiteX27" fmla="*/ 918806 w 1331858"/>
                    <a:gd name="connsiteY27" fmla="*/ 606789 h 1097999"/>
                    <a:gd name="connsiteX28" fmla="*/ 1088264 w 1331858"/>
                    <a:gd name="connsiteY28" fmla="*/ 780157 h 1097999"/>
                    <a:gd name="connsiteX29" fmla="*/ 1102385 w 1331858"/>
                    <a:gd name="connsiteY29" fmla="*/ 809052 h 1097999"/>
                    <a:gd name="connsiteX30" fmla="*/ 1102385 w 1331858"/>
                    <a:gd name="connsiteY30" fmla="*/ 1040210 h 1097999"/>
                    <a:gd name="connsiteX31" fmla="*/ 1031777 w 1331858"/>
                    <a:gd name="connsiteY31" fmla="*/ 1097999 h 1097999"/>
                    <a:gd name="connsiteX32" fmla="*/ 1017656 w 1331858"/>
                    <a:gd name="connsiteY32" fmla="*/ 1097999 h 1097999"/>
                    <a:gd name="connsiteX33" fmla="*/ 1017656 w 1331858"/>
                    <a:gd name="connsiteY33" fmla="*/ 1011315 h 1097999"/>
                    <a:gd name="connsiteX34" fmla="*/ 1031777 w 1331858"/>
                    <a:gd name="connsiteY34" fmla="*/ 982420 h 1097999"/>
                    <a:gd name="connsiteX35" fmla="*/ 1017656 w 1331858"/>
                    <a:gd name="connsiteY35" fmla="*/ 823499 h 1097999"/>
                    <a:gd name="connsiteX36" fmla="*/ 947049 w 1331858"/>
                    <a:gd name="connsiteY36" fmla="*/ 794604 h 1097999"/>
                    <a:gd name="connsiteX37" fmla="*/ 947049 w 1331858"/>
                    <a:gd name="connsiteY37" fmla="*/ 751262 h 1097999"/>
                    <a:gd name="connsiteX38" fmla="*/ 918806 w 1331858"/>
                    <a:gd name="connsiteY38" fmla="*/ 679026 h 1097999"/>
                    <a:gd name="connsiteX39" fmla="*/ 848199 w 1331858"/>
                    <a:gd name="connsiteY39" fmla="*/ 650131 h 1097999"/>
                    <a:gd name="connsiteX40" fmla="*/ 749349 w 1331858"/>
                    <a:gd name="connsiteY40" fmla="*/ 707920 h 1097999"/>
                    <a:gd name="connsiteX41" fmla="*/ 735227 w 1331858"/>
                    <a:gd name="connsiteY41" fmla="*/ 707920 h 1097999"/>
                    <a:gd name="connsiteX42" fmla="*/ 706985 w 1331858"/>
                    <a:gd name="connsiteY42" fmla="*/ 664578 h 1097999"/>
                    <a:gd name="connsiteX43" fmla="*/ 636377 w 1331858"/>
                    <a:gd name="connsiteY43" fmla="*/ 635684 h 1097999"/>
                    <a:gd name="connsiteX44" fmla="*/ 537527 w 1331858"/>
                    <a:gd name="connsiteY44" fmla="*/ 679026 h 1097999"/>
                    <a:gd name="connsiteX45" fmla="*/ 452799 w 1331858"/>
                    <a:gd name="connsiteY45" fmla="*/ 780157 h 1097999"/>
                    <a:gd name="connsiteX46" fmla="*/ 424556 w 1331858"/>
                    <a:gd name="connsiteY46" fmla="*/ 751262 h 1097999"/>
                    <a:gd name="connsiteX47" fmla="*/ 353949 w 1331858"/>
                    <a:gd name="connsiteY47" fmla="*/ 722368 h 1097999"/>
                    <a:gd name="connsiteX48" fmla="*/ 311584 w 1331858"/>
                    <a:gd name="connsiteY48" fmla="*/ 751262 h 1097999"/>
                    <a:gd name="connsiteX49" fmla="*/ 240977 w 1331858"/>
                    <a:gd name="connsiteY49" fmla="*/ 837947 h 1097999"/>
                    <a:gd name="connsiteX50" fmla="*/ 226856 w 1331858"/>
                    <a:gd name="connsiteY50" fmla="*/ 794604 h 1097999"/>
                    <a:gd name="connsiteX51" fmla="*/ 226856 w 1331858"/>
                    <a:gd name="connsiteY51" fmla="*/ 780157 h 1097999"/>
                    <a:gd name="connsiteX52" fmla="*/ 83876 w 1331858"/>
                    <a:gd name="connsiteY52" fmla="*/ 713112 h 1097999"/>
                    <a:gd name="connsiteX53" fmla="*/ 40804 w 1331858"/>
                    <a:gd name="connsiteY53" fmla="*/ 692915 h 1097999"/>
                    <a:gd name="connsiteX54" fmla="*/ 0 w 1331858"/>
                    <a:gd name="connsiteY54" fmla="*/ 71248 h 1097999"/>
                    <a:gd name="connsiteX55" fmla="*/ 22757 w 1331858"/>
                    <a:gd name="connsiteY55" fmla="*/ 81492 h 1097999"/>
                    <a:gd name="connsiteX56" fmla="*/ 226856 w 1331858"/>
                    <a:gd name="connsiteY56" fmla="*/ 173368 h 1097999"/>
                    <a:gd name="connsiteX57" fmla="*/ 226856 w 1331858"/>
                    <a:gd name="connsiteY57" fmla="*/ 158921 h 1097999"/>
                    <a:gd name="connsiteX58" fmla="*/ 650499 w 1331858"/>
                    <a:gd name="connsiteY58" fmla="*/ 0 h 109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331858" h="1097999">
                      <a:moveTo>
                        <a:pt x="650499" y="0"/>
                      </a:moveTo>
                      <a:cubicBezTo>
                        <a:pt x="692863" y="0"/>
                        <a:pt x="735228" y="14447"/>
                        <a:pt x="763470" y="28895"/>
                      </a:cubicBezTo>
                      <a:cubicBezTo>
                        <a:pt x="763470" y="28895"/>
                        <a:pt x="763470" y="28895"/>
                        <a:pt x="608134" y="130026"/>
                      </a:cubicBezTo>
                      <a:cubicBezTo>
                        <a:pt x="608134" y="130026"/>
                        <a:pt x="608134" y="130026"/>
                        <a:pt x="551649" y="317842"/>
                      </a:cubicBezTo>
                      <a:cubicBezTo>
                        <a:pt x="509284" y="418973"/>
                        <a:pt x="509284" y="476763"/>
                        <a:pt x="537528" y="505657"/>
                      </a:cubicBezTo>
                      <a:cubicBezTo>
                        <a:pt x="537528" y="520104"/>
                        <a:pt x="565770" y="534552"/>
                        <a:pt x="594013" y="534552"/>
                      </a:cubicBezTo>
                      <a:cubicBezTo>
                        <a:pt x="636377" y="534552"/>
                        <a:pt x="678742" y="505658"/>
                        <a:pt x="692863" y="505657"/>
                      </a:cubicBezTo>
                      <a:cubicBezTo>
                        <a:pt x="791713" y="447868"/>
                        <a:pt x="862320" y="303394"/>
                        <a:pt x="890563" y="245605"/>
                      </a:cubicBezTo>
                      <a:cubicBezTo>
                        <a:pt x="904685" y="260052"/>
                        <a:pt x="918806" y="260052"/>
                        <a:pt x="932927" y="260052"/>
                      </a:cubicBezTo>
                      <a:cubicBezTo>
                        <a:pt x="961171" y="274500"/>
                        <a:pt x="989413" y="288947"/>
                        <a:pt x="1003534" y="303394"/>
                      </a:cubicBezTo>
                      <a:cubicBezTo>
                        <a:pt x="1045899" y="346736"/>
                        <a:pt x="1116506" y="390079"/>
                        <a:pt x="1158870" y="433421"/>
                      </a:cubicBezTo>
                      <a:cubicBezTo>
                        <a:pt x="1229477" y="491210"/>
                        <a:pt x="1300085" y="534552"/>
                        <a:pt x="1314206" y="592341"/>
                      </a:cubicBezTo>
                      <a:cubicBezTo>
                        <a:pt x="1342449" y="794605"/>
                        <a:pt x="1328328" y="939078"/>
                        <a:pt x="1328328" y="939078"/>
                      </a:cubicBezTo>
                      <a:cubicBezTo>
                        <a:pt x="1328328" y="939078"/>
                        <a:pt x="1328328" y="939078"/>
                        <a:pt x="1328328" y="953525"/>
                      </a:cubicBezTo>
                      <a:cubicBezTo>
                        <a:pt x="1314206" y="967973"/>
                        <a:pt x="1300085" y="967973"/>
                        <a:pt x="1271842" y="967973"/>
                      </a:cubicBezTo>
                      <a:cubicBezTo>
                        <a:pt x="1271842" y="953525"/>
                        <a:pt x="1271842" y="895736"/>
                        <a:pt x="1271842" y="837946"/>
                      </a:cubicBezTo>
                      <a:cubicBezTo>
                        <a:pt x="1271842" y="736815"/>
                        <a:pt x="1257721" y="664578"/>
                        <a:pt x="1243599" y="635684"/>
                      </a:cubicBezTo>
                      <a:cubicBezTo>
                        <a:pt x="1215356" y="548999"/>
                        <a:pt x="1017656" y="404526"/>
                        <a:pt x="1017656" y="404526"/>
                      </a:cubicBezTo>
                      <a:cubicBezTo>
                        <a:pt x="1017656" y="404526"/>
                        <a:pt x="1017656" y="404526"/>
                        <a:pt x="989413" y="433421"/>
                      </a:cubicBezTo>
                      <a:cubicBezTo>
                        <a:pt x="1045899" y="476763"/>
                        <a:pt x="1187114" y="592341"/>
                        <a:pt x="1215356" y="650131"/>
                      </a:cubicBezTo>
                      <a:cubicBezTo>
                        <a:pt x="1215356" y="664578"/>
                        <a:pt x="1229477" y="722368"/>
                        <a:pt x="1229477" y="837946"/>
                      </a:cubicBezTo>
                      <a:cubicBezTo>
                        <a:pt x="1229478" y="910183"/>
                        <a:pt x="1229478" y="982420"/>
                        <a:pt x="1229478" y="982420"/>
                      </a:cubicBezTo>
                      <a:cubicBezTo>
                        <a:pt x="1229478" y="996868"/>
                        <a:pt x="1215356" y="1025762"/>
                        <a:pt x="1158871" y="1025762"/>
                      </a:cubicBezTo>
                      <a:cubicBezTo>
                        <a:pt x="1158871" y="1025762"/>
                        <a:pt x="1158871" y="1025762"/>
                        <a:pt x="1144749" y="1025762"/>
                      </a:cubicBezTo>
                      <a:cubicBezTo>
                        <a:pt x="1144749" y="982420"/>
                        <a:pt x="1158871" y="866841"/>
                        <a:pt x="1144749" y="794604"/>
                      </a:cubicBezTo>
                      <a:cubicBezTo>
                        <a:pt x="1130627" y="780157"/>
                        <a:pt x="1130627" y="780157"/>
                        <a:pt x="1130627" y="765710"/>
                      </a:cubicBezTo>
                      <a:cubicBezTo>
                        <a:pt x="1102385" y="693473"/>
                        <a:pt x="961170" y="592342"/>
                        <a:pt x="947049" y="577894"/>
                      </a:cubicBezTo>
                      <a:cubicBezTo>
                        <a:pt x="947049" y="577894"/>
                        <a:pt x="947049" y="577894"/>
                        <a:pt x="918806" y="606789"/>
                      </a:cubicBezTo>
                      <a:cubicBezTo>
                        <a:pt x="961170" y="650131"/>
                        <a:pt x="1074142" y="736815"/>
                        <a:pt x="1088264" y="780157"/>
                      </a:cubicBezTo>
                      <a:cubicBezTo>
                        <a:pt x="1088264" y="794605"/>
                        <a:pt x="1102385" y="794605"/>
                        <a:pt x="1102385" y="809052"/>
                      </a:cubicBezTo>
                      <a:cubicBezTo>
                        <a:pt x="1116506" y="881288"/>
                        <a:pt x="1102385" y="1011315"/>
                        <a:pt x="1102385" y="1040210"/>
                      </a:cubicBezTo>
                      <a:cubicBezTo>
                        <a:pt x="1102385" y="1054657"/>
                        <a:pt x="1074142" y="1097999"/>
                        <a:pt x="1031777" y="1097999"/>
                      </a:cubicBezTo>
                      <a:cubicBezTo>
                        <a:pt x="1017656" y="1097999"/>
                        <a:pt x="1017656" y="1097999"/>
                        <a:pt x="1017656" y="1097999"/>
                      </a:cubicBezTo>
                      <a:cubicBezTo>
                        <a:pt x="1017656" y="1097999"/>
                        <a:pt x="1017656" y="1097999"/>
                        <a:pt x="1017656" y="1011315"/>
                      </a:cubicBezTo>
                      <a:cubicBezTo>
                        <a:pt x="1017656" y="1011315"/>
                        <a:pt x="1017656" y="1011315"/>
                        <a:pt x="1031777" y="982420"/>
                      </a:cubicBezTo>
                      <a:cubicBezTo>
                        <a:pt x="1074142" y="939078"/>
                        <a:pt x="1060020" y="866841"/>
                        <a:pt x="1017656" y="823499"/>
                      </a:cubicBezTo>
                      <a:cubicBezTo>
                        <a:pt x="989413" y="809052"/>
                        <a:pt x="975292" y="794605"/>
                        <a:pt x="947049" y="794604"/>
                      </a:cubicBezTo>
                      <a:cubicBezTo>
                        <a:pt x="947049" y="780157"/>
                        <a:pt x="961170" y="765710"/>
                        <a:pt x="947049" y="751262"/>
                      </a:cubicBezTo>
                      <a:cubicBezTo>
                        <a:pt x="947049" y="722367"/>
                        <a:pt x="932928" y="693473"/>
                        <a:pt x="918806" y="679026"/>
                      </a:cubicBezTo>
                      <a:cubicBezTo>
                        <a:pt x="890563" y="664578"/>
                        <a:pt x="876442" y="650131"/>
                        <a:pt x="848199" y="650131"/>
                      </a:cubicBezTo>
                      <a:cubicBezTo>
                        <a:pt x="805834" y="650131"/>
                        <a:pt x="777592" y="664578"/>
                        <a:pt x="749349" y="707920"/>
                      </a:cubicBezTo>
                      <a:cubicBezTo>
                        <a:pt x="749349" y="707920"/>
                        <a:pt x="749349" y="707920"/>
                        <a:pt x="735227" y="707920"/>
                      </a:cubicBezTo>
                      <a:cubicBezTo>
                        <a:pt x="735227" y="693473"/>
                        <a:pt x="721106" y="679026"/>
                        <a:pt x="706985" y="664578"/>
                      </a:cubicBezTo>
                      <a:cubicBezTo>
                        <a:pt x="692863" y="650131"/>
                        <a:pt x="664620" y="635683"/>
                        <a:pt x="636377" y="635684"/>
                      </a:cubicBezTo>
                      <a:cubicBezTo>
                        <a:pt x="594013" y="635684"/>
                        <a:pt x="565770" y="650131"/>
                        <a:pt x="537527" y="679026"/>
                      </a:cubicBezTo>
                      <a:cubicBezTo>
                        <a:pt x="537527" y="679026"/>
                        <a:pt x="537527" y="679026"/>
                        <a:pt x="452799" y="780157"/>
                      </a:cubicBezTo>
                      <a:cubicBezTo>
                        <a:pt x="452799" y="780157"/>
                        <a:pt x="438677" y="765710"/>
                        <a:pt x="424556" y="751262"/>
                      </a:cubicBezTo>
                      <a:cubicBezTo>
                        <a:pt x="410434" y="736815"/>
                        <a:pt x="382191" y="722367"/>
                        <a:pt x="353949" y="722368"/>
                      </a:cubicBezTo>
                      <a:cubicBezTo>
                        <a:pt x="339827" y="722368"/>
                        <a:pt x="311584" y="736815"/>
                        <a:pt x="311584" y="751262"/>
                      </a:cubicBezTo>
                      <a:cubicBezTo>
                        <a:pt x="311584" y="751262"/>
                        <a:pt x="311584" y="751262"/>
                        <a:pt x="240977" y="837947"/>
                      </a:cubicBezTo>
                      <a:cubicBezTo>
                        <a:pt x="226856" y="823499"/>
                        <a:pt x="226856" y="809052"/>
                        <a:pt x="226856" y="794604"/>
                      </a:cubicBezTo>
                      <a:cubicBezTo>
                        <a:pt x="226856" y="794604"/>
                        <a:pt x="226856" y="794604"/>
                        <a:pt x="226856" y="780157"/>
                      </a:cubicBezTo>
                      <a:cubicBezTo>
                        <a:pt x="226856" y="780157"/>
                        <a:pt x="226856" y="780157"/>
                        <a:pt x="83876" y="713112"/>
                      </a:cubicBezTo>
                      <a:lnTo>
                        <a:pt x="40804" y="692915"/>
                      </a:lnTo>
                      <a:lnTo>
                        <a:pt x="0" y="71248"/>
                      </a:lnTo>
                      <a:lnTo>
                        <a:pt x="22757" y="81492"/>
                      </a:lnTo>
                      <a:cubicBezTo>
                        <a:pt x="72403" y="103840"/>
                        <a:pt x="138597" y="133638"/>
                        <a:pt x="226856" y="173368"/>
                      </a:cubicBezTo>
                      <a:cubicBezTo>
                        <a:pt x="226856" y="173368"/>
                        <a:pt x="226856" y="173368"/>
                        <a:pt x="226856" y="158921"/>
                      </a:cubicBezTo>
                      <a:cubicBezTo>
                        <a:pt x="226856" y="158921"/>
                        <a:pt x="466920" y="14447"/>
                        <a:pt x="650499" y="0"/>
                      </a:cubicBezTo>
                      <a:close/>
                    </a:path>
                  </a:pathLst>
                </a:custGeom>
                <a:solidFill>
                  <a:srgbClr val="F8B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Freeform: Shape 14"/>
                <p:cNvSpPr/>
                <p:nvPr/>
              </p:nvSpPr>
              <p:spPr bwMode="auto">
                <a:xfrm rot="1168347">
                  <a:off x="5405542" y="4290747"/>
                  <a:ext cx="57185" cy="85998"/>
                </a:xfrm>
                <a:custGeom>
                  <a:avLst/>
                  <a:gdLst>
                    <a:gd name="T0" fmla="*/ 2 w 91"/>
                    <a:gd name="T1" fmla="*/ 12 h 70"/>
                    <a:gd name="T2" fmla="*/ 1 w 91"/>
                    <a:gd name="T3" fmla="*/ 31 h 70"/>
                    <a:gd name="T4" fmla="*/ 34 w 91"/>
                    <a:gd name="T5" fmla="*/ 68 h 70"/>
                    <a:gd name="T6" fmla="*/ 54 w 91"/>
                    <a:gd name="T7" fmla="*/ 69 h 70"/>
                    <a:gd name="T8" fmla="*/ 90 w 91"/>
                    <a:gd name="T9" fmla="*/ 35 h 70"/>
                    <a:gd name="T10" fmla="*/ 91 w 91"/>
                    <a:gd name="T11" fmla="*/ 16 h 70"/>
                    <a:gd name="T12" fmla="*/ 79 w 91"/>
                    <a:gd name="T13" fmla="*/ 3 h 70"/>
                    <a:gd name="T14" fmla="*/ 15 w 91"/>
                    <a:gd name="T15" fmla="*/ 0 h 70"/>
                    <a:gd name="T16" fmla="*/ 2 w 91"/>
                    <a:gd name="T17" fmla="*/ 1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70">
                      <a:moveTo>
                        <a:pt x="2" y="12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1"/>
                        <a:pt x="15" y="67"/>
                        <a:pt x="34" y="68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73" y="70"/>
                        <a:pt x="89" y="55"/>
                        <a:pt x="90" y="35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9"/>
                        <a:pt x="86" y="3"/>
                        <a:pt x="79" y="3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8" y="0"/>
                        <a:pt x="2" y="5"/>
                        <a:pt x="2" y="12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15"/>
                <p:cNvSpPr/>
                <p:nvPr/>
              </p:nvSpPr>
              <p:spPr bwMode="auto">
                <a:xfrm rot="13043079">
                  <a:off x="5457048" y="4659178"/>
                  <a:ext cx="88124" cy="61491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16"/>
                <p:cNvSpPr/>
                <p:nvPr/>
              </p:nvSpPr>
              <p:spPr bwMode="auto">
                <a:xfrm rot="12484674">
                  <a:off x="5663548" y="4670854"/>
                  <a:ext cx="80850" cy="75463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17"/>
                <p:cNvSpPr/>
                <p:nvPr/>
              </p:nvSpPr>
              <p:spPr bwMode="auto">
                <a:xfrm rot="13043079">
                  <a:off x="5781317" y="4820037"/>
                  <a:ext cx="67545" cy="63307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18"/>
                <p:cNvSpPr/>
                <p:nvPr/>
              </p:nvSpPr>
              <p:spPr bwMode="auto">
                <a:xfrm rot="13043079">
                  <a:off x="5205752" y="4738044"/>
                  <a:ext cx="56993" cy="45719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Freeform: Shape 6"/>
            <p:cNvSpPr/>
            <p:nvPr/>
          </p:nvSpPr>
          <p:spPr>
            <a:xfrm>
              <a:off x="2998779" y="4142752"/>
              <a:ext cx="2343137" cy="2874902"/>
            </a:xfrm>
            <a:custGeom>
              <a:avLst/>
              <a:gdLst>
                <a:gd name="connsiteX0" fmla="*/ 2300734 w 2343137"/>
                <a:gd name="connsiteY0" fmla="*/ 0 h 2874902"/>
                <a:gd name="connsiteX1" fmla="*/ 2343137 w 2343137"/>
                <a:gd name="connsiteY1" fmla="*/ 303080 h 2874902"/>
                <a:gd name="connsiteX2" fmla="*/ 2191941 w 2343137"/>
                <a:gd name="connsiteY2" fmla="*/ 331800 h 2874902"/>
                <a:gd name="connsiteX3" fmla="*/ 362557 w 2343137"/>
                <a:gd name="connsiteY3" fmla="*/ 2627762 h 2874902"/>
                <a:gd name="connsiteX4" fmla="*/ 370666 w 2343137"/>
                <a:gd name="connsiteY4" fmla="*/ 2843726 h 2874902"/>
                <a:gd name="connsiteX5" fmla="*/ 10061 w 2343137"/>
                <a:gd name="connsiteY5" fmla="*/ 2874902 h 2874902"/>
                <a:gd name="connsiteX6" fmla="*/ 2300734 w 2343137"/>
                <a:gd name="connsiteY6" fmla="*/ 0 h 287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37" h="2874902">
                  <a:moveTo>
                    <a:pt x="2300734" y="0"/>
                  </a:moveTo>
                  <a:lnTo>
                    <a:pt x="2343137" y="303080"/>
                  </a:lnTo>
                  <a:lnTo>
                    <a:pt x="2191941" y="331800"/>
                  </a:lnTo>
                  <a:cubicBezTo>
                    <a:pt x="1130656" y="587784"/>
                    <a:pt x="375043" y="1536113"/>
                    <a:pt x="362557" y="2627762"/>
                  </a:cubicBezTo>
                  <a:lnTo>
                    <a:pt x="370666" y="2843726"/>
                  </a:lnTo>
                  <a:lnTo>
                    <a:pt x="10061" y="2874902"/>
                  </a:lnTo>
                  <a:cubicBezTo>
                    <a:pt x="-112268" y="1459964"/>
                    <a:pt x="894217" y="196778"/>
                    <a:pt x="230073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7"/>
            <p:cNvSpPr/>
            <p:nvPr/>
          </p:nvSpPr>
          <p:spPr>
            <a:xfrm flipH="1">
              <a:off x="7087738" y="4146527"/>
              <a:ext cx="2343137" cy="2874902"/>
            </a:xfrm>
            <a:custGeom>
              <a:avLst/>
              <a:gdLst>
                <a:gd name="connsiteX0" fmla="*/ 2300734 w 2343137"/>
                <a:gd name="connsiteY0" fmla="*/ 0 h 2874902"/>
                <a:gd name="connsiteX1" fmla="*/ 2343137 w 2343137"/>
                <a:gd name="connsiteY1" fmla="*/ 303080 h 2874902"/>
                <a:gd name="connsiteX2" fmla="*/ 2191941 w 2343137"/>
                <a:gd name="connsiteY2" fmla="*/ 331800 h 2874902"/>
                <a:gd name="connsiteX3" fmla="*/ 362557 w 2343137"/>
                <a:gd name="connsiteY3" fmla="*/ 2627762 h 2874902"/>
                <a:gd name="connsiteX4" fmla="*/ 370666 w 2343137"/>
                <a:gd name="connsiteY4" fmla="*/ 2843726 h 2874902"/>
                <a:gd name="connsiteX5" fmla="*/ 10061 w 2343137"/>
                <a:gd name="connsiteY5" fmla="*/ 2874902 h 2874902"/>
                <a:gd name="connsiteX6" fmla="*/ 2300734 w 2343137"/>
                <a:gd name="connsiteY6" fmla="*/ 0 h 287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37" h="2874902">
                  <a:moveTo>
                    <a:pt x="2300734" y="0"/>
                  </a:moveTo>
                  <a:lnTo>
                    <a:pt x="2343137" y="303080"/>
                  </a:lnTo>
                  <a:lnTo>
                    <a:pt x="2191941" y="331800"/>
                  </a:lnTo>
                  <a:cubicBezTo>
                    <a:pt x="1130656" y="587784"/>
                    <a:pt x="375043" y="1536113"/>
                    <a:pt x="362557" y="2627762"/>
                  </a:cubicBezTo>
                  <a:lnTo>
                    <a:pt x="370666" y="2843726"/>
                  </a:lnTo>
                  <a:lnTo>
                    <a:pt x="10061" y="2874902"/>
                  </a:lnTo>
                  <a:cubicBezTo>
                    <a:pt x="-112268" y="1459964"/>
                    <a:pt x="894217" y="196778"/>
                    <a:pt x="230073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千图PPT彼岸天：ID 8661124库_Speech Bubble: Rectangle with Corners Rounded 24"/>
          <p:cNvSpPr/>
          <p:nvPr>
            <p:custDataLst>
              <p:tags r:id="rId2"/>
            </p:custDataLst>
          </p:nvPr>
        </p:nvSpPr>
        <p:spPr>
          <a:xfrm>
            <a:off x="5037419" y="2033669"/>
            <a:ext cx="2624395" cy="1148790"/>
          </a:xfrm>
          <a:prstGeom prst="wedgeRoundRectCallout">
            <a:avLst>
              <a:gd name="adj1" fmla="val -6792"/>
              <a:gd name="adj2" fmla="val 11414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000" dirty="0"/>
              <a:t>比较不同</a:t>
            </a:r>
            <a:endParaRPr lang="zh-CN" altLang="en-US" sz="2000" b="1" dirty="0"/>
          </a:p>
        </p:txBody>
      </p: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216261" y="4434345"/>
            <a:ext cx="2771747" cy="783911"/>
            <a:chOff x="1216261" y="4434345"/>
            <a:chExt cx="2771747" cy="783911"/>
          </a:xfrm>
        </p:grpSpPr>
        <p:grpSp>
          <p:nvGrpSpPr>
            <p:cNvPr id="6" name="Group 25"/>
            <p:cNvGrpSpPr/>
            <p:nvPr/>
          </p:nvGrpSpPr>
          <p:grpSpPr>
            <a:xfrm flipH="1">
              <a:off x="3237418" y="4434345"/>
              <a:ext cx="750590" cy="783911"/>
              <a:chOff x="7379423" y="1799778"/>
              <a:chExt cx="750590" cy="783911"/>
            </a:xfrm>
          </p:grpSpPr>
          <p:sp>
            <p:nvSpPr>
              <p:cNvPr id="41" name="Straight Connector 26"/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42" name="Straight Connector 27"/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28"/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TextBox 30"/>
            <p:cNvSpPr txBox="1"/>
            <p:nvPr/>
          </p:nvSpPr>
          <p:spPr>
            <a:xfrm>
              <a:off x="1216261" y="4680256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普通继承</a:t>
              </a:r>
            </a:p>
          </p:txBody>
        </p:sp>
      </p:grpSp>
      <p:grpSp>
        <p:nvGrpSpPr>
          <p:cNvPr id="3" name="千图PPT彼岸天：ID 8661124库_组合 2"/>
          <p:cNvGrpSpPr/>
          <p:nvPr>
            <p:custDataLst>
              <p:tags r:id="rId4"/>
            </p:custDataLst>
          </p:nvPr>
        </p:nvGrpSpPr>
        <p:grpSpPr>
          <a:xfrm>
            <a:off x="8402828" y="4465413"/>
            <a:ext cx="2186470" cy="783911"/>
            <a:chOff x="8402828" y="4465413"/>
            <a:chExt cx="2186470" cy="783911"/>
          </a:xfrm>
        </p:grpSpPr>
        <p:grpSp>
          <p:nvGrpSpPr>
            <p:cNvPr id="8" name="Group 31"/>
            <p:cNvGrpSpPr/>
            <p:nvPr/>
          </p:nvGrpSpPr>
          <p:grpSpPr>
            <a:xfrm>
              <a:off x="8402828" y="4465413"/>
              <a:ext cx="750590" cy="783911"/>
              <a:chOff x="7379423" y="1799778"/>
              <a:chExt cx="750590" cy="783911"/>
            </a:xfrm>
          </p:grpSpPr>
          <p:sp>
            <p:nvSpPr>
              <p:cNvPr id="36" name="Straight Connector 32"/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37" name="Straight Connector 33"/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4"/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TextBox 57"/>
            <p:cNvSpPr txBox="1"/>
            <p:nvPr/>
          </p:nvSpPr>
          <p:spPr>
            <a:xfrm>
              <a:off x="9358192" y="474511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虚基类</a:t>
              </a:r>
            </a:p>
          </p:txBody>
        </p:sp>
      </p:grpSp>
      <p:sp>
        <p:nvSpPr>
          <p:cNvPr id="63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比较不同</a:t>
            </a:r>
          </a:p>
        </p:txBody>
      </p:sp>
      <p:grpSp>
        <p:nvGrpSpPr>
          <p:cNvPr id="64" name="Group 36">
            <a:extLst>
              <a:ext uri="{FF2B5EF4-FFF2-40B4-BE49-F238E27FC236}">
                <a16:creationId xmlns:a16="http://schemas.microsoft.com/office/drawing/2014/main" id="{FCD91A85-5BAE-4889-A56E-0D58E642A56F}"/>
              </a:ext>
            </a:extLst>
          </p:cNvPr>
          <p:cNvGrpSpPr>
            <a:grpSpLocks/>
          </p:cNvGrpSpPr>
          <p:nvPr/>
        </p:nvGrpSpPr>
        <p:grpSpPr bwMode="auto">
          <a:xfrm>
            <a:off x="1064292" y="1383312"/>
            <a:ext cx="3313113" cy="2409825"/>
            <a:chOff x="3560" y="890"/>
            <a:chExt cx="2087" cy="1518"/>
          </a:xfrm>
        </p:grpSpPr>
        <p:sp>
          <p:nvSpPr>
            <p:cNvPr id="65" name="Text Box 11">
              <a:extLst>
                <a:ext uri="{FF2B5EF4-FFF2-40B4-BE49-F238E27FC236}">
                  <a16:creationId xmlns:a16="http://schemas.microsoft.com/office/drawing/2014/main" id="{DF47A874-5C5A-4BE1-8D46-C2D948A7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160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Derived</a:t>
              </a: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DDD34111-5D9A-45F7-B764-FC290BCED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797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6F15093D-C4D5-4002-82B9-45CC45F48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1" y="1797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CF2F30ED-E83E-4FFB-B22F-CBE4CDE45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525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Base2</a:t>
              </a:r>
            </a:p>
          </p:txBody>
        </p:sp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B248224A-A3EE-46CE-9994-7595893BE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525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Base1</a:t>
              </a:r>
            </a:p>
          </p:txBody>
        </p:sp>
        <p:sp>
          <p:nvSpPr>
            <p:cNvPr id="70" name="Text Box 16">
              <a:extLst>
                <a:ext uri="{FF2B5EF4-FFF2-40B4-BE49-F238E27FC236}">
                  <a16:creationId xmlns:a16="http://schemas.microsoft.com/office/drawing/2014/main" id="{70C87512-B6A0-4DCD-BD91-2C09B630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90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</a:t>
              </a: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1435B8AE-9DF6-406D-AA51-3B2675D30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4" y="1162"/>
              <a:ext cx="18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325FD413-B950-403E-9185-585DD1BED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1162"/>
              <a:ext cx="22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id="{84A6A858-F945-424A-AB52-CFBB5EDE1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890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</a:t>
              </a:r>
            </a:p>
          </p:txBody>
        </p:sp>
      </p:grpSp>
      <p:grpSp>
        <p:nvGrpSpPr>
          <p:cNvPr id="74" name="Group 8">
            <a:extLst>
              <a:ext uri="{FF2B5EF4-FFF2-40B4-BE49-F238E27FC236}">
                <a16:creationId xmlns:a16="http://schemas.microsoft.com/office/drawing/2014/main" id="{28D1088A-FA10-4B4B-A751-B8372DBAF526}"/>
              </a:ext>
            </a:extLst>
          </p:cNvPr>
          <p:cNvGrpSpPr>
            <a:grpSpLocks/>
          </p:cNvGrpSpPr>
          <p:nvPr/>
        </p:nvGrpSpPr>
        <p:grpSpPr bwMode="auto">
          <a:xfrm>
            <a:off x="8205888" y="1306965"/>
            <a:ext cx="2881313" cy="2409825"/>
            <a:chOff x="249" y="981"/>
            <a:chExt cx="1815" cy="1518"/>
          </a:xfrm>
        </p:grpSpPr>
        <p:sp>
          <p:nvSpPr>
            <p:cNvPr id="75" name="Text Box 9">
              <a:extLst>
                <a:ext uri="{FF2B5EF4-FFF2-40B4-BE49-F238E27FC236}">
                  <a16:creationId xmlns:a16="http://schemas.microsoft.com/office/drawing/2014/main" id="{DBB017A5-43FB-4771-A1A9-A9CD5A030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51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Derived</a:t>
              </a:r>
            </a:p>
          </p:txBody>
        </p:sp>
        <p:sp>
          <p:nvSpPr>
            <p:cNvPr id="76" name="Line 10">
              <a:extLst>
                <a:ext uri="{FF2B5EF4-FFF2-40B4-BE49-F238E27FC236}">
                  <a16:creationId xmlns:a16="http://schemas.microsoft.com/office/drawing/2014/main" id="{EF880F08-DCA0-491D-B607-51A755705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1888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11">
              <a:extLst>
                <a:ext uri="{FF2B5EF4-FFF2-40B4-BE49-F238E27FC236}">
                  <a16:creationId xmlns:a16="http://schemas.microsoft.com/office/drawing/2014/main" id="{7B319131-0FEF-4A24-B784-639906F66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" y="1888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Text Box 12">
              <a:extLst>
                <a:ext uri="{FF2B5EF4-FFF2-40B4-BE49-F238E27FC236}">
                  <a16:creationId xmlns:a16="http://schemas.microsoft.com/office/drawing/2014/main" id="{903A372F-783B-4C06-BE4D-04CFBE47D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16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Base2</a:t>
              </a:r>
            </a:p>
          </p:txBody>
        </p:sp>
        <p:sp>
          <p:nvSpPr>
            <p:cNvPr id="79" name="Text Box 13">
              <a:extLst>
                <a:ext uri="{FF2B5EF4-FFF2-40B4-BE49-F238E27FC236}">
                  <a16:creationId xmlns:a16="http://schemas.microsoft.com/office/drawing/2014/main" id="{319007DA-22A7-4654-AFBD-E033B80D2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616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Base1</a:t>
              </a:r>
            </a:p>
          </p:txBody>
        </p: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id="{1CF1C781-0C5B-4963-A67B-E5DE2AEC8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981"/>
              <a:ext cx="862" cy="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Base</a:t>
              </a:r>
            </a:p>
          </p:txBody>
        </p:sp>
        <p:sp>
          <p:nvSpPr>
            <p:cNvPr id="81" name="Line 15">
              <a:extLst>
                <a:ext uri="{FF2B5EF4-FFF2-40B4-BE49-F238E27FC236}">
                  <a16:creationId xmlns:a16="http://schemas.microsoft.com/office/drawing/2014/main" id="{B6A0234B-A8A9-42D9-A31E-CC0C1B9FF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1253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A83FBD78-1C5A-4FD2-81CF-8E883E463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1253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9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3310455" y="1887165"/>
            <a:ext cx="2918308" cy="16824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35" b="1" dirty="0">
                <a:solidFill>
                  <a:srgbClr val="197BC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3"/>
            </p:custDataLst>
          </p:nvPr>
        </p:nvSpPr>
        <p:spPr>
          <a:xfrm>
            <a:off x="3205585" y="3649338"/>
            <a:ext cx="3128049" cy="6360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5" b="1" dirty="0">
                <a:solidFill>
                  <a:srgbClr val="197BC8"/>
                </a:solidFill>
                <a:cs typeface="+mn-ea"/>
                <a:sym typeface="+mn-lt"/>
              </a:rPr>
              <a:t>CONTENTS</a:t>
            </a:r>
            <a:endParaRPr lang="zh-CN" altLang="en-US" sz="4135" b="1" dirty="0">
              <a:solidFill>
                <a:srgbClr val="197BC8"/>
              </a:solidFill>
              <a:cs typeface="+mn-ea"/>
              <a:sym typeface="+mn-lt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7465040" y="1969270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派生类和继承</a:t>
            </a:r>
          </a:p>
        </p:txBody>
      </p:sp>
      <p:sp>
        <p:nvSpPr>
          <p:cNvPr id="7" name="MH_Entry_2"/>
          <p:cNvSpPr/>
          <p:nvPr>
            <p:custDataLst>
              <p:tags r:id="rId5"/>
            </p:custDataLst>
          </p:nvPr>
        </p:nvSpPr>
        <p:spPr>
          <a:xfrm>
            <a:off x="7465040" y="2793703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 多重继承</a:t>
            </a:r>
          </a:p>
        </p:txBody>
      </p:sp>
      <p:sp>
        <p:nvSpPr>
          <p:cNvPr id="8" name="MH_Entry_3"/>
          <p:cNvSpPr/>
          <p:nvPr>
            <p:custDataLst>
              <p:tags r:id="rId6"/>
            </p:custDataLst>
          </p:nvPr>
        </p:nvSpPr>
        <p:spPr>
          <a:xfrm>
            <a:off x="7465040" y="3618134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虚基类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545184" y="5185128"/>
            <a:ext cx="9646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326" y="2400254"/>
            <a:ext cx="2956345" cy="4505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7628" y="1898454"/>
            <a:ext cx="5839163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effectLst/>
              </a:rPr>
              <a:t>4.1  4.2  4.3  4.4  4.5  4.6  4.7  4.8  4.9  4.10  4.12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仓库地址：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https://github.com/Xiaojiean/C-homework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©2021-2099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WeijieHuang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685074-BAEB-4B96-B370-56964370F659}"/>
              </a:ext>
            </a:extLst>
          </p:cNvPr>
          <p:cNvSpPr txBox="1"/>
          <p:nvPr/>
        </p:nvSpPr>
        <p:spPr>
          <a:xfrm>
            <a:off x="2965142" y="4103164"/>
            <a:ext cx="7891904" cy="3961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课外练习：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https://blog.csdn.net/weixin_44985741/article/details/105095484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/>
          <a:stretch>
            <a:fillRect/>
          </a:stretch>
        </p:blipFill>
        <p:spPr>
          <a:xfrm>
            <a:off x="-2692400" y="0"/>
            <a:ext cx="835486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87652" y="832864"/>
            <a:ext cx="2986715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srgbClr val="003867"/>
                </a:solidFill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2021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8410" y="2646878"/>
            <a:ext cx="7803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66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96909" y="3846724"/>
            <a:ext cx="2031325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400" dirty="0">
                <a:solidFill>
                  <a:srgbClr val="003867"/>
                </a:solidFill>
                <a:effectLst/>
              </a:rPr>
              <a:t>华控梦图团队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825497" y="3707806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/>
          <p:cNvSpPr txBox="1"/>
          <p:nvPr/>
        </p:nvSpPr>
        <p:spPr>
          <a:xfrm>
            <a:off x="8990310" y="4425080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黄伟杰  日期：</a:t>
            </a:r>
            <a:r>
              <a:rPr lang="en-US" altLang="zh-CN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2021.8.30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068B6200-8275-40D6-B80A-BDD6518D99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10625"/>
          <a:stretch>
            <a:fillRect/>
          </a:stretch>
        </p:blipFill>
        <p:spPr/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5188B3-D10D-4507-B67C-15007DCCB228}"/>
              </a:ext>
            </a:extLst>
          </p:cNvPr>
          <p:cNvSpPr/>
          <p:nvPr/>
        </p:nvSpPr>
        <p:spPr>
          <a:xfrm>
            <a:off x="0" y="1796819"/>
            <a:ext cx="12192000" cy="3456000"/>
          </a:xfrm>
          <a:prstGeom prst="rect">
            <a:avLst/>
          </a:prstGeom>
          <a:solidFill>
            <a:srgbClr val="2386D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C83861-52FA-460E-8E8A-B8D0A6B620DD}"/>
              </a:ext>
            </a:extLst>
          </p:cNvPr>
          <p:cNvCxnSpPr/>
          <p:nvPr/>
        </p:nvCxnSpPr>
        <p:spPr>
          <a:xfrm>
            <a:off x="4410363" y="2180669"/>
            <a:ext cx="0" cy="268829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11B2B263-E010-46C7-ABF7-A7FAACE533CA}"/>
              </a:ext>
            </a:extLst>
          </p:cNvPr>
          <p:cNvSpPr txBox="1"/>
          <p:nvPr/>
        </p:nvSpPr>
        <p:spPr>
          <a:xfrm>
            <a:off x="4987256" y="2618620"/>
            <a:ext cx="6543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</a:rPr>
              <a:t>第一部分 </a:t>
            </a:r>
            <a:r>
              <a:rPr lang="en-US" altLang="zh-CN" sz="3200" b="1" dirty="0">
                <a:solidFill>
                  <a:schemeClr val="bg1"/>
                </a:solidFill>
              </a:rPr>
              <a:t>| </a:t>
            </a:r>
            <a:r>
              <a:rPr lang="zh-CN" altLang="en-US" sz="4800" b="1" dirty="0">
                <a:solidFill>
                  <a:schemeClr val="bg1"/>
                </a:solidFill>
              </a:rPr>
              <a:t> 多重继承</a:t>
            </a:r>
          </a:p>
          <a:p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6E0B042D-980D-4EC4-80B2-67B382C6CFCA}"/>
              </a:ext>
            </a:extLst>
          </p:cNvPr>
          <p:cNvSpPr txBox="1"/>
          <p:nvPr/>
        </p:nvSpPr>
        <p:spPr>
          <a:xfrm>
            <a:off x="5039880" y="3576406"/>
            <a:ext cx="355361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/>
                </a:solidFill>
              </a:rPr>
              <a:t>声明多重继承的方法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6DE298B4-0121-4D95-885B-C8F22A3ACB82}"/>
              </a:ext>
            </a:extLst>
          </p:cNvPr>
          <p:cNvSpPr txBox="1"/>
          <p:nvPr/>
        </p:nvSpPr>
        <p:spPr>
          <a:xfrm>
            <a:off x="4987255" y="4716854"/>
            <a:ext cx="36062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/>
                </a:solidFill>
              </a:rPr>
              <a:t>多重继承引起的二义性问题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A920DD8E-2D28-49AC-AC65-05EB2A4373BF}"/>
              </a:ext>
            </a:extLst>
          </p:cNvPr>
          <p:cNvSpPr txBox="1"/>
          <p:nvPr/>
        </p:nvSpPr>
        <p:spPr>
          <a:xfrm>
            <a:off x="5039880" y="4136301"/>
            <a:ext cx="37122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bg1"/>
                </a:solidFill>
              </a:rPr>
              <a:t>多重继承派生类的构造函数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E1981C-03E4-46E3-B9B4-CB334C185F6D}"/>
              </a:ext>
            </a:extLst>
          </p:cNvPr>
          <p:cNvGrpSpPr/>
          <p:nvPr/>
        </p:nvGrpSpPr>
        <p:grpSpPr>
          <a:xfrm>
            <a:off x="1575173" y="2564819"/>
            <a:ext cx="1920000" cy="1920000"/>
            <a:chOff x="1181380" y="192361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BDB87F3-726C-4CFE-A4F8-70A71C7B1648}"/>
                </a:ext>
              </a:extLst>
            </p:cNvPr>
            <p:cNvSpPr/>
            <p:nvPr/>
          </p:nvSpPr>
          <p:spPr bwMode="auto">
            <a:xfrm>
              <a:off x="1181380" y="1923614"/>
              <a:ext cx="1440000" cy="1440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54000" dist="2794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KSO_Shape">
              <a:extLst>
                <a:ext uri="{FF2B5EF4-FFF2-40B4-BE49-F238E27FC236}">
                  <a16:creationId xmlns:a16="http://schemas.microsoft.com/office/drawing/2014/main" id="{C739E056-2F70-40C6-8E6E-EC758CB9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612" y="2273450"/>
              <a:ext cx="609536" cy="740328"/>
            </a:xfrm>
            <a:custGeom>
              <a:avLst/>
              <a:gdLst>
                <a:gd name="T0" fmla="*/ 440790 w 2792413"/>
                <a:gd name="T1" fmla="*/ 2575798 h 3389313"/>
                <a:gd name="T2" fmla="*/ 1147253 w 2792413"/>
                <a:gd name="T3" fmla="*/ 1201035 h 3389313"/>
                <a:gd name="T4" fmla="*/ 1223433 w 2792413"/>
                <a:gd name="T5" fmla="*/ 1473921 h 3389313"/>
                <a:gd name="T6" fmla="*/ 1315165 w 2792413"/>
                <a:gd name="T7" fmla="*/ 1458373 h 3389313"/>
                <a:gd name="T8" fmla="*/ 1462128 w 2792413"/>
                <a:gd name="T9" fmla="*/ 1368574 h 3389313"/>
                <a:gd name="T10" fmla="*/ 1552274 w 2792413"/>
                <a:gd name="T11" fmla="*/ 1517392 h 3389313"/>
                <a:gd name="T12" fmla="*/ 1632262 w 2792413"/>
                <a:gd name="T13" fmla="*/ 1262910 h 3389313"/>
                <a:gd name="T14" fmla="*/ 1689714 w 2792413"/>
                <a:gd name="T15" fmla="*/ 1093784 h 3389313"/>
                <a:gd name="T16" fmla="*/ 1947454 w 2792413"/>
                <a:gd name="T17" fmla="*/ 1176285 h 3389313"/>
                <a:gd name="T18" fmla="*/ 2040457 w 2792413"/>
                <a:gd name="T19" fmla="*/ 1240064 h 3389313"/>
                <a:gd name="T20" fmla="*/ 2124889 w 2792413"/>
                <a:gd name="T21" fmla="*/ 1394276 h 3389313"/>
                <a:gd name="T22" fmla="*/ 2358823 w 2792413"/>
                <a:gd name="T23" fmla="*/ 1575460 h 3389313"/>
                <a:gd name="T24" fmla="*/ 2669254 w 2792413"/>
                <a:gd name="T25" fmla="*/ 1240381 h 3389313"/>
                <a:gd name="T26" fmla="*/ 2738767 w 2792413"/>
                <a:gd name="T27" fmla="*/ 1227371 h 3389313"/>
                <a:gd name="T28" fmla="*/ 2783840 w 2792413"/>
                <a:gd name="T29" fmla="*/ 1283853 h 3389313"/>
                <a:gd name="T30" fmla="*/ 2705122 w 2792413"/>
                <a:gd name="T31" fmla="*/ 1422200 h 3389313"/>
                <a:gd name="T32" fmla="*/ 2761621 w 2792413"/>
                <a:gd name="T33" fmla="*/ 1492008 h 3389313"/>
                <a:gd name="T34" fmla="*/ 2775270 w 2792413"/>
                <a:gd name="T35" fmla="*/ 1582441 h 3389313"/>
                <a:gd name="T36" fmla="*/ 2740355 w 2792413"/>
                <a:gd name="T37" fmla="*/ 1669383 h 3389313"/>
                <a:gd name="T38" fmla="*/ 2438811 w 2792413"/>
                <a:gd name="T39" fmla="*/ 2001606 h 3389313"/>
                <a:gd name="T40" fmla="*/ 2326447 w 2792413"/>
                <a:gd name="T41" fmla="*/ 2083155 h 3389313"/>
                <a:gd name="T42" fmla="*/ 2234397 w 2792413"/>
                <a:gd name="T43" fmla="*/ 2095530 h 3389313"/>
                <a:gd name="T44" fmla="*/ 2140759 w 2792413"/>
                <a:gd name="T45" fmla="*/ 2059674 h 3389313"/>
                <a:gd name="T46" fmla="*/ 2049979 w 2792413"/>
                <a:gd name="T47" fmla="*/ 1965116 h 3389313"/>
                <a:gd name="T48" fmla="*/ 1428165 w 2792413"/>
                <a:gd name="T49" fmla="*/ 2143126 h 3389313"/>
                <a:gd name="T50" fmla="*/ 1429434 w 2792413"/>
                <a:gd name="T51" fmla="*/ 1759182 h 3389313"/>
                <a:gd name="T52" fmla="*/ 1368174 w 2792413"/>
                <a:gd name="T53" fmla="*/ 1755057 h 3389313"/>
                <a:gd name="T54" fmla="*/ 1337384 w 2792413"/>
                <a:gd name="T55" fmla="*/ 1826769 h 3389313"/>
                <a:gd name="T56" fmla="*/ 852376 w 2792413"/>
                <a:gd name="T57" fmla="*/ 1682710 h 3389313"/>
                <a:gd name="T58" fmla="*/ 784766 w 2792413"/>
                <a:gd name="T59" fmla="*/ 2018424 h 3389313"/>
                <a:gd name="T60" fmla="*/ 485762 w 2792413"/>
                <a:gd name="T61" fmla="*/ 1784884 h 3389313"/>
                <a:gd name="T62" fmla="*/ 583526 w 2792413"/>
                <a:gd name="T63" fmla="*/ 1432036 h 3389313"/>
                <a:gd name="T64" fmla="*/ 667641 w 2792413"/>
                <a:gd name="T65" fmla="*/ 1278141 h 3389313"/>
                <a:gd name="T66" fmla="*/ 848249 w 2792413"/>
                <a:gd name="T67" fmla="*/ 1188343 h 3389313"/>
                <a:gd name="T68" fmla="*/ 1117099 w 2792413"/>
                <a:gd name="T69" fmla="*/ 1090294 h 3389313"/>
                <a:gd name="T70" fmla="*/ 1495426 w 2792413"/>
                <a:gd name="T71" fmla="*/ 10798 h 3389313"/>
                <a:gd name="T72" fmla="*/ 1596073 w 2792413"/>
                <a:gd name="T73" fmla="*/ 50816 h 3389313"/>
                <a:gd name="T74" fmla="*/ 1679258 w 2792413"/>
                <a:gd name="T75" fmla="*/ 116241 h 3389313"/>
                <a:gd name="T76" fmla="*/ 1743076 w 2792413"/>
                <a:gd name="T77" fmla="*/ 203263 h 3389313"/>
                <a:gd name="T78" fmla="*/ 1802448 w 2792413"/>
                <a:gd name="T79" fmla="*/ 402397 h 3389313"/>
                <a:gd name="T80" fmla="*/ 1849121 w 2792413"/>
                <a:gd name="T81" fmla="*/ 458612 h 3389313"/>
                <a:gd name="T82" fmla="*/ 1861186 w 2792413"/>
                <a:gd name="T83" fmla="*/ 526260 h 3389313"/>
                <a:gd name="T84" fmla="*/ 1823086 w 2792413"/>
                <a:gd name="T85" fmla="*/ 626621 h 3389313"/>
                <a:gd name="T86" fmla="*/ 1771651 w 2792413"/>
                <a:gd name="T87" fmla="*/ 681248 h 3389313"/>
                <a:gd name="T88" fmla="*/ 1688148 w 2792413"/>
                <a:gd name="T89" fmla="*/ 863867 h 3389313"/>
                <a:gd name="T90" fmla="*/ 1552576 w 2792413"/>
                <a:gd name="T91" fmla="*/ 992176 h 3389313"/>
                <a:gd name="T92" fmla="*/ 1464628 w 2792413"/>
                <a:gd name="T93" fmla="*/ 1024254 h 3389313"/>
                <a:gd name="T94" fmla="*/ 1364933 w 2792413"/>
                <a:gd name="T95" fmla="*/ 1028383 h 3389313"/>
                <a:gd name="T96" fmla="*/ 1273493 w 2792413"/>
                <a:gd name="T97" fmla="*/ 1003928 h 3389313"/>
                <a:gd name="T98" fmla="*/ 1136333 w 2792413"/>
                <a:gd name="T99" fmla="*/ 893721 h 3389313"/>
                <a:gd name="T100" fmla="*/ 1043305 w 2792413"/>
                <a:gd name="T101" fmla="*/ 719677 h 3389313"/>
                <a:gd name="T102" fmla="*/ 984250 w 2792413"/>
                <a:gd name="T103" fmla="*/ 642183 h 3389313"/>
                <a:gd name="T104" fmla="*/ 943610 w 2792413"/>
                <a:gd name="T105" fmla="*/ 580887 h 3389313"/>
                <a:gd name="T106" fmla="*/ 930275 w 2792413"/>
                <a:gd name="T107" fmla="*/ 508792 h 3389313"/>
                <a:gd name="T108" fmla="*/ 958215 w 2792413"/>
                <a:gd name="T109" fmla="*/ 440826 h 3389313"/>
                <a:gd name="T110" fmla="*/ 1010603 w 2792413"/>
                <a:gd name="T111" fmla="*/ 336019 h 3389313"/>
                <a:gd name="T112" fmla="*/ 1081405 w 2792413"/>
                <a:gd name="T113" fmla="*/ 168327 h 3389313"/>
                <a:gd name="T114" fmla="*/ 1152525 w 2792413"/>
                <a:gd name="T115" fmla="*/ 89245 h 3389313"/>
                <a:gd name="T116" fmla="*/ 1242060 w 2792413"/>
                <a:gd name="T117" fmla="*/ 32713 h 3389313"/>
                <a:gd name="T118" fmla="*/ 1348105 w 2792413"/>
                <a:gd name="T119" fmla="*/ 3494 h 3389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2413" h="3389313">
                  <a:moveTo>
                    <a:pt x="520700" y="2665413"/>
                  </a:moveTo>
                  <a:lnTo>
                    <a:pt x="2271713" y="2665413"/>
                  </a:lnTo>
                  <a:lnTo>
                    <a:pt x="2258063" y="3389313"/>
                  </a:lnTo>
                  <a:lnTo>
                    <a:pt x="534985" y="3389313"/>
                  </a:lnTo>
                  <a:lnTo>
                    <a:pt x="520700" y="2665413"/>
                  </a:lnTo>
                  <a:close/>
                  <a:moveTo>
                    <a:pt x="0" y="2312988"/>
                  </a:moveTo>
                  <a:lnTo>
                    <a:pt x="2792413" y="2312988"/>
                  </a:lnTo>
                  <a:lnTo>
                    <a:pt x="2504058" y="3016251"/>
                  </a:lnTo>
                  <a:lnTo>
                    <a:pt x="2343366" y="3016251"/>
                  </a:lnTo>
                  <a:lnTo>
                    <a:pt x="2351623" y="2575798"/>
                  </a:lnTo>
                  <a:lnTo>
                    <a:pt x="440790" y="2575798"/>
                  </a:lnTo>
                  <a:lnTo>
                    <a:pt x="449047" y="3016251"/>
                  </a:lnTo>
                  <a:lnTo>
                    <a:pt x="288355" y="3016251"/>
                  </a:lnTo>
                  <a:lnTo>
                    <a:pt x="0" y="2312988"/>
                  </a:lnTo>
                  <a:close/>
                  <a:moveTo>
                    <a:pt x="1131065" y="1087438"/>
                  </a:moveTo>
                  <a:lnTo>
                    <a:pt x="1131065" y="1087755"/>
                  </a:lnTo>
                  <a:lnTo>
                    <a:pt x="1131700" y="1087438"/>
                  </a:lnTo>
                  <a:lnTo>
                    <a:pt x="1133287" y="1104890"/>
                  </a:lnTo>
                  <a:lnTo>
                    <a:pt x="1135826" y="1125198"/>
                  </a:lnTo>
                  <a:lnTo>
                    <a:pt x="1138683" y="1148044"/>
                  </a:lnTo>
                  <a:lnTo>
                    <a:pt x="1142492" y="1173112"/>
                  </a:lnTo>
                  <a:lnTo>
                    <a:pt x="1147253" y="1201035"/>
                  </a:lnTo>
                  <a:lnTo>
                    <a:pt x="1153284" y="1231179"/>
                  </a:lnTo>
                  <a:lnTo>
                    <a:pt x="1160267" y="1262910"/>
                  </a:lnTo>
                  <a:lnTo>
                    <a:pt x="1168520" y="1297180"/>
                  </a:lnTo>
                  <a:lnTo>
                    <a:pt x="1178042" y="1333670"/>
                  </a:lnTo>
                  <a:lnTo>
                    <a:pt x="1183439" y="1352074"/>
                  </a:lnTo>
                  <a:lnTo>
                    <a:pt x="1188835" y="1371430"/>
                  </a:lnTo>
                  <a:lnTo>
                    <a:pt x="1195183" y="1391103"/>
                  </a:lnTo>
                  <a:lnTo>
                    <a:pt x="1201531" y="1411094"/>
                  </a:lnTo>
                  <a:lnTo>
                    <a:pt x="1208514" y="1431719"/>
                  </a:lnTo>
                  <a:lnTo>
                    <a:pt x="1215497" y="1452344"/>
                  </a:lnTo>
                  <a:lnTo>
                    <a:pt x="1223433" y="1473921"/>
                  </a:lnTo>
                  <a:lnTo>
                    <a:pt x="1231685" y="1495498"/>
                  </a:lnTo>
                  <a:lnTo>
                    <a:pt x="1240573" y="1517392"/>
                  </a:lnTo>
                  <a:lnTo>
                    <a:pt x="1249461" y="1539604"/>
                  </a:lnTo>
                  <a:lnTo>
                    <a:pt x="1258983" y="1562450"/>
                  </a:lnTo>
                  <a:lnTo>
                    <a:pt x="1269458" y="1585296"/>
                  </a:lnTo>
                  <a:lnTo>
                    <a:pt x="1279932" y="1608460"/>
                  </a:lnTo>
                  <a:lnTo>
                    <a:pt x="1291359" y="1632258"/>
                  </a:lnTo>
                  <a:lnTo>
                    <a:pt x="1294851" y="1601162"/>
                  </a:lnTo>
                  <a:lnTo>
                    <a:pt x="1298977" y="1571018"/>
                  </a:lnTo>
                  <a:lnTo>
                    <a:pt x="1306913" y="1512315"/>
                  </a:lnTo>
                  <a:lnTo>
                    <a:pt x="1315165" y="1458373"/>
                  </a:lnTo>
                  <a:lnTo>
                    <a:pt x="1323101" y="1409824"/>
                  </a:lnTo>
                  <a:lnTo>
                    <a:pt x="1330084" y="1368574"/>
                  </a:lnTo>
                  <a:lnTo>
                    <a:pt x="1336115" y="1335574"/>
                  </a:lnTo>
                  <a:lnTo>
                    <a:pt x="1342780" y="1300670"/>
                  </a:lnTo>
                  <a:lnTo>
                    <a:pt x="1298025" y="1196275"/>
                  </a:lnTo>
                  <a:lnTo>
                    <a:pt x="1370395" y="1127736"/>
                  </a:lnTo>
                  <a:lnTo>
                    <a:pt x="1421817" y="1127736"/>
                  </a:lnTo>
                  <a:lnTo>
                    <a:pt x="1494187" y="1196275"/>
                  </a:lnTo>
                  <a:lnTo>
                    <a:pt x="1449749" y="1300670"/>
                  </a:lnTo>
                  <a:lnTo>
                    <a:pt x="1456415" y="1335574"/>
                  </a:lnTo>
                  <a:lnTo>
                    <a:pt x="1462128" y="1368574"/>
                  </a:lnTo>
                  <a:lnTo>
                    <a:pt x="1469746" y="1409824"/>
                  </a:lnTo>
                  <a:lnTo>
                    <a:pt x="1477364" y="1458373"/>
                  </a:lnTo>
                  <a:lnTo>
                    <a:pt x="1485617" y="1512315"/>
                  </a:lnTo>
                  <a:lnTo>
                    <a:pt x="1493869" y="1571018"/>
                  </a:lnTo>
                  <a:lnTo>
                    <a:pt x="1497678" y="1601162"/>
                  </a:lnTo>
                  <a:lnTo>
                    <a:pt x="1501170" y="1632258"/>
                  </a:lnTo>
                  <a:lnTo>
                    <a:pt x="1512279" y="1608460"/>
                  </a:lnTo>
                  <a:lnTo>
                    <a:pt x="1523072" y="1585296"/>
                  </a:lnTo>
                  <a:lnTo>
                    <a:pt x="1533229" y="1562450"/>
                  </a:lnTo>
                  <a:lnTo>
                    <a:pt x="1542751" y="1539604"/>
                  </a:lnTo>
                  <a:lnTo>
                    <a:pt x="1552274" y="1517392"/>
                  </a:lnTo>
                  <a:lnTo>
                    <a:pt x="1560844" y="1495498"/>
                  </a:lnTo>
                  <a:lnTo>
                    <a:pt x="1568779" y="1473921"/>
                  </a:lnTo>
                  <a:lnTo>
                    <a:pt x="1576715" y="1452344"/>
                  </a:lnTo>
                  <a:lnTo>
                    <a:pt x="1584015" y="1431719"/>
                  </a:lnTo>
                  <a:lnTo>
                    <a:pt x="1590681" y="1411094"/>
                  </a:lnTo>
                  <a:lnTo>
                    <a:pt x="1597346" y="1391103"/>
                  </a:lnTo>
                  <a:lnTo>
                    <a:pt x="1603377" y="1371430"/>
                  </a:lnTo>
                  <a:lnTo>
                    <a:pt x="1609408" y="1352074"/>
                  </a:lnTo>
                  <a:lnTo>
                    <a:pt x="1614487" y="1333670"/>
                  </a:lnTo>
                  <a:lnTo>
                    <a:pt x="1624327" y="1297180"/>
                  </a:lnTo>
                  <a:lnTo>
                    <a:pt x="1632262" y="1262910"/>
                  </a:lnTo>
                  <a:lnTo>
                    <a:pt x="1639563" y="1231179"/>
                  </a:lnTo>
                  <a:lnTo>
                    <a:pt x="1644959" y="1201035"/>
                  </a:lnTo>
                  <a:lnTo>
                    <a:pt x="1649720" y="1173112"/>
                  </a:lnTo>
                  <a:lnTo>
                    <a:pt x="1653846" y="1148044"/>
                  </a:lnTo>
                  <a:lnTo>
                    <a:pt x="1657020" y="1125198"/>
                  </a:lnTo>
                  <a:lnTo>
                    <a:pt x="1659242" y="1104890"/>
                  </a:lnTo>
                  <a:lnTo>
                    <a:pt x="1660829" y="1087438"/>
                  </a:lnTo>
                  <a:lnTo>
                    <a:pt x="1661464" y="1087755"/>
                  </a:lnTo>
                  <a:lnTo>
                    <a:pt x="1661464" y="1087438"/>
                  </a:lnTo>
                  <a:lnTo>
                    <a:pt x="1675430" y="1090294"/>
                  </a:lnTo>
                  <a:lnTo>
                    <a:pt x="1689714" y="1093784"/>
                  </a:lnTo>
                  <a:lnTo>
                    <a:pt x="1703998" y="1097592"/>
                  </a:lnTo>
                  <a:lnTo>
                    <a:pt x="1718916" y="1101400"/>
                  </a:lnTo>
                  <a:lnTo>
                    <a:pt x="1749705" y="1110919"/>
                  </a:lnTo>
                  <a:lnTo>
                    <a:pt x="1782399" y="1120756"/>
                  </a:lnTo>
                  <a:lnTo>
                    <a:pt x="1812871" y="1129640"/>
                  </a:lnTo>
                  <a:lnTo>
                    <a:pt x="1841120" y="1138208"/>
                  </a:lnTo>
                  <a:lnTo>
                    <a:pt x="1866831" y="1146458"/>
                  </a:lnTo>
                  <a:lnTo>
                    <a:pt x="1890002" y="1154390"/>
                  </a:lnTo>
                  <a:lnTo>
                    <a:pt x="1911269" y="1162006"/>
                  </a:lnTo>
                  <a:lnTo>
                    <a:pt x="1930314" y="1168987"/>
                  </a:lnTo>
                  <a:lnTo>
                    <a:pt x="1947454" y="1176285"/>
                  </a:lnTo>
                  <a:lnTo>
                    <a:pt x="1962690" y="1183266"/>
                  </a:lnTo>
                  <a:lnTo>
                    <a:pt x="1976021" y="1189612"/>
                  </a:lnTo>
                  <a:lnTo>
                    <a:pt x="1987766" y="1195958"/>
                  </a:lnTo>
                  <a:lnTo>
                    <a:pt x="1998240" y="1201670"/>
                  </a:lnTo>
                  <a:lnTo>
                    <a:pt x="2006811" y="1207381"/>
                  </a:lnTo>
                  <a:lnTo>
                    <a:pt x="2014111" y="1212775"/>
                  </a:lnTo>
                  <a:lnTo>
                    <a:pt x="2020142" y="1218487"/>
                  </a:lnTo>
                  <a:lnTo>
                    <a:pt x="2025221" y="1223564"/>
                  </a:lnTo>
                  <a:lnTo>
                    <a:pt x="2029030" y="1228641"/>
                  </a:lnTo>
                  <a:lnTo>
                    <a:pt x="2035061" y="1234035"/>
                  </a:lnTo>
                  <a:lnTo>
                    <a:pt x="2040457" y="1240064"/>
                  </a:lnTo>
                  <a:lnTo>
                    <a:pt x="2046170" y="1246410"/>
                  </a:lnTo>
                  <a:lnTo>
                    <a:pt x="2051249" y="1252756"/>
                  </a:lnTo>
                  <a:lnTo>
                    <a:pt x="2056010" y="1259420"/>
                  </a:lnTo>
                  <a:lnTo>
                    <a:pt x="2060771" y="1266401"/>
                  </a:lnTo>
                  <a:lnTo>
                    <a:pt x="2065215" y="1273699"/>
                  </a:lnTo>
                  <a:lnTo>
                    <a:pt x="2068706" y="1281631"/>
                  </a:lnTo>
                  <a:lnTo>
                    <a:pt x="2069976" y="1283535"/>
                  </a:lnTo>
                  <a:lnTo>
                    <a:pt x="2072833" y="1289564"/>
                  </a:lnTo>
                  <a:lnTo>
                    <a:pt x="2083942" y="1312410"/>
                  </a:lnTo>
                  <a:lnTo>
                    <a:pt x="2101717" y="1348584"/>
                  </a:lnTo>
                  <a:lnTo>
                    <a:pt x="2124889" y="1394276"/>
                  </a:lnTo>
                  <a:lnTo>
                    <a:pt x="2151869" y="1446950"/>
                  </a:lnTo>
                  <a:lnTo>
                    <a:pt x="2182341" y="1504382"/>
                  </a:lnTo>
                  <a:lnTo>
                    <a:pt x="2197894" y="1534210"/>
                  </a:lnTo>
                  <a:lnTo>
                    <a:pt x="2214399" y="1563719"/>
                  </a:lnTo>
                  <a:lnTo>
                    <a:pt x="2230588" y="1593229"/>
                  </a:lnTo>
                  <a:lnTo>
                    <a:pt x="2247093" y="1622104"/>
                  </a:lnTo>
                  <a:lnTo>
                    <a:pt x="2260742" y="1645902"/>
                  </a:lnTo>
                  <a:lnTo>
                    <a:pt x="2274073" y="1668431"/>
                  </a:lnTo>
                  <a:lnTo>
                    <a:pt x="2305497" y="1634479"/>
                  </a:lnTo>
                  <a:lnTo>
                    <a:pt x="2332478" y="1604652"/>
                  </a:lnTo>
                  <a:lnTo>
                    <a:pt x="2358823" y="1575460"/>
                  </a:lnTo>
                  <a:lnTo>
                    <a:pt x="2406752" y="1520883"/>
                  </a:lnTo>
                  <a:lnTo>
                    <a:pt x="2443572" y="1478046"/>
                  </a:lnTo>
                  <a:lnTo>
                    <a:pt x="2465157" y="1453296"/>
                  </a:lnTo>
                  <a:lnTo>
                    <a:pt x="2468013" y="1449805"/>
                  </a:lnTo>
                  <a:lnTo>
                    <a:pt x="2471822" y="1445681"/>
                  </a:lnTo>
                  <a:lnTo>
                    <a:pt x="2475631" y="1441555"/>
                  </a:lnTo>
                  <a:lnTo>
                    <a:pt x="2483567" y="1434257"/>
                  </a:lnTo>
                  <a:lnTo>
                    <a:pt x="2491819" y="1427276"/>
                  </a:lnTo>
                  <a:lnTo>
                    <a:pt x="2500390" y="1420930"/>
                  </a:lnTo>
                  <a:lnTo>
                    <a:pt x="2664175" y="1245141"/>
                  </a:lnTo>
                  <a:lnTo>
                    <a:pt x="2669254" y="1240381"/>
                  </a:lnTo>
                  <a:lnTo>
                    <a:pt x="2674967" y="1235939"/>
                  </a:lnTo>
                  <a:lnTo>
                    <a:pt x="2680681" y="1232131"/>
                  </a:lnTo>
                  <a:lnTo>
                    <a:pt x="2686712" y="1229275"/>
                  </a:lnTo>
                  <a:lnTo>
                    <a:pt x="2693060" y="1227054"/>
                  </a:lnTo>
                  <a:lnTo>
                    <a:pt x="2699408" y="1225150"/>
                  </a:lnTo>
                  <a:lnTo>
                    <a:pt x="2706074" y="1224198"/>
                  </a:lnTo>
                  <a:lnTo>
                    <a:pt x="2712422" y="1223247"/>
                  </a:lnTo>
                  <a:lnTo>
                    <a:pt x="2719088" y="1223247"/>
                  </a:lnTo>
                  <a:lnTo>
                    <a:pt x="2725754" y="1224198"/>
                  </a:lnTo>
                  <a:lnTo>
                    <a:pt x="2732419" y="1225468"/>
                  </a:lnTo>
                  <a:lnTo>
                    <a:pt x="2738767" y="1227371"/>
                  </a:lnTo>
                  <a:lnTo>
                    <a:pt x="2745116" y="1229910"/>
                  </a:lnTo>
                  <a:lnTo>
                    <a:pt x="2751147" y="1233400"/>
                  </a:lnTo>
                  <a:lnTo>
                    <a:pt x="2757178" y="1237525"/>
                  </a:lnTo>
                  <a:lnTo>
                    <a:pt x="2762574" y="1241968"/>
                  </a:lnTo>
                  <a:lnTo>
                    <a:pt x="2767335" y="1247045"/>
                  </a:lnTo>
                  <a:lnTo>
                    <a:pt x="2771779" y="1252756"/>
                  </a:lnTo>
                  <a:lnTo>
                    <a:pt x="2775270" y="1258151"/>
                  </a:lnTo>
                  <a:lnTo>
                    <a:pt x="2778444" y="1264497"/>
                  </a:lnTo>
                  <a:lnTo>
                    <a:pt x="2780666" y="1270843"/>
                  </a:lnTo>
                  <a:lnTo>
                    <a:pt x="2782571" y="1277189"/>
                  </a:lnTo>
                  <a:lnTo>
                    <a:pt x="2783840" y="1283853"/>
                  </a:lnTo>
                  <a:lnTo>
                    <a:pt x="2784475" y="1290199"/>
                  </a:lnTo>
                  <a:lnTo>
                    <a:pt x="2784475" y="1296862"/>
                  </a:lnTo>
                  <a:lnTo>
                    <a:pt x="2783840" y="1303526"/>
                  </a:lnTo>
                  <a:lnTo>
                    <a:pt x="2782253" y="1310189"/>
                  </a:lnTo>
                  <a:lnTo>
                    <a:pt x="2780349" y="1316535"/>
                  </a:lnTo>
                  <a:lnTo>
                    <a:pt x="2777492" y="1322882"/>
                  </a:lnTo>
                  <a:lnTo>
                    <a:pt x="2774635" y="1328911"/>
                  </a:lnTo>
                  <a:lnTo>
                    <a:pt x="2770509" y="1334622"/>
                  </a:lnTo>
                  <a:lnTo>
                    <a:pt x="2766065" y="1340334"/>
                  </a:lnTo>
                  <a:lnTo>
                    <a:pt x="2694964" y="1416171"/>
                  </a:lnTo>
                  <a:lnTo>
                    <a:pt x="2705122" y="1422200"/>
                  </a:lnTo>
                  <a:lnTo>
                    <a:pt x="2709883" y="1426007"/>
                  </a:lnTo>
                  <a:lnTo>
                    <a:pt x="2714644" y="1429815"/>
                  </a:lnTo>
                  <a:lnTo>
                    <a:pt x="2721310" y="1435844"/>
                  </a:lnTo>
                  <a:lnTo>
                    <a:pt x="2727658" y="1441873"/>
                  </a:lnTo>
                  <a:lnTo>
                    <a:pt x="2733689" y="1448854"/>
                  </a:lnTo>
                  <a:lnTo>
                    <a:pt x="2739085" y="1455517"/>
                  </a:lnTo>
                  <a:lnTo>
                    <a:pt x="2744481" y="1462498"/>
                  </a:lnTo>
                  <a:lnTo>
                    <a:pt x="2749242" y="1469478"/>
                  </a:lnTo>
                  <a:lnTo>
                    <a:pt x="2753686" y="1476777"/>
                  </a:lnTo>
                  <a:lnTo>
                    <a:pt x="2757812" y="1484392"/>
                  </a:lnTo>
                  <a:lnTo>
                    <a:pt x="2761621" y="1492008"/>
                  </a:lnTo>
                  <a:lnTo>
                    <a:pt x="2764478" y="1499940"/>
                  </a:lnTo>
                  <a:lnTo>
                    <a:pt x="2767335" y="1507873"/>
                  </a:lnTo>
                  <a:lnTo>
                    <a:pt x="2770191" y="1515806"/>
                  </a:lnTo>
                  <a:lnTo>
                    <a:pt x="2771779" y="1524056"/>
                  </a:lnTo>
                  <a:lnTo>
                    <a:pt x="2773683" y="1532306"/>
                  </a:lnTo>
                  <a:lnTo>
                    <a:pt x="2774953" y="1540556"/>
                  </a:lnTo>
                  <a:lnTo>
                    <a:pt x="2775905" y="1548806"/>
                  </a:lnTo>
                  <a:lnTo>
                    <a:pt x="2776222" y="1557373"/>
                  </a:lnTo>
                  <a:lnTo>
                    <a:pt x="2776222" y="1565623"/>
                  </a:lnTo>
                  <a:lnTo>
                    <a:pt x="2775905" y="1574191"/>
                  </a:lnTo>
                  <a:lnTo>
                    <a:pt x="2775270" y="1582441"/>
                  </a:lnTo>
                  <a:lnTo>
                    <a:pt x="2774000" y="1591008"/>
                  </a:lnTo>
                  <a:lnTo>
                    <a:pt x="2772731" y="1598941"/>
                  </a:lnTo>
                  <a:lnTo>
                    <a:pt x="2770826" y="1607508"/>
                  </a:lnTo>
                  <a:lnTo>
                    <a:pt x="2768604" y="1615758"/>
                  </a:lnTo>
                  <a:lnTo>
                    <a:pt x="2765430" y="1623691"/>
                  </a:lnTo>
                  <a:lnTo>
                    <a:pt x="2762574" y="1631624"/>
                  </a:lnTo>
                  <a:lnTo>
                    <a:pt x="2758765" y="1639556"/>
                  </a:lnTo>
                  <a:lnTo>
                    <a:pt x="2754956" y="1647489"/>
                  </a:lnTo>
                  <a:lnTo>
                    <a:pt x="2750194" y="1654787"/>
                  </a:lnTo>
                  <a:lnTo>
                    <a:pt x="2745433" y="1662085"/>
                  </a:lnTo>
                  <a:lnTo>
                    <a:pt x="2740355" y="1669383"/>
                  </a:lnTo>
                  <a:lnTo>
                    <a:pt x="2734641" y="1676364"/>
                  </a:lnTo>
                  <a:lnTo>
                    <a:pt x="2716549" y="1697941"/>
                  </a:lnTo>
                  <a:lnTo>
                    <a:pt x="2670206" y="1751249"/>
                  </a:lnTo>
                  <a:lnTo>
                    <a:pt x="2639417" y="1786470"/>
                  </a:lnTo>
                  <a:lnTo>
                    <a:pt x="2605136" y="1824865"/>
                  </a:lnTo>
                  <a:lnTo>
                    <a:pt x="2569586" y="1864529"/>
                  </a:lnTo>
                  <a:lnTo>
                    <a:pt x="2532766" y="1904827"/>
                  </a:lnTo>
                  <a:lnTo>
                    <a:pt x="2508325" y="1930529"/>
                  </a:lnTo>
                  <a:lnTo>
                    <a:pt x="2484519" y="1955914"/>
                  </a:lnTo>
                  <a:lnTo>
                    <a:pt x="2461030" y="1979712"/>
                  </a:lnTo>
                  <a:lnTo>
                    <a:pt x="2438811" y="2001606"/>
                  </a:lnTo>
                  <a:lnTo>
                    <a:pt x="2426115" y="2013347"/>
                  </a:lnTo>
                  <a:lnTo>
                    <a:pt x="2413418" y="2025087"/>
                  </a:lnTo>
                  <a:lnTo>
                    <a:pt x="2400722" y="2035876"/>
                  </a:lnTo>
                  <a:lnTo>
                    <a:pt x="2387708" y="2046664"/>
                  </a:lnTo>
                  <a:lnTo>
                    <a:pt x="2380090" y="2052376"/>
                  </a:lnTo>
                  <a:lnTo>
                    <a:pt x="2371837" y="2058405"/>
                  </a:lnTo>
                  <a:lnTo>
                    <a:pt x="2362314" y="2064751"/>
                  </a:lnTo>
                  <a:lnTo>
                    <a:pt x="2351205" y="2071414"/>
                  </a:lnTo>
                  <a:lnTo>
                    <a:pt x="2343904" y="2075222"/>
                  </a:lnTo>
                  <a:lnTo>
                    <a:pt x="2335969" y="2079347"/>
                  </a:lnTo>
                  <a:lnTo>
                    <a:pt x="2326447" y="2083155"/>
                  </a:lnTo>
                  <a:lnTo>
                    <a:pt x="2315337" y="2087280"/>
                  </a:lnTo>
                  <a:lnTo>
                    <a:pt x="2307719" y="2089501"/>
                  </a:lnTo>
                  <a:lnTo>
                    <a:pt x="2300101" y="2091405"/>
                  </a:lnTo>
                  <a:lnTo>
                    <a:pt x="2292801" y="2093309"/>
                  </a:lnTo>
                  <a:lnTo>
                    <a:pt x="2284865" y="2094578"/>
                  </a:lnTo>
                  <a:lnTo>
                    <a:pt x="2277565" y="2095530"/>
                  </a:lnTo>
                  <a:lnTo>
                    <a:pt x="2270582" y="2096164"/>
                  </a:lnTo>
                  <a:lnTo>
                    <a:pt x="2262964" y="2096799"/>
                  </a:lnTo>
                  <a:lnTo>
                    <a:pt x="2255981" y="2097116"/>
                  </a:lnTo>
                  <a:lnTo>
                    <a:pt x="2244871" y="2096799"/>
                  </a:lnTo>
                  <a:lnTo>
                    <a:pt x="2234397" y="2095530"/>
                  </a:lnTo>
                  <a:lnTo>
                    <a:pt x="2224557" y="2093943"/>
                  </a:lnTo>
                  <a:lnTo>
                    <a:pt x="2215034" y="2092357"/>
                  </a:lnTo>
                  <a:lnTo>
                    <a:pt x="2206147" y="2090453"/>
                  </a:lnTo>
                  <a:lnTo>
                    <a:pt x="2197894" y="2087597"/>
                  </a:lnTo>
                  <a:lnTo>
                    <a:pt x="2190593" y="2085058"/>
                  </a:lnTo>
                  <a:lnTo>
                    <a:pt x="2183610" y="2082520"/>
                  </a:lnTo>
                  <a:lnTo>
                    <a:pt x="2176945" y="2079982"/>
                  </a:lnTo>
                  <a:lnTo>
                    <a:pt x="2170596" y="2077126"/>
                  </a:lnTo>
                  <a:lnTo>
                    <a:pt x="2159487" y="2071097"/>
                  </a:lnTo>
                  <a:lnTo>
                    <a:pt x="2149647" y="2065385"/>
                  </a:lnTo>
                  <a:lnTo>
                    <a:pt x="2140759" y="2059674"/>
                  </a:lnTo>
                  <a:lnTo>
                    <a:pt x="2133141" y="2053962"/>
                  </a:lnTo>
                  <a:lnTo>
                    <a:pt x="2125841" y="2048251"/>
                  </a:lnTo>
                  <a:lnTo>
                    <a:pt x="2119175" y="2043174"/>
                  </a:lnTo>
                  <a:lnTo>
                    <a:pt x="2113462" y="2037779"/>
                  </a:lnTo>
                  <a:lnTo>
                    <a:pt x="2102670" y="2027308"/>
                  </a:lnTo>
                  <a:lnTo>
                    <a:pt x="2092512" y="2017154"/>
                  </a:lnTo>
                  <a:lnTo>
                    <a:pt x="2083307" y="2006683"/>
                  </a:lnTo>
                  <a:lnTo>
                    <a:pt x="2074737" y="1996847"/>
                  </a:lnTo>
                  <a:lnTo>
                    <a:pt x="2066167" y="1986375"/>
                  </a:lnTo>
                  <a:lnTo>
                    <a:pt x="2057914" y="1975904"/>
                  </a:lnTo>
                  <a:lnTo>
                    <a:pt x="2049979" y="1965116"/>
                  </a:lnTo>
                  <a:lnTo>
                    <a:pt x="2042044" y="1954010"/>
                  </a:lnTo>
                  <a:lnTo>
                    <a:pt x="2026490" y="1931798"/>
                  </a:lnTo>
                  <a:lnTo>
                    <a:pt x="2013476" y="1912125"/>
                  </a:lnTo>
                  <a:lnTo>
                    <a:pt x="2000462" y="1891817"/>
                  </a:lnTo>
                  <a:lnTo>
                    <a:pt x="1987131" y="1870557"/>
                  </a:lnTo>
                  <a:lnTo>
                    <a:pt x="1974117" y="1848663"/>
                  </a:lnTo>
                  <a:lnTo>
                    <a:pt x="1961103" y="1826769"/>
                  </a:lnTo>
                  <a:lnTo>
                    <a:pt x="1948089" y="1803922"/>
                  </a:lnTo>
                  <a:lnTo>
                    <a:pt x="1922061" y="1758547"/>
                  </a:lnTo>
                  <a:lnTo>
                    <a:pt x="1922061" y="2143126"/>
                  </a:lnTo>
                  <a:lnTo>
                    <a:pt x="1428165" y="2143126"/>
                  </a:lnTo>
                  <a:lnTo>
                    <a:pt x="1455462" y="1826769"/>
                  </a:lnTo>
                  <a:lnTo>
                    <a:pt x="1455145" y="1818519"/>
                  </a:lnTo>
                  <a:lnTo>
                    <a:pt x="1454510" y="1810269"/>
                  </a:lnTo>
                  <a:lnTo>
                    <a:pt x="1452923" y="1802653"/>
                  </a:lnTo>
                  <a:lnTo>
                    <a:pt x="1450701" y="1795038"/>
                  </a:lnTo>
                  <a:lnTo>
                    <a:pt x="1448479" y="1788057"/>
                  </a:lnTo>
                  <a:lnTo>
                    <a:pt x="1445623" y="1781076"/>
                  </a:lnTo>
                  <a:lnTo>
                    <a:pt x="1441814" y="1774730"/>
                  </a:lnTo>
                  <a:lnTo>
                    <a:pt x="1438005" y="1769018"/>
                  </a:lnTo>
                  <a:lnTo>
                    <a:pt x="1433878" y="1763941"/>
                  </a:lnTo>
                  <a:lnTo>
                    <a:pt x="1429434" y="1759182"/>
                  </a:lnTo>
                  <a:lnTo>
                    <a:pt x="1424673" y="1755057"/>
                  </a:lnTo>
                  <a:lnTo>
                    <a:pt x="1419595" y="1751566"/>
                  </a:lnTo>
                  <a:lnTo>
                    <a:pt x="1413881" y="1748711"/>
                  </a:lnTo>
                  <a:lnTo>
                    <a:pt x="1408485" y="1746807"/>
                  </a:lnTo>
                  <a:lnTo>
                    <a:pt x="1402454" y="1745538"/>
                  </a:lnTo>
                  <a:lnTo>
                    <a:pt x="1396423" y="1744903"/>
                  </a:lnTo>
                  <a:lnTo>
                    <a:pt x="1390710" y="1745538"/>
                  </a:lnTo>
                  <a:lnTo>
                    <a:pt x="1384679" y="1746807"/>
                  </a:lnTo>
                  <a:lnTo>
                    <a:pt x="1378966" y="1748711"/>
                  </a:lnTo>
                  <a:lnTo>
                    <a:pt x="1373570" y="1751566"/>
                  </a:lnTo>
                  <a:lnTo>
                    <a:pt x="1368174" y="1755057"/>
                  </a:lnTo>
                  <a:lnTo>
                    <a:pt x="1363412" y="1759182"/>
                  </a:lnTo>
                  <a:lnTo>
                    <a:pt x="1358969" y="1763941"/>
                  </a:lnTo>
                  <a:lnTo>
                    <a:pt x="1354842" y="1769018"/>
                  </a:lnTo>
                  <a:lnTo>
                    <a:pt x="1351351" y="1774730"/>
                  </a:lnTo>
                  <a:lnTo>
                    <a:pt x="1347542" y="1781076"/>
                  </a:lnTo>
                  <a:lnTo>
                    <a:pt x="1344367" y="1788057"/>
                  </a:lnTo>
                  <a:lnTo>
                    <a:pt x="1342146" y="1795038"/>
                  </a:lnTo>
                  <a:lnTo>
                    <a:pt x="1339924" y="1802653"/>
                  </a:lnTo>
                  <a:lnTo>
                    <a:pt x="1338971" y="1810269"/>
                  </a:lnTo>
                  <a:lnTo>
                    <a:pt x="1337702" y="1818519"/>
                  </a:lnTo>
                  <a:lnTo>
                    <a:pt x="1337384" y="1826769"/>
                  </a:lnTo>
                  <a:lnTo>
                    <a:pt x="1364999" y="2143126"/>
                  </a:lnTo>
                  <a:lnTo>
                    <a:pt x="870151" y="2143126"/>
                  </a:lnTo>
                  <a:lnTo>
                    <a:pt x="870151" y="1651297"/>
                  </a:lnTo>
                  <a:lnTo>
                    <a:pt x="869833" y="1651297"/>
                  </a:lnTo>
                  <a:lnTo>
                    <a:pt x="868881" y="1652249"/>
                  </a:lnTo>
                  <a:lnTo>
                    <a:pt x="867294" y="1653201"/>
                  </a:lnTo>
                  <a:lnTo>
                    <a:pt x="864755" y="1656691"/>
                  </a:lnTo>
                  <a:lnTo>
                    <a:pt x="861581" y="1661133"/>
                  </a:lnTo>
                  <a:lnTo>
                    <a:pt x="858724" y="1667162"/>
                  </a:lnTo>
                  <a:lnTo>
                    <a:pt x="855867" y="1674143"/>
                  </a:lnTo>
                  <a:lnTo>
                    <a:pt x="852376" y="1682710"/>
                  </a:lnTo>
                  <a:lnTo>
                    <a:pt x="848884" y="1691912"/>
                  </a:lnTo>
                  <a:lnTo>
                    <a:pt x="845710" y="1702701"/>
                  </a:lnTo>
                  <a:lnTo>
                    <a:pt x="839044" y="1726816"/>
                  </a:lnTo>
                  <a:lnTo>
                    <a:pt x="832061" y="1755057"/>
                  </a:lnTo>
                  <a:lnTo>
                    <a:pt x="824443" y="1786153"/>
                  </a:lnTo>
                  <a:lnTo>
                    <a:pt x="817460" y="1820423"/>
                  </a:lnTo>
                  <a:lnTo>
                    <a:pt x="810477" y="1856913"/>
                  </a:lnTo>
                  <a:lnTo>
                    <a:pt x="803811" y="1895308"/>
                  </a:lnTo>
                  <a:lnTo>
                    <a:pt x="797145" y="1935606"/>
                  </a:lnTo>
                  <a:lnTo>
                    <a:pt x="790797" y="1976221"/>
                  </a:lnTo>
                  <a:lnTo>
                    <a:pt x="784766" y="2018424"/>
                  </a:lnTo>
                  <a:lnTo>
                    <a:pt x="779688" y="2060308"/>
                  </a:lnTo>
                  <a:lnTo>
                    <a:pt x="774609" y="2101876"/>
                  </a:lnTo>
                  <a:lnTo>
                    <a:pt x="771118" y="2143126"/>
                  </a:lnTo>
                  <a:lnTo>
                    <a:pt x="438150" y="2143126"/>
                  </a:lnTo>
                  <a:lnTo>
                    <a:pt x="443864" y="2084741"/>
                  </a:lnTo>
                  <a:lnTo>
                    <a:pt x="449894" y="2028577"/>
                  </a:lnTo>
                  <a:lnTo>
                    <a:pt x="455925" y="1975269"/>
                  </a:lnTo>
                  <a:lnTo>
                    <a:pt x="463226" y="1923865"/>
                  </a:lnTo>
                  <a:lnTo>
                    <a:pt x="470209" y="1875317"/>
                  </a:lnTo>
                  <a:lnTo>
                    <a:pt x="478144" y="1828990"/>
                  </a:lnTo>
                  <a:lnTo>
                    <a:pt x="485762" y="1784884"/>
                  </a:lnTo>
                  <a:lnTo>
                    <a:pt x="494015" y="1742682"/>
                  </a:lnTo>
                  <a:lnTo>
                    <a:pt x="502585" y="1702701"/>
                  </a:lnTo>
                  <a:lnTo>
                    <a:pt x="511155" y="1665258"/>
                  </a:lnTo>
                  <a:lnTo>
                    <a:pt x="520043" y="1629085"/>
                  </a:lnTo>
                  <a:lnTo>
                    <a:pt x="528931" y="1595450"/>
                  </a:lnTo>
                  <a:lnTo>
                    <a:pt x="537818" y="1563719"/>
                  </a:lnTo>
                  <a:lnTo>
                    <a:pt x="547023" y="1533892"/>
                  </a:lnTo>
                  <a:lnTo>
                    <a:pt x="556228" y="1505969"/>
                  </a:lnTo>
                  <a:lnTo>
                    <a:pt x="565116" y="1479632"/>
                  </a:lnTo>
                  <a:lnTo>
                    <a:pt x="574638" y="1454882"/>
                  </a:lnTo>
                  <a:lnTo>
                    <a:pt x="583526" y="1432036"/>
                  </a:lnTo>
                  <a:lnTo>
                    <a:pt x="592413" y="1410777"/>
                  </a:lnTo>
                  <a:lnTo>
                    <a:pt x="601301" y="1391420"/>
                  </a:lnTo>
                  <a:lnTo>
                    <a:pt x="609871" y="1373334"/>
                  </a:lnTo>
                  <a:lnTo>
                    <a:pt x="618124" y="1356516"/>
                  </a:lnTo>
                  <a:lnTo>
                    <a:pt x="626059" y="1341920"/>
                  </a:lnTo>
                  <a:lnTo>
                    <a:pt x="633995" y="1327959"/>
                  </a:lnTo>
                  <a:lnTo>
                    <a:pt x="641930" y="1315266"/>
                  </a:lnTo>
                  <a:lnTo>
                    <a:pt x="648913" y="1304160"/>
                  </a:lnTo>
                  <a:lnTo>
                    <a:pt x="655579" y="1294324"/>
                  </a:lnTo>
                  <a:lnTo>
                    <a:pt x="661927" y="1285756"/>
                  </a:lnTo>
                  <a:lnTo>
                    <a:pt x="667641" y="1278141"/>
                  </a:lnTo>
                  <a:lnTo>
                    <a:pt x="673037" y="1271478"/>
                  </a:lnTo>
                  <a:lnTo>
                    <a:pt x="677798" y="1266083"/>
                  </a:lnTo>
                  <a:lnTo>
                    <a:pt x="681924" y="1261641"/>
                  </a:lnTo>
                  <a:lnTo>
                    <a:pt x="699065" y="1252756"/>
                  </a:lnTo>
                  <a:lnTo>
                    <a:pt x="717475" y="1243237"/>
                  </a:lnTo>
                  <a:lnTo>
                    <a:pt x="737154" y="1234035"/>
                  </a:lnTo>
                  <a:lnTo>
                    <a:pt x="758104" y="1224833"/>
                  </a:lnTo>
                  <a:lnTo>
                    <a:pt x="779688" y="1215948"/>
                  </a:lnTo>
                  <a:lnTo>
                    <a:pt x="801907" y="1206746"/>
                  </a:lnTo>
                  <a:lnTo>
                    <a:pt x="824761" y="1197227"/>
                  </a:lnTo>
                  <a:lnTo>
                    <a:pt x="848249" y="1188343"/>
                  </a:lnTo>
                  <a:lnTo>
                    <a:pt x="895544" y="1170891"/>
                  </a:lnTo>
                  <a:lnTo>
                    <a:pt x="942204" y="1154390"/>
                  </a:lnTo>
                  <a:lnTo>
                    <a:pt x="987594" y="1138525"/>
                  </a:lnTo>
                  <a:lnTo>
                    <a:pt x="1030445" y="1124564"/>
                  </a:lnTo>
                  <a:lnTo>
                    <a:pt x="1041554" y="1118217"/>
                  </a:lnTo>
                  <a:lnTo>
                    <a:pt x="1053299" y="1112188"/>
                  </a:lnTo>
                  <a:lnTo>
                    <a:pt x="1065678" y="1107111"/>
                  </a:lnTo>
                  <a:lnTo>
                    <a:pt x="1077740" y="1102352"/>
                  </a:lnTo>
                  <a:lnTo>
                    <a:pt x="1090754" y="1097909"/>
                  </a:lnTo>
                  <a:lnTo>
                    <a:pt x="1103768" y="1094102"/>
                  </a:lnTo>
                  <a:lnTo>
                    <a:pt x="1117099" y="1090294"/>
                  </a:lnTo>
                  <a:lnTo>
                    <a:pt x="1131065" y="1087438"/>
                  </a:lnTo>
                  <a:close/>
                  <a:moveTo>
                    <a:pt x="1401445" y="0"/>
                  </a:moveTo>
                  <a:lnTo>
                    <a:pt x="1412240" y="318"/>
                  </a:lnTo>
                  <a:lnTo>
                    <a:pt x="1423353" y="635"/>
                  </a:lnTo>
                  <a:lnTo>
                    <a:pt x="1433513" y="1588"/>
                  </a:lnTo>
                  <a:lnTo>
                    <a:pt x="1444308" y="2223"/>
                  </a:lnTo>
                  <a:lnTo>
                    <a:pt x="1454786" y="3494"/>
                  </a:lnTo>
                  <a:lnTo>
                    <a:pt x="1465263" y="4764"/>
                  </a:lnTo>
                  <a:lnTo>
                    <a:pt x="1475423" y="6670"/>
                  </a:lnTo>
                  <a:lnTo>
                    <a:pt x="1485266" y="8575"/>
                  </a:lnTo>
                  <a:lnTo>
                    <a:pt x="1495426" y="10798"/>
                  </a:lnTo>
                  <a:lnTo>
                    <a:pt x="1505268" y="13339"/>
                  </a:lnTo>
                  <a:lnTo>
                    <a:pt x="1515111" y="15880"/>
                  </a:lnTo>
                  <a:lnTo>
                    <a:pt x="1524636" y="19056"/>
                  </a:lnTo>
                  <a:lnTo>
                    <a:pt x="1533843" y="22232"/>
                  </a:lnTo>
                  <a:lnTo>
                    <a:pt x="1543368" y="25726"/>
                  </a:lnTo>
                  <a:lnTo>
                    <a:pt x="1552576" y="29219"/>
                  </a:lnTo>
                  <a:lnTo>
                    <a:pt x="1561466" y="33030"/>
                  </a:lnTo>
                  <a:lnTo>
                    <a:pt x="1570356" y="37159"/>
                  </a:lnTo>
                  <a:lnTo>
                    <a:pt x="1578928" y="41605"/>
                  </a:lnTo>
                  <a:lnTo>
                    <a:pt x="1587818" y="46052"/>
                  </a:lnTo>
                  <a:lnTo>
                    <a:pt x="1596073" y="50816"/>
                  </a:lnTo>
                  <a:lnTo>
                    <a:pt x="1604646" y="55897"/>
                  </a:lnTo>
                  <a:lnTo>
                    <a:pt x="1612583" y="60979"/>
                  </a:lnTo>
                  <a:lnTo>
                    <a:pt x="1620521" y="66378"/>
                  </a:lnTo>
                  <a:lnTo>
                    <a:pt x="1628776" y="72095"/>
                  </a:lnTo>
                  <a:lnTo>
                    <a:pt x="1636078" y="77812"/>
                  </a:lnTo>
                  <a:lnTo>
                    <a:pt x="1644016" y="83528"/>
                  </a:lnTo>
                  <a:lnTo>
                    <a:pt x="1651318" y="89880"/>
                  </a:lnTo>
                  <a:lnTo>
                    <a:pt x="1658303" y="96232"/>
                  </a:lnTo>
                  <a:lnTo>
                    <a:pt x="1665606" y="102902"/>
                  </a:lnTo>
                  <a:lnTo>
                    <a:pt x="1672591" y="109571"/>
                  </a:lnTo>
                  <a:lnTo>
                    <a:pt x="1679258" y="116241"/>
                  </a:lnTo>
                  <a:lnTo>
                    <a:pt x="1685926" y="123546"/>
                  </a:lnTo>
                  <a:lnTo>
                    <a:pt x="1692593" y="130851"/>
                  </a:lnTo>
                  <a:lnTo>
                    <a:pt x="1698943" y="138155"/>
                  </a:lnTo>
                  <a:lnTo>
                    <a:pt x="1704976" y="145778"/>
                  </a:lnTo>
                  <a:lnTo>
                    <a:pt x="1710691" y="153400"/>
                  </a:lnTo>
                  <a:lnTo>
                    <a:pt x="1716723" y="161658"/>
                  </a:lnTo>
                  <a:lnTo>
                    <a:pt x="1722438" y="169597"/>
                  </a:lnTo>
                  <a:lnTo>
                    <a:pt x="1727836" y="177537"/>
                  </a:lnTo>
                  <a:lnTo>
                    <a:pt x="1733233" y="186113"/>
                  </a:lnTo>
                  <a:lnTo>
                    <a:pt x="1738313" y="194688"/>
                  </a:lnTo>
                  <a:lnTo>
                    <a:pt x="1743076" y="203263"/>
                  </a:lnTo>
                  <a:lnTo>
                    <a:pt x="1747838" y="212156"/>
                  </a:lnTo>
                  <a:lnTo>
                    <a:pt x="1752283" y="221048"/>
                  </a:lnTo>
                  <a:lnTo>
                    <a:pt x="1760856" y="239469"/>
                  </a:lnTo>
                  <a:lnTo>
                    <a:pt x="1768793" y="258207"/>
                  </a:lnTo>
                  <a:lnTo>
                    <a:pt x="1776096" y="277581"/>
                  </a:lnTo>
                  <a:lnTo>
                    <a:pt x="1782446" y="297272"/>
                  </a:lnTo>
                  <a:lnTo>
                    <a:pt x="1788161" y="317916"/>
                  </a:lnTo>
                  <a:lnTo>
                    <a:pt x="1792923" y="338560"/>
                  </a:lnTo>
                  <a:lnTo>
                    <a:pt x="1797051" y="359521"/>
                  </a:lnTo>
                  <a:lnTo>
                    <a:pt x="1799908" y="380800"/>
                  </a:lnTo>
                  <a:lnTo>
                    <a:pt x="1802448" y="402397"/>
                  </a:lnTo>
                  <a:lnTo>
                    <a:pt x="1804036" y="424946"/>
                  </a:lnTo>
                  <a:lnTo>
                    <a:pt x="1809751" y="426534"/>
                  </a:lnTo>
                  <a:lnTo>
                    <a:pt x="1815148" y="428758"/>
                  </a:lnTo>
                  <a:lnTo>
                    <a:pt x="1819911" y="431616"/>
                  </a:lnTo>
                  <a:lnTo>
                    <a:pt x="1825308" y="434474"/>
                  </a:lnTo>
                  <a:lnTo>
                    <a:pt x="1829753" y="437968"/>
                  </a:lnTo>
                  <a:lnTo>
                    <a:pt x="1834198" y="441144"/>
                  </a:lnTo>
                  <a:lnTo>
                    <a:pt x="1838326" y="445273"/>
                  </a:lnTo>
                  <a:lnTo>
                    <a:pt x="1842453" y="449401"/>
                  </a:lnTo>
                  <a:lnTo>
                    <a:pt x="1845628" y="453848"/>
                  </a:lnTo>
                  <a:lnTo>
                    <a:pt x="1849121" y="458612"/>
                  </a:lnTo>
                  <a:lnTo>
                    <a:pt x="1851978" y="463693"/>
                  </a:lnTo>
                  <a:lnTo>
                    <a:pt x="1854201" y="469728"/>
                  </a:lnTo>
                  <a:lnTo>
                    <a:pt x="1856423" y="475762"/>
                  </a:lnTo>
                  <a:lnTo>
                    <a:pt x="1858328" y="482114"/>
                  </a:lnTo>
                  <a:lnTo>
                    <a:pt x="1859916" y="488784"/>
                  </a:lnTo>
                  <a:lnTo>
                    <a:pt x="1860868" y="496088"/>
                  </a:lnTo>
                  <a:lnTo>
                    <a:pt x="1861503" y="502123"/>
                  </a:lnTo>
                  <a:lnTo>
                    <a:pt x="1862138" y="507839"/>
                  </a:lnTo>
                  <a:lnTo>
                    <a:pt x="1862138" y="513874"/>
                  </a:lnTo>
                  <a:lnTo>
                    <a:pt x="1861503" y="519908"/>
                  </a:lnTo>
                  <a:lnTo>
                    <a:pt x="1861186" y="526260"/>
                  </a:lnTo>
                  <a:lnTo>
                    <a:pt x="1860868" y="532294"/>
                  </a:lnTo>
                  <a:lnTo>
                    <a:pt x="1858963" y="544998"/>
                  </a:lnTo>
                  <a:lnTo>
                    <a:pt x="1856106" y="557385"/>
                  </a:lnTo>
                  <a:lnTo>
                    <a:pt x="1852296" y="569771"/>
                  </a:lnTo>
                  <a:lnTo>
                    <a:pt x="1847851" y="582157"/>
                  </a:lnTo>
                  <a:lnTo>
                    <a:pt x="1842771" y="593908"/>
                  </a:lnTo>
                  <a:lnTo>
                    <a:pt x="1836738" y="605342"/>
                  </a:lnTo>
                  <a:lnTo>
                    <a:pt x="1833881" y="611059"/>
                  </a:lnTo>
                  <a:lnTo>
                    <a:pt x="1830071" y="616140"/>
                  </a:lnTo>
                  <a:lnTo>
                    <a:pt x="1826578" y="621540"/>
                  </a:lnTo>
                  <a:lnTo>
                    <a:pt x="1823086" y="626621"/>
                  </a:lnTo>
                  <a:lnTo>
                    <a:pt x="1818958" y="631385"/>
                  </a:lnTo>
                  <a:lnTo>
                    <a:pt x="1814831" y="635831"/>
                  </a:lnTo>
                  <a:lnTo>
                    <a:pt x="1810703" y="640278"/>
                  </a:lnTo>
                  <a:lnTo>
                    <a:pt x="1806258" y="644407"/>
                  </a:lnTo>
                  <a:lnTo>
                    <a:pt x="1801813" y="648218"/>
                  </a:lnTo>
                  <a:lnTo>
                    <a:pt x="1797051" y="652029"/>
                  </a:lnTo>
                  <a:lnTo>
                    <a:pt x="1792288" y="655205"/>
                  </a:lnTo>
                  <a:lnTo>
                    <a:pt x="1787208" y="658063"/>
                  </a:lnTo>
                  <a:lnTo>
                    <a:pt x="1782128" y="660922"/>
                  </a:lnTo>
                  <a:lnTo>
                    <a:pt x="1777048" y="663145"/>
                  </a:lnTo>
                  <a:lnTo>
                    <a:pt x="1771651" y="681248"/>
                  </a:lnTo>
                  <a:lnTo>
                    <a:pt x="1766571" y="699033"/>
                  </a:lnTo>
                  <a:lnTo>
                    <a:pt x="1760538" y="716501"/>
                  </a:lnTo>
                  <a:lnTo>
                    <a:pt x="1754188" y="733969"/>
                  </a:lnTo>
                  <a:lnTo>
                    <a:pt x="1747521" y="751437"/>
                  </a:lnTo>
                  <a:lnTo>
                    <a:pt x="1740218" y="768587"/>
                  </a:lnTo>
                  <a:lnTo>
                    <a:pt x="1732598" y="785420"/>
                  </a:lnTo>
                  <a:lnTo>
                    <a:pt x="1724661" y="801618"/>
                  </a:lnTo>
                  <a:lnTo>
                    <a:pt x="1716406" y="817497"/>
                  </a:lnTo>
                  <a:lnTo>
                    <a:pt x="1707516" y="833695"/>
                  </a:lnTo>
                  <a:lnTo>
                    <a:pt x="1698308" y="848940"/>
                  </a:lnTo>
                  <a:lnTo>
                    <a:pt x="1688148" y="863867"/>
                  </a:lnTo>
                  <a:lnTo>
                    <a:pt x="1677988" y="878159"/>
                  </a:lnTo>
                  <a:lnTo>
                    <a:pt x="1667511" y="892451"/>
                  </a:lnTo>
                  <a:lnTo>
                    <a:pt x="1656716" y="905790"/>
                  </a:lnTo>
                  <a:lnTo>
                    <a:pt x="1644968" y="918811"/>
                  </a:lnTo>
                  <a:lnTo>
                    <a:pt x="1633221" y="931515"/>
                  </a:lnTo>
                  <a:lnTo>
                    <a:pt x="1620838" y="943266"/>
                  </a:lnTo>
                  <a:lnTo>
                    <a:pt x="1607821" y="954382"/>
                  </a:lnTo>
                  <a:lnTo>
                    <a:pt x="1594803" y="964863"/>
                  </a:lnTo>
                  <a:lnTo>
                    <a:pt x="1581151" y="974709"/>
                  </a:lnTo>
                  <a:lnTo>
                    <a:pt x="1567181" y="983919"/>
                  </a:lnTo>
                  <a:lnTo>
                    <a:pt x="1552576" y="992176"/>
                  </a:lnTo>
                  <a:lnTo>
                    <a:pt x="1545273" y="996305"/>
                  </a:lnTo>
                  <a:lnTo>
                    <a:pt x="1537336" y="1000116"/>
                  </a:lnTo>
                  <a:lnTo>
                    <a:pt x="1530033" y="1003610"/>
                  </a:lnTo>
                  <a:lnTo>
                    <a:pt x="1522096" y="1006786"/>
                  </a:lnTo>
                  <a:lnTo>
                    <a:pt x="1513841" y="1010279"/>
                  </a:lnTo>
                  <a:lnTo>
                    <a:pt x="1506221" y="1012820"/>
                  </a:lnTo>
                  <a:lnTo>
                    <a:pt x="1497966" y="1015679"/>
                  </a:lnTo>
                  <a:lnTo>
                    <a:pt x="1489711" y="1017902"/>
                  </a:lnTo>
                  <a:lnTo>
                    <a:pt x="1481456" y="1020443"/>
                  </a:lnTo>
                  <a:lnTo>
                    <a:pt x="1473201" y="1022348"/>
                  </a:lnTo>
                  <a:lnTo>
                    <a:pt x="1464628" y="1024254"/>
                  </a:lnTo>
                  <a:lnTo>
                    <a:pt x="1455738" y="1025842"/>
                  </a:lnTo>
                  <a:lnTo>
                    <a:pt x="1447166" y="1027112"/>
                  </a:lnTo>
                  <a:lnTo>
                    <a:pt x="1438276" y="1028383"/>
                  </a:lnTo>
                  <a:lnTo>
                    <a:pt x="1429068" y="1029018"/>
                  </a:lnTo>
                  <a:lnTo>
                    <a:pt x="1419860" y="1029971"/>
                  </a:lnTo>
                  <a:lnTo>
                    <a:pt x="1410653" y="1030288"/>
                  </a:lnTo>
                  <a:lnTo>
                    <a:pt x="1401445" y="1030288"/>
                  </a:lnTo>
                  <a:lnTo>
                    <a:pt x="1391920" y="1030288"/>
                  </a:lnTo>
                  <a:lnTo>
                    <a:pt x="1382713" y="1029971"/>
                  </a:lnTo>
                  <a:lnTo>
                    <a:pt x="1373823" y="1029018"/>
                  </a:lnTo>
                  <a:lnTo>
                    <a:pt x="1364933" y="1028383"/>
                  </a:lnTo>
                  <a:lnTo>
                    <a:pt x="1356043" y="1027112"/>
                  </a:lnTo>
                  <a:lnTo>
                    <a:pt x="1347153" y="1025842"/>
                  </a:lnTo>
                  <a:lnTo>
                    <a:pt x="1338580" y="1024254"/>
                  </a:lnTo>
                  <a:lnTo>
                    <a:pt x="1330008" y="1022348"/>
                  </a:lnTo>
                  <a:lnTo>
                    <a:pt x="1321753" y="1020443"/>
                  </a:lnTo>
                  <a:lnTo>
                    <a:pt x="1313180" y="1018219"/>
                  </a:lnTo>
                  <a:lnTo>
                    <a:pt x="1305243" y="1015679"/>
                  </a:lnTo>
                  <a:lnTo>
                    <a:pt x="1297305" y="1013138"/>
                  </a:lnTo>
                  <a:lnTo>
                    <a:pt x="1289050" y="1010279"/>
                  </a:lnTo>
                  <a:lnTo>
                    <a:pt x="1281430" y="1007104"/>
                  </a:lnTo>
                  <a:lnTo>
                    <a:pt x="1273493" y="1003928"/>
                  </a:lnTo>
                  <a:lnTo>
                    <a:pt x="1266190" y="1000434"/>
                  </a:lnTo>
                  <a:lnTo>
                    <a:pt x="1250950" y="992812"/>
                  </a:lnTo>
                  <a:lnTo>
                    <a:pt x="1236345" y="984554"/>
                  </a:lnTo>
                  <a:lnTo>
                    <a:pt x="1222693" y="975344"/>
                  </a:lnTo>
                  <a:lnTo>
                    <a:pt x="1209040" y="965498"/>
                  </a:lnTo>
                  <a:lnTo>
                    <a:pt x="1196023" y="955017"/>
                  </a:lnTo>
                  <a:lnTo>
                    <a:pt x="1183005" y="943901"/>
                  </a:lnTo>
                  <a:lnTo>
                    <a:pt x="1170623" y="932150"/>
                  </a:lnTo>
                  <a:lnTo>
                    <a:pt x="1158875" y="919764"/>
                  </a:lnTo>
                  <a:lnTo>
                    <a:pt x="1147128" y="907378"/>
                  </a:lnTo>
                  <a:lnTo>
                    <a:pt x="1136333" y="893721"/>
                  </a:lnTo>
                  <a:lnTo>
                    <a:pt x="1125538" y="879747"/>
                  </a:lnTo>
                  <a:lnTo>
                    <a:pt x="1115695" y="865455"/>
                  </a:lnTo>
                  <a:lnTo>
                    <a:pt x="1105853" y="850845"/>
                  </a:lnTo>
                  <a:lnTo>
                    <a:pt x="1096645" y="835601"/>
                  </a:lnTo>
                  <a:lnTo>
                    <a:pt x="1087755" y="820038"/>
                  </a:lnTo>
                  <a:lnTo>
                    <a:pt x="1079183" y="803841"/>
                  </a:lnTo>
                  <a:lnTo>
                    <a:pt x="1070928" y="787643"/>
                  </a:lnTo>
                  <a:lnTo>
                    <a:pt x="1063625" y="770811"/>
                  </a:lnTo>
                  <a:lnTo>
                    <a:pt x="1056323" y="753978"/>
                  </a:lnTo>
                  <a:lnTo>
                    <a:pt x="1049655" y="737145"/>
                  </a:lnTo>
                  <a:lnTo>
                    <a:pt x="1043305" y="719677"/>
                  </a:lnTo>
                  <a:lnTo>
                    <a:pt x="1037273" y="702209"/>
                  </a:lnTo>
                  <a:lnTo>
                    <a:pt x="1031558" y="684106"/>
                  </a:lnTo>
                  <a:lnTo>
                    <a:pt x="1026795" y="666321"/>
                  </a:lnTo>
                  <a:lnTo>
                    <a:pt x="1020763" y="664415"/>
                  </a:lnTo>
                  <a:lnTo>
                    <a:pt x="1015365" y="662827"/>
                  </a:lnTo>
                  <a:lnTo>
                    <a:pt x="1009650" y="659969"/>
                  </a:lnTo>
                  <a:lnTo>
                    <a:pt x="1004253" y="657110"/>
                  </a:lnTo>
                  <a:lnTo>
                    <a:pt x="998855" y="653617"/>
                  </a:lnTo>
                  <a:lnTo>
                    <a:pt x="993775" y="650441"/>
                  </a:lnTo>
                  <a:lnTo>
                    <a:pt x="989013" y="646312"/>
                  </a:lnTo>
                  <a:lnTo>
                    <a:pt x="984250" y="642183"/>
                  </a:lnTo>
                  <a:lnTo>
                    <a:pt x="979805" y="637737"/>
                  </a:lnTo>
                  <a:lnTo>
                    <a:pt x="975360" y="632973"/>
                  </a:lnTo>
                  <a:lnTo>
                    <a:pt x="970598" y="627891"/>
                  </a:lnTo>
                  <a:lnTo>
                    <a:pt x="966788" y="622492"/>
                  </a:lnTo>
                  <a:lnTo>
                    <a:pt x="962978" y="617411"/>
                  </a:lnTo>
                  <a:lnTo>
                    <a:pt x="959168" y="611376"/>
                  </a:lnTo>
                  <a:lnTo>
                    <a:pt x="955358" y="605660"/>
                  </a:lnTo>
                  <a:lnTo>
                    <a:pt x="952500" y="599625"/>
                  </a:lnTo>
                  <a:lnTo>
                    <a:pt x="949325" y="593591"/>
                  </a:lnTo>
                  <a:lnTo>
                    <a:pt x="946468" y="587239"/>
                  </a:lnTo>
                  <a:lnTo>
                    <a:pt x="943610" y="580887"/>
                  </a:lnTo>
                  <a:lnTo>
                    <a:pt x="941388" y="574535"/>
                  </a:lnTo>
                  <a:lnTo>
                    <a:pt x="939165" y="567865"/>
                  </a:lnTo>
                  <a:lnTo>
                    <a:pt x="937260" y="561196"/>
                  </a:lnTo>
                  <a:lnTo>
                    <a:pt x="935355" y="554526"/>
                  </a:lnTo>
                  <a:lnTo>
                    <a:pt x="934085" y="547857"/>
                  </a:lnTo>
                  <a:lnTo>
                    <a:pt x="932815" y="541505"/>
                  </a:lnTo>
                  <a:lnTo>
                    <a:pt x="931863" y="534835"/>
                  </a:lnTo>
                  <a:lnTo>
                    <a:pt x="930910" y="528166"/>
                  </a:lnTo>
                  <a:lnTo>
                    <a:pt x="930593" y="521496"/>
                  </a:lnTo>
                  <a:lnTo>
                    <a:pt x="930275" y="515144"/>
                  </a:lnTo>
                  <a:lnTo>
                    <a:pt x="930275" y="508792"/>
                  </a:lnTo>
                  <a:lnTo>
                    <a:pt x="930593" y="502440"/>
                  </a:lnTo>
                  <a:lnTo>
                    <a:pt x="931228" y="496088"/>
                  </a:lnTo>
                  <a:lnTo>
                    <a:pt x="932498" y="488148"/>
                  </a:lnTo>
                  <a:lnTo>
                    <a:pt x="934403" y="480526"/>
                  </a:lnTo>
                  <a:lnTo>
                    <a:pt x="936625" y="473539"/>
                  </a:lnTo>
                  <a:lnTo>
                    <a:pt x="939165" y="466869"/>
                  </a:lnTo>
                  <a:lnTo>
                    <a:pt x="942023" y="460835"/>
                  </a:lnTo>
                  <a:lnTo>
                    <a:pt x="945515" y="455436"/>
                  </a:lnTo>
                  <a:lnTo>
                    <a:pt x="949325" y="450037"/>
                  </a:lnTo>
                  <a:lnTo>
                    <a:pt x="953770" y="445273"/>
                  </a:lnTo>
                  <a:lnTo>
                    <a:pt x="958215" y="440826"/>
                  </a:lnTo>
                  <a:lnTo>
                    <a:pt x="962978" y="437015"/>
                  </a:lnTo>
                  <a:lnTo>
                    <a:pt x="968058" y="433204"/>
                  </a:lnTo>
                  <a:lnTo>
                    <a:pt x="973773" y="430345"/>
                  </a:lnTo>
                  <a:lnTo>
                    <a:pt x="979805" y="427805"/>
                  </a:lnTo>
                  <a:lnTo>
                    <a:pt x="985520" y="425264"/>
                  </a:lnTo>
                  <a:lnTo>
                    <a:pt x="992188" y="423358"/>
                  </a:lnTo>
                  <a:lnTo>
                    <a:pt x="998855" y="421453"/>
                  </a:lnTo>
                  <a:lnTo>
                    <a:pt x="1000443" y="399538"/>
                  </a:lnTo>
                  <a:lnTo>
                    <a:pt x="1002983" y="377942"/>
                  </a:lnTo>
                  <a:lnTo>
                    <a:pt x="1006475" y="356663"/>
                  </a:lnTo>
                  <a:lnTo>
                    <a:pt x="1010603" y="336019"/>
                  </a:lnTo>
                  <a:lnTo>
                    <a:pt x="1015365" y="315057"/>
                  </a:lnTo>
                  <a:lnTo>
                    <a:pt x="1020763" y="295049"/>
                  </a:lnTo>
                  <a:lnTo>
                    <a:pt x="1027748" y="275358"/>
                  </a:lnTo>
                  <a:lnTo>
                    <a:pt x="1034733" y="256302"/>
                  </a:lnTo>
                  <a:lnTo>
                    <a:pt x="1042353" y="237564"/>
                  </a:lnTo>
                  <a:lnTo>
                    <a:pt x="1051243" y="219143"/>
                  </a:lnTo>
                  <a:lnTo>
                    <a:pt x="1060768" y="201675"/>
                  </a:lnTo>
                  <a:lnTo>
                    <a:pt x="1065530" y="193417"/>
                  </a:lnTo>
                  <a:lnTo>
                    <a:pt x="1070610" y="184842"/>
                  </a:lnTo>
                  <a:lnTo>
                    <a:pt x="1076008" y="176585"/>
                  </a:lnTo>
                  <a:lnTo>
                    <a:pt x="1081405" y="168327"/>
                  </a:lnTo>
                  <a:lnTo>
                    <a:pt x="1087120" y="160070"/>
                  </a:lnTo>
                  <a:lnTo>
                    <a:pt x="1092835" y="152447"/>
                  </a:lnTo>
                  <a:lnTo>
                    <a:pt x="1098868" y="144507"/>
                  </a:lnTo>
                  <a:lnTo>
                    <a:pt x="1104900" y="137202"/>
                  </a:lnTo>
                  <a:lnTo>
                    <a:pt x="1111250" y="129580"/>
                  </a:lnTo>
                  <a:lnTo>
                    <a:pt x="1117600" y="122593"/>
                  </a:lnTo>
                  <a:lnTo>
                    <a:pt x="1124268" y="115606"/>
                  </a:lnTo>
                  <a:lnTo>
                    <a:pt x="1131253" y="108619"/>
                  </a:lnTo>
                  <a:lnTo>
                    <a:pt x="1137920" y="101949"/>
                  </a:lnTo>
                  <a:lnTo>
                    <a:pt x="1144905" y="95597"/>
                  </a:lnTo>
                  <a:lnTo>
                    <a:pt x="1152525" y="89245"/>
                  </a:lnTo>
                  <a:lnTo>
                    <a:pt x="1159828" y="82893"/>
                  </a:lnTo>
                  <a:lnTo>
                    <a:pt x="1167130" y="76859"/>
                  </a:lnTo>
                  <a:lnTo>
                    <a:pt x="1175068" y="71460"/>
                  </a:lnTo>
                  <a:lnTo>
                    <a:pt x="1183005" y="65743"/>
                  </a:lnTo>
                  <a:lnTo>
                    <a:pt x="1190943" y="60661"/>
                  </a:lnTo>
                  <a:lnTo>
                    <a:pt x="1198880" y="55262"/>
                  </a:lnTo>
                  <a:lnTo>
                    <a:pt x="1207453" y="50498"/>
                  </a:lnTo>
                  <a:lnTo>
                    <a:pt x="1216025" y="45734"/>
                  </a:lnTo>
                  <a:lnTo>
                    <a:pt x="1224598" y="41288"/>
                  </a:lnTo>
                  <a:lnTo>
                    <a:pt x="1233170" y="36841"/>
                  </a:lnTo>
                  <a:lnTo>
                    <a:pt x="1242060" y="32713"/>
                  </a:lnTo>
                  <a:lnTo>
                    <a:pt x="1250950" y="28902"/>
                  </a:lnTo>
                  <a:lnTo>
                    <a:pt x="1260158" y="25408"/>
                  </a:lnTo>
                  <a:lnTo>
                    <a:pt x="1269365" y="21914"/>
                  </a:lnTo>
                  <a:lnTo>
                    <a:pt x="1278890" y="19056"/>
                  </a:lnTo>
                  <a:lnTo>
                    <a:pt x="1288415" y="15880"/>
                  </a:lnTo>
                  <a:lnTo>
                    <a:pt x="1297940" y="13339"/>
                  </a:lnTo>
                  <a:lnTo>
                    <a:pt x="1307783" y="10798"/>
                  </a:lnTo>
                  <a:lnTo>
                    <a:pt x="1317625" y="8575"/>
                  </a:lnTo>
                  <a:lnTo>
                    <a:pt x="1327785" y="6670"/>
                  </a:lnTo>
                  <a:lnTo>
                    <a:pt x="1337945" y="4764"/>
                  </a:lnTo>
                  <a:lnTo>
                    <a:pt x="1348105" y="3494"/>
                  </a:lnTo>
                  <a:lnTo>
                    <a:pt x="1358583" y="2223"/>
                  </a:lnTo>
                  <a:lnTo>
                    <a:pt x="1369060" y="1588"/>
                  </a:lnTo>
                  <a:lnTo>
                    <a:pt x="1379855" y="635"/>
                  </a:lnTo>
                  <a:lnTo>
                    <a:pt x="1390650" y="318"/>
                  </a:lnTo>
                  <a:lnTo>
                    <a:pt x="1401445" y="0"/>
                  </a:lnTo>
                  <a:close/>
                </a:path>
              </a:pathLst>
            </a:custGeom>
            <a:solidFill>
              <a:srgbClr val="197BC8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900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decel="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/>
          <p:bldP spid="6" grpId="0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900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decel="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/>
          <p:bldP spid="6" grpId="0"/>
          <p:bldP spid="7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037948" y="2272883"/>
            <a:ext cx="3214455" cy="2583201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80"/>
              <a:ext cx="2563521" cy="419826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之前讨论的是单继承，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即一个类是从一个基类派生而来的</a:t>
              </a:r>
            </a:p>
          </p:txBody>
        </p:sp>
      </p:grpSp>
      <p:grpSp>
        <p:nvGrpSpPr>
          <p:cNvPr id="46" name="千图PPT彼岸天：ID 8661124库_组合 45"/>
          <p:cNvGrpSpPr/>
          <p:nvPr>
            <p:custDataLst>
              <p:tags r:id="rId2"/>
            </p:custDataLst>
          </p:nvPr>
        </p:nvGrpSpPr>
        <p:grpSpPr>
          <a:xfrm>
            <a:off x="4428847" y="2272882"/>
            <a:ext cx="3214455" cy="2583204"/>
            <a:chOff x="4686300" y="1411748"/>
            <a:chExt cx="2819400" cy="1915544"/>
          </a:xfrm>
        </p:grpSpPr>
        <p:sp>
          <p:nvSpPr>
            <p:cNvPr id="7" name="Rectangle: Rounded Corners 12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3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Rectangle: Rounded Corners 16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7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TextBox 47"/>
            <p:cNvSpPr txBox="1"/>
            <p:nvPr/>
          </p:nvSpPr>
          <p:spPr>
            <a:xfrm>
              <a:off x="4814240" y="2285013"/>
              <a:ext cx="2563521" cy="1024990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一个类有两个或者多个基类，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派生类从两个或者多个基类中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继承所需的属性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</a:rPr>
                <a:t>有些学生参加了学生会，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</a:rPr>
                <a:t>则他们同时兼有学生和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</a:rPr>
                <a:t>学生会干部的属性</a:t>
              </a:r>
            </a:p>
            <a:p>
              <a:pPr algn="ctr"/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</p:grpSp>
      <p:grpSp>
        <p:nvGrpSpPr>
          <p:cNvPr id="47" name="千图PPT彼岸天：ID 8661124库_组合 46"/>
          <p:cNvGrpSpPr/>
          <p:nvPr>
            <p:custDataLst>
              <p:tags r:id="rId3"/>
            </p:custDataLst>
          </p:nvPr>
        </p:nvGrpSpPr>
        <p:grpSpPr>
          <a:xfrm>
            <a:off x="7819747" y="2270029"/>
            <a:ext cx="3214455" cy="2587051"/>
            <a:chOff x="8077200" y="1408895"/>
            <a:chExt cx="2819400" cy="1918397"/>
          </a:xfrm>
        </p:grpSpPr>
        <p:sp>
          <p:nvSpPr>
            <p:cNvPr id="9" name="Rectangle: Rounded Corners 19"/>
            <p:cNvSpPr/>
            <p:nvPr/>
          </p:nvSpPr>
          <p:spPr>
            <a:xfrm>
              <a:off x="80772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9084964" y="1408895"/>
              <a:ext cx="803870" cy="803870"/>
              <a:chOff x="9029700" y="1225947"/>
              <a:chExt cx="914400" cy="914400"/>
            </a:xfrm>
          </p:grpSpPr>
          <p:sp>
            <p:nvSpPr>
              <p:cNvPr id="38" name="Rectangle: Rounded Corners 23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TextBox 50"/>
            <p:cNvSpPr txBox="1"/>
            <p:nvPr/>
          </p:nvSpPr>
          <p:spPr>
            <a:xfrm>
              <a:off x="8310262" y="2513756"/>
              <a:ext cx="2563521" cy="674706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允许一个派生类同时继承多个基类，</a:t>
              </a:r>
              <a:endParaRPr lang="en-US" altLang="zh-CN" sz="1600" b="1" dirty="0">
                <a:solidFill>
                  <a:schemeClr val="accent3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这种行为称为多重继承</a:t>
              </a: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6C9CFC50-95DD-418A-AD76-6D5A1E3EE50B}"/>
              </a:ext>
            </a:extLst>
          </p:cNvPr>
          <p:cNvGrpSpPr>
            <a:grpSpLocks/>
          </p:cNvGrpSpPr>
          <p:nvPr/>
        </p:nvGrpSpPr>
        <p:grpSpPr bwMode="auto">
          <a:xfrm>
            <a:off x="4574714" y="5456172"/>
            <a:ext cx="2016125" cy="1008063"/>
            <a:chOff x="3015" y="1270"/>
            <a:chExt cx="2133" cy="1043"/>
          </a:xfrm>
        </p:grpSpPr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A2B87C4F-0BB7-4547-9AFD-E643FB26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270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40ACCCA5-0E2D-449F-A342-C7C22554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1270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B3A57E8-FCF3-4747-B051-5CCF79ECE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1270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BB5A3F20-07A4-4AEB-96A3-59AB43A71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678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CF0E5115-B91C-41F0-A1F1-7F5E3958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678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A9AD6777-F4D2-4C8A-856D-85A02B492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78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AE45C0A6-2D35-499F-8124-094390F9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132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4A44A347-7853-457F-BEE3-96F21D31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132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28">
              <a:extLst>
                <a:ext uri="{FF2B5EF4-FFF2-40B4-BE49-F238E27FC236}">
                  <a16:creationId xmlns:a16="http://schemas.microsoft.com/office/drawing/2014/main" id="{993F2276-1312-488B-9DD9-744035567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132"/>
              <a:ext cx="318" cy="18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3425D2BF-872A-440C-8BCE-65DA954E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452"/>
              <a:ext cx="27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5FDE08A9-E780-4752-A2DA-009168174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452"/>
              <a:ext cx="27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53DBE5CE-A742-4791-B95A-1569971BA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1883"/>
              <a:ext cx="27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BCBF23AC-DB16-4B71-9B81-0608E433C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1883"/>
              <a:ext cx="27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7B346D33-6434-4B41-B3EC-4744DEF1A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1883"/>
              <a:ext cx="27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A26ACE1A-A6A3-4F85-A8E7-041800558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1" y="1452"/>
              <a:ext cx="2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3770BDEE-4E30-4126-AA7B-547F557FE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7" y="1452"/>
              <a:ext cx="2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9850F8D1-E276-4500-871E-7967C477D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" y="1452"/>
              <a:ext cx="2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C55A044B-5A91-4EF6-B219-E8737F5FD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1883"/>
              <a:ext cx="2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38">
              <a:extLst>
                <a:ext uri="{FF2B5EF4-FFF2-40B4-BE49-F238E27FC236}">
                  <a16:creationId xmlns:a16="http://schemas.microsoft.com/office/drawing/2014/main" id="{20D9372F-DB9A-4F9F-AF10-8D15EF6E0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5" y="1883"/>
              <a:ext cx="2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CFDFE20-7541-4893-A513-CC768B8AC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1452"/>
              <a:ext cx="163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6285890C-5D48-483B-9CD9-B07C6760C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7" y="1860"/>
              <a:ext cx="172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9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 fontScale="92500" lnSpcReduction="10000"/>
          </a:bodyPr>
          <a:lstStyle/>
          <a:p>
            <a:r>
              <a:rPr lang="zh-CN" altLang="en-US" sz="2400" b="1" dirty="0"/>
              <a:t>多重继承派生类的声明，只需将要继承</a:t>
            </a:r>
            <a:endParaRPr lang="en-US" altLang="zh-CN" sz="2400" b="1" dirty="0"/>
          </a:p>
          <a:p>
            <a:r>
              <a:rPr lang="zh-CN" altLang="en-US" sz="2400" b="1" dirty="0"/>
              <a:t>的多个基类用逗号分隔即可，</a:t>
            </a:r>
            <a:endParaRPr lang="en-US" altLang="zh-CN" sz="2400" b="1" dirty="0"/>
          </a:p>
          <a:p>
            <a:r>
              <a:rPr lang="zh-CN" altLang="en-US" sz="2400" b="1" dirty="0"/>
              <a:t>其声明的一般形式为：</a:t>
            </a:r>
          </a:p>
        </p:txBody>
      </p:sp>
      <p:sp>
        <p:nvSpPr>
          <p:cNvPr id="13" name="千图PPT彼岸天：ID 8661124矩形 12"/>
          <p:cNvSpPr/>
          <p:nvPr>
            <p:custDataLst>
              <p:tags r:id="rId2"/>
            </p:custDataLst>
          </p:nvPr>
        </p:nvSpPr>
        <p:spPr>
          <a:xfrm>
            <a:off x="4677259" y="3284984"/>
            <a:ext cx="6117020" cy="12556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altLang="zh-CN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class &lt;</a:t>
            </a: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派生类名&gt;</a:t>
            </a:r>
            <a:r>
              <a:rPr lang="en-US" altLang="zh-CN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:&lt;</a:t>
            </a: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继承方式&gt; &lt;基类名1&gt;,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&lt;继承方式&gt; &lt;基类名2&gt;</a:t>
            </a:r>
            <a:r>
              <a:rPr lang="en-US" altLang="zh-CN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, … , </a:t>
            </a: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&lt;继承方式&gt; &lt;基类名</a:t>
            </a:r>
            <a:r>
              <a:rPr lang="en-US" altLang="zh-CN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n&gt;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 {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	 派生类新增成员的初始化语句</a:t>
            </a:r>
            <a:r>
              <a:rPr lang="en-US" altLang="zh-CN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zh-CN" altLang="en-US" sz="2800" b="1" kern="0" dirty="0">
                <a:solidFill>
                  <a:srgbClr val="33339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578672" y="1602015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 animBg="1"/>
      <p:bldP spid="17" grpId="0" animBg="1"/>
      <p:bldP spid="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528ED2-FB7E-45E4-A09E-DA22DAAB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" y="227309"/>
            <a:ext cx="2891021" cy="4169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090F84-BB35-46C2-856F-7EF6DF7D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40" y="227309"/>
            <a:ext cx="4127905" cy="4169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C180DA-7E7B-4404-AB23-4EE92F50E3DF}"/>
              </a:ext>
            </a:extLst>
          </p:cNvPr>
          <p:cNvSpPr txBox="1"/>
          <p:nvPr/>
        </p:nvSpPr>
        <p:spPr>
          <a:xfrm>
            <a:off x="2509935" y="5086885"/>
            <a:ext cx="1980029" cy="10789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1773948" y="2032221"/>
            <a:ext cx="9472609" cy="851116"/>
            <a:chOff x="3306007" y="1985645"/>
            <a:chExt cx="9472609" cy="85111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274381" y="2411204"/>
              <a:ext cx="95424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10"/>
            <p:cNvSpPr/>
            <p:nvPr/>
          </p:nvSpPr>
          <p:spPr>
            <a:xfrm>
              <a:off x="5291631" y="2096519"/>
              <a:ext cx="7486985" cy="6375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先执行基类的构造函数，再执行对象成员的构造函数，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最后执行派生类的构造函数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06007" y="1985645"/>
              <a:ext cx="1032574" cy="851116"/>
              <a:chOff x="2531604" y="1628800"/>
              <a:chExt cx="1898423" cy="1564806"/>
            </a:xfrm>
          </p:grpSpPr>
          <p:sp>
            <p:nvSpPr>
              <p:cNvPr id="37" name="圆角矩形 11"/>
              <p:cNvSpPr/>
              <p:nvPr/>
            </p:nvSpPr>
            <p:spPr>
              <a:xfrm>
                <a:off x="2531604" y="1628800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 14"/>
              <p:cNvSpPr/>
              <p:nvPr/>
            </p:nvSpPr>
            <p:spPr bwMode="auto">
              <a:xfrm>
                <a:off x="3121138" y="2096805"/>
                <a:ext cx="628796" cy="628796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2290235" y="2985797"/>
            <a:ext cx="8443080" cy="1496514"/>
            <a:chOff x="3944920" y="2816729"/>
            <a:chExt cx="8443080" cy="149651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4879174" y="3571419"/>
              <a:ext cx="95424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9"/>
            <p:cNvSpPr/>
            <p:nvPr/>
          </p:nvSpPr>
          <p:spPr>
            <a:xfrm>
              <a:off x="5901182" y="2816729"/>
              <a:ext cx="6486818" cy="14965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处于同一层次的各个基类构造函数的执行顺序，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取决于声明派生类时所指定的各个基类的顺序，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与派生类构造函数中所定义的成员初始化列表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的各项顺序无关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944920" y="3145861"/>
              <a:ext cx="1032574" cy="851116"/>
              <a:chOff x="3170517" y="2789016"/>
              <a:chExt cx="1898423" cy="1564806"/>
            </a:xfrm>
          </p:grpSpPr>
          <p:sp>
            <p:nvSpPr>
              <p:cNvPr id="31" name="圆角矩形 7"/>
              <p:cNvSpPr/>
              <p:nvPr/>
            </p:nvSpPr>
            <p:spPr>
              <a:xfrm>
                <a:off x="3170517" y="2789016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 15"/>
              <p:cNvSpPr/>
              <p:nvPr/>
            </p:nvSpPr>
            <p:spPr bwMode="auto">
              <a:xfrm>
                <a:off x="3862607" y="3264117"/>
                <a:ext cx="628796" cy="628796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2837675" y="4659793"/>
            <a:ext cx="6222348" cy="851116"/>
            <a:chOff x="4583832" y="4306076"/>
            <a:chExt cx="6222348" cy="851116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8"/>
            <p:cNvSpPr/>
            <p:nvPr/>
          </p:nvSpPr>
          <p:spPr>
            <a:xfrm>
              <a:off x="6510731" y="4333761"/>
              <a:ext cx="4295449" cy="74293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析构函数的执行顺序则刚好与构造函数</a:t>
              </a:r>
              <a:endParaRPr lang="en-US" altLang="zh-CN" kern="0" dirty="0">
                <a:effectLst/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的执行顺序相反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25" name="圆角矩形 6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13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9" name="圆角矩形 3"/>
          <p:cNvSpPr/>
          <p:nvPr/>
        </p:nvSpPr>
        <p:spPr>
          <a:xfrm>
            <a:off x="3479450" y="453417"/>
            <a:ext cx="4964754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26943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11A74F-2D0A-4FA4-90D3-D92980A9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47"/>
            <a:ext cx="4012707" cy="3748719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 b="1" dirty="0"/>
              <a:t>#include&lt;</a:t>
            </a:r>
            <a:r>
              <a:rPr lang="en-US" altLang="zh-CN" sz="1200" b="1" dirty="0" err="1"/>
              <a:t>iostream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using namespace </a:t>
            </a:r>
            <a:r>
              <a:rPr lang="en-US" altLang="zh-CN" sz="1200" b="1" dirty="0" err="1"/>
              <a:t>std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class X{</a:t>
            </a:r>
          </a:p>
          <a:p>
            <a:r>
              <a:rPr lang="en-US" altLang="zh-CN" sz="1200" b="1" dirty="0"/>
              <a:t>public:</a:t>
            </a:r>
          </a:p>
          <a:p>
            <a:r>
              <a:rPr lang="en-US" altLang="zh-CN" sz="1200" b="1" dirty="0"/>
              <a:t>	X(int </a:t>
            </a:r>
            <a:r>
              <a:rPr lang="en-US" altLang="zh-CN" sz="1200" b="1" dirty="0" err="1"/>
              <a:t>sa</a:t>
            </a:r>
            <a:r>
              <a:rPr lang="en-US" altLang="zh-CN" sz="1200" b="1" dirty="0"/>
              <a:t>) 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 a=</a:t>
            </a:r>
            <a:r>
              <a:rPr lang="en-US" altLang="zh-CN" sz="1200" b="1" dirty="0" err="1"/>
              <a:t>sa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&lt;&lt;"X Construction called!"&lt;&lt;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getX</a:t>
            </a:r>
            <a:r>
              <a:rPr lang="en-US" altLang="zh-CN" sz="1200" b="1" dirty="0"/>
              <a:t>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 return a;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~X() 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&lt;&lt;"X Destruction called!"&lt;&lt;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private: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a;</a:t>
            </a:r>
          </a:p>
          <a:p>
            <a:r>
              <a:rPr lang="en-US" altLang="zh-CN" sz="1200" b="1" dirty="0"/>
              <a:t>};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B1931D-DBD7-4930-92ED-5EC18F36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838" y="239696"/>
            <a:ext cx="4608512" cy="6149376"/>
          </a:xfrm>
          <a:prstGeom prst="rect">
            <a:avLst/>
          </a:prstGeom>
          <a:solidFill>
            <a:srgbClr val="FFF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 b="1" dirty="0"/>
              <a:t>class Z:public </a:t>
            </a:r>
            <a:r>
              <a:rPr lang="en-US" altLang="zh-CN" sz="1200" b="1" dirty="0" err="1"/>
              <a:t>X,private</a:t>
            </a:r>
            <a:r>
              <a:rPr lang="en-US" altLang="zh-CN" sz="1200" b="1" dirty="0"/>
              <a:t> Y{ 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r>
              <a:rPr lang="en-US" altLang="zh-CN" sz="1200" b="1" dirty="0"/>
              <a:t>public:</a:t>
            </a:r>
          </a:p>
          <a:p>
            <a:r>
              <a:rPr lang="en-US" altLang="zh-CN" sz="1200" b="1" dirty="0"/>
              <a:t>	Z(int </a:t>
            </a:r>
            <a:r>
              <a:rPr lang="en-US" altLang="zh-CN" sz="1200" b="1" dirty="0" err="1"/>
              <a:t>sa,int</a:t>
            </a:r>
            <a:r>
              <a:rPr lang="en-US" altLang="zh-CN" sz="1200" b="1" dirty="0"/>
              <a:t> sb, int </a:t>
            </a:r>
            <a:r>
              <a:rPr lang="en-US" altLang="zh-CN" sz="1200" b="1" dirty="0" err="1"/>
              <a:t>sc</a:t>
            </a:r>
            <a:r>
              <a:rPr lang="en-US" altLang="zh-CN" sz="1200" b="1" dirty="0"/>
              <a:t>):X(</a:t>
            </a:r>
            <a:r>
              <a:rPr lang="en-US" altLang="zh-CN" sz="1200" b="1" dirty="0" err="1"/>
              <a:t>sa</a:t>
            </a:r>
            <a:r>
              <a:rPr lang="en-US" altLang="zh-CN" sz="1200" b="1" dirty="0"/>
              <a:t>),Y(sb) 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c=</a:t>
            </a:r>
            <a:r>
              <a:rPr lang="en-US" altLang="zh-CN" sz="1200" b="1" dirty="0" err="1"/>
              <a:t>sc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&lt;&lt;“Z Construction called!"&lt;&lt;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getZ</a:t>
            </a:r>
            <a:r>
              <a:rPr lang="en-US" altLang="zh-CN" sz="1200" b="1" dirty="0"/>
              <a:t>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return c;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getY</a:t>
            </a:r>
            <a:r>
              <a:rPr lang="en-US" altLang="zh-CN" sz="1200" b="1" dirty="0"/>
              <a:t>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return Y::getY();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~Z()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&lt;&lt;"Z Destruction called!"&lt;&lt;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private: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c;</a:t>
            </a:r>
          </a:p>
          <a:p>
            <a:r>
              <a:rPr lang="en-US" altLang="zh-CN" sz="1200" b="1" dirty="0"/>
              <a:t>};</a:t>
            </a:r>
          </a:p>
          <a:p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Z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(2,4,6);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ma=</a:t>
            </a:r>
            <a:r>
              <a:rPr lang="en-US" altLang="zh-CN" sz="1200" b="1" dirty="0" err="1"/>
              <a:t>obj.getX</a:t>
            </a:r>
            <a:r>
              <a:rPr lang="en-US" altLang="zh-CN" sz="1200" b="1" dirty="0"/>
              <a:t>();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&lt;&lt;"a="&lt;&lt;ma&lt;&lt;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mb</a:t>
            </a:r>
            <a:r>
              <a:rPr lang="en-US" altLang="zh-CN" sz="1200" b="1" dirty="0"/>
              <a:t>=</a:t>
            </a:r>
            <a:r>
              <a:rPr lang="en-US" altLang="zh-CN" sz="1200" b="1" dirty="0" err="1"/>
              <a:t>obj.getY</a:t>
            </a:r>
            <a:r>
              <a:rPr lang="en-US" altLang="zh-CN" sz="1200" b="1" dirty="0"/>
              <a:t>();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&lt;&lt;"b="&lt;&lt;</a:t>
            </a:r>
            <a:r>
              <a:rPr lang="en-US" altLang="zh-CN" sz="1200" b="1" dirty="0" err="1"/>
              <a:t>mb</a:t>
            </a:r>
            <a:r>
              <a:rPr lang="en-US" altLang="zh-CN" sz="1200" b="1" dirty="0"/>
              <a:t>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mc=</a:t>
            </a:r>
            <a:r>
              <a:rPr lang="en-US" altLang="zh-CN" sz="1200" b="1" dirty="0" err="1"/>
              <a:t>obj.getZ</a:t>
            </a:r>
            <a:r>
              <a:rPr lang="en-US" altLang="zh-CN" sz="1200" b="1" dirty="0"/>
              <a:t>();</a:t>
            </a:r>
          </a:p>
          <a:p>
            <a:r>
              <a:rPr lang="en-US" altLang="zh-CN" sz="1200" b="1" dirty="0"/>
              <a:t>	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&lt;&lt;"c="&lt;&lt;mc&lt;&lt;</a:t>
            </a:r>
            <a:r>
              <a:rPr lang="en-US" altLang="zh-CN" sz="1200" b="1" dirty="0" err="1"/>
              <a:t>endl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	return 0;</a:t>
            </a:r>
          </a:p>
          <a:p>
            <a:r>
              <a:rPr lang="en-US" altLang="zh-CN" sz="1200" b="1" dirty="0"/>
              <a:t>}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55D38212-B4DA-409E-A137-7586B13CB188}"/>
              </a:ext>
            </a:extLst>
          </p:cNvPr>
          <p:cNvGrpSpPr>
            <a:grpSpLocks/>
          </p:cNvGrpSpPr>
          <p:nvPr/>
        </p:nvGrpSpPr>
        <p:grpSpPr bwMode="auto">
          <a:xfrm>
            <a:off x="9102769" y="783853"/>
            <a:ext cx="2771775" cy="1377950"/>
            <a:chOff x="3923" y="572"/>
            <a:chExt cx="1746" cy="868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id="{9E2CDD77-0810-400C-A64A-80B1A7E9E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572"/>
              <a:ext cx="1633" cy="641"/>
              <a:chOff x="4014" y="572"/>
              <a:chExt cx="1633" cy="641"/>
            </a:xfrm>
          </p:grpSpPr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D3215CA5-2F30-4367-876D-04C96072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026"/>
                <a:ext cx="1633" cy="18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/>
                  <a:t>X(sa),Y(sb)</a:t>
                </a:r>
                <a:endParaRPr lang="zh-CN" altLang="en-US" b="1"/>
              </a:p>
            </p:txBody>
          </p:sp>
          <p:sp>
            <p:nvSpPr>
              <p:cNvPr id="8" name="Line 11">
                <a:extLst>
                  <a:ext uri="{FF2B5EF4-FFF2-40B4-BE49-F238E27FC236}">
                    <a16:creationId xmlns:a16="http://schemas.microsoft.com/office/drawing/2014/main" id="{849230D1-B860-4FCD-8041-1F585FCDF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572"/>
                <a:ext cx="635" cy="409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6F5A08B1-8208-4408-8C6B-6BC185B4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53"/>
              <a:ext cx="1746" cy="1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 dirty="0"/>
                <a:t>class Z: </a:t>
              </a:r>
              <a:r>
                <a:rPr lang="en-US" altLang="zh-CN" b="1" dirty="0">
                  <a:solidFill>
                    <a:srgbClr val="FF0000"/>
                  </a:solidFill>
                </a:rPr>
                <a:t>private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Y,public</a:t>
              </a:r>
              <a:r>
                <a:rPr lang="en-US" altLang="zh-CN" b="1" dirty="0">
                  <a:solidFill>
                    <a:srgbClr val="FF0000"/>
                  </a:solidFill>
                </a:rPr>
                <a:t> X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E50570F-3988-466B-89FC-E34BB7C7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76448"/>
            <a:ext cx="4012706" cy="29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05AABE-5A3C-43BF-83B4-BB147302972E}"/>
              </a:ext>
            </a:extLst>
          </p:cNvPr>
          <p:cNvSpPr txBox="1"/>
          <p:nvPr/>
        </p:nvSpPr>
        <p:spPr>
          <a:xfrm>
            <a:off x="1783759" y="1083198"/>
            <a:ext cx="5301560" cy="4691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Y Construction called</a:t>
            </a:r>
            <a:r>
              <a:rPr lang="zh-CN" altLang="en-US" sz="2000" dirty="0">
                <a:ea typeface="黑体" panose="02010609060101010101" pitchFamily="49" charset="-122"/>
                <a:cs typeface="宋体" panose="02010600030101010101" pitchFamily="2" charset="-122"/>
              </a:rPr>
              <a:t>！</a:t>
            </a:r>
            <a:endParaRPr lang="en-US" altLang="zh-CN" sz="2000" dirty="0"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X Construction called</a:t>
            </a:r>
            <a:r>
              <a:rPr lang="zh-CN" altLang="en-US" sz="2000" dirty="0">
                <a:ea typeface="黑体" panose="02010609060101010101" pitchFamily="49" charset="-122"/>
                <a:cs typeface="宋体" panose="02010600030101010101" pitchFamily="2" charset="-122"/>
              </a:rPr>
              <a:t>！</a:t>
            </a:r>
            <a:endParaRPr lang="en-US" altLang="zh-CN" sz="2000" dirty="0"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Z Construction called!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a=5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b=4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c=6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Destructing derived class!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Destructing base class!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  <a:cs typeface="宋体" panose="02010600030101010101" pitchFamily="2" charset="-122"/>
              </a:rPr>
              <a:t>Destructing base class!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CC56353B-2320-4AF6-9DC5-D7A1E091398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B5"/>
      </a:accent1>
      <a:accent2>
        <a:srgbClr val="00A0DC"/>
      </a:accent2>
      <a:accent3>
        <a:srgbClr val="283E4A"/>
      </a:accent3>
      <a:accent4>
        <a:srgbClr val="55595D"/>
      </a:accent4>
      <a:accent5>
        <a:srgbClr val="6F7173"/>
      </a:accent5>
      <a:accent6>
        <a:srgbClr val="9B9EA1"/>
      </a:accent6>
      <a:hlink>
        <a:srgbClr val="0077B5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4300</TotalTime>
  <Words>1548</Words>
  <Application>Microsoft Office PowerPoint</Application>
  <PresentationFormat>宽屏</PresentationFormat>
  <Paragraphs>318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Wingdings</vt:lpstr>
      <vt:lpstr>微软雅黑</vt:lpstr>
      <vt:lpstr>Arial</vt:lpstr>
      <vt:lpstr>等线</vt:lpstr>
      <vt:lpstr>Agency FB</vt:lpstr>
      <vt:lpstr>Calibri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</dc:creator>
  <cp:lastModifiedBy>huang1987515@126.com</cp:lastModifiedBy>
  <cp:revision>30</cp:revision>
  <dcterms:created xsi:type="dcterms:W3CDTF">2017-09-21T02:40:00Z</dcterms:created>
  <dcterms:modified xsi:type="dcterms:W3CDTF">2021-10-27T06:37:00Z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