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4" r:id="rId4"/>
    <p:sldId id="298" r:id="rId5"/>
    <p:sldId id="308" r:id="rId6"/>
    <p:sldId id="309" r:id="rId7"/>
    <p:sldId id="278" r:id="rId8"/>
    <p:sldId id="275" r:id="rId9"/>
    <p:sldId id="294" r:id="rId10"/>
    <p:sldId id="305" r:id="rId11"/>
    <p:sldId id="306" r:id="rId12"/>
    <p:sldId id="292" r:id="rId13"/>
    <p:sldId id="293" r:id="rId14"/>
    <p:sldId id="265" r:id="rId15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  <a:srgbClr val="EAEAEA"/>
    <a:srgbClr val="339966"/>
    <a:srgbClr val="FFAB97"/>
    <a:srgbClr val="663300"/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6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89F5742-98E0-4337-B8BC-DEFADB65AC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9C1793E-9F8A-4992-830F-98AD56F6C0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6D65FE26-FB60-4DBB-881F-8395C556AAA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04EE3BCE-5B3D-4D80-A0C0-07366DFCFC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4581152-91FE-4C0D-842E-21F26BA5CB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7305116-35A4-49B8-A8B7-6B2D56A7BD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636726C-0CED-4288-A6ED-E69A2259AC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646B342-0372-490B-8008-421D3D641D6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DE21AB06-DDB9-405C-9F43-D88B1E98F3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86D3121-56C4-4519-9DB4-771D7C9D54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17BA8A61-420C-4D9E-91C8-CD8486D18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2FDDC37-2CA4-4664-9633-7CEACCA0F0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B187DC2-7403-4083-A279-D144A3AEF7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4E51C431-17DE-458B-876D-1B1A0459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5EB7CBC3-E97E-4D94-B1AF-6C1837BB1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C48EAA-A9CE-4FA0-9F6B-DADECCF2EFDA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9DE372F-F2D4-40C2-A909-C85A1C3EA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DC9AE5F6-B5D6-4AA8-8FAF-7C9C04F9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CAC961C3-4909-4FAB-A3F7-28ABDD183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B2F513-891D-4CA4-9F33-A8D4A1C53F1E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35D0F98B-68DF-4E85-AC7B-FA19C94D7B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B667A4E-A2B3-4052-A5DC-7DF28734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4D4C69C9-644E-4B61-A15E-1C32F6FCF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C801C0-28E1-4D3E-B226-2ED0F9C21B7C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DE941DFB-0F4D-4D9F-B068-D820CE89BA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3DBE08BC-B520-470A-89A5-F8F5A3BA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18EFF4D9-09AB-4A3B-9F0C-882019813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D84168-E27B-4121-9029-D84D1CDB648B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09092E9E-84A2-4B5B-9C09-0AFFBC87E0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A0E51C7A-2C7D-4CBD-84AA-DBB5BCAB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8E3D88C6-6DCC-408E-9083-45D4D7A2B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BF744F-2E72-4428-B2FE-DC4594AEDB6B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653EC4E-2EAF-4978-B269-2C71D5F5AE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51326D78-1F96-40F8-9398-F0E51736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C7B8F4A4-CD0A-45DD-80E6-80039C647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46063F-601D-4B84-83B6-7D85D3067EE8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43A63A9D-38A0-49D3-976B-00450C5B60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2863DBC-09EE-45B0-9086-6A1ABCE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165F6704-B395-45E5-8EDD-C66060A0F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1533AA-D2C6-415E-BFB8-A14966198201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BE6A51F9-7674-4D66-A4E1-AABD1BBCEB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8BDA65F6-9882-41F4-AFC8-23E25CB5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E7B941CD-DB61-4968-848D-A80B83128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3965B4-C532-4D12-9742-0B4ABFDEAB50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839092E9-AC7F-4C6D-B3AE-713847B41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2CDDCBB7-3297-4A7B-A82B-4F7FBE11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C4E83A1C-CCA6-4DC7-993A-A4D772B5B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568CA5-A717-4CED-A270-207D94A8A2B7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2C0FF9A0-2A2F-4ACB-889C-B4D7E04FB4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C9ACC84D-80BD-4064-A379-6EC11236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3502FED9-6714-40B6-A190-B1F4B3509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E180EA-DA4E-41A3-8616-EBFE64045873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94F57861-2F6F-4C3E-B9F9-AFC2E5D46F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0E84E8DF-01BF-4015-AFAE-D679AB6F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4D80BA33-B4B1-429E-BC31-7B812E8C9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6690CF-237A-4768-8094-CBC83BB63BBE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2155F54-F667-4832-9BFF-96C8D11DDD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B2604074-9D18-4212-BA0D-4BBDE827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4AA41C9-6B1A-4BA9-94AE-8A079F49A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B110E8-BE87-4243-83C9-DC781037C436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A9C5582-CF28-436A-9D43-B065ED78D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4BF0345F-7CCB-4CF0-9E11-3BD978D1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A91C4BE3-5BF1-4CA6-8AD1-BAD3F487C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7E572B-CCB1-4B6E-8070-291523ABE42F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0101025024651196_副本">
            <a:extLst>
              <a:ext uri="{FF2B5EF4-FFF2-40B4-BE49-F238E27FC236}">
                <a16:creationId xmlns:a16="http://schemas.microsoft.com/office/drawing/2014/main" id="{49B2DF72-79C9-4A65-BC14-1F876D4699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096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8BA79-A0F3-4592-BB8E-8ACADB526F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F0D70-AFAA-481D-9768-8F4E7BFACFB7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283F2-B8FD-44DA-8D84-949F4A7BA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5237BF-9DF8-489F-BC8D-8C64E133E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9C943EF-8EF3-4172-95FF-E7CE552140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2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D56019-2480-4FCD-BC12-C513D051BB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D10BE-7D55-4ECE-A77D-FE7A8F76A489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7E832D-287A-4AAB-BA8C-2B811AC68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E67B20-4B8A-4CB9-8E89-79C300ED2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6478-6A63-4007-BED7-2A6A5D365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3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406FD0-4ADB-42A2-A9CA-BF8F67C9BA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C7632-92AB-4EB7-8029-6E7034A7D79B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D115F4-4244-4D4C-A1C5-FC463101E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944E21-4D8E-47F5-A34D-4EE60FB92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1A1DA-EA16-4287-9355-3DADE789BA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76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916CD26E-B91C-4679-8478-07CB8CDA27C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12A94235-EC2B-4545-9C74-3FE26E022A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6449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95897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1DCFA1-DB16-4278-A0C5-8352F837E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B986-BBAA-495A-9BB3-622058B7929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A4C530-4810-42AB-A768-8914D70BC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FB3670-DAAB-4D9A-B42E-11C9E07A9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1FED3BF-FB41-4C7F-9B9F-069561FDA7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8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17B05C-3D2A-4ADF-AD09-2EF2CFD519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A8450-B6F1-4E2B-9110-73A529B0860B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977C06-51F4-422A-B6A6-344B57194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BBA8D5-2039-47A3-B5B0-11885322AA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6CAE9-E82B-4CF6-9BFA-1BDB9DC4B7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47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BC1690-AAB9-4F86-8E0A-5755DDC73D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E1FA1-747B-4044-B7D0-4C79C2D27EB2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F1CCFC-6A64-478F-80AE-0F9EB9218A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9238F6-FFF6-404E-B584-04DE177E5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B5545-0D26-4EAA-B14C-7975521B702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55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0F349-5A23-4823-B222-C65FCAD74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3E271-C701-49E9-9BB4-E078E5BB4CF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54467-0C9A-4837-AD54-BC4095DB3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41750-67B1-494D-9B2E-49B82D2A35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960EC-7FB6-4F60-93D9-FB3BFAB3F3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29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C1B479-AD01-4BA4-844C-0F0E2F88E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B58E8-939F-4EA4-A17D-451848339651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C1E58A-5E1F-4DCC-BFD5-48455E112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A6FD13-E027-47D3-9D41-134F85B29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F2031-D8D6-487B-BB16-91AEFA484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83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61E809-899C-455D-AE33-8AF90C198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77107-9EDA-4C10-99F0-196AE3FD6D4B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60796F-8165-48E1-9242-6D9701949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AEE4C1-C5CC-4675-8C6D-1F81AA4C7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1FD25-44F9-4ECE-B7E4-72DCC7046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167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9559D8-E80E-4C1E-AF2F-E046E08698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D2E05-6DF8-487A-80E0-AE918870343F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FA39F2-D47E-40D3-BA4D-9C3F9D284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6C2715-868E-480B-93E7-29C292721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A5560-5860-4E80-9885-2803FA1BF7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184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F65D9-2C31-4551-B8B2-164FBD601D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ECC5-2746-442D-A4E2-C2140F076765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3CA87-0BBB-4B09-8883-C4B5DBBC35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C39AB-CA11-493D-8AD6-AB130EC02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E54F1-7523-4900-A766-9788D0A31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49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53B4AC-36F8-4CA9-B7E0-B76423117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B611A-C15E-4314-94E2-1CCD47AF6AFD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28926-8930-49B9-B22D-5C2467CBB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E3F52F-A2C6-4E60-B8C3-54B0794959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F037-3704-4228-90FF-6292EE1A74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603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BE846-0CE3-4C2E-A063-A592E4E10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87E64-1235-457E-99D5-2A48AFF515EC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C0666-0A65-49F1-822B-F3CB3F455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BD0CB-1433-441B-9E57-D2706F1480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D7D40-3F83-475E-B4C2-B7001DC41C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3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6C36DB-F68C-41F2-AF21-E8C2C3C60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5C960-F4F6-40E2-8248-6F92362487E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F95BD1-A64F-40E2-A278-59622DD4AC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E0D6A9-28F9-45E1-93C7-B36BDEE83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44C6F-CC5A-4356-9094-F2594B1CD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7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943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4457C6-5D7C-4028-982B-4BE9089C5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DA52-D92A-495E-AF5E-17C16577BF9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E52354-48DD-4293-8CA6-68193E42F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D3B9C2-7668-47A1-9B79-61A4E969F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C5942-EB7F-4A48-BF28-21FDFBA52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0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A32EEE-D440-48D6-A2AF-C47889841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9D242-2A7B-40C4-8AD9-2404EA5F7D9A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1A4980-AAF1-45A8-89F2-75BA39178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CEF37-1408-40BA-8B08-04CDEAA7D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970A4-8DC9-4E7F-97FC-7FD4DE0145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27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CC509-006A-4537-9C47-0A7AAD2F4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9041-98E9-44E5-8AA7-765B9B4BBF5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758E9-4BD5-4A7B-B363-DBD1CA872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70CD9-1AF6-4578-8457-A10FC42EA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27865-A089-44EA-80B1-C01872F2C6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61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43AD91-20C2-4143-A7A3-0EDAF8AF54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7B055-275F-4E6B-B83F-807C63EB69DD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18E6A9-092D-43AC-BB04-A39920145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B78B7F-6A14-4E03-A4B4-6E6757E93C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1FF6-4B14-4377-88A0-0BCD18C5B3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61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3F69E0-654E-4CDD-BF20-F49C43E74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F60C1-4633-429E-9F73-F2272D066C59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222E2F-9AC6-4A87-91EF-97049558C0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4BAF09-E531-4E1A-A8C2-48D6E7D1D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F8FB9-BAFF-46AC-A93C-734A620CF2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6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30349A-BF8B-49AF-9A9E-34344A19B4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C394F-1816-4D61-8CF0-5B3E00B6BC8D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A5203A-1847-4CE0-9146-62EC0FF2D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0113EC-B0CA-4E59-B3C3-359AA82C0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8E042-0EB5-4F95-A2DA-AC009C36C5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57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47151-51F6-4746-8C64-CB1E9CD1C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C81FA-DD94-4706-A520-430A716046A5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38D24-0AA9-4DA0-95FD-FBD7F60F7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0F328-2722-44D7-AC1A-55BFB14C8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6D233-D6F9-46E6-B3DF-9DFDA2F504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3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5ACFF0-B020-488E-888C-08AA2A1E5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03045-425A-4EEE-AE7D-D5BEE71CCD52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E3A76-F2FA-4E5B-AF1E-BC49EABD9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51348-31E3-429B-A9A0-CD6E3F6408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A740C-16CF-4BB1-A0DE-BC06F9BDF6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76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54DAF3-406B-4557-AC18-62F40B62C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75104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C11267F-3496-4993-9043-585530F32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3B672F3-53A9-48C6-B98D-C0CDB3D4AB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latin typeface="+mn-ea"/>
                <a:ea typeface="+mn-ea"/>
              </a:defRPr>
            </a:lvl1pPr>
          </a:lstStyle>
          <a:p>
            <a:pPr>
              <a:defRPr/>
            </a:pPr>
            <a:fld id="{1EB88516-947E-482C-9298-32A1F5CF4DA2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3255B2-8738-407B-8904-8C90D26946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EF6A21-FFBD-4565-8090-4DA238448C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1A37C5F5-637D-4C46-9E19-44A6269DDFF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7" descr="20101025024651196_副本">
            <a:extLst>
              <a:ext uri="{FF2B5EF4-FFF2-40B4-BE49-F238E27FC236}">
                <a16:creationId xmlns:a16="http://schemas.microsoft.com/office/drawing/2014/main" id="{91B4805D-189C-48F1-9863-835D6CA227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7096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05769043-C704-4063-81ED-56631751B8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450" y="1268413"/>
            <a:ext cx="6840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3E0808C2-DB5B-41BD-BE55-3FF8959C25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CE3DCF1F-DD6C-437F-96DA-665D2E0B91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  <a:defRPr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¢"/>
        <a:defRPr sz="2800" b="1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AFA62BA8-7F43-4419-8F78-9469AD356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60350"/>
            <a:ext cx="82296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4DA8A19-9FD8-4AB5-AE23-B0A0AF31BC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latin typeface="Times New Roman" pitchFamily="18" charset="0"/>
                <a:ea typeface="黑体" pitchFamily="49" charset="-122"/>
              </a:defRPr>
            </a:lvl1pPr>
          </a:lstStyle>
          <a:p>
            <a:pPr>
              <a:defRPr/>
            </a:pPr>
            <a:fld id="{BFB33F14-C658-4E13-8C3F-7DC5C546CB37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0222B08-E91C-44C6-BBB7-5B51D8AF49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51155718-C121-4C90-B2D3-2EC095C0D2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1B749FB3-DA1D-49E1-8F29-A48AD0986F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9AF2A431-ED47-49B3-A77D-259BD7562F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7F7FD243-08BA-46AB-9876-72F1102573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49709A46-0D4D-4E4D-AD34-03D3AAD529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  <a:defRPr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0EED1DAA-B136-41F3-9962-53B5151CCA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E7F11A-998C-4A05-9922-90F761A5EAF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AEA8EB4F-3BE4-4D79-81DC-4B850D92A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591E4-4DA0-4A2A-8FFD-535B35E27FF2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C8D2D71-44AA-4E37-B2C8-5562FD48664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8C1E362E-2C7D-482F-BA83-B6E34465C97B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BB198209-A21C-4671-BF06-BFDD66CC3E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20AB56-8B64-4A32-AE0D-C5A5970B6F7A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5373B167-C8AB-407D-8171-89FEE6D593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7238" y="242093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0" dirty="0">
                <a:solidFill>
                  <a:schemeClr val="tx1"/>
                </a:solidFill>
              </a:rPr>
              <a:t>对象传递与静态成员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4617DDC0-B16E-418A-8845-6E40F5AD3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51275" y="4149725"/>
            <a:ext cx="4175125" cy="1008063"/>
          </a:xfrm>
        </p:spPr>
        <p:txBody>
          <a:bodyPr/>
          <a:lstStyle/>
          <a:p>
            <a:pPr algn="r" eaLnBrk="1" hangingPunct="1"/>
            <a:r>
              <a:rPr lang="zh-CN" altLang="en-US" dirty="0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黄伟杰</a:t>
            </a:r>
          </a:p>
          <a:p>
            <a:pPr algn="r" eaLnBrk="1" hangingPunct="1"/>
            <a:r>
              <a:rPr lang="zh-CN" altLang="en-US" sz="180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济南大学自动化与电气工程学院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7FCCED-3FB2-429D-B815-7746109B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475138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 b="0">
                <a:effectLst>
                  <a:outerShdw blurRad="38100" dist="38100" dir="2700000" algn="tl">
                    <a:srgbClr val="C0C0C0"/>
                  </a:outerShdw>
                </a:effectLst>
              </a:rPr>
              <a:t>上机实验</a:t>
            </a:r>
            <a:r>
              <a:rPr lang="en-US" altLang="zh-CN" sz="4800" b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CBA5737B-9C50-441D-87F6-D1397F19AE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5551A-6E6D-47EA-B0D7-DD421F33A18A}" type="datetime1">
              <a:rPr lang="zh-CN" altLang="en-US" sz="140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2021/10/13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4294ED12-A2F9-46C7-A94C-8C93E3C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620035-A8A4-4ECF-A9B8-D9DDCE1AD2B2}" type="slidenum">
              <a:rPr lang="en-US" altLang="zh-CN" sz="1400" b="0">
                <a:ea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>
              <a:ea typeface="Arial Unicode MS" panose="020B0604020202020204" pitchFamily="34" charset="-122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3383615-F8D5-4C2C-8C08-9C973ED82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81075"/>
            <a:ext cx="5113337" cy="36718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# include&lt;iostream&gt;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class  Ctest{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</a:t>
            </a:r>
            <a:r>
              <a:rPr kumimoji="1" lang="en-US" altLang="zh-CN" sz="1800" b="0">
                <a:solidFill>
                  <a:srgbClr val="FF33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static</a:t>
            </a: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int count;      </a:t>
            </a:r>
            <a:r>
              <a:rPr kumimoji="1" lang="en-US" altLang="zh-CN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//</a:t>
            </a:r>
            <a:r>
              <a:rPr kumimoji="1" lang="zh-CN" altLang="en-US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私有成员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   </a:t>
            </a: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Ctest()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   ++count;cout&lt;&lt;"</a:t>
            </a:r>
            <a:r>
              <a:rPr kumimoji="1" lang="zh-CN" altLang="en-US" sz="1800" b="0">
                <a:ea typeface="黑体" panose="02010609060101010101" pitchFamily="49" charset="-122"/>
                <a:cs typeface="宋体" panose="02010600030101010101" pitchFamily="2" charset="-122"/>
              </a:rPr>
              <a:t>对象数量</a:t>
            </a: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="&lt;&lt;count&lt;&lt;'\n';}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solidFill>
                  <a:srgbClr val="FF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int Ctest::count=0;</a:t>
            </a:r>
            <a:r>
              <a:rPr kumimoji="1" lang="en-US" altLang="zh-CN" sz="1800" b="0">
                <a:solidFill>
                  <a:srgbClr val="CC33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kumimoji="1" lang="en-US" altLang="zh-CN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//A</a:t>
            </a:r>
            <a:r>
              <a:rPr kumimoji="1" lang="zh-CN" altLang="en-US" sz="1800" b="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，对静态数据定义性说明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 Ctest 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0">
                <a:ea typeface="黑体" panose="02010609060101010101" pitchFamily="49" charset="-122"/>
                <a:cs typeface="宋体" panose="02010600030101010101" pitchFamily="2" charset="-122"/>
              </a:rPr>
              <a:t>}</a:t>
            </a:r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8D2C1503-00F6-452A-B1EF-58D9B71E3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813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用静态数据成员计算由同一类建立的对象的数量</a:t>
            </a:r>
          </a:p>
        </p:txBody>
      </p:sp>
      <p:pic>
        <p:nvPicPr>
          <p:cNvPr id="156678" name="Picture 6" descr="静态数据">
            <a:extLst>
              <a:ext uri="{FF2B5EF4-FFF2-40B4-BE49-F238E27FC236}">
                <a16:creationId xmlns:a16="http://schemas.microsoft.com/office/drawing/2014/main" id="{E99C045C-6F65-4810-920E-4174EC7C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349500"/>
            <a:ext cx="38385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F02C1F2D-4FA6-41BD-9CB6-8645EEC84C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27651" name="Rectangle 6">
            <a:extLst>
              <a:ext uri="{FF2B5EF4-FFF2-40B4-BE49-F238E27FC236}">
                <a16:creationId xmlns:a16="http://schemas.microsoft.com/office/drawing/2014/main" id="{A93BE9EC-7B79-4609-8F38-487812C356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0E2725-88C4-4E41-A0FA-C5BF67B8D066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9C58B79-138A-4CC6-AC6F-FB5F7D3A3C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</a:t>
            </a:r>
            <a:r>
              <a:rPr lang="en-US" altLang="zh-CN">
                <a:effectLst/>
              </a:rPr>
              <a:t>2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C5A0927-F107-4CE9-B48A-F68B83D0D6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9144000" cy="46799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>
                <a:effectLst/>
              </a:rPr>
              <a:t>创建一个</a:t>
            </a:r>
            <a:r>
              <a:rPr lang="en-US" altLang="zh-CN" sz="2800">
                <a:effectLst/>
              </a:rPr>
              <a:t>TStudent</a:t>
            </a:r>
            <a:r>
              <a:rPr lang="zh-CN" altLang="en-US" sz="2800">
                <a:effectLst/>
              </a:rPr>
              <a:t>类，完成以下功能：</a:t>
            </a:r>
          </a:p>
          <a:p>
            <a:pPr lvl="1"/>
            <a:r>
              <a:rPr lang="zh-CN" altLang="en-US" sz="2400"/>
              <a:t>该类包括三个函数：</a:t>
            </a:r>
            <a:r>
              <a:rPr lang="en-US" altLang="zh-CN" sz="2400"/>
              <a:t>InitStudent</a:t>
            </a:r>
            <a:r>
              <a:rPr lang="zh-CN" altLang="en-US" sz="2400"/>
              <a:t>、</a:t>
            </a:r>
            <a:r>
              <a:rPr lang="en-US" altLang="zh-CN" sz="2400"/>
              <a:t>ExpendMoney</a:t>
            </a:r>
            <a:r>
              <a:rPr lang="zh-CN" altLang="en-US" sz="2400"/>
              <a:t>和</a:t>
            </a:r>
            <a:r>
              <a:rPr lang="en-US" altLang="zh-CN" sz="2400"/>
              <a:t>ShowMoney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/>
            <a:r>
              <a:rPr lang="zh-CN" altLang="en-US" sz="2400"/>
              <a:t>采用</a:t>
            </a:r>
            <a:r>
              <a:rPr lang="en-US" altLang="zh-CN" sz="2400"/>
              <a:t>float m_ClassMoney</a:t>
            </a:r>
            <a:r>
              <a:rPr lang="zh-CN" altLang="en-US" sz="2400"/>
              <a:t>变量作为静态变量，用于存储班级的班费，初始值设为</a:t>
            </a:r>
            <a:r>
              <a:rPr lang="en-US" altLang="zh-CN" sz="2400"/>
              <a:t>1000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/>
            <a:r>
              <a:rPr lang="en-US" altLang="zh-CN" sz="2400"/>
              <a:t>InitStudent (char name[])</a:t>
            </a:r>
            <a:r>
              <a:rPr lang="zh-CN" altLang="en-US" sz="2400"/>
              <a:t>主要负责完成学生姓名的初始化；</a:t>
            </a:r>
            <a:endParaRPr lang="en-US" altLang="zh-CN" sz="2400"/>
          </a:p>
          <a:p>
            <a:pPr lvl="1"/>
            <a:r>
              <a:rPr lang="en-US" altLang="zh-CN" sz="2400"/>
              <a:t>ExpendMoney(float money)</a:t>
            </a:r>
            <a:r>
              <a:rPr lang="zh-CN" altLang="en-US" sz="2400"/>
              <a:t>主要完成班费的花销计算；</a:t>
            </a:r>
            <a:endParaRPr lang="en-US" altLang="zh-CN" sz="2400"/>
          </a:p>
          <a:p>
            <a:pPr lvl="1"/>
            <a:r>
              <a:rPr lang="en-US" altLang="zh-CN" sz="2400"/>
              <a:t>ShowMoney()</a:t>
            </a:r>
            <a:r>
              <a:rPr lang="zh-CN" altLang="en-US" sz="2400"/>
              <a:t>主要完成班费余额显示；</a:t>
            </a:r>
            <a:endParaRPr lang="en-US" altLang="zh-CN" sz="2400"/>
          </a:p>
          <a:p>
            <a:pPr lvl="1"/>
            <a:r>
              <a:rPr lang="zh-CN" altLang="en-US" sz="2400"/>
              <a:t>主程序中分别定义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三个学生，每个学生为一个对象，每个学生分别消费班费</a:t>
            </a:r>
            <a:r>
              <a:rPr lang="en-US" altLang="zh-CN" sz="2400"/>
              <a:t>50,98.5,500.53</a:t>
            </a:r>
            <a:r>
              <a:rPr lang="zh-CN" altLang="en-US" sz="2400"/>
              <a:t>，最后显示班费的余额。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7DFE18D-E275-46C5-ABC3-D30567B08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/>
            </a:endParaRPr>
          </a:p>
        </p:txBody>
      </p:sp>
      <p:pic>
        <p:nvPicPr>
          <p:cNvPr id="29699" name="图片 2">
            <a:extLst>
              <a:ext uri="{FF2B5EF4-FFF2-40B4-BE49-F238E27FC236}">
                <a16:creationId xmlns:a16="http://schemas.microsoft.com/office/drawing/2014/main" id="{9E157984-EE52-4F1A-B0AD-9552E33A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23975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CA99B5DC-EA46-468A-ABD0-36815085EA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49484E-2FA2-4368-B0B9-AA2B6D12FD6A}" type="datetime1">
              <a:rPr lang="zh-CN" altLang="en-US" sz="140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2021/10/13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A43B40DD-6592-4F2D-9082-C513FCDBF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2DF22-1119-445E-B131-50583DB65ACA}" type="slidenum">
              <a:rPr lang="en-US" altLang="zh-CN" sz="1400" b="0">
                <a:ea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ea typeface="Arial Unicode MS" panose="020B0604020202020204" pitchFamily="34" charset="-122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075423C-28D7-4B57-80FE-4EC6B47D36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EFEEBB-3F14-4AB1-932C-9D419BB120C8}" type="datetime1">
              <a:rPr lang="zh-CN" altLang="en-US" sz="1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2021/10/13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D45B3D7-3974-4582-8659-6690F45F36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E640B9-8CF8-4E0E-89D2-C126C2B35EAA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64C4A861-3338-448A-8D5F-591D4057DE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7238" y="19589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00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8000">
                <a:latin typeface="微软雅黑" pitchFamily="34" charset="-122"/>
                <a:ea typeface="微软雅黑" pitchFamily="34" charset="-122"/>
              </a:rPr>
              <a:t>hank you !!</a:t>
            </a:r>
            <a:endParaRPr lang="zh-CN" altLang="zh-CN" sz="8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2C957ABE-A28A-43B6-8C5D-81AF10EEA1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97A9EEEF-901F-4535-B764-0315D050A76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31853-D5F3-4A14-94B4-2D2487D72B13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5280068-52AD-44D6-97D3-0512299EB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</a:t>
            </a:r>
            <a:r>
              <a:rPr lang="en-US" altLang="zh-CN">
                <a:effectLst/>
              </a:rPr>
              <a:t>3 </a:t>
            </a:r>
            <a:r>
              <a:rPr lang="zh-CN" altLang="en-US">
                <a:effectLst/>
              </a:rPr>
              <a:t>总结</a:t>
            </a:r>
            <a:endParaRPr lang="en-US" altLang="zh-CN">
              <a:effectLst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83637C79-D1CF-486B-87B7-3D607C7F67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9144000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>
                <a:effectLst/>
              </a:rPr>
              <a:t>创建一个</a:t>
            </a:r>
            <a:r>
              <a:rPr lang="en-US" altLang="zh-CN" sz="2800">
                <a:effectLst/>
              </a:rPr>
              <a:t>Score</a:t>
            </a:r>
            <a:r>
              <a:rPr lang="zh-CN" altLang="en-US" sz="2800">
                <a:effectLst/>
              </a:rPr>
              <a:t>类，完成以下功能：</a:t>
            </a:r>
          </a:p>
          <a:p>
            <a:pPr lvl="1"/>
            <a:r>
              <a:rPr lang="zh-CN" altLang="en-US" sz="2400">
                <a:latin typeface="微软雅黑" panose="020B0503020204020204" pitchFamily="34" charset="-122"/>
              </a:rPr>
              <a:t>连续输入多位学生的成绩（成绩</a:t>
            </a:r>
            <a:r>
              <a:rPr lang="en-US" altLang="zh-CN" sz="2400">
                <a:latin typeface="微软雅黑" panose="020B0503020204020204" pitchFamily="34" charset="-122"/>
              </a:rPr>
              <a:t>=</a:t>
            </a:r>
            <a:r>
              <a:rPr lang="zh-CN" altLang="en-US" sz="2400">
                <a:latin typeface="微软雅黑" panose="020B0503020204020204" pitchFamily="34" charset="-122"/>
              </a:rPr>
              <a:t>科目</a:t>
            </a:r>
            <a:r>
              <a:rPr lang="en-US" altLang="zh-CN" sz="2400">
                <a:latin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</a:rPr>
              <a:t>成绩</a:t>
            </a:r>
            <a:r>
              <a:rPr lang="en-US" altLang="zh-CN" sz="2400">
                <a:latin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</a:rPr>
              <a:t>科目</a:t>
            </a:r>
            <a:r>
              <a:rPr lang="en-US" altLang="zh-CN" sz="2400">
                <a:latin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</a:rPr>
              <a:t>成绩</a:t>
            </a:r>
            <a:r>
              <a:rPr lang="en-US" altLang="zh-CN" sz="2400">
                <a:latin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</a:rPr>
              <a:t>科目</a:t>
            </a:r>
            <a:r>
              <a:rPr lang="en-US" altLang="zh-CN" sz="2400">
                <a:latin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</a:rPr>
              <a:t>成绩）；</a:t>
            </a:r>
          </a:p>
          <a:p>
            <a:pPr lvl="1"/>
            <a:r>
              <a:rPr lang="zh-CN" altLang="en-US" sz="2400"/>
              <a:t>学生数目可以由用户自定义（默认为</a:t>
            </a:r>
            <a:r>
              <a:rPr lang="en-US" altLang="zh-CN" sz="2400"/>
              <a:t>2</a:t>
            </a:r>
            <a:r>
              <a:rPr lang="zh-CN" altLang="en-US" sz="2400"/>
              <a:t>个，最多为</a:t>
            </a:r>
            <a:r>
              <a:rPr lang="en-US" altLang="zh-CN" sz="2400"/>
              <a:t>100</a:t>
            </a:r>
            <a:r>
              <a:rPr lang="zh-CN" altLang="en-US" sz="2400"/>
              <a:t>个）；</a:t>
            </a:r>
          </a:p>
          <a:p>
            <a:pPr lvl="1"/>
            <a:r>
              <a:rPr lang="zh-CN" altLang="en-US" sz="2400"/>
              <a:t>显示每位同学的每科成绩和平均分；</a:t>
            </a:r>
          </a:p>
          <a:p>
            <a:pPr lvl="1"/>
            <a:r>
              <a:rPr lang="zh-CN" altLang="en-US" sz="2400"/>
              <a:t>显示每门科目的平均成绩；</a:t>
            </a:r>
          </a:p>
          <a:p>
            <a:pPr lvl="1"/>
            <a:r>
              <a:rPr lang="zh-CN" altLang="en-US" sz="2400"/>
              <a:t>对每门成绩进行排序并由高到底显示；</a:t>
            </a:r>
          </a:p>
          <a:p>
            <a:pPr lvl="1"/>
            <a:r>
              <a:rPr lang="zh-CN" altLang="en-US" sz="2400"/>
              <a:t>对整个文件进行打包。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EDEA3182-4817-4E59-BD8D-A68995EA18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1536B9F3-6A70-4E05-BAF2-577AE5FCA9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E6C704-7A05-40EF-9D84-8A84057E9614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268" name="矩形 7">
            <a:extLst>
              <a:ext uri="{FF2B5EF4-FFF2-40B4-BE49-F238E27FC236}">
                <a16:creationId xmlns:a16="http://schemas.microsoft.com/office/drawing/2014/main" id="{5A861B73-FC03-4AF7-B8C1-82ACE50B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960812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/>
              <a:t>#include&lt;iostream&gt;</a:t>
            </a:r>
          </a:p>
          <a:p>
            <a:r>
              <a:rPr lang="zh-CN" altLang="en-US" sz="1200" b="1"/>
              <a:t>#include&lt;string&gt;</a:t>
            </a:r>
          </a:p>
          <a:p>
            <a:r>
              <a:rPr lang="zh-CN" altLang="en-US" sz="1200" b="1"/>
              <a:t>using namespace std;</a:t>
            </a:r>
          </a:p>
          <a:p>
            <a:r>
              <a:rPr lang="zh-CN" altLang="en-US" sz="1200" b="1"/>
              <a:t>class Score{</a:t>
            </a:r>
          </a:p>
          <a:p>
            <a:r>
              <a:rPr lang="zh-CN" altLang="en-US" sz="1200" b="1"/>
              <a:t>public:</a:t>
            </a:r>
          </a:p>
          <a:p>
            <a:r>
              <a:rPr lang="zh-CN" altLang="en-US" sz="1200" b="1"/>
              <a:t>Score()</a:t>
            </a:r>
          </a:p>
          <a:p>
            <a:r>
              <a:rPr lang="zh-CN" altLang="en-US" sz="1200" b="1"/>
              <a:t>{  times=2; }</a:t>
            </a:r>
          </a:p>
          <a:p>
            <a:r>
              <a:rPr lang="zh-CN" altLang="en-US" sz="1200" b="1"/>
              <a:t>Score(int times1)   </a:t>
            </a:r>
          </a:p>
          <a:p>
            <a:r>
              <a:rPr lang="zh-CN" altLang="en-US" sz="1200" b="1"/>
              <a:t>{  times=times1; }</a:t>
            </a:r>
          </a:p>
          <a:p>
            <a:r>
              <a:rPr lang="zh-CN" altLang="en-US" sz="1200" b="1"/>
              <a:t>void InputNameAndScore()</a:t>
            </a:r>
          </a:p>
          <a:p>
            <a:r>
              <a:rPr lang="zh-CN" altLang="en-US" sz="1200" b="1"/>
              <a:t>{	}</a:t>
            </a:r>
            <a:endParaRPr lang="en-US" altLang="zh-CN" sz="1200" b="1"/>
          </a:p>
          <a:p>
            <a:r>
              <a:rPr lang="en-US" altLang="zh-CN" sz="1200" b="1"/>
              <a:t>void ShowNameAndScore()</a:t>
            </a:r>
          </a:p>
          <a:p>
            <a:r>
              <a:rPr lang="en-US" altLang="zh-CN" sz="1200" b="1"/>
              <a:t>{                    }</a:t>
            </a:r>
            <a:endParaRPr lang="zh-CN" altLang="en-US" sz="1200" b="1"/>
          </a:p>
          <a:p>
            <a:r>
              <a:rPr lang="zh-CN" altLang="en-US" sz="1200" b="1"/>
              <a:t>void ShowStdentAvgScore(int Sid)</a:t>
            </a:r>
          </a:p>
          <a:p>
            <a:r>
              <a:rPr lang="zh-CN" altLang="en-US" sz="1200" b="1"/>
              <a:t>{                   }</a:t>
            </a:r>
            <a:endParaRPr lang="en-US" altLang="zh-CN" sz="1200" b="1"/>
          </a:p>
          <a:p>
            <a:r>
              <a:rPr lang="en-US" altLang="zh-CN" sz="1200" b="1"/>
              <a:t>void ShowClassAvgScore(string ClassName)</a:t>
            </a:r>
          </a:p>
          <a:p>
            <a:r>
              <a:rPr lang="en-US" altLang="zh-CN" sz="1200" b="1"/>
              <a:t>{                   }</a:t>
            </a:r>
            <a:endParaRPr lang="zh-CN" altLang="en-US" sz="1200" b="1"/>
          </a:p>
          <a:p>
            <a:r>
              <a:rPr lang="zh-CN" altLang="en-US" sz="1200" b="1"/>
              <a:t>void OrderScore(string ClassName)</a:t>
            </a:r>
          </a:p>
          <a:p>
            <a:r>
              <a:rPr lang="zh-CN" altLang="en-US" sz="1200" b="1"/>
              <a:t>{                  }</a:t>
            </a:r>
          </a:p>
          <a:p>
            <a:r>
              <a:rPr lang="zh-CN" altLang="en-US" sz="1200" b="1"/>
              <a:t>private:</a:t>
            </a:r>
          </a:p>
          <a:p>
            <a:r>
              <a:rPr lang="zh-CN" altLang="en-US" sz="1200" b="1"/>
              <a:t>float SScore[100][3],SScore1[100];</a:t>
            </a:r>
          </a:p>
          <a:p>
            <a:r>
              <a:rPr lang="zh-CN" altLang="en-US" sz="1200" b="1"/>
              <a:t>string Name[100],Name1[100];</a:t>
            </a:r>
          </a:p>
          <a:p>
            <a:r>
              <a:rPr lang="zh-CN" altLang="en-US" sz="1200" b="1"/>
              <a:t>int times;</a:t>
            </a:r>
          </a:p>
          <a:p>
            <a:r>
              <a:rPr lang="zh-CN" altLang="en-US" sz="1200" b="1"/>
              <a:t>};</a:t>
            </a:r>
          </a:p>
          <a:p>
            <a:r>
              <a:rPr lang="zh-CN" altLang="en-US" sz="1200" b="1"/>
              <a:t>int main()</a:t>
            </a:r>
          </a:p>
          <a:p>
            <a:r>
              <a:rPr lang="zh-CN" altLang="en-US" sz="1200" b="1"/>
              <a:t>{  Score x;</a:t>
            </a:r>
          </a:p>
          <a:p>
            <a:r>
              <a:rPr lang="zh-CN" altLang="en-US" sz="1200" b="1"/>
              <a:t>   x.InputNameAndScore();</a:t>
            </a:r>
          </a:p>
          <a:p>
            <a:r>
              <a:rPr lang="zh-CN" altLang="en-US" sz="1200" b="1"/>
              <a:t>   x.ShowNameAndScore();</a:t>
            </a:r>
          </a:p>
          <a:p>
            <a:r>
              <a:rPr lang="zh-CN" altLang="en-US" sz="1200" b="1"/>
              <a:t>   x.ShowStdentAvgScore(1);</a:t>
            </a:r>
          </a:p>
          <a:p>
            <a:r>
              <a:rPr lang="zh-CN" altLang="en-US" sz="1200" b="1"/>
              <a:t>   x.ShowClassAvgScore("A");</a:t>
            </a:r>
          </a:p>
          <a:p>
            <a:r>
              <a:rPr lang="zh-CN" altLang="en-US" sz="1200" b="1"/>
              <a:t>   x.OrderScore("B");</a:t>
            </a:r>
          </a:p>
          <a:p>
            <a:r>
              <a:rPr lang="zh-CN" altLang="en-US" sz="1200" b="1"/>
              <a:t>   return 0;</a:t>
            </a:r>
          </a:p>
          <a:p>
            <a:r>
              <a:rPr lang="zh-CN" altLang="en-US" sz="1200" b="1"/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7F7270-3C2F-42B4-8F84-C47421BCBFB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6516687" cy="2676525"/>
            <a:chOff x="468312" y="332656"/>
            <a:chExt cx="6516936" cy="2677656"/>
          </a:xfrm>
        </p:grpSpPr>
        <p:sp>
          <p:nvSpPr>
            <p:cNvPr id="4" name="椭圆形标注 3">
              <a:extLst>
                <a:ext uri="{FF2B5EF4-FFF2-40B4-BE49-F238E27FC236}">
                  <a16:creationId xmlns:a16="http://schemas.microsoft.com/office/drawing/2014/main" id="{71E9E0E8-5259-4567-AAD0-B60204941030}"/>
                </a:ext>
              </a:extLst>
            </p:cNvPr>
            <p:cNvSpPr/>
            <p:nvPr/>
          </p:nvSpPr>
          <p:spPr>
            <a:xfrm>
              <a:off x="468312" y="1989119"/>
              <a:ext cx="2087642" cy="287458"/>
            </a:xfrm>
            <a:prstGeom prst="wedgeEllipseCallout">
              <a:avLst>
                <a:gd name="adj1" fmla="val 119743"/>
                <a:gd name="adj2" fmla="val -180429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274" name="矩形 4">
              <a:extLst>
                <a:ext uri="{FF2B5EF4-FFF2-40B4-BE49-F238E27FC236}">
                  <a16:creationId xmlns:a16="http://schemas.microsoft.com/office/drawing/2014/main" id="{83A9E810-0F1A-4F69-A912-0CC24496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332656"/>
              <a:ext cx="2917304" cy="2677656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/>
                <a:t>void InputNameAndScore()</a:t>
              </a:r>
            </a:p>
            <a:p>
              <a:r>
                <a:rPr lang="zh-CN" altLang="en-US" sz="1200" b="1"/>
                <a:t>{</a:t>
              </a:r>
            </a:p>
            <a:p>
              <a:r>
                <a:rPr lang="zh-CN" altLang="en-US" sz="1200" b="1"/>
                <a:t>  for(int i=0;i&lt;times;i++)</a:t>
              </a:r>
            </a:p>
            <a:p>
              <a:r>
                <a:rPr lang="zh-CN" altLang="en-US" sz="1200" b="1"/>
                <a:t>  {</a:t>
              </a:r>
            </a:p>
            <a:p>
              <a:r>
                <a:rPr lang="zh-CN" altLang="en-US" sz="1200" b="1"/>
                <a:t>       cout&lt;&lt;"请输入学生姓名:"&lt;&lt;endl;</a:t>
              </a:r>
            </a:p>
            <a:p>
              <a:r>
                <a:rPr lang="zh-CN" altLang="en-US" sz="1200" b="1"/>
                <a:t>       cin&gt;&gt;Name[i];</a:t>
              </a:r>
            </a:p>
            <a:p>
              <a:r>
                <a:rPr lang="zh-CN" altLang="en-US" sz="1200" b="1"/>
                <a:t>       cout&lt;&lt;"请输入科目A成绩:"&lt;&lt;endl;</a:t>
              </a:r>
            </a:p>
            <a:p>
              <a:r>
                <a:rPr lang="zh-CN" altLang="en-US" sz="1200" b="1"/>
                <a:t>       cin&gt;&gt;SScore[i][1];</a:t>
              </a:r>
            </a:p>
            <a:p>
              <a:r>
                <a:rPr lang="zh-CN" altLang="en-US" sz="1200" b="1"/>
                <a:t>       cout&lt;&lt;"请输入科目B成绩:"&lt;&lt;endl;</a:t>
              </a:r>
            </a:p>
            <a:p>
              <a:r>
                <a:rPr lang="zh-CN" altLang="en-US" sz="1200" b="1"/>
                <a:t>       cin&gt;&gt;SScore[i][2];</a:t>
              </a:r>
            </a:p>
            <a:p>
              <a:r>
                <a:rPr lang="zh-CN" altLang="en-US" sz="1200" b="1"/>
                <a:t>       cout&lt;&lt;"请输入科目C成绩:"&lt;&lt;endl;</a:t>
              </a:r>
            </a:p>
            <a:p>
              <a:r>
                <a:rPr lang="zh-CN" altLang="en-US" sz="1200" b="1"/>
                <a:t>       cin&gt;&gt;SScore[i][3];</a:t>
              </a:r>
            </a:p>
            <a:p>
              <a:r>
                <a:rPr lang="zh-CN" altLang="en-US" sz="1200" b="1"/>
                <a:t>   }</a:t>
              </a:r>
            </a:p>
            <a:p>
              <a:r>
                <a:rPr lang="zh-CN" altLang="en-US" sz="1200" b="1"/>
                <a:t>}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DEDFAA-CE0F-4238-8370-5BFA0D9024E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335213"/>
            <a:ext cx="8640762" cy="2382837"/>
            <a:chOff x="395536" y="2335231"/>
            <a:chExt cx="8640960" cy="2383240"/>
          </a:xfrm>
        </p:grpSpPr>
        <p:sp>
          <p:nvSpPr>
            <p:cNvPr id="11271" name="矩形 6">
              <a:extLst>
                <a:ext uri="{FF2B5EF4-FFF2-40B4-BE49-F238E27FC236}">
                  <a16:creationId xmlns:a16="http://schemas.microsoft.com/office/drawing/2014/main" id="{A623C1C4-370C-453D-9335-F375191C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3148811"/>
              <a:ext cx="4968552" cy="156966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/>
                <a:t>void ShowNameAndScore()</a:t>
              </a:r>
            </a:p>
            <a:p>
              <a:r>
                <a:rPr lang="zh-CN" altLang="en-US" sz="1200" b="1"/>
                <a:t>{</a:t>
              </a:r>
              <a:endParaRPr lang="en-US" altLang="zh-CN" sz="1200" b="1"/>
            </a:p>
            <a:p>
              <a:r>
                <a:rPr lang="en-US" altLang="zh-CN" sz="1200" b="1"/>
                <a:t>    </a:t>
              </a:r>
              <a:r>
                <a:rPr lang="zh-CN" altLang="en-US" sz="1200" b="1"/>
                <a:t>for(int i=0;i&lt;times;i++)</a:t>
              </a:r>
            </a:p>
            <a:p>
              <a:r>
                <a:rPr lang="zh-CN" altLang="en-US" sz="1200" b="1"/>
                <a:t>    {</a:t>
              </a:r>
            </a:p>
            <a:p>
              <a:r>
                <a:rPr lang="zh-CN" altLang="en-US" sz="1200" b="1"/>
                <a:t>      cout&lt;&lt;"姓名: "&lt;&lt;Name[i]&lt;&lt;" 科目A成绩: "&lt;&lt;SScore[i][1]&lt;&lt;" 科目B成绩 "&lt;&lt;SScore[i][2]&lt;&lt;" 科目C成绩: "&lt;&lt;SScore[i][3]&lt;&lt;endl;</a:t>
              </a:r>
            </a:p>
            <a:p>
              <a:r>
                <a:rPr lang="zh-CN" altLang="en-US" sz="1200" b="1"/>
                <a:t>     }</a:t>
              </a:r>
            </a:p>
            <a:p>
              <a:r>
                <a:rPr lang="zh-CN" altLang="en-US" sz="1200" b="1"/>
                <a:t>}</a:t>
              </a:r>
            </a:p>
          </p:txBody>
        </p:sp>
        <p:sp>
          <p:nvSpPr>
            <p:cNvPr id="13" name="椭圆形标注 12">
              <a:extLst>
                <a:ext uri="{FF2B5EF4-FFF2-40B4-BE49-F238E27FC236}">
                  <a16:creationId xmlns:a16="http://schemas.microsoft.com/office/drawing/2014/main" id="{91FA869B-30EB-4FCB-9888-7A3E945F1472}"/>
                </a:ext>
              </a:extLst>
            </p:cNvPr>
            <p:cNvSpPr/>
            <p:nvPr/>
          </p:nvSpPr>
          <p:spPr>
            <a:xfrm>
              <a:off x="395536" y="2335231"/>
              <a:ext cx="2736913" cy="428697"/>
            </a:xfrm>
            <a:prstGeom prst="wedgeEllipseCallout">
              <a:avLst>
                <a:gd name="adj1" fmla="val 83710"/>
                <a:gd name="adj2" fmla="val 235788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3F951451-B81F-429C-BEBB-6B8A8BA3BF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50CA1D71-0762-4926-B593-3E687F7D14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F02B990-B079-4C29-8A70-973198AF96F5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16" name="矩形 7">
            <a:extLst>
              <a:ext uri="{FF2B5EF4-FFF2-40B4-BE49-F238E27FC236}">
                <a16:creationId xmlns:a16="http://schemas.microsoft.com/office/drawing/2014/main" id="{FCC358AC-61F8-4A4D-B849-E37A5142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960812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/>
              <a:t>#include&lt;iostream&gt;</a:t>
            </a:r>
          </a:p>
          <a:p>
            <a:r>
              <a:rPr lang="zh-CN" altLang="en-US" sz="1200" b="1"/>
              <a:t>#include&lt;string&gt;</a:t>
            </a:r>
          </a:p>
          <a:p>
            <a:r>
              <a:rPr lang="zh-CN" altLang="en-US" sz="1200" b="1"/>
              <a:t>using namespace std;</a:t>
            </a:r>
          </a:p>
          <a:p>
            <a:r>
              <a:rPr lang="zh-CN" altLang="en-US" sz="1200" b="1"/>
              <a:t>class Score{</a:t>
            </a:r>
          </a:p>
          <a:p>
            <a:r>
              <a:rPr lang="zh-CN" altLang="en-US" sz="1200" b="1"/>
              <a:t>public:</a:t>
            </a:r>
          </a:p>
          <a:p>
            <a:r>
              <a:rPr lang="zh-CN" altLang="en-US" sz="1200" b="1"/>
              <a:t>Score()</a:t>
            </a:r>
          </a:p>
          <a:p>
            <a:r>
              <a:rPr lang="zh-CN" altLang="en-US" sz="1200" b="1"/>
              <a:t>{  times=2; }</a:t>
            </a:r>
          </a:p>
          <a:p>
            <a:r>
              <a:rPr lang="zh-CN" altLang="en-US" sz="1200" b="1"/>
              <a:t>Score(int times1)   </a:t>
            </a:r>
          </a:p>
          <a:p>
            <a:r>
              <a:rPr lang="zh-CN" altLang="en-US" sz="1200" b="1"/>
              <a:t>{  times=times1; }</a:t>
            </a:r>
          </a:p>
          <a:p>
            <a:r>
              <a:rPr lang="zh-CN" altLang="en-US" sz="1200" b="1"/>
              <a:t>void InputNameAndScore()</a:t>
            </a:r>
          </a:p>
          <a:p>
            <a:r>
              <a:rPr lang="zh-CN" altLang="en-US" sz="1200" b="1"/>
              <a:t>{	}</a:t>
            </a:r>
            <a:endParaRPr lang="en-US" altLang="zh-CN" sz="1200" b="1"/>
          </a:p>
          <a:p>
            <a:r>
              <a:rPr lang="en-US" altLang="zh-CN" sz="1200" b="1"/>
              <a:t>void ShowNameAndScore()</a:t>
            </a:r>
          </a:p>
          <a:p>
            <a:r>
              <a:rPr lang="en-US" altLang="zh-CN" sz="1200" b="1"/>
              <a:t>{                    }</a:t>
            </a:r>
            <a:endParaRPr lang="zh-CN" altLang="en-US" sz="1200" b="1"/>
          </a:p>
          <a:p>
            <a:r>
              <a:rPr lang="zh-CN" altLang="en-US" sz="1200" b="1"/>
              <a:t>void ShowStdentAvgScore(int Sid)</a:t>
            </a:r>
          </a:p>
          <a:p>
            <a:r>
              <a:rPr lang="zh-CN" altLang="en-US" sz="1200" b="1"/>
              <a:t>{                   }</a:t>
            </a:r>
            <a:endParaRPr lang="en-US" altLang="zh-CN" sz="1200" b="1"/>
          </a:p>
          <a:p>
            <a:r>
              <a:rPr lang="en-US" altLang="zh-CN" sz="1200" b="1"/>
              <a:t>void ShowClassAvgScore(string ClassName)</a:t>
            </a:r>
          </a:p>
          <a:p>
            <a:r>
              <a:rPr lang="en-US" altLang="zh-CN" sz="1200" b="1"/>
              <a:t>{                   }</a:t>
            </a:r>
            <a:endParaRPr lang="zh-CN" altLang="en-US" sz="1200" b="1"/>
          </a:p>
          <a:p>
            <a:r>
              <a:rPr lang="zh-CN" altLang="en-US" sz="1200" b="1"/>
              <a:t>void OrderScore(string ClassName)</a:t>
            </a:r>
          </a:p>
          <a:p>
            <a:r>
              <a:rPr lang="zh-CN" altLang="en-US" sz="1200" b="1"/>
              <a:t>{                  }</a:t>
            </a:r>
          </a:p>
          <a:p>
            <a:r>
              <a:rPr lang="zh-CN" altLang="en-US" sz="1200" b="1"/>
              <a:t>private:</a:t>
            </a:r>
          </a:p>
          <a:p>
            <a:r>
              <a:rPr lang="zh-CN" altLang="en-US" sz="1200" b="1"/>
              <a:t>float SScore[100][3],SScore1[100];</a:t>
            </a:r>
          </a:p>
          <a:p>
            <a:r>
              <a:rPr lang="zh-CN" altLang="en-US" sz="1200" b="1"/>
              <a:t>string Name[100],Name1[100];</a:t>
            </a:r>
          </a:p>
          <a:p>
            <a:r>
              <a:rPr lang="zh-CN" altLang="en-US" sz="1200" b="1"/>
              <a:t>int times;</a:t>
            </a:r>
          </a:p>
          <a:p>
            <a:r>
              <a:rPr lang="zh-CN" altLang="en-US" sz="1200" b="1"/>
              <a:t>};</a:t>
            </a:r>
          </a:p>
          <a:p>
            <a:r>
              <a:rPr lang="zh-CN" altLang="en-US" sz="1200" b="1"/>
              <a:t>int main()</a:t>
            </a:r>
          </a:p>
          <a:p>
            <a:r>
              <a:rPr lang="zh-CN" altLang="en-US" sz="1200" b="1"/>
              <a:t>{  Score x;</a:t>
            </a:r>
          </a:p>
          <a:p>
            <a:r>
              <a:rPr lang="zh-CN" altLang="en-US" sz="1200" b="1"/>
              <a:t>   x.InputNameAndScore();</a:t>
            </a:r>
          </a:p>
          <a:p>
            <a:r>
              <a:rPr lang="zh-CN" altLang="en-US" sz="1200" b="1"/>
              <a:t>   x.ShowNameAndScore();</a:t>
            </a:r>
          </a:p>
          <a:p>
            <a:r>
              <a:rPr lang="zh-CN" altLang="en-US" sz="1200" b="1"/>
              <a:t>   x.ShowStdentAvgScore(1);</a:t>
            </a:r>
          </a:p>
          <a:p>
            <a:r>
              <a:rPr lang="zh-CN" altLang="en-US" sz="1200" b="1"/>
              <a:t>   x.ShowClassAvgScore("A");</a:t>
            </a:r>
          </a:p>
          <a:p>
            <a:r>
              <a:rPr lang="zh-CN" altLang="en-US" sz="1200" b="1"/>
              <a:t>   x.OrderScore("B");</a:t>
            </a:r>
          </a:p>
          <a:p>
            <a:r>
              <a:rPr lang="zh-CN" altLang="en-US" sz="1200" b="1"/>
              <a:t>   return 0;</a:t>
            </a:r>
          </a:p>
          <a:p>
            <a:r>
              <a:rPr lang="zh-CN" altLang="en-US" sz="1200" b="1"/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C7D0484-C17C-4710-8D61-1DF6A5DDB46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54013"/>
            <a:ext cx="7151687" cy="2643187"/>
            <a:chOff x="468312" y="-365361"/>
            <a:chExt cx="5671007" cy="2642233"/>
          </a:xfrm>
        </p:grpSpPr>
        <p:sp>
          <p:nvSpPr>
            <p:cNvPr id="4" name="椭圆形标注 3">
              <a:extLst>
                <a:ext uri="{FF2B5EF4-FFF2-40B4-BE49-F238E27FC236}">
                  <a16:creationId xmlns:a16="http://schemas.microsoft.com/office/drawing/2014/main" id="{20B464DD-745A-4EEC-BBBF-E1E9DE5F0438}"/>
                </a:ext>
              </a:extLst>
            </p:cNvPr>
            <p:cNvSpPr/>
            <p:nvPr/>
          </p:nvSpPr>
          <p:spPr>
            <a:xfrm>
              <a:off x="468312" y="1988051"/>
              <a:ext cx="2591921" cy="288821"/>
            </a:xfrm>
            <a:prstGeom prst="wedgeEllipseCallout">
              <a:avLst>
                <a:gd name="adj1" fmla="val 30109"/>
                <a:gd name="adj2" fmla="val -43440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22" name="矩形 4">
              <a:extLst>
                <a:ext uri="{FF2B5EF4-FFF2-40B4-BE49-F238E27FC236}">
                  <a16:creationId xmlns:a16="http://schemas.microsoft.com/office/drawing/2014/main" id="{E770453B-9E8F-4E9B-9E95-C6E8DBEDB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947" y="-365361"/>
              <a:ext cx="3548372" cy="120032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/>
                <a:t>void ShowStdentAvgScore(int Sid)</a:t>
              </a:r>
            </a:p>
            <a:p>
              <a:r>
                <a:rPr lang="en-US" altLang="zh-CN" sz="1200" b="1"/>
                <a:t>{</a:t>
              </a:r>
            </a:p>
            <a:p>
              <a:r>
                <a:rPr lang="en-US" altLang="zh-CN" sz="1200" b="1"/>
                <a:t>    float avg = 0;</a:t>
              </a:r>
            </a:p>
            <a:p>
              <a:r>
                <a:rPr lang="en-US" altLang="zh-CN" sz="1200" b="1"/>
                <a:t>    avg = (SScore[Sid][1]+SScore[Sid][2]+SScore[Sid][3])/3;</a:t>
              </a:r>
            </a:p>
            <a:p>
              <a:r>
                <a:rPr lang="en-US" altLang="zh-CN" sz="1200" b="1"/>
                <a:t>    cout&lt;&lt;"</a:t>
              </a:r>
              <a:r>
                <a:rPr lang="zh-CN" altLang="en-US" sz="1200" b="1"/>
                <a:t>姓名</a:t>
              </a:r>
              <a:r>
                <a:rPr lang="en-US" altLang="zh-CN" sz="1200" b="1"/>
                <a:t>: "&lt;&lt;Name[Sid]&lt;&lt;" </a:t>
              </a:r>
              <a:r>
                <a:rPr lang="zh-CN" altLang="en-US" sz="1200" b="1"/>
                <a:t>平均成绩</a:t>
              </a:r>
              <a:r>
                <a:rPr lang="en-US" altLang="zh-CN" sz="1200" b="1"/>
                <a:t>: "&lt;&lt;avg&lt;&lt;endl;</a:t>
              </a:r>
            </a:p>
            <a:p>
              <a:r>
                <a:rPr lang="en-US" altLang="zh-CN" sz="1200" b="1"/>
                <a:t>}</a:t>
              </a:r>
              <a:endParaRPr lang="zh-CN" altLang="en-US" sz="1200" b="1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FBB843-94DA-4AE4-9EF8-CFFA4F08209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700213"/>
            <a:ext cx="8748712" cy="2308225"/>
            <a:chOff x="410603" y="-315416"/>
            <a:chExt cx="6937187" cy="2308324"/>
          </a:xfrm>
        </p:grpSpPr>
        <p:sp>
          <p:nvSpPr>
            <p:cNvPr id="12" name="椭圆形标注 11">
              <a:extLst>
                <a:ext uri="{FF2B5EF4-FFF2-40B4-BE49-F238E27FC236}">
                  <a16:creationId xmlns:a16="http://schemas.microsoft.com/office/drawing/2014/main" id="{A8BC4BE3-3D24-4B8C-B844-B0E8B4136F16}"/>
                </a:ext>
              </a:extLst>
            </p:cNvPr>
            <p:cNvSpPr/>
            <p:nvPr/>
          </p:nvSpPr>
          <p:spPr>
            <a:xfrm>
              <a:off x="410603" y="1068943"/>
              <a:ext cx="2591847" cy="287349"/>
            </a:xfrm>
            <a:prstGeom prst="wedgeEllipseCallout">
              <a:avLst>
                <a:gd name="adj1" fmla="val 65630"/>
                <a:gd name="adj2" fmla="val -130738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20" name="矩形 13">
              <a:extLst>
                <a:ext uri="{FF2B5EF4-FFF2-40B4-BE49-F238E27FC236}">
                  <a16:creationId xmlns:a16="http://schemas.microsoft.com/office/drawing/2014/main" id="{7ADA73AB-C622-4BEE-9B20-75A1BF45A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878" y="-315416"/>
              <a:ext cx="3910912" cy="23083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/>
                <a:t>void ShowClassAvgScore(string ClassName)</a:t>
              </a:r>
            </a:p>
            <a:p>
              <a:r>
                <a:rPr lang="en-US" altLang="zh-CN" sz="1200" b="1"/>
                <a:t>{  int Cid;</a:t>
              </a:r>
            </a:p>
            <a:p>
              <a:r>
                <a:rPr lang="en-US" altLang="zh-CN" sz="1200" b="1"/>
                <a:t>   float avg = 0;</a:t>
              </a:r>
            </a:p>
            <a:p>
              <a:r>
                <a:rPr lang="en-US" altLang="zh-CN" sz="1200" b="1"/>
                <a:t>   if(ClassName == "A") Cid = 1;</a:t>
              </a:r>
            </a:p>
            <a:p>
              <a:r>
                <a:rPr lang="en-US" altLang="zh-CN" sz="1200" b="1"/>
                <a:t>   if(ClassName == "B") Cid = 2;</a:t>
              </a:r>
            </a:p>
            <a:p>
              <a:r>
                <a:rPr lang="en-US" altLang="zh-CN" sz="1200" b="1"/>
                <a:t>   if(ClassName == "C") Cid = 3;</a:t>
              </a:r>
            </a:p>
            <a:p>
              <a:r>
                <a:rPr lang="en-US" altLang="zh-CN" sz="1200" b="1"/>
                <a:t>   for(int i=0;i&lt;times;i++)</a:t>
              </a:r>
            </a:p>
            <a:p>
              <a:r>
                <a:rPr lang="en-US" altLang="zh-CN" sz="1200" b="1"/>
                <a:t>   {  avg = avg + SScore[i][Cid]; }</a:t>
              </a:r>
            </a:p>
            <a:p>
              <a:r>
                <a:rPr lang="en-US" altLang="zh-CN" sz="1200" b="1"/>
                <a:t>   avg = avg/times;</a:t>
              </a:r>
            </a:p>
            <a:p>
              <a:r>
                <a:rPr lang="en-US" altLang="zh-CN" sz="1200" b="1"/>
                <a:t>   cout&lt;&lt;"</a:t>
              </a:r>
              <a:r>
                <a:rPr lang="zh-CN" altLang="en-US" sz="1200" b="1"/>
                <a:t>课程名称</a:t>
              </a:r>
              <a:r>
                <a:rPr lang="en-US" altLang="zh-CN" sz="1200" b="1"/>
                <a:t>: "&lt;&lt;ClassName&lt;&lt;"</a:t>
              </a:r>
              <a:r>
                <a:rPr lang="zh-CN" altLang="en-US" sz="1200" b="1"/>
                <a:t>平均成绩</a:t>
              </a:r>
              <a:r>
                <a:rPr lang="en-US" altLang="zh-CN" sz="1200" b="1"/>
                <a:t>: "&lt;&lt;avg&lt;&lt;endl;</a:t>
              </a:r>
            </a:p>
            <a:p>
              <a:r>
                <a:rPr lang="en-US" altLang="zh-CN" sz="1200" b="1"/>
                <a:t>    }</a:t>
              </a:r>
            </a:p>
            <a:p>
              <a:r>
                <a:rPr lang="en-US" altLang="zh-CN" sz="1200" b="1"/>
                <a:t>}</a:t>
              </a:r>
              <a:endParaRPr lang="zh-CN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70E526EB-B820-4AD5-9C2E-D3FD3F3BA9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6620F7EB-B083-4160-9D14-F75745204B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D20DCB0-7CD6-4D5F-8955-E80E47526203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64" name="矩形 7">
            <a:extLst>
              <a:ext uri="{FF2B5EF4-FFF2-40B4-BE49-F238E27FC236}">
                <a16:creationId xmlns:a16="http://schemas.microsoft.com/office/drawing/2014/main" id="{5ECF7431-4575-4A13-90C0-B16BD006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960812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/>
              <a:t>#include&lt;iostream&gt;</a:t>
            </a:r>
          </a:p>
          <a:p>
            <a:r>
              <a:rPr lang="zh-CN" altLang="en-US" sz="1200" b="1"/>
              <a:t>#include&lt;string&gt;</a:t>
            </a:r>
          </a:p>
          <a:p>
            <a:r>
              <a:rPr lang="zh-CN" altLang="en-US" sz="1200" b="1"/>
              <a:t>using namespace std;</a:t>
            </a:r>
          </a:p>
          <a:p>
            <a:r>
              <a:rPr lang="zh-CN" altLang="en-US" sz="1200" b="1"/>
              <a:t>class Score{</a:t>
            </a:r>
          </a:p>
          <a:p>
            <a:r>
              <a:rPr lang="zh-CN" altLang="en-US" sz="1200" b="1"/>
              <a:t>public:</a:t>
            </a:r>
          </a:p>
          <a:p>
            <a:r>
              <a:rPr lang="zh-CN" altLang="en-US" sz="1200" b="1"/>
              <a:t>Score()</a:t>
            </a:r>
          </a:p>
          <a:p>
            <a:r>
              <a:rPr lang="zh-CN" altLang="en-US" sz="1200" b="1"/>
              <a:t>{  times=2; }</a:t>
            </a:r>
          </a:p>
          <a:p>
            <a:r>
              <a:rPr lang="zh-CN" altLang="en-US" sz="1200" b="1"/>
              <a:t>Score(int times1)   </a:t>
            </a:r>
          </a:p>
          <a:p>
            <a:r>
              <a:rPr lang="zh-CN" altLang="en-US" sz="1200" b="1"/>
              <a:t>{  times=times1; }</a:t>
            </a:r>
          </a:p>
          <a:p>
            <a:r>
              <a:rPr lang="zh-CN" altLang="en-US" sz="1200" b="1"/>
              <a:t>void InputNameAndScore()</a:t>
            </a:r>
          </a:p>
          <a:p>
            <a:r>
              <a:rPr lang="zh-CN" altLang="en-US" sz="1200" b="1"/>
              <a:t>{	}</a:t>
            </a:r>
            <a:endParaRPr lang="en-US" altLang="zh-CN" sz="1200" b="1"/>
          </a:p>
          <a:p>
            <a:r>
              <a:rPr lang="en-US" altLang="zh-CN" sz="1200" b="1"/>
              <a:t>void ShowNameAndScore()</a:t>
            </a:r>
          </a:p>
          <a:p>
            <a:r>
              <a:rPr lang="en-US" altLang="zh-CN" sz="1200" b="1"/>
              <a:t>{                    }</a:t>
            </a:r>
            <a:endParaRPr lang="zh-CN" altLang="en-US" sz="1200" b="1"/>
          </a:p>
          <a:p>
            <a:r>
              <a:rPr lang="zh-CN" altLang="en-US" sz="1200" b="1"/>
              <a:t>void ShowStdentAvgScore(int Sid)</a:t>
            </a:r>
          </a:p>
          <a:p>
            <a:r>
              <a:rPr lang="zh-CN" altLang="en-US" sz="1200" b="1"/>
              <a:t>{                   }</a:t>
            </a:r>
            <a:endParaRPr lang="en-US" altLang="zh-CN" sz="1200" b="1"/>
          </a:p>
          <a:p>
            <a:r>
              <a:rPr lang="en-US" altLang="zh-CN" sz="1200" b="1"/>
              <a:t>void ShowClassAvgScore(string ClassName)</a:t>
            </a:r>
          </a:p>
          <a:p>
            <a:r>
              <a:rPr lang="en-US" altLang="zh-CN" sz="1200" b="1"/>
              <a:t>{                   }</a:t>
            </a:r>
            <a:endParaRPr lang="zh-CN" altLang="en-US" sz="1200" b="1"/>
          </a:p>
          <a:p>
            <a:r>
              <a:rPr lang="zh-CN" altLang="en-US" sz="1200" b="1"/>
              <a:t>void OrderScore(string ClassName)</a:t>
            </a:r>
          </a:p>
          <a:p>
            <a:r>
              <a:rPr lang="zh-CN" altLang="en-US" sz="1200" b="1"/>
              <a:t>{                  }</a:t>
            </a:r>
          </a:p>
          <a:p>
            <a:r>
              <a:rPr lang="zh-CN" altLang="en-US" sz="1200" b="1"/>
              <a:t>private:</a:t>
            </a:r>
          </a:p>
          <a:p>
            <a:r>
              <a:rPr lang="zh-CN" altLang="en-US" sz="1200" b="1"/>
              <a:t>float SScore[100][3],SScore1[100];</a:t>
            </a:r>
          </a:p>
          <a:p>
            <a:r>
              <a:rPr lang="zh-CN" altLang="en-US" sz="1200" b="1"/>
              <a:t>string Name[100],Name1[100];</a:t>
            </a:r>
          </a:p>
          <a:p>
            <a:r>
              <a:rPr lang="zh-CN" altLang="en-US" sz="1200" b="1"/>
              <a:t>int times;</a:t>
            </a:r>
          </a:p>
          <a:p>
            <a:r>
              <a:rPr lang="zh-CN" altLang="en-US" sz="1200" b="1"/>
              <a:t>};</a:t>
            </a:r>
          </a:p>
          <a:p>
            <a:r>
              <a:rPr lang="zh-CN" altLang="en-US" sz="1200" b="1"/>
              <a:t>int main()</a:t>
            </a:r>
          </a:p>
          <a:p>
            <a:r>
              <a:rPr lang="zh-CN" altLang="en-US" sz="1200" b="1"/>
              <a:t>{  Score x;</a:t>
            </a:r>
          </a:p>
          <a:p>
            <a:r>
              <a:rPr lang="zh-CN" altLang="en-US" sz="1200" b="1"/>
              <a:t>   x.InputNameAndScore();</a:t>
            </a:r>
          </a:p>
          <a:p>
            <a:r>
              <a:rPr lang="zh-CN" altLang="en-US" sz="1200" b="1"/>
              <a:t>   x.ShowNameAndScore();</a:t>
            </a:r>
          </a:p>
          <a:p>
            <a:r>
              <a:rPr lang="zh-CN" altLang="en-US" sz="1200" b="1"/>
              <a:t>   x.ShowStdentAvgScore(1);</a:t>
            </a:r>
          </a:p>
          <a:p>
            <a:r>
              <a:rPr lang="zh-CN" altLang="en-US" sz="1200" b="1"/>
              <a:t>   x.ShowClassAvgScore("A");</a:t>
            </a:r>
          </a:p>
          <a:p>
            <a:r>
              <a:rPr lang="zh-CN" altLang="en-US" sz="1200" b="1"/>
              <a:t>   x.OrderScore("B");</a:t>
            </a:r>
          </a:p>
          <a:p>
            <a:r>
              <a:rPr lang="zh-CN" altLang="en-US" sz="1200" b="1"/>
              <a:t>   return 0;</a:t>
            </a:r>
          </a:p>
          <a:p>
            <a:r>
              <a:rPr lang="zh-CN" altLang="en-US" sz="1200" b="1"/>
              <a:t>}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0E96EB-2E65-47BE-9FD9-68E8416E8F5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33375"/>
            <a:ext cx="8623300" cy="5446713"/>
            <a:chOff x="410603" y="-2043608"/>
            <a:chExt cx="6838241" cy="5447645"/>
          </a:xfrm>
        </p:grpSpPr>
        <p:sp>
          <p:nvSpPr>
            <p:cNvPr id="12" name="椭圆形标注 11">
              <a:extLst>
                <a:ext uri="{FF2B5EF4-FFF2-40B4-BE49-F238E27FC236}">
                  <a16:creationId xmlns:a16="http://schemas.microsoft.com/office/drawing/2014/main" id="{F88887E8-C339-47A4-AEDB-FEF4C1E22600}"/>
                </a:ext>
              </a:extLst>
            </p:cNvPr>
            <p:cNvSpPr/>
            <p:nvPr/>
          </p:nvSpPr>
          <p:spPr>
            <a:xfrm>
              <a:off x="410603" y="1068424"/>
              <a:ext cx="2592035" cy="287387"/>
            </a:xfrm>
            <a:prstGeom prst="wedgeEllipseCallout">
              <a:avLst>
                <a:gd name="adj1" fmla="val 65630"/>
                <a:gd name="adj2" fmla="val -130738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367" name="矩形 13">
              <a:extLst>
                <a:ext uri="{FF2B5EF4-FFF2-40B4-BE49-F238E27FC236}">
                  <a16:creationId xmlns:a16="http://schemas.microsoft.com/office/drawing/2014/main" id="{DB580F4D-5E32-47F9-AED2-D49CB9E7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932" y="-2043608"/>
              <a:ext cx="3910912" cy="54476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/>
                <a:t>void OrderScore(string ClassName)</a:t>
              </a:r>
            </a:p>
            <a:p>
              <a:r>
                <a:rPr lang="en-US" altLang="zh-CN" sz="1200" b="1"/>
                <a:t>{</a:t>
              </a:r>
            </a:p>
            <a:p>
              <a:r>
                <a:rPr lang="en-US" altLang="zh-CN" sz="1200" b="1"/>
                <a:t>  int Cid;</a:t>
              </a:r>
            </a:p>
            <a:p>
              <a:r>
                <a:rPr lang="en-US" altLang="zh-CN" sz="1200" b="1"/>
                <a:t>  if(ClassName == "A") Cid = 1;</a:t>
              </a:r>
            </a:p>
            <a:p>
              <a:r>
                <a:rPr lang="en-US" altLang="zh-CN" sz="1200" b="1"/>
                <a:t>  if(ClassName == "B") Cid = 2;</a:t>
              </a:r>
            </a:p>
            <a:p>
              <a:r>
                <a:rPr lang="en-US" altLang="zh-CN" sz="1200" b="1"/>
                <a:t>  if(ClassName == "C") Cid = 3;</a:t>
              </a:r>
            </a:p>
            <a:p>
              <a:r>
                <a:rPr lang="en-US" altLang="zh-CN" sz="1200" b="1"/>
                <a:t>  for(int i=0;i&lt;times;i++)</a:t>
              </a:r>
            </a:p>
            <a:p>
              <a:r>
                <a:rPr lang="en-US" altLang="zh-CN" sz="1200" b="1"/>
                <a:t>  { SScore1[i] = SScore[i][Cid]; }</a:t>
              </a:r>
            </a:p>
            <a:p>
              <a:r>
                <a:rPr lang="en-US" altLang="zh-CN" sz="1200" b="1"/>
                <a:t>  for(i=0;i&lt;times;i++)</a:t>
              </a:r>
            </a:p>
            <a:p>
              <a:r>
                <a:rPr lang="en-US" altLang="zh-CN" sz="1200" b="1"/>
                <a:t>  {  Name1[i] = Name[i];  }</a:t>
              </a:r>
            </a:p>
            <a:p>
              <a:r>
                <a:rPr lang="en-US" altLang="zh-CN" sz="1200" b="1"/>
                <a:t>  for(i=1;i&lt;times;i++)</a:t>
              </a:r>
            </a:p>
            <a:p>
              <a:r>
                <a:rPr lang="en-US" altLang="zh-CN" sz="1200" b="1"/>
                <a:t>  {  if(SScore1[i] &gt; SScore1[i-1])</a:t>
              </a:r>
            </a:p>
            <a:p>
              <a:r>
                <a:rPr lang="en-US" altLang="zh-CN" sz="1200" b="1"/>
                <a:t>      {  float temp = SScore1[i-1];</a:t>
              </a:r>
            </a:p>
            <a:p>
              <a:r>
                <a:rPr lang="en-US" altLang="zh-CN" sz="1200" b="1"/>
                <a:t>         SScore1[i-1] = SScore1[i];</a:t>
              </a:r>
            </a:p>
            <a:p>
              <a:r>
                <a:rPr lang="en-US" altLang="zh-CN" sz="1200" b="1"/>
                <a:t>         SScore1[i] = temp;</a:t>
              </a:r>
            </a:p>
            <a:p>
              <a:r>
                <a:rPr lang="en-US" altLang="zh-CN" sz="1200" b="1"/>
                <a:t>         string temp1;</a:t>
              </a:r>
            </a:p>
            <a:p>
              <a:r>
                <a:rPr lang="en-US" altLang="zh-CN" sz="1200" b="1"/>
                <a:t>         temp1 = Name1[i-1];</a:t>
              </a:r>
            </a:p>
            <a:p>
              <a:r>
                <a:rPr lang="en-US" altLang="zh-CN" sz="1200" b="1"/>
                <a:t>         Name1[i-1] = Name1[i];</a:t>
              </a:r>
            </a:p>
            <a:p>
              <a:r>
                <a:rPr lang="en-US" altLang="zh-CN" sz="1200" b="1"/>
                <a:t>         Name1[i]= temp1;</a:t>
              </a:r>
            </a:p>
            <a:p>
              <a:r>
                <a:rPr lang="en-US" altLang="zh-CN" sz="1200" b="1"/>
                <a:t>       }</a:t>
              </a:r>
            </a:p>
            <a:p>
              <a:r>
                <a:rPr lang="en-US" altLang="zh-CN" sz="1200" b="1"/>
                <a:t>    }</a:t>
              </a:r>
            </a:p>
            <a:p>
              <a:endParaRPr lang="en-US" altLang="zh-CN" sz="1200" b="1"/>
            </a:p>
            <a:p>
              <a:r>
                <a:rPr lang="en-US" altLang="zh-CN" sz="1200" b="1"/>
                <a:t>    cout&lt;&lt;"</a:t>
              </a:r>
              <a:r>
                <a:rPr lang="zh-CN" altLang="en-US" sz="1200" b="1"/>
                <a:t>课程名称</a:t>
              </a:r>
              <a:r>
                <a:rPr lang="en-US" altLang="zh-CN" sz="1200" b="1"/>
                <a:t>: "&lt;&lt;ClassName&lt;&lt;endl;</a:t>
              </a:r>
            </a:p>
            <a:p>
              <a:r>
                <a:rPr lang="en-US" altLang="zh-CN" sz="1200" b="1"/>
                <a:t>    for(i=0;i&lt;times;i++)</a:t>
              </a:r>
            </a:p>
            <a:p>
              <a:r>
                <a:rPr lang="en-US" altLang="zh-CN" sz="1200" b="1"/>
                <a:t>    {</a:t>
              </a:r>
            </a:p>
            <a:p>
              <a:r>
                <a:rPr lang="en-US" altLang="zh-CN" sz="1200" b="1"/>
                <a:t>       cout&lt;&lt;"</a:t>
              </a:r>
              <a:r>
                <a:rPr lang="zh-CN" altLang="en-US" sz="1200" b="1"/>
                <a:t>姓名</a:t>
              </a:r>
              <a:r>
                <a:rPr lang="en-US" altLang="zh-CN" sz="1200" b="1"/>
                <a:t>: "&lt;&lt;Name1[i]&lt;&lt;" </a:t>
              </a:r>
              <a:r>
                <a:rPr lang="zh-CN" altLang="en-US" sz="1200" b="1"/>
                <a:t>成绩</a:t>
              </a:r>
              <a:r>
                <a:rPr lang="en-US" altLang="zh-CN" sz="1200" b="1"/>
                <a:t>: "&lt;&lt;SScore1[i]&lt;&lt;endl;</a:t>
              </a:r>
            </a:p>
            <a:p>
              <a:r>
                <a:rPr lang="en-US" altLang="zh-CN" sz="1200" b="1"/>
                <a:t>     }</a:t>
              </a:r>
            </a:p>
            <a:p>
              <a:r>
                <a:rPr lang="en-US" altLang="zh-CN" sz="1200" b="1"/>
                <a:t>}</a:t>
              </a:r>
              <a:endParaRPr lang="zh-CN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DB549B0D-24F9-454C-99B6-0BA6D22477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93E4E8CC-5392-46DC-A4B4-83D6F0EC51A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AD92BAE7-6915-4666-9CD1-B2F54E8D46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9578B9-2F83-4281-840B-C82C4DE5BA41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C1CF3-4EA8-4D7C-A2DC-14104936E41E}"/>
              </a:ext>
            </a:extLst>
          </p:cNvPr>
          <p:cNvSpPr txBox="1">
            <a:spLocks noGrp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30D46A1-5538-4F14-A602-07CECFD13394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17413" name="灯片编号占位符 5">
            <a:extLst>
              <a:ext uri="{FF2B5EF4-FFF2-40B4-BE49-F238E27FC236}">
                <a16:creationId xmlns:a16="http://schemas.microsoft.com/office/drawing/2014/main" id="{F78EDB7F-E5D2-4CB0-B338-92BFEF06B41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812AEF6-E37C-4E59-9652-B1C97F0343F3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6ADA8BE-7FED-49ED-B483-84CBC872E6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实验目的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31222F-E261-4BDC-9F88-618BA4ADC1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229600" cy="4752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进一步加深对类和对象的理解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掌握几种对象传递的使用方法</a:t>
            </a:r>
          </a:p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掌握静态成员的概念和使用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C77DBAF-F4C8-42FC-B620-686DCCA28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 </a:t>
            </a:r>
            <a:r>
              <a:rPr lang="en-US" altLang="zh-CN">
                <a:effectLst/>
              </a:rPr>
              <a:t>1</a:t>
            </a:r>
            <a:endParaRPr lang="zh-CN" altLang="en-US">
              <a:effectLst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8041EA-6280-429F-BB27-7921FFF4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了解三种不同的</a:t>
            </a:r>
            <a:r>
              <a:rPr lang="zh-CN" altLang="en-US" dirty="0">
                <a:solidFill>
                  <a:srgbClr val="FF0000"/>
                </a:solidFill>
              </a:rPr>
              <a:t>对象传递</a:t>
            </a:r>
            <a:r>
              <a:rPr lang="zh-CN" altLang="en-US" dirty="0"/>
              <a:t>方式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981369B-8E42-464F-978A-546F0DEEB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6516688" cy="6062663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# include&lt;iostream&gt;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class Tr{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public 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Tr(int n)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{ i = n;}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void set_i(int 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{ i = n;}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int get_i()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{return i;}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private: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     int i;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};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void sqr_it(Tr ob) // </a:t>
            </a:r>
            <a:r>
              <a:rPr kumimoji="1" lang="zh-CN" altLang="en-US" sz="1600" b="0">
                <a:solidFill>
                  <a:srgbClr val="FF0000"/>
                </a:solidFill>
              </a:rPr>
              <a:t>对象</a:t>
            </a:r>
            <a:r>
              <a:rPr kumimoji="1" lang="en-US" altLang="zh-CN" sz="1600" b="0">
                <a:solidFill>
                  <a:srgbClr val="FF0000"/>
                </a:solidFill>
              </a:rPr>
              <a:t>ob</a:t>
            </a:r>
            <a:r>
              <a:rPr kumimoji="1" lang="zh-CN" altLang="en-US" sz="1600" b="0">
                <a:solidFill>
                  <a:srgbClr val="FF0000"/>
                </a:solidFill>
              </a:rPr>
              <a:t>作为函数</a:t>
            </a:r>
            <a:r>
              <a:rPr kumimoji="1" lang="en-US" altLang="zh-CN" sz="1600" b="0">
                <a:solidFill>
                  <a:srgbClr val="FF0000"/>
                </a:solidFill>
              </a:rPr>
              <a:t>sqr_it</a:t>
            </a:r>
            <a:r>
              <a:rPr kumimoji="1" lang="zh-CN" altLang="en-US" sz="1600" b="0">
                <a:solidFill>
                  <a:srgbClr val="FF0000"/>
                </a:solidFill>
              </a:rPr>
              <a:t>的形参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{ ob.set_i(ob.get_i()*ob.get_i());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  cout&lt;&lt;"</a:t>
            </a:r>
            <a:r>
              <a:rPr kumimoji="1" lang="zh-CN" altLang="en-US" sz="1600" b="0">
                <a:solidFill>
                  <a:srgbClr val="FF0000"/>
                </a:solidFill>
              </a:rPr>
              <a:t>在函数</a:t>
            </a:r>
            <a:r>
              <a:rPr kumimoji="1" lang="en-US" altLang="zh-CN" sz="1600" b="0">
                <a:solidFill>
                  <a:srgbClr val="FF0000"/>
                </a:solidFill>
              </a:rPr>
              <a:t>sqr_it</a:t>
            </a:r>
            <a:r>
              <a:rPr kumimoji="1" lang="zh-CN" altLang="en-US" sz="1600" b="0">
                <a:solidFill>
                  <a:srgbClr val="FF0000"/>
                </a:solidFill>
              </a:rPr>
              <a:t>内，形参对象</a:t>
            </a:r>
            <a:r>
              <a:rPr kumimoji="1" lang="en-US" altLang="zh-CN" sz="1600" b="0">
                <a:solidFill>
                  <a:srgbClr val="FF0000"/>
                </a:solidFill>
              </a:rPr>
              <a:t>ob</a:t>
            </a:r>
            <a:r>
              <a:rPr kumimoji="1" lang="zh-CN" altLang="en-US" sz="1600" b="0">
                <a:solidFill>
                  <a:srgbClr val="FF0000"/>
                </a:solidFill>
              </a:rPr>
              <a:t>的数据成员</a:t>
            </a:r>
            <a:r>
              <a:rPr kumimoji="1" lang="en-US" altLang="zh-CN" sz="1600" b="0">
                <a:solidFill>
                  <a:srgbClr val="FF0000"/>
                </a:solidFill>
              </a:rPr>
              <a:t>i</a:t>
            </a:r>
            <a:r>
              <a:rPr kumimoji="1" lang="zh-CN" altLang="en-US" sz="1600" b="0">
                <a:solidFill>
                  <a:srgbClr val="FF0000"/>
                </a:solidFill>
              </a:rPr>
              <a:t>的值为</a:t>
            </a:r>
            <a:r>
              <a:rPr kumimoji="1" lang="en-US" altLang="zh-CN" sz="1600" b="0">
                <a:solidFill>
                  <a:srgbClr val="FF0000"/>
                </a:solidFill>
              </a:rPr>
              <a:t>:"&lt;&lt;ob.get_i();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  cout&lt;&lt;endl;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0">
                <a:solidFill>
                  <a:srgbClr val="FF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{ Tr obj(10);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cout&lt;&lt;"</a:t>
            </a:r>
            <a:r>
              <a:rPr kumimoji="1" lang="zh-CN" altLang="en-US" sz="1400" b="0"/>
              <a:t>调用函数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前</a:t>
            </a:r>
            <a:r>
              <a:rPr kumimoji="1" lang="en-US" altLang="zh-CN" sz="1400" b="0"/>
              <a:t>, </a:t>
            </a:r>
            <a:r>
              <a:rPr kumimoji="1" lang="zh-CN" altLang="en-US" sz="1400" b="0"/>
              <a:t>实参对象</a:t>
            </a:r>
            <a:r>
              <a:rPr kumimoji="1" lang="en-US" altLang="zh-CN" sz="1400" b="0"/>
              <a:t>obj</a:t>
            </a:r>
            <a:r>
              <a:rPr kumimoji="1" lang="zh-CN" altLang="en-US" sz="1400" b="0"/>
              <a:t>的数据成员</a:t>
            </a:r>
            <a:r>
              <a:rPr kumimoji="1" lang="en-US" altLang="zh-CN" sz="1400" b="0"/>
              <a:t>i</a:t>
            </a:r>
            <a:r>
              <a:rPr kumimoji="1" lang="zh-CN" altLang="en-US" sz="1400" b="0"/>
              <a:t>的值为</a:t>
            </a:r>
            <a:r>
              <a:rPr kumimoji="1" lang="en-US" altLang="zh-CN" sz="1400" b="0"/>
              <a:t>:";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cout&lt;&lt;obj.get_i()&lt;&lt;endl;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sqr_it(obj);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cout&lt;&lt;"</a:t>
            </a:r>
            <a:r>
              <a:rPr kumimoji="1" lang="zh-CN" altLang="en-US" sz="1400" b="0"/>
              <a:t>调用函数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后</a:t>
            </a:r>
            <a:r>
              <a:rPr kumimoji="1" lang="en-US" altLang="zh-CN" sz="1400" b="0"/>
              <a:t>, </a:t>
            </a:r>
            <a:r>
              <a:rPr kumimoji="1" lang="zh-CN" altLang="en-US" sz="1400" b="0"/>
              <a:t>实参对象</a:t>
            </a:r>
            <a:r>
              <a:rPr kumimoji="1" lang="en-US" altLang="zh-CN" sz="1400" b="0"/>
              <a:t>obj</a:t>
            </a:r>
            <a:r>
              <a:rPr kumimoji="1" lang="zh-CN" altLang="en-US" sz="1400" b="0"/>
              <a:t>的数据成员</a:t>
            </a:r>
            <a:r>
              <a:rPr kumimoji="1" lang="en-US" altLang="zh-CN" sz="1400" b="0"/>
              <a:t>i</a:t>
            </a:r>
            <a:r>
              <a:rPr kumimoji="1" lang="zh-CN" altLang="en-US" sz="1400" b="0"/>
              <a:t>的值为</a:t>
            </a:r>
            <a:r>
              <a:rPr kumimoji="1" lang="en-US" altLang="zh-CN" sz="1400" b="0"/>
              <a:t>:";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 cout&lt;&lt;obj.get_i()&lt;&lt;endl;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6641F1-02AF-4960-8C20-129861D3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76250"/>
            <a:ext cx="6299200" cy="11699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void sqr_it(Tr* ob) // </a:t>
            </a:r>
            <a:r>
              <a:rPr kumimoji="1" lang="zh-CN" altLang="en-US" sz="1400" b="0"/>
              <a:t>对象指针</a:t>
            </a:r>
            <a:r>
              <a:rPr kumimoji="1" lang="en-US" altLang="zh-CN" sz="1400" b="0"/>
              <a:t>ob</a:t>
            </a:r>
            <a:r>
              <a:rPr kumimoji="1" lang="zh-CN" altLang="en-US" sz="1400" b="0"/>
              <a:t>作为函数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的形参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{ ob-&gt;set_i(ob-&gt;get_i()*ob-&gt;get_i());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cout&lt;&lt;“</a:t>
            </a:r>
            <a:r>
              <a:rPr kumimoji="1" lang="zh-CN" altLang="en-US" sz="1400" b="0"/>
              <a:t>在函数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内，形参对象</a:t>
            </a:r>
            <a:r>
              <a:rPr kumimoji="1" lang="en-US" altLang="zh-CN" sz="1400" b="0"/>
              <a:t>ob</a:t>
            </a:r>
            <a:r>
              <a:rPr kumimoji="1" lang="zh-CN" altLang="en-US" sz="1400" b="0"/>
              <a:t>的数据成员</a:t>
            </a:r>
            <a:r>
              <a:rPr kumimoji="1" lang="en-US" altLang="zh-CN" sz="1400" b="0"/>
              <a:t>i</a:t>
            </a:r>
            <a:r>
              <a:rPr kumimoji="1" lang="zh-CN" altLang="en-US" sz="1400" b="0"/>
              <a:t>的值为</a:t>
            </a:r>
            <a:r>
              <a:rPr kumimoji="1" lang="en-US" altLang="zh-CN" sz="1400" b="0"/>
              <a:t>:”&lt;&lt;ob-&gt;get_i();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cout&lt;&lt;endl;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590AE7-7B53-48FD-A028-971E8057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790700"/>
            <a:ext cx="6299200" cy="11684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void sqr_it(Tr&amp; ob)</a:t>
            </a:r>
            <a:endParaRPr kumimoji="1" lang="zh-CN" altLang="en-US" sz="14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{ ob.set_i(ob.get_i()*ob.get_i());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cout&lt;&lt;“</a:t>
            </a:r>
            <a:r>
              <a:rPr kumimoji="1" lang="zh-CN" altLang="en-US" sz="1400" b="0"/>
              <a:t>在函数</a:t>
            </a:r>
            <a:r>
              <a:rPr kumimoji="1" lang="en-US" altLang="zh-CN" sz="1400" b="0"/>
              <a:t>sqr_it</a:t>
            </a:r>
            <a:r>
              <a:rPr kumimoji="1" lang="zh-CN" altLang="en-US" sz="1400" b="0"/>
              <a:t>内，形参对象</a:t>
            </a:r>
            <a:r>
              <a:rPr kumimoji="1" lang="en-US" altLang="zh-CN" sz="1400" b="0"/>
              <a:t>ob</a:t>
            </a:r>
            <a:r>
              <a:rPr kumimoji="1" lang="zh-CN" altLang="en-US" sz="1400" b="0"/>
              <a:t>的数据成员</a:t>
            </a:r>
            <a:r>
              <a:rPr kumimoji="1" lang="en-US" altLang="zh-CN" sz="1400" b="0"/>
              <a:t>i</a:t>
            </a:r>
            <a:r>
              <a:rPr kumimoji="1" lang="zh-CN" altLang="en-US" sz="1400" b="0"/>
              <a:t>的值为</a:t>
            </a:r>
            <a:r>
              <a:rPr kumimoji="1" lang="en-US" altLang="zh-CN" sz="1400" b="0"/>
              <a:t>:”&lt;&lt;ob.get_i();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  cout&lt;&lt;endl;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b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9B2E-1E31-4A13-B46F-E6022D574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 </a:t>
            </a:r>
            <a:r>
              <a:rPr lang="en-US" altLang="zh-CN">
                <a:effectLst/>
              </a:rPr>
              <a:t>2</a:t>
            </a:r>
            <a:endParaRPr lang="zh-CN" altLang="en-US">
              <a:effectLst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2E546C-B503-4D33-8344-5867C9B3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掌握静态成员的概念和使用</a:t>
            </a:r>
            <a:endParaRPr kumimoji="1" lang="en-US" altLang="zh-CN" dirty="0">
              <a:effectLst/>
            </a:endParaRPr>
          </a:p>
          <a:p>
            <a:pPr>
              <a:defRPr/>
            </a:pPr>
            <a:r>
              <a:rPr kumimoji="1" lang="zh-CN" altLang="en-US" dirty="0">
                <a:effectLst/>
              </a:rPr>
              <a:t>由关键字</a:t>
            </a:r>
            <a:r>
              <a:rPr kumimoji="1" lang="en-US" altLang="zh-CN" dirty="0">
                <a:solidFill>
                  <a:srgbClr val="FF3300"/>
                </a:solidFill>
                <a:effectLst/>
              </a:rPr>
              <a:t>static </a:t>
            </a:r>
            <a:r>
              <a:rPr kumimoji="1" lang="zh-CN" altLang="en-US" dirty="0">
                <a:effectLst/>
              </a:rPr>
              <a:t>修饰说明的成员，称为</a:t>
            </a:r>
            <a:r>
              <a:rPr kumimoji="1" lang="zh-CN" altLang="en-US" dirty="0">
                <a:solidFill>
                  <a:srgbClr val="FF3300"/>
                </a:solidFill>
                <a:effectLst/>
              </a:rPr>
              <a:t>静态成员</a:t>
            </a:r>
            <a:r>
              <a:rPr kumimoji="1" lang="zh-CN" altLang="en-US" dirty="0">
                <a:effectLst/>
              </a:rPr>
              <a:t>（</a:t>
            </a:r>
            <a:r>
              <a:rPr kumimoji="1" lang="en-US" altLang="zh-CN" dirty="0">
                <a:effectLst/>
              </a:rPr>
              <a:t>static class member</a:t>
            </a:r>
            <a:r>
              <a:rPr kumimoji="1" lang="zh-CN" altLang="en-US" dirty="0">
                <a:effectLst/>
              </a:rPr>
              <a:t>）。</a:t>
            </a:r>
          </a:p>
          <a:p>
            <a:pPr>
              <a:defRPr/>
            </a:pPr>
            <a:r>
              <a:rPr kumimoji="1" lang="zh-CN" altLang="en-US" dirty="0">
                <a:effectLst/>
              </a:rPr>
              <a:t>静态成员为</a:t>
            </a:r>
            <a:r>
              <a:rPr kumimoji="1" lang="zh-CN" altLang="en-US" dirty="0">
                <a:solidFill>
                  <a:srgbClr val="FF3300"/>
                </a:solidFill>
                <a:effectLst/>
              </a:rPr>
              <a:t>所有对象共享</a:t>
            </a:r>
            <a:r>
              <a:rPr kumimoji="1" lang="zh-CN" altLang="en-US" dirty="0">
                <a:effectLst/>
              </a:rPr>
              <a:t>，只有一份存于公用内存中。</a:t>
            </a:r>
          </a:p>
          <a:p>
            <a:pPr>
              <a:defRPr/>
            </a:pPr>
            <a:r>
              <a:rPr kumimoji="1" lang="zh-CN" altLang="en-US" dirty="0">
                <a:effectLst/>
              </a:rPr>
              <a:t>静态成员包括</a:t>
            </a:r>
            <a:r>
              <a:rPr kumimoji="1" lang="zh-CN" altLang="en-US" dirty="0">
                <a:solidFill>
                  <a:srgbClr val="FF0000"/>
                </a:solidFill>
                <a:effectLst/>
              </a:rPr>
              <a:t>静态数据成员</a:t>
            </a:r>
            <a:r>
              <a:rPr kumimoji="1" lang="zh-CN" altLang="en-US" dirty="0">
                <a:effectLst/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  <a:effectLst/>
              </a:rPr>
              <a:t>静态函数成员</a:t>
            </a:r>
            <a:r>
              <a:rPr kumimoji="1" lang="zh-CN" altLang="en-US" dirty="0">
                <a:effectLst/>
              </a:rPr>
              <a:t>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上机4：对象传递与静态成员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1818</Words>
  <Application>Microsoft Office PowerPoint</Application>
  <PresentationFormat>全屏显示(4:3)</PresentationFormat>
  <Paragraphs>286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Arial</vt:lpstr>
      <vt:lpstr>Times New Roman</vt:lpstr>
      <vt:lpstr>Wingdings</vt:lpstr>
      <vt:lpstr>微软雅黑</vt:lpstr>
      <vt:lpstr>默认设计模板</vt:lpstr>
      <vt:lpstr>1_默认设计模板</vt:lpstr>
      <vt:lpstr>对象传递与静态成员</vt:lpstr>
      <vt:lpstr>实验3 总结</vt:lpstr>
      <vt:lpstr>PowerPoint 演示文稿</vt:lpstr>
      <vt:lpstr>PowerPoint 演示文稿</vt:lpstr>
      <vt:lpstr>PowerPoint 演示文稿</vt:lpstr>
      <vt:lpstr>实验目的</vt:lpstr>
      <vt:lpstr>实验内容 1</vt:lpstr>
      <vt:lpstr>PowerPoint 演示文稿</vt:lpstr>
      <vt:lpstr>实验内容 2</vt:lpstr>
      <vt:lpstr>PowerPoint 演示文稿</vt:lpstr>
      <vt:lpstr>实验内容2</vt:lpstr>
      <vt:lpstr>PowerPoint 演示文稿</vt:lpstr>
      <vt:lpstr>Thank you !!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huang1987515@126.com</cp:lastModifiedBy>
  <cp:revision>447</cp:revision>
  <cp:lastPrinted>2015-10-26T11:36:37Z</cp:lastPrinted>
  <dcterms:created xsi:type="dcterms:W3CDTF">2015-07-27T12:16:40Z</dcterms:created>
  <dcterms:modified xsi:type="dcterms:W3CDTF">2021-10-13T06:37:40Z</dcterms:modified>
</cp:coreProperties>
</file>