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5"/>
  </p:notesMasterIdLst>
  <p:handoutMasterIdLst>
    <p:handoutMasterId r:id="rId13"/>
  </p:handoutMasterIdLst>
  <p:sldIdLst>
    <p:sldId id="256" r:id="rId4"/>
    <p:sldId id="304" r:id="rId6"/>
    <p:sldId id="298" r:id="rId7"/>
    <p:sldId id="307" r:id="rId8"/>
    <p:sldId id="278" r:id="rId9"/>
    <p:sldId id="275" r:id="rId10"/>
    <p:sldId id="294" r:id="rId11"/>
    <p:sldId id="265" r:id="rId12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4D4D4D"/>
    <a:srgbClr val="EAEAEA"/>
    <a:srgbClr val="339966"/>
    <a:srgbClr val="FFAB97"/>
    <a:srgbClr val="663300"/>
    <a:srgbClr val="FFFF00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howGuides="1">
      <p:cViewPr varScale="1">
        <p:scale>
          <a:sx n="58" d="100"/>
          <a:sy n="58" d="100"/>
        </p:scale>
        <p:origin x="-1692" y="-78"/>
      </p:cViewPr>
      <p:guideLst>
        <p:guide orient="horz" pos="2160"/>
        <p:guide pos="292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handoutMaster" Target="handoutMasters/handoutMaster1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79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9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9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8A2A3B2-5B62-4D8B-95E9-E30249E45BB7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24" name="Rectangle 4"/>
          <p:cNvSpPr>
            <a:spLocks noRo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4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4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4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C4ECF7B-723C-4641-B48E-31EA386E8E11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5" name="备注占位符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 anchorCtr="0"/>
          <a:p>
            <a:pPr lvl="0"/>
            <a:endParaRPr lang="zh-CN" altLang="en-US" dirty="0"/>
          </a:p>
        </p:txBody>
      </p:sp>
      <p:sp>
        <p:nvSpPr>
          <p:cNvPr id="819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291" name="备注占位符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 anchorCtr="0"/>
          <a:p>
            <a:pPr lvl="0"/>
            <a:endParaRPr lang="zh-CN" altLang="en-US" dirty="0"/>
          </a:p>
        </p:txBody>
      </p:sp>
      <p:sp>
        <p:nvSpPr>
          <p:cNvPr id="1229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39" name="备注占位符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 anchorCtr="0"/>
          <a:p>
            <a:pPr lvl="0"/>
            <a:endParaRPr lang="zh-CN" altLang="en-US" dirty="0"/>
          </a:p>
        </p:txBody>
      </p:sp>
      <p:sp>
        <p:nvSpPr>
          <p:cNvPr id="1434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1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411" name="备注占位符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 anchorCtr="0"/>
          <a:p>
            <a:pPr lvl="0"/>
            <a:endParaRPr lang="zh-CN" altLang="en-US" dirty="0"/>
          </a:p>
        </p:txBody>
      </p:sp>
      <p:sp>
        <p:nvSpPr>
          <p:cNvPr id="1741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9" name="备注占位符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 anchorCtr="0"/>
          <a:p>
            <a:pPr lvl="0"/>
            <a:endParaRPr lang="zh-CN" altLang="en-US" dirty="0"/>
          </a:p>
        </p:txBody>
      </p:sp>
      <p:sp>
        <p:nvSpPr>
          <p:cNvPr id="1946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7" name="备注占位符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 anchorCtr="0"/>
          <a:p>
            <a:pPr lvl="0"/>
            <a:endParaRPr lang="zh-CN" altLang="en-US" dirty="0"/>
          </a:p>
        </p:txBody>
      </p:sp>
      <p:sp>
        <p:nvSpPr>
          <p:cNvPr id="2150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 anchorCtr="0"/>
          <a:p>
            <a:pPr lvl="0"/>
            <a:endParaRPr lang="zh-CN" altLang="en-US" dirty="0"/>
          </a:p>
        </p:txBody>
      </p:sp>
      <p:sp>
        <p:nvSpPr>
          <p:cNvPr id="2355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PhAnim="0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 descr="20101025024651196_副本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885113" y="620713"/>
            <a:ext cx="709612" cy="720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3600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1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68313" y="6237288"/>
            <a:ext cx="2133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19EA527-5EBA-492E-9A6F-CD7CA81CEE18}" type="datetime1">
              <a:rPr kumimoji="0" lang="zh-CN" altLang="en-US" sz="1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</a:fld>
            <a:endParaRPr kumimoji="0" lang="en-US" altLang="zh-CN" sz="1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A94C418-1F36-4E9F-8B44-FAF8CD6FF6BC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4C1CD80-52B4-4827-9666-27AE6A7E0A8F}" type="datetime1">
              <a:rPr kumimoji="0" lang="zh-CN" altLang="en-US" sz="1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</a:fld>
            <a:endParaRPr kumimoji="0" lang="en-US" altLang="zh-CN" sz="1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0F970AD-3A3E-4C57-8E66-1239C89FD554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40513" y="260350"/>
            <a:ext cx="2057400" cy="58943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68313" y="260350"/>
            <a:ext cx="6019800" cy="589438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4C1CD80-52B4-4827-9666-27AE6A7E0A8F}" type="datetime1">
              <a:rPr kumimoji="0" lang="zh-CN" altLang="en-US" sz="1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</a:fld>
            <a:endParaRPr kumimoji="0" lang="en-US" altLang="zh-CN" sz="1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0F970AD-3A3E-4C57-8E66-1239C89FD554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Line 7"/>
          <p:cNvSpPr/>
          <p:nvPr userDrawn="1"/>
        </p:nvSpPr>
        <p:spPr>
          <a:xfrm>
            <a:off x="4716463" y="6165850"/>
            <a:ext cx="3959225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" name="Line 6"/>
          <p:cNvSpPr/>
          <p:nvPr userDrawn="1"/>
        </p:nvSpPr>
        <p:spPr>
          <a:xfrm>
            <a:off x="468313" y="260350"/>
            <a:ext cx="6840537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680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2051050" y="3644900"/>
            <a:ext cx="6400800" cy="1752600"/>
          </a:xfrm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76809" name="Rectangle 9"/>
          <p:cNvSpPr>
            <a:spLocks noGrp="1" noChangeArrowheads="1"/>
          </p:cNvSpPr>
          <p:nvPr>
            <p:ph type="ctrTitle"/>
          </p:nvPr>
        </p:nvSpPr>
        <p:spPr bwMode="auto">
          <a:xfrm>
            <a:off x="685800" y="1958975"/>
            <a:ext cx="7772400" cy="1470025"/>
          </a:xfrm>
          <a:prstGeom prst="rect">
            <a:avLst/>
          </a:prstGeom>
          <a:noFill/>
          <a:ln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r"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1" name="Rectangle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DAF26D0-9C3C-401C-86E2-CE4064C1C877}" type="datetime1">
              <a:rPr kumimoji="0" lang="zh-CN" altLang="en-US" sz="1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</a:fld>
            <a:endParaRPr kumimoji="0" lang="en-US" altLang="zh-CN" sz="1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2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28357CF-2ECA-4F43-9B8B-DBBD8BFF1A8C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6F4AF59-66AC-44B2-9903-3BAF68265CB4}" type="datetime1">
              <a:rPr kumimoji="0" lang="zh-CN" altLang="en-US" sz="1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</a:fld>
            <a:endParaRPr kumimoji="0" lang="en-US" altLang="zh-CN" sz="1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4819EA0-1B5D-434B-A015-2DD99BDB2C4F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6F4AF59-66AC-44B2-9903-3BAF68265CB4}" type="datetime1">
              <a:rPr kumimoji="0" lang="zh-CN" altLang="en-US" sz="1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</a:fld>
            <a:endParaRPr kumimoji="0" lang="en-US" altLang="zh-CN" sz="1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4819EA0-1B5D-434B-A015-2DD99BDB2C4F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260350"/>
            <a:ext cx="4038600" cy="58943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9313" y="260350"/>
            <a:ext cx="4038600" cy="58943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6F4AF59-66AC-44B2-9903-3BAF68265CB4}" type="datetime1">
              <a:rPr kumimoji="0" lang="zh-CN" altLang="en-US" sz="1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</a:fld>
            <a:endParaRPr kumimoji="0" lang="en-US" altLang="zh-CN" sz="1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4819EA0-1B5D-434B-A015-2DD99BDB2C4F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6F4AF59-66AC-44B2-9903-3BAF68265CB4}" type="datetime1">
              <a:rPr kumimoji="0" lang="zh-CN" altLang="en-US" sz="1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</a:fld>
            <a:endParaRPr kumimoji="0" lang="en-US" altLang="zh-CN" sz="1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4819EA0-1B5D-434B-A015-2DD99BDB2C4F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6F4AF59-66AC-44B2-9903-3BAF68265CB4}" type="datetime1">
              <a:rPr kumimoji="0" lang="zh-CN" altLang="en-US" sz="1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</a:fld>
            <a:endParaRPr kumimoji="0" lang="en-US" altLang="zh-CN" sz="1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4819EA0-1B5D-434B-A015-2DD99BDB2C4F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6F4AF59-66AC-44B2-9903-3BAF68265CB4}" type="datetime1">
              <a:rPr kumimoji="0" lang="zh-CN" altLang="en-US" sz="1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</a:fld>
            <a:endParaRPr kumimoji="0" lang="en-US" altLang="zh-CN" sz="1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4819EA0-1B5D-434B-A015-2DD99BDB2C4F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6F4AF59-66AC-44B2-9903-3BAF68265CB4}" type="datetime1">
              <a:rPr kumimoji="0" lang="zh-CN" altLang="en-US" sz="1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</a:fld>
            <a:endParaRPr kumimoji="0" lang="en-US" altLang="zh-CN" sz="1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4819EA0-1B5D-434B-A015-2DD99BDB2C4F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4C1CD80-52B4-4827-9666-27AE6A7E0A8F}" type="datetime1">
              <a:rPr kumimoji="0" lang="zh-CN" altLang="en-US" sz="1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</a:fld>
            <a:endParaRPr kumimoji="0" lang="en-US" altLang="zh-CN" sz="1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0F970AD-3A3E-4C57-8E66-1239C89FD554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endParaRPr kumimoji="0" lang="zh-CN" altLang="en-US" sz="32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6F4AF59-66AC-44B2-9903-3BAF68265CB4}" type="datetime1">
              <a:rPr kumimoji="0" lang="zh-CN" altLang="en-US" sz="1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</a:fld>
            <a:endParaRPr kumimoji="0" lang="en-US" altLang="zh-CN" sz="1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4819EA0-1B5D-434B-A015-2DD99BDB2C4F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6F4AF59-66AC-44B2-9903-3BAF68265CB4}" type="datetime1">
              <a:rPr kumimoji="0" lang="zh-CN" altLang="en-US" sz="1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</a:fld>
            <a:endParaRPr kumimoji="0" lang="en-US" altLang="zh-CN" sz="1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4819EA0-1B5D-434B-A015-2DD99BDB2C4F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38925" y="260350"/>
            <a:ext cx="2058988" cy="589438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60350"/>
            <a:ext cx="6029325" cy="589438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6F4AF59-66AC-44B2-9903-3BAF68265CB4}" type="datetime1">
              <a:rPr kumimoji="0" lang="zh-CN" altLang="en-US" sz="1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</a:fld>
            <a:endParaRPr kumimoji="0" lang="en-US" altLang="zh-CN" sz="1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4819EA0-1B5D-434B-A015-2DD99BDB2C4F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4C1CD80-52B4-4827-9666-27AE6A7E0A8F}" type="datetime1">
              <a:rPr kumimoji="0" lang="zh-CN" altLang="en-US" sz="1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</a:fld>
            <a:endParaRPr kumimoji="0" lang="en-US" altLang="zh-CN" sz="1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0F970AD-3A3E-4C57-8E66-1239C89FD554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341438"/>
            <a:ext cx="4038600" cy="4813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9313" y="1341438"/>
            <a:ext cx="4038600" cy="4813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4C1CD80-52B4-4827-9666-27AE6A7E0A8F}" type="datetime1">
              <a:rPr kumimoji="0" lang="zh-CN" altLang="en-US" sz="1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</a:fld>
            <a:endParaRPr kumimoji="0" lang="en-US" altLang="zh-CN" sz="1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0F970AD-3A3E-4C57-8E66-1239C89FD554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4C1CD80-52B4-4827-9666-27AE6A7E0A8F}" type="datetime1">
              <a:rPr kumimoji="0" lang="zh-CN" altLang="en-US" sz="1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</a:fld>
            <a:endParaRPr kumimoji="0" lang="en-US" altLang="zh-CN" sz="1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0F970AD-3A3E-4C57-8E66-1239C89FD554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4C1CD80-52B4-4827-9666-27AE6A7E0A8F}" type="datetime1">
              <a:rPr kumimoji="0" lang="zh-CN" altLang="en-US" sz="1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</a:fld>
            <a:endParaRPr kumimoji="0" lang="en-US" altLang="zh-CN" sz="1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0F970AD-3A3E-4C57-8E66-1239C89FD554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4C1CD80-52B4-4827-9666-27AE6A7E0A8F}" type="datetime1">
              <a:rPr kumimoji="0" lang="zh-CN" altLang="en-US" sz="1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</a:fld>
            <a:endParaRPr kumimoji="0" lang="en-US" altLang="zh-CN" sz="1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0F970AD-3A3E-4C57-8E66-1239C89FD554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4C1CD80-52B4-4827-9666-27AE6A7E0A8F}" type="datetime1">
              <a:rPr kumimoji="0" lang="zh-CN" altLang="en-US" sz="1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</a:fld>
            <a:endParaRPr kumimoji="0" lang="en-US" altLang="zh-CN" sz="1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0F970AD-3A3E-4C57-8E66-1239C89FD554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endParaRPr kumimoji="0" lang="zh-CN" altLang="en-US" sz="32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4C1CD80-52B4-4827-9666-27AE6A7E0A8F}" type="datetime1">
              <a:rPr kumimoji="0" lang="zh-CN" altLang="en-US" sz="1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</a:fld>
            <a:endParaRPr kumimoji="0" lang="en-US" altLang="zh-CN" sz="1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0F970AD-3A3E-4C57-8E66-1239C89FD554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87450" y="260350"/>
            <a:ext cx="7510463" cy="1143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341438"/>
            <a:ext cx="8229600" cy="48133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CN" smtClean="0"/>
              <a:t> </a:t>
            </a:r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 第二级</a:t>
            </a:r>
            <a:endParaRPr lang="zh-CN" altLang="en-US" smtClean="0"/>
          </a:p>
          <a:p>
            <a:pPr lvl="2"/>
            <a:r>
              <a:rPr lang="zh-CN" altLang="en-US" smtClean="0"/>
              <a:t> 第三级</a:t>
            </a:r>
            <a:endParaRPr lang="zh-CN" altLang="en-US" smtClean="0"/>
          </a:p>
          <a:p>
            <a:pPr lvl="3"/>
            <a:r>
              <a:rPr lang="zh-CN" altLang="en-US" smtClean="0"/>
              <a:t> 第四级</a:t>
            </a:r>
            <a:endParaRPr lang="zh-CN" altLang="en-US" smtClean="0"/>
          </a:p>
          <a:p>
            <a:pPr lvl="4"/>
            <a:r>
              <a:rPr lang="zh-CN" altLang="en-US" smtClean="0"/>
              <a:t> 第五级</a:t>
            </a:r>
            <a:endParaRPr lang="zh-CN" altLang="en-US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68313" y="6237288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 eaLnBrk="1" hangingPunct="1">
              <a:defRPr sz="1400" b="1">
                <a:latin typeface="+mn-ea"/>
                <a:ea typeface="+mn-ea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4C1CD80-52B4-4827-9666-27AE6A7E0A8F}" type="datetime1">
              <a:rPr kumimoji="0" lang="zh-CN" altLang="en-US" sz="1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</a:fld>
            <a:endParaRPr kumimoji="0" lang="en-US" altLang="zh-CN" sz="1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32138" y="6237288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4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4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0F970AD-3A3E-4C57-8E66-1239C89FD554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pic>
        <p:nvPicPr>
          <p:cNvPr id="1031" name="Picture 7" descr="20101025024651196_副本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323850" y="476250"/>
            <a:ext cx="709613" cy="720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2" name="Line 8"/>
          <p:cNvSpPr/>
          <p:nvPr userDrawn="1"/>
        </p:nvSpPr>
        <p:spPr>
          <a:xfrm>
            <a:off x="1187450" y="1268413"/>
            <a:ext cx="6840538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33" name="Line 9"/>
          <p:cNvSpPr/>
          <p:nvPr userDrawn="1"/>
        </p:nvSpPr>
        <p:spPr>
          <a:xfrm>
            <a:off x="4716463" y="6165850"/>
            <a:ext cx="3959225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34" name="Text Box 10"/>
          <p:cNvSpPr txBox="1">
            <a:spLocks noChangeArrowheads="1"/>
          </p:cNvSpPr>
          <p:nvPr/>
        </p:nvSpPr>
        <p:spPr bwMode="auto">
          <a:xfrm>
            <a:off x="4859338" y="6208713"/>
            <a:ext cx="3384550" cy="65341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上机实验</a:t>
            </a:r>
            <a:r>
              <a:rPr kumimoji="0" lang="en-US" altLang="zh-CN" sz="1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5</a:t>
            </a:r>
            <a:endParaRPr kumimoji="0" lang="en-US" altLang="zh-CN" sz="12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r" defTabSz="914400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黄伟杰 济南大学自动化与电气工程学院</a:t>
            </a:r>
            <a:endParaRPr kumimoji="0" lang="zh-CN" altLang="en-US" sz="12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r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1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" grpId="0"/>
    </p:bldLst>
  </p:timing>
  <p:hf sldNum="0"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¢"/>
        <a:defRPr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¢"/>
        <a:defRPr sz="2800" b="1">
          <a:solidFill>
            <a:schemeClr val="accent2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260350"/>
            <a:ext cx="8229600" cy="58943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68313" y="6237288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 eaLnBrk="1" hangingPunct="1">
              <a:defRPr sz="1400" b="1"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6F4AF59-66AC-44B2-9903-3BAF68265CB4}" type="datetime1">
              <a:rPr kumimoji="0" lang="zh-CN" altLang="en-US" sz="1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</a:fld>
            <a:endParaRPr kumimoji="0" lang="en-US" altLang="zh-CN" sz="1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32138" y="6237288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4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76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88125" y="6237288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4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4819EA0-1B5D-434B-A015-2DD99BDB2C4F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7656" name="Line 8"/>
          <p:cNvSpPr/>
          <p:nvPr userDrawn="1"/>
        </p:nvSpPr>
        <p:spPr>
          <a:xfrm>
            <a:off x="468313" y="260350"/>
            <a:ext cx="6840537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7657" name="Line 9"/>
          <p:cNvSpPr/>
          <p:nvPr userDrawn="1"/>
        </p:nvSpPr>
        <p:spPr>
          <a:xfrm>
            <a:off x="4716463" y="6165850"/>
            <a:ext cx="3959225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7661" name="Text Box 13"/>
          <p:cNvSpPr txBox="1">
            <a:spLocks noChangeArrowheads="1"/>
          </p:cNvSpPr>
          <p:nvPr/>
        </p:nvSpPr>
        <p:spPr bwMode="auto">
          <a:xfrm>
            <a:off x="4859338" y="6208713"/>
            <a:ext cx="3384550" cy="65341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上机实验</a:t>
            </a:r>
            <a:r>
              <a:rPr kumimoji="0" lang="en-US" altLang="zh-CN" sz="1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5</a:t>
            </a:r>
            <a:endParaRPr kumimoji="0" lang="en-US" altLang="zh-CN" sz="12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r" defTabSz="914400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黄伟杰  济南大学自动化与电气工程学院</a:t>
            </a:r>
            <a:endParaRPr kumimoji="0" lang="zh-CN" altLang="en-US" sz="12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r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27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¢"/>
        <a:defRPr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¢"/>
        <a:defRPr sz="28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Rectangle 4"/>
          <p:cNvSpPr txBox="1">
            <a:spLocks noGrp="1" noChangeArrowheads="1"/>
          </p:cNvSpPr>
          <p:nvPr>
            <p:ph type="dt" sz="half" idx="2"/>
          </p:nvPr>
        </p:nvSpPr>
        <p:spPr bwMode="auto">
          <a:ln/>
        </p:spPr>
        <p:txBody>
          <a:bodyPr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FE7F11A-998C-4A05-9922-90F761A5EAF3}" type="datetime1">
              <a:rPr kumimoji="0" lang="zh-CN" altLang="en-US" sz="1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</a:fld>
            <a:endParaRPr kumimoji="0" lang="en-US" altLang="zh-CN" sz="1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7171" name="Rectangle 6"/>
          <p:cNvSpPr txBox="1">
            <a:spLocks noGrp="1"/>
          </p:cNvSpPr>
          <p:nvPr>
            <p:ph type="sldNum" sz="quarter" idx="4"/>
          </p:nvPr>
        </p:nvSpPr>
        <p:spPr>
          <a:ln/>
        </p:spPr>
        <p:txBody>
          <a:bodyPr/>
          <a:lstStyle/>
          <a:p>
            <a:pPr marL="0" indent="0" algn="r" eaLnBrk="1" hangingPunct="1">
              <a:spcBef>
                <a:spcPct val="0"/>
              </a:spcBef>
              <a:buFontTx/>
              <a:buNone/>
            </a:pPr>
            <a:fld id="{9A0DB2DC-4C9A-4742-B13C-FB6460FD3503}" type="slidenum">
              <a:rPr lang="en-US" altLang="zh-CN" sz="1400" b="0">
                <a:effectLst/>
                <a:latin typeface="+mn-lt"/>
                <a:ea typeface="Arial Unicode MS" panose="020B0604020202020204" pitchFamily="34" charset="-122"/>
                <a:cs typeface="+mn-cs"/>
              </a:rPr>
            </a:fld>
            <a:endParaRPr lang="en-US" altLang="zh-CN" sz="1400" b="0">
              <a:effectLst/>
              <a:latin typeface="+mn-lt"/>
              <a:ea typeface="Arial Unicode MS" panose="020B0604020202020204" pitchFamily="34" charset="-122"/>
              <a:cs typeface="+mn-cs"/>
            </a:endParaRPr>
          </a:p>
        </p:txBody>
      </p:sp>
      <p:sp>
        <p:nvSpPr>
          <p:cNvPr id="6" name="Rectangle 4"/>
          <p:cNvSpPr txBox="1">
            <a:spLocks noGrp="1" noChangeArrowheads="1"/>
          </p:cNvSpPr>
          <p:nvPr/>
        </p:nvSpPr>
        <p:spPr bwMode="auto">
          <a:xfrm>
            <a:off x="468313" y="6237288"/>
            <a:ext cx="2133600" cy="47625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marR="0" defTabSz="914400" eaLnBrk="1" hangingPunct="1">
              <a:buClrTx/>
              <a:buSzTx/>
              <a:buFontTx/>
              <a:buNone/>
              <a:defRPr/>
            </a:pPr>
            <a:fld id="{8C1E362E-2C7D-482F-BA83-B6E34465C97B}" type="datetime1">
              <a:rPr kumimoji="0" lang="zh-CN" altLang="en-US" sz="1400" b="1" kern="1200" cap="none" spc="0" normalizeH="0" baseline="0" noProof="0">
                <a:latin typeface="+mn-ea"/>
                <a:ea typeface="+mn-ea"/>
                <a:cs typeface="+mn-cs"/>
              </a:rPr>
            </a:fld>
            <a:endParaRPr kumimoji="0" lang="en-US" altLang="zh-CN" sz="1400" b="1" kern="1200" cap="none" spc="0" normalizeH="0" baseline="0" noProof="0">
              <a:latin typeface="+mn-ea"/>
              <a:ea typeface="+mn-ea"/>
              <a:cs typeface="+mn-cs"/>
            </a:endParaRPr>
          </a:p>
        </p:txBody>
      </p:sp>
      <p:sp>
        <p:nvSpPr>
          <p:cNvPr id="7173" name="Rectangle 6"/>
          <p:cNvSpPr txBox="1">
            <a:spLocks noGrp="1"/>
          </p:cNvSpPr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¢"/>
              <a:defRPr sz="3200" b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¢"/>
              <a:defRPr sz="2800" b="1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buFontTx/>
              <a:buNone/>
            </a:pPr>
            <a:fld id="{9A0DB2DC-4C9A-4742-B13C-FB6460FD3503}" type="slidenum">
              <a:rPr lang="en-US" altLang="zh-CN" sz="1400" b="0">
                <a:ea typeface="Arial Unicode MS" panose="020B0604020202020204" pitchFamily="34" charset="-122"/>
              </a:rPr>
            </a:fld>
            <a:endParaRPr lang="en-US" altLang="zh-CN" sz="1400" b="0">
              <a:ea typeface="Arial Unicode MS" panose="020B0604020202020204" pitchFamily="34" charset="-122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57238" y="2420938"/>
            <a:ext cx="7772400" cy="1470025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5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派生类与继承</a:t>
            </a:r>
            <a:endParaRPr kumimoji="0" lang="zh-CN" altLang="en-US" sz="5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175" name="Rectangle 3"/>
          <p:cNvSpPr>
            <a:spLocks noGrp="1"/>
          </p:cNvSpPr>
          <p:nvPr>
            <p:ph type="subTitle" idx="1"/>
          </p:nvPr>
        </p:nvSpPr>
        <p:spPr>
          <a:xfrm>
            <a:off x="3851275" y="4149725"/>
            <a:ext cx="4175125" cy="1008063"/>
          </a:xfrm>
          <a:ln/>
        </p:spPr>
        <p:txBody>
          <a:bodyPr vert="horz" wrap="square" lIns="91440" tIns="45720" rIns="91440" bIns="45720" anchor="t" anchorCtr="0"/>
          <a:p>
            <a:pPr algn="r" eaLnBrk="1" hangingPunct="1">
              <a:buClrTx/>
              <a:buSzTx/>
            </a:pPr>
            <a:r>
              <a:rPr lang="zh-CN" altLang="en-US" dirty="0">
                <a:solidFill>
                  <a:schemeClr val="accent2"/>
                </a:solidFill>
                <a:effectLst/>
                <a:latin typeface="微软雅黑" panose="020B0503020204020204" pitchFamily="34" charset="-122"/>
                <a:ea typeface="+mn-ea"/>
                <a:cs typeface="+mn-cs"/>
              </a:rPr>
              <a:t>黄伟杰</a:t>
            </a:r>
            <a:endParaRPr lang="zh-CN" altLang="en-US" dirty="0">
              <a:solidFill>
                <a:schemeClr val="accent2"/>
              </a:solidFill>
              <a:effectLst/>
              <a:latin typeface="微软雅黑" panose="020B0503020204020204" pitchFamily="34" charset="-122"/>
              <a:ea typeface="+mn-ea"/>
              <a:cs typeface="+mn-cs"/>
            </a:endParaRPr>
          </a:p>
          <a:p>
            <a:pPr algn="r" eaLnBrk="1" hangingPunct="1">
              <a:buClrTx/>
              <a:buSzTx/>
            </a:pPr>
            <a:r>
              <a:rPr lang="zh-CN" altLang="en-US" sz="1800" dirty="0">
                <a:solidFill>
                  <a:schemeClr val="accent2"/>
                </a:solidFill>
                <a:effectLst/>
                <a:latin typeface="微软雅黑" panose="020B0503020204020204" pitchFamily="34" charset="-122"/>
                <a:ea typeface="+mn-ea"/>
                <a:cs typeface="+mn-cs"/>
              </a:rPr>
              <a:t>济南大学自动化与电气工程学院</a:t>
            </a:r>
            <a:endParaRPr lang="zh-CN" altLang="en-US" sz="1800" dirty="0">
              <a:solidFill>
                <a:schemeClr val="accent2"/>
              </a:solidFill>
              <a:effectLst/>
              <a:latin typeface="微软雅黑" panose="020B0503020204020204" pitchFamily="34" charset="-122"/>
              <a:ea typeface="+mn-ea"/>
              <a:cs typeface="+mn-cs"/>
            </a:endParaRPr>
          </a:p>
        </p:txBody>
      </p:sp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684213" y="1341438"/>
            <a:ext cx="4751388" cy="14700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¢"/>
              <a:defRPr sz="2800" b="1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rPr>
              <a:t>上机实验</a:t>
            </a:r>
            <a:r>
              <a:rPr kumimoji="0" lang="en-US" altLang="zh-CN" sz="4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rPr>
              <a:t>5</a:t>
            </a:r>
            <a:endParaRPr kumimoji="0" lang="en-US" altLang="zh-CN" sz="4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" name="Rectangle 4"/>
          <p:cNvSpPr txBox="1">
            <a:spLocks noGrp="1" noChangeArrowheads="1"/>
          </p:cNvSpPr>
          <p:nvPr/>
        </p:nvSpPr>
        <p:spPr bwMode="auto">
          <a:xfrm>
            <a:off x="468313" y="6237288"/>
            <a:ext cx="2133600" cy="47625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marR="0" defTabSz="914400" eaLnBrk="1" hangingPunct="1">
              <a:buClrTx/>
              <a:buSzTx/>
              <a:buFontTx/>
              <a:buNone/>
              <a:defRPr/>
            </a:pPr>
            <a:fld id="{2EAF9B9C-FFBE-46D4-A85B-C3DEB5D54E33}" type="datetime1">
              <a:rPr kumimoji="0" lang="zh-CN" altLang="en-US" sz="1400" b="1" kern="1200" cap="none" spc="0" normalizeH="0" baseline="0" noProof="0">
                <a:latin typeface="+mn-ea"/>
                <a:ea typeface="+mn-ea"/>
                <a:cs typeface="+mn-cs"/>
              </a:rPr>
            </a:fld>
            <a:endParaRPr kumimoji="0" lang="en-US" altLang="zh-CN" sz="1400" b="1" kern="1200" cap="none" spc="0" normalizeH="0" baseline="0" noProof="0">
              <a:latin typeface="+mn-ea"/>
              <a:ea typeface="+mn-ea"/>
              <a:cs typeface="+mn-cs"/>
            </a:endParaRPr>
          </a:p>
        </p:txBody>
      </p:sp>
      <p:sp>
        <p:nvSpPr>
          <p:cNvPr id="11267" name="Rectangle 6"/>
          <p:cNvSpPr txBox="1">
            <a:spLocks noGrp="1"/>
          </p:cNvSpPr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¢"/>
              <a:defRPr sz="3200" b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¢"/>
              <a:defRPr sz="2800" b="1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buFontTx/>
              <a:buNone/>
            </a:pPr>
            <a:fld id="{9A0DB2DC-4C9A-4742-B13C-FB6460FD3503}" type="slidenum">
              <a:rPr lang="en-US" altLang="zh-CN" sz="1400" b="0" dirty="0">
                <a:latin typeface="Arial Unicode MS" panose="020B0604020202020204" pitchFamily="34" charset="-122"/>
                <a:ea typeface="Arial Unicode MS" panose="020B0604020202020204" pitchFamily="34" charset="-122"/>
              </a:rPr>
            </a:fld>
            <a:endParaRPr lang="en-US" altLang="zh-CN" sz="1400" b="0" dirty="0">
              <a:latin typeface="Arial Unicode MS" panose="020B0604020202020204" pitchFamily="34" charset="-122"/>
              <a:ea typeface="Arial Unicode MS" panose="020B0604020202020204" pitchFamily="34" charset="-122"/>
            </a:endParaRPr>
          </a:p>
        </p:txBody>
      </p:sp>
      <p:sp>
        <p:nvSpPr>
          <p:cNvPr id="15364" name="Rectangle 2"/>
          <p:cNvSpPr>
            <a:spLocks noGrp="1"/>
          </p:cNvSpPr>
          <p:nvPr>
            <p:ph type="title" idx="4294967295"/>
          </p:nvPr>
        </p:nvSpPr>
        <p:spPr>
          <a:ln/>
        </p:spPr>
        <p:txBody>
          <a:bodyPr wrap="square" lIns="91440" tIns="45720" rIns="91440" bIns="45720" anchor="ctr" anchorCtr="0"/>
          <a:p>
            <a:r>
              <a:rPr lang="zh-CN" altLang="en-US" dirty="0">
                <a:effectLst/>
              </a:rPr>
              <a:t>实验</a:t>
            </a:r>
            <a:r>
              <a:rPr lang="en-US" altLang="zh-CN">
                <a:effectLst/>
              </a:rPr>
              <a:t>4 </a:t>
            </a:r>
            <a:r>
              <a:rPr lang="zh-CN" altLang="en-US" dirty="0">
                <a:effectLst/>
              </a:rPr>
              <a:t>总结</a:t>
            </a:r>
            <a:endParaRPr lang="en-US" altLang="zh-CN">
              <a:effectLst/>
            </a:endParaRPr>
          </a:p>
        </p:txBody>
      </p:sp>
      <p:sp>
        <p:nvSpPr>
          <p:cNvPr id="11269" name="Rectangle 3"/>
          <p:cNvSpPr>
            <a:spLocks noGrp="1"/>
          </p:cNvSpPr>
          <p:nvPr>
            <p:ph type="body" idx="4294967295"/>
          </p:nvPr>
        </p:nvSpPr>
        <p:spPr>
          <a:xfrm>
            <a:off x="0" y="1341438"/>
            <a:ext cx="9144000" cy="5183187"/>
          </a:xfrm>
          <a:ln/>
        </p:spPr>
        <p:txBody>
          <a:bodyPr wrap="square" lIns="91440" tIns="45720" rIns="91440" bIns="45720" anchor="t" anchorCtr="0"/>
          <a:lstStyle/>
          <a:p>
            <a:r>
              <a:rPr lang="zh-CN" altLang="en-US" sz="2800" dirty="0">
                <a:effectLst/>
              </a:rPr>
              <a:t>创建一个</a:t>
            </a:r>
            <a:r>
              <a:rPr lang="en-US" altLang="zh-CN" sz="2800" err="1">
                <a:effectLst/>
              </a:rPr>
              <a:t>TStudent</a:t>
            </a:r>
            <a:r>
              <a:rPr lang="zh-CN" altLang="en-US" sz="2800" dirty="0">
                <a:effectLst/>
              </a:rPr>
              <a:t>类，完成以下功能：</a:t>
            </a:r>
            <a:endParaRPr lang="zh-CN" altLang="en-US" sz="2800" dirty="0">
              <a:effectLst/>
            </a:endParaRPr>
          </a:p>
          <a:p>
            <a:pPr lvl="1"/>
            <a:r>
              <a:rPr lang="zh-CN" altLang="en-US" sz="2400" dirty="0"/>
              <a:t>该类包括三个函数：</a:t>
            </a:r>
            <a:r>
              <a:rPr lang="en-US" altLang="zh-CN" sz="2400" err="1"/>
              <a:t>InitStudent</a:t>
            </a:r>
            <a:r>
              <a:rPr lang="zh-CN" altLang="en-US" sz="2400" dirty="0"/>
              <a:t>、</a:t>
            </a:r>
            <a:r>
              <a:rPr lang="en-US" altLang="zh-CN" sz="2400" err="1"/>
              <a:t>ExpendMoney</a:t>
            </a:r>
            <a:r>
              <a:rPr lang="zh-CN" altLang="en-US" sz="2400" dirty="0"/>
              <a:t>和</a:t>
            </a:r>
            <a:r>
              <a:rPr lang="en-US" altLang="zh-CN" sz="2400" err="1"/>
              <a:t>ShowMoney</a:t>
            </a:r>
            <a:r>
              <a:rPr lang="zh-CN" altLang="en-US" sz="2400" dirty="0"/>
              <a:t>；</a:t>
            </a:r>
            <a:endParaRPr lang="en-US" altLang="zh-CN" sz="2400"/>
          </a:p>
          <a:p>
            <a:pPr lvl="1"/>
            <a:r>
              <a:rPr lang="zh-CN" altLang="en-US" sz="2400" dirty="0"/>
              <a:t>采用</a:t>
            </a:r>
            <a:r>
              <a:rPr lang="en-US" altLang="zh-CN" sz="2400"/>
              <a:t>float </a:t>
            </a:r>
            <a:r>
              <a:rPr lang="en-US" altLang="zh-CN" sz="2400" err="1"/>
              <a:t>m_ClassMoney</a:t>
            </a:r>
            <a:r>
              <a:rPr lang="zh-CN" altLang="en-US" sz="2400" dirty="0"/>
              <a:t>变量作为静态变量，用于存储班级的班费，初始值设为</a:t>
            </a:r>
            <a:r>
              <a:rPr lang="en-US" altLang="zh-CN" sz="2400"/>
              <a:t>1000</a:t>
            </a:r>
            <a:r>
              <a:rPr lang="zh-CN" altLang="en-US" sz="2400" dirty="0"/>
              <a:t>；</a:t>
            </a:r>
            <a:endParaRPr lang="en-US" altLang="zh-CN" sz="2400"/>
          </a:p>
          <a:p>
            <a:pPr lvl="1"/>
            <a:r>
              <a:rPr lang="en-US" altLang="zh-CN" sz="2400" err="1"/>
              <a:t>InitStudent</a:t>
            </a:r>
            <a:r>
              <a:rPr lang="en-US" altLang="zh-CN" sz="2400"/>
              <a:t> (char name[])</a:t>
            </a:r>
            <a:r>
              <a:rPr lang="zh-CN" altLang="en-US" sz="2400" dirty="0"/>
              <a:t>主要负责完成学生姓名的初始化；</a:t>
            </a:r>
            <a:endParaRPr lang="en-US" altLang="zh-CN" sz="2400"/>
          </a:p>
          <a:p>
            <a:pPr lvl="1"/>
            <a:r>
              <a:rPr lang="en-US" altLang="zh-CN" sz="2400" err="1"/>
              <a:t>ExpendMoney(float</a:t>
            </a:r>
            <a:r>
              <a:rPr lang="en-US" altLang="zh-CN" sz="2400"/>
              <a:t> money)</a:t>
            </a:r>
            <a:r>
              <a:rPr lang="zh-CN" altLang="en-US" sz="2400" dirty="0"/>
              <a:t>主要完成班费的花销计算；</a:t>
            </a:r>
            <a:endParaRPr lang="en-US" altLang="zh-CN" sz="2400"/>
          </a:p>
          <a:p>
            <a:pPr lvl="1"/>
            <a:r>
              <a:rPr lang="en-US" altLang="zh-CN" sz="2400" err="1"/>
              <a:t>ShowMoney</a:t>
            </a:r>
            <a:r>
              <a:rPr lang="en-US" altLang="zh-CN" sz="2400"/>
              <a:t>()</a:t>
            </a:r>
            <a:r>
              <a:rPr lang="zh-CN" altLang="en-US" sz="2400" dirty="0"/>
              <a:t>主要完成班费余额显示；</a:t>
            </a:r>
            <a:endParaRPr lang="en-US" altLang="zh-CN" sz="2400"/>
          </a:p>
          <a:p>
            <a:pPr lvl="1"/>
            <a:r>
              <a:rPr lang="zh-CN" altLang="en-US" sz="2400" dirty="0"/>
              <a:t>主程序中分别定义</a:t>
            </a:r>
            <a:r>
              <a:rPr lang="en-US" altLang="zh-CN" sz="2400"/>
              <a:t>A</a:t>
            </a:r>
            <a:r>
              <a:rPr lang="zh-CN" altLang="en-US" sz="2400" dirty="0"/>
              <a:t>、</a:t>
            </a:r>
            <a:r>
              <a:rPr lang="en-US" altLang="zh-CN" sz="2400"/>
              <a:t>B</a:t>
            </a:r>
            <a:r>
              <a:rPr lang="zh-CN" altLang="en-US" sz="2400" dirty="0"/>
              <a:t>、</a:t>
            </a:r>
            <a:r>
              <a:rPr lang="en-US" altLang="zh-CN" sz="2400"/>
              <a:t>C</a:t>
            </a:r>
            <a:r>
              <a:rPr lang="zh-CN" altLang="en-US" sz="2400" dirty="0"/>
              <a:t>三个学生，每个学生为一个对象，每个学生分别消费班费</a:t>
            </a:r>
            <a:r>
              <a:rPr lang="en-US" altLang="zh-CN" sz="2400"/>
              <a:t>50,98.5,500.53</a:t>
            </a:r>
            <a:r>
              <a:rPr lang="zh-CN" altLang="en-US" sz="2400" dirty="0"/>
              <a:t>，最后显示班费的余额；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3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3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" name="Rectangle 4"/>
          <p:cNvSpPr txBox="1">
            <a:spLocks noGrp="1" noChangeArrowheads="1"/>
          </p:cNvSpPr>
          <p:nvPr/>
        </p:nvSpPr>
        <p:spPr bwMode="auto">
          <a:xfrm>
            <a:off x="468313" y="6237288"/>
            <a:ext cx="2133600" cy="47625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marR="0" defTabSz="914400" eaLnBrk="1" hangingPunct="1">
              <a:buClrTx/>
              <a:buSzTx/>
              <a:buFontTx/>
              <a:buNone/>
              <a:defRPr/>
            </a:pPr>
            <a:fld id="{2EAF9B9C-FFBE-46D4-A85B-C3DEB5D54E33}" type="datetime1">
              <a:rPr kumimoji="0" lang="zh-CN" altLang="en-US" sz="1400" b="1" kern="1200" cap="none" spc="0" normalizeH="0" baseline="0" noProof="0">
                <a:latin typeface="+mn-ea"/>
                <a:ea typeface="+mn-ea"/>
                <a:cs typeface="+mn-cs"/>
              </a:rPr>
            </a:fld>
            <a:endParaRPr kumimoji="0" lang="en-US" altLang="zh-CN" sz="1400" b="1" kern="1200" cap="none" spc="0" normalizeH="0" baseline="0" noProof="0">
              <a:latin typeface="+mn-ea"/>
              <a:ea typeface="+mn-ea"/>
              <a:cs typeface="+mn-cs"/>
            </a:endParaRPr>
          </a:p>
        </p:txBody>
      </p:sp>
      <p:sp>
        <p:nvSpPr>
          <p:cNvPr id="13315" name="Rectangle 6"/>
          <p:cNvSpPr txBox="1">
            <a:spLocks noGrp="1"/>
          </p:cNvSpPr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¢"/>
              <a:defRPr sz="3200" b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¢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buFontTx/>
              <a:buNone/>
            </a:pPr>
            <a:fld id="{9A0DB2DC-4C9A-4742-B13C-FB6460FD3503}" type="slidenum">
              <a:rPr lang="en-US" altLang="zh-CN" sz="1400" b="0" dirty="0">
                <a:latin typeface="Arial Unicode MS" panose="020B0604020202020204" pitchFamily="34" charset="-122"/>
                <a:ea typeface="Arial Unicode MS" panose="020B0604020202020204" pitchFamily="34" charset="-122"/>
              </a:rPr>
            </a:fld>
            <a:endParaRPr lang="en-US" altLang="zh-CN" sz="1400" b="0" dirty="0">
              <a:latin typeface="Arial Unicode MS" panose="020B0604020202020204" pitchFamily="34" charset="-122"/>
              <a:ea typeface="Arial Unicode MS" panose="020B0604020202020204" pitchFamily="34" charset="-122"/>
            </a:endParaRPr>
          </a:p>
        </p:txBody>
      </p:sp>
      <p:sp>
        <p:nvSpPr>
          <p:cNvPr id="13316" name="矩形 7"/>
          <p:cNvSpPr/>
          <p:nvPr/>
        </p:nvSpPr>
        <p:spPr>
          <a:xfrm>
            <a:off x="395288" y="549275"/>
            <a:ext cx="4608512" cy="50212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¢"/>
              <a:defRPr sz="3200" b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¢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zh-CN" sz="1200"/>
              <a:t>#include "</a:t>
            </a:r>
            <a:r>
              <a:rPr lang="en-US" altLang="zh-CN" sz="1200" err="1"/>
              <a:t>iostream.h</a:t>
            </a:r>
            <a:r>
              <a:rPr lang="en-US" altLang="zh-CN" sz="1200"/>
              <a:t>"</a:t>
            </a:r>
            <a:endParaRPr lang="en-US" altLang="zh-CN" sz="1200"/>
          </a:p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zh-CN" sz="1200"/>
              <a:t>#include &lt;</a:t>
            </a:r>
            <a:r>
              <a:rPr lang="en-US" altLang="zh-CN" sz="1200" err="1"/>
              <a:t>string.h</a:t>
            </a:r>
            <a:r>
              <a:rPr lang="en-US" altLang="zh-CN" sz="1200"/>
              <a:t>&gt;</a:t>
            </a:r>
            <a:endParaRPr lang="en-US" altLang="zh-CN" sz="1200"/>
          </a:p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zh-CN" sz="1200"/>
              <a:t>class </a:t>
            </a:r>
            <a:r>
              <a:rPr lang="en-US" altLang="zh-CN" sz="1200" err="1"/>
              <a:t>TStudent</a:t>
            </a:r>
            <a:endParaRPr lang="en-US" altLang="zh-CN" sz="1200"/>
          </a:p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zh-CN" sz="1200"/>
              <a:t>{</a:t>
            </a:r>
            <a:endParaRPr lang="en-US" altLang="zh-CN" sz="1200"/>
          </a:p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zh-CN" sz="1200"/>
              <a:t>private:</a:t>
            </a:r>
            <a:endParaRPr lang="en-US" altLang="zh-CN" sz="1200"/>
          </a:p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zh-CN" sz="1200"/>
              <a:t>    char m_Name[6];</a:t>
            </a:r>
            <a:endParaRPr lang="en-US" altLang="zh-CN" sz="1200"/>
          </a:p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zh-CN" sz="1200"/>
              <a:t>    static float </a:t>
            </a:r>
            <a:r>
              <a:rPr lang="en-US" altLang="zh-CN" sz="1200" err="1"/>
              <a:t>m_ClassMoney</a:t>
            </a:r>
            <a:r>
              <a:rPr lang="en-US" altLang="zh-CN" sz="1200"/>
              <a:t>;</a:t>
            </a:r>
            <a:endParaRPr lang="en-US" altLang="zh-CN" sz="1200"/>
          </a:p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zh-CN" sz="1200"/>
              <a:t>    </a:t>
            </a:r>
            <a:r>
              <a:rPr lang="en-US" altLang="zh-CN" sz="1200">
                <a:solidFill>
                  <a:srgbClr val="FF0000"/>
                </a:solidFill>
              </a:rPr>
              <a:t>//</a:t>
            </a:r>
            <a:r>
              <a:rPr lang="en-US" altLang="zh-CN" sz="1200" err="1">
                <a:solidFill>
                  <a:srgbClr val="FF0000"/>
                </a:solidFill>
              </a:rPr>
              <a:t>m_ClassMoney</a:t>
            </a:r>
            <a:r>
              <a:rPr lang="zh-CN" altLang="en-US" sz="1200" dirty="0">
                <a:solidFill>
                  <a:srgbClr val="FF0000"/>
                </a:solidFill>
              </a:rPr>
              <a:t>为静态成员变量，保存班费</a:t>
            </a:r>
            <a:endParaRPr lang="zh-CN" altLang="en-US" sz="1200" dirty="0">
              <a:solidFill>
                <a:srgbClr val="FF0000"/>
              </a:solidFill>
            </a:endParaRPr>
          </a:p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zh-CN" sz="1200"/>
              <a:t>public:</a:t>
            </a:r>
            <a:endParaRPr lang="en-US" altLang="zh-CN" sz="1200"/>
          </a:p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zh-CN" sz="1200"/>
              <a:t>    void </a:t>
            </a:r>
            <a:r>
              <a:rPr lang="en-US" altLang="zh-CN" sz="1200" err="1"/>
              <a:t>InitStudent(char</a:t>
            </a:r>
            <a:r>
              <a:rPr lang="en-US" altLang="zh-CN" sz="1200"/>
              <a:t> *);</a:t>
            </a:r>
            <a:endParaRPr lang="en-US" altLang="zh-CN" sz="1200"/>
          </a:p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zh-CN" sz="1200"/>
              <a:t>    void </a:t>
            </a:r>
            <a:r>
              <a:rPr lang="en-US" altLang="zh-CN" sz="1200" err="1"/>
              <a:t>ExpendMoney(float</a:t>
            </a:r>
            <a:r>
              <a:rPr lang="en-US" altLang="zh-CN" sz="1200"/>
              <a:t>); </a:t>
            </a:r>
            <a:endParaRPr lang="en-US" altLang="zh-CN" sz="1200"/>
          </a:p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zh-CN" sz="1200"/>
              <a:t>    static void </a:t>
            </a:r>
            <a:r>
              <a:rPr lang="en-US" altLang="zh-CN" sz="1200" err="1"/>
              <a:t>ShowMoney</a:t>
            </a:r>
            <a:r>
              <a:rPr lang="en-US" altLang="zh-CN" sz="1200"/>
              <a:t>(); </a:t>
            </a:r>
            <a:r>
              <a:rPr lang="en-US" altLang="zh-CN" sz="1200">
                <a:solidFill>
                  <a:srgbClr val="FF0000"/>
                </a:solidFill>
              </a:rPr>
              <a:t>//</a:t>
            </a:r>
            <a:r>
              <a:rPr lang="zh-CN" altLang="en-US" sz="1200" dirty="0">
                <a:solidFill>
                  <a:srgbClr val="FF0000"/>
                </a:solidFill>
              </a:rPr>
              <a:t>静态成员函数</a:t>
            </a:r>
            <a:endParaRPr lang="zh-CN" altLang="en-US" sz="1200" dirty="0">
              <a:solidFill>
                <a:srgbClr val="FF0000"/>
              </a:solidFill>
            </a:endParaRPr>
          </a:p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zh-CN" sz="1200"/>
              <a:t>};</a:t>
            </a:r>
            <a:endParaRPr lang="en-US" altLang="zh-CN" sz="1200"/>
          </a:p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zh-CN" sz="1200"/>
              <a:t>float </a:t>
            </a:r>
            <a:r>
              <a:rPr lang="en-US" altLang="zh-CN" sz="1200" err="1"/>
              <a:t>TStudent::m_ClassMoney</a:t>
            </a:r>
            <a:r>
              <a:rPr lang="en-US" altLang="zh-CN" sz="1200"/>
              <a:t>=1000; </a:t>
            </a:r>
            <a:r>
              <a:rPr lang="en-US" altLang="zh-CN" sz="1200">
                <a:solidFill>
                  <a:srgbClr val="FF0000"/>
                </a:solidFill>
              </a:rPr>
              <a:t>//</a:t>
            </a:r>
            <a:r>
              <a:rPr lang="zh-CN" altLang="en-US" sz="1200" dirty="0">
                <a:solidFill>
                  <a:srgbClr val="FF0000"/>
                </a:solidFill>
              </a:rPr>
              <a:t>静态成员变量的初始化</a:t>
            </a:r>
            <a:endParaRPr lang="zh-CN" altLang="en-US" sz="1200" dirty="0">
              <a:solidFill>
                <a:srgbClr val="FF0000"/>
              </a:solidFill>
            </a:endParaRPr>
          </a:p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zh-CN" sz="1200"/>
              <a:t>void </a:t>
            </a:r>
            <a:r>
              <a:rPr lang="en-US" altLang="zh-CN" sz="1200" err="1"/>
              <a:t>TStudent::InitStudent(char</a:t>
            </a:r>
            <a:r>
              <a:rPr lang="en-US" altLang="zh-CN" sz="1200"/>
              <a:t> name[])</a:t>
            </a:r>
            <a:endParaRPr lang="en-US" altLang="zh-CN" sz="1200"/>
          </a:p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zh-CN" sz="1200"/>
              <a:t>{</a:t>
            </a:r>
            <a:endParaRPr lang="en-US" altLang="zh-CN" sz="1200"/>
          </a:p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zh-CN" sz="1200"/>
              <a:t>    </a:t>
            </a:r>
            <a:r>
              <a:rPr lang="en-US" altLang="zh-CN" sz="1200" err="1"/>
              <a:t>strcpy(m_Name,name</a:t>
            </a:r>
            <a:r>
              <a:rPr lang="en-US" altLang="zh-CN" sz="1200"/>
              <a:t>);</a:t>
            </a:r>
            <a:endParaRPr lang="en-US" altLang="zh-CN" sz="1200"/>
          </a:p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zh-CN" sz="1200"/>
              <a:t>}</a:t>
            </a:r>
            <a:endParaRPr lang="en-US" altLang="zh-CN" sz="1200"/>
          </a:p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zh-CN" sz="1200"/>
              <a:t>void </a:t>
            </a:r>
            <a:r>
              <a:rPr lang="en-US" altLang="zh-CN" sz="1200" err="1"/>
              <a:t>TStudent::ExpendMoney(float</a:t>
            </a:r>
            <a:r>
              <a:rPr lang="en-US" altLang="zh-CN" sz="1200"/>
              <a:t> money)</a:t>
            </a:r>
            <a:endParaRPr lang="en-US" altLang="zh-CN" sz="1200"/>
          </a:p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zh-CN" sz="1200"/>
              <a:t>{</a:t>
            </a:r>
            <a:endParaRPr lang="en-US" altLang="zh-CN" sz="1200"/>
          </a:p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zh-CN" sz="1200"/>
              <a:t>    </a:t>
            </a:r>
            <a:r>
              <a:rPr lang="en-US" altLang="zh-CN" sz="1200" err="1"/>
              <a:t>m_ClassMoney</a:t>
            </a:r>
            <a:r>
              <a:rPr lang="en-US" altLang="zh-CN" sz="1200"/>
              <a:t>-=money; </a:t>
            </a:r>
            <a:r>
              <a:rPr lang="en-US" altLang="zh-CN" sz="1200">
                <a:solidFill>
                  <a:srgbClr val="FF0000"/>
                </a:solidFill>
              </a:rPr>
              <a:t>//</a:t>
            </a:r>
            <a:r>
              <a:rPr lang="zh-CN" altLang="en-US" sz="1200" dirty="0">
                <a:solidFill>
                  <a:srgbClr val="FF0000"/>
                </a:solidFill>
              </a:rPr>
              <a:t>班费为原先的减去花费的</a:t>
            </a:r>
            <a:endParaRPr lang="zh-CN" altLang="en-US" sz="1200" dirty="0">
              <a:solidFill>
                <a:srgbClr val="FF0000"/>
              </a:solidFill>
            </a:endParaRPr>
          </a:p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zh-CN" sz="1200"/>
              <a:t>    </a:t>
            </a:r>
            <a:r>
              <a:rPr lang="en-US" altLang="zh-CN" sz="1200" err="1"/>
              <a:t>cout</a:t>
            </a:r>
            <a:r>
              <a:rPr lang="en-US" altLang="zh-CN" sz="1200"/>
              <a:t>&lt;&lt;</a:t>
            </a:r>
            <a:r>
              <a:rPr lang="en-US" altLang="zh-CN" sz="1200" err="1"/>
              <a:t>m_Name</a:t>
            </a:r>
            <a:r>
              <a:rPr lang="en-US" altLang="zh-CN" sz="1200"/>
              <a:t>&lt;&lt;"</a:t>
            </a:r>
            <a:r>
              <a:rPr lang="zh-CN" altLang="en-US" sz="1200" dirty="0"/>
              <a:t>花费班费</a:t>
            </a:r>
            <a:r>
              <a:rPr lang="en-US" altLang="zh-CN" sz="1200"/>
              <a:t>"&lt;&lt;</a:t>
            </a:r>
            <a:r>
              <a:rPr lang="en-US" altLang="zh-CN" sz="1200" err="1"/>
              <a:t>m_ClassMoney</a:t>
            </a:r>
            <a:r>
              <a:rPr lang="en-US" altLang="zh-CN" sz="1200"/>
              <a:t>&lt;&lt;</a:t>
            </a:r>
            <a:r>
              <a:rPr lang="en-US" altLang="zh-CN" sz="1200" err="1"/>
              <a:t>endl</a:t>
            </a:r>
            <a:r>
              <a:rPr lang="en-US" altLang="zh-CN" sz="1200"/>
              <a:t>;</a:t>
            </a:r>
            <a:endParaRPr lang="en-US" altLang="zh-CN" sz="1200"/>
          </a:p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zh-CN" sz="1200"/>
              <a:t>} </a:t>
            </a:r>
            <a:endParaRPr lang="en-US" altLang="zh-CN" sz="1200"/>
          </a:p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zh-CN" sz="1200"/>
              <a:t>void </a:t>
            </a:r>
            <a:r>
              <a:rPr lang="en-US" altLang="zh-CN" sz="1200" err="1"/>
              <a:t>TStudent::ShowMoney</a:t>
            </a:r>
            <a:r>
              <a:rPr lang="en-US" altLang="zh-CN" sz="1200"/>
              <a:t>() </a:t>
            </a:r>
            <a:endParaRPr lang="en-US" altLang="zh-CN" sz="1200"/>
          </a:p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zh-CN" sz="1200"/>
              <a:t>{ </a:t>
            </a:r>
            <a:endParaRPr lang="en-US" altLang="zh-CN" sz="1200"/>
          </a:p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zh-CN" sz="1200"/>
              <a:t>    </a:t>
            </a:r>
            <a:r>
              <a:rPr lang="en-US" altLang="zh-CN" sz="1200" err="1"/>
              <a:t>cout</a:t>
            </a:r>
            <a:r>
              <a:rPr lang="en-US" altLang="zh-CN" sz="1200"/>
              <a:t>&lt;&lt;"</a:t>
            </a:r>
            <a:r>
              <a:rPr lang="zh-CN" altLang="en-US" sz="1200" dirty="0"/>
              <a:t>班费还剩余</a:t>
            </a:r>
            <a:r>
              <a:rPr lang="en-US" altLang="zh-CN" sz="1200"/>
              <a:t>"&lt;&lt; </a:t>
            </a:r>
            <a:r>
              <a:rPr lang="en-US" altLang="zh-CN" sz="1200" err="1"/>
              <a:t>m_ClassMoney</a:t>
            </a:r>
            <a:r>
              <a:rPr lang="en-US" altLang="zh-CN" sz="1200"/>
              <a:t>&lt;&lt;</a:t>
            </a:r>
            <a:r>
              <a:rPr lang="en-US" altLang="zh-CN" sz="1200" err="1"/>
              <a:t>endl</a:t>
            </a:r>
            <a:r>
              <a:rPr lang="en-US" altLang="zh-CN" sz="1200"/>
              <a:t>; </a:t>
            </a:r>
            <a:endParaRPr lang="en-US" altLang="zh-CN" sz="1200"/>
          </a:p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zh-CN" sz="1200"/>
              <a:t>}</a:t>
            </a:r>
            <a:endParaRPr lang="en-US" altLang="zh-CN" sz="1200"/>
          </a:p>
        </p:txBody>
      </p:sp>
      <p:sp>
        <p:nvSpPr>
          <p:cNvPr id="13317" name="Rectangle 12"/>
          <p:cNvSpPr/>
          <p:nvPr/>
        </p:nvSpPr>
        <p:spPr>
          <a:xfrm>
            <a:off x="5003800" y="836613"/>
            <a:ext cx="3097213" cy="24653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¢"/>
              <a:defRPr sz="3200" b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¢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zh-CN" sz="1200"/>
              <a:t>void main()</a:t>
            </a:r>
            <a:endParaRPr lang="en-US" altLang="zh-CN" sz="1200"/>
          </a:p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zh-CN" sz="1200"/>
              <a:t>{</a:t>
            </a:r>
            <a:endParaRPr lang="en-US" altLang="zh-CN" sz="1200"/>
          </a:p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zh-CN" sz="1200"/>
              <a:t>    </a:t>
            </a:r>
            <a:r>
              <a:rPr lang="en-US" altLang="zh-CN" sz="1200" err="1"/>
              <a:t>TStudent</a:t>
            </a:r>
            <a:r>
              <a:rPr lang="en-US" altLang="zh-CN" sz="1200"/>
              <a:t> stu[3];//</a:t>
            </a:r>
            <a:r>
              <a:rPr lang="zh-CN" altLang="en-US" sz="1200" dirty="0"/>
              <a:t>定义三个学生</a:t>
            </a:r>
            <a:endParaRPr lang="zh-CN" altLang="en-US" sz="1200" dirty="0"/>
          </a:p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zh-CN" sz="1200"/>
              <a:t>    stu[0].InitStudent("A");</a:t>
            </a:r>
            <a:endParaRPr lang="en-US" altLang="zh-CN" sz="1200"/>
          </a:p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zh-CN" sz="1200"/>
              <a:t>    stu[1].InitStudent("B");</a:t>
            </a:r>
            <a:endParaRPr lang="en-US" altLang="zh-CN" sz="1200"/>
          </a:p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zh-CN" sz="1200"/>
              <a:t>    stu[2].InitStudent("C");</a:t>
            </a:r>
            <a:endParaRPr lang="en-US" altLang="zh-CN" sz="1200"/>
          </a:p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zh-CN" sz="1200"/>
              <a:t>    stu[0].ExpendMoney(50);</a:t>
            </a:r>
            <a:endParaRPr lang="en-US" altLang="zh-CN" sz="1200"/>
          </a:p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zh-CN" sz="1200"/>
              <a:t>    </a:t>
            </a:r>
            <a:r>
              <a:rPr lang="en-US" altLang="zh-CN" sz="1200" err="1"/>
              <a:t>TStudent::ShowMoney</a:t>
            </a:r>
            <a:r>
              <a:rPr lang="en-US" altLang="zh-CN" sz="1200"/>
              <a:t>();</a:t>
            </a:r>
            <a:endParaRPr lang="en-US" altLang="zh-CN" sz="1200"/>
          </a:p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zh-CN" sz="1200"/>
              <a:t>     stu[1].ExpendMoney(98.5);</a:t>
            </a:r>
            <a:endParaRPr lang="en-US" altLang="zh-CN" sz="1200"/>
          </a:p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zh-CN" sz="1200"/>
              <a:t>    </a:t>
            </a:r>
            <a:r>
              <a:rPr lang="en-US" altLang="zh-CN" sz="1200" err="1"/>
              <a:t>TStudent::ShowMoney</a:t>
            </a:r>
            <a:r>
              <a:rPr lang="en-US" altLang="zh-CN" sz="1200"/>
              <a:t>();</a:t>
            </a:r>
            <a:endParaRPr lang="en-US" altLang="zh-CN" sz="1200"/>
          </a:p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zh-CN" sz="1200"/>
              <a:t>    stu[2].ExpendMoney(500.53);</a:t>
            </a:r>
            <a:endParaRPr lang="en-US" altLang="zh-CN" sz="1200"/>
          </a:p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zh-CN" sz="1200"/>
              <a:t>    </a:t>
            </a:r>
            <a:r>
              <a:rPr lang="en-US" altLang="zh-CN" sz="1200" err="1"/>
              <a:t>TStudent::ShowMoney</a:t>
            </a:r>
            <a:r>
              <a:rPr lang="en-US" altLang="zh-CN" sz="1200"/>
              <a:t>();</a:t>
            </a:r>
            <a:endParaRPr lang="en-US" altLang="zh-CN" sz="1200"/>
          </a:p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zh-CN" sz="1200"/>
              <a:t>}</a:t>
            </a:r>
            <a:endParaRPr lang="en-US" altLang="zh-CN" sz="1200"/>
          </a:p>
        </p:txBody>
      </p:sp>
      <p:pic>
        <p:nvPicPr>
          <p:cNvPr id="11277" name="Picture 13" descr="}_T6NCB[YTE%95D}QV[9N8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03800" y="3716338"/>
            <a:ext cx="2924175" cy="14668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4"/>
          <p:cNvSpPr txBox="1">
            <a:spLocks noGrp="1" noChangeArrowheads="1"/>
          </p:cNvSpPr>
          <p:nvPr/>
        </p:nvSpPr>
        <p:spPr bwMode="auto">
          <a:xfrm>
            <a:off x="468313" y="6237288"/>
            <a:ext cx="2133600" cy="47625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marR="0" defTabSz="914400" eaLnBrk="1" hangingPunct="1">
              <a:buClrTx/>
              <a:buSzTx/>
              <a:buFontTx/>
              <a:buNone/>
              <a:defRPr/>
            </a:pPr>
            <a:fld id="{F5888442-5E41-4068-8A19-64849DFB3187}" type="datetime1">
              <a:rPr kumimoji="0" lang="zh-CN" altLang="en-US" sz="1400" b="1" kern="1200" cap="none" spc="0" normalizeH="0" baseline="0" noProof="0">
                <a:latin typeface="+mn-ea"/>
                <a:ea typeface="+mn-ea"/>
                <a:cs typeface="+mn-cs"/>
              </a:rPr>
            </a:fld>
            <a:endParaRPr kumimoji="0" lang="en-US" altLang="zh-CN" sz="1400" b="1" kern="1200" cap="none" spc="0" normalizeH="0" baseline="0" noProof="0">
              <a:latin typeface="+mn-ea"/>
              <a:ea typeface="+mn-ea"/>
              <a:cs typeface="+mn-cs"/>
            </a:endParaRPr>
          </a:p>
        </p:txBody>
      </p:sp>
      <p:sp>
        <p:nvSpPr>
          <p:cNvPr id="15363" name="Rectangle 6"/>
          <p:cNvSpPr txBox="1">
            <a:spLocks noGrp="1"/>
          </p:cNvSpPr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¢"/>
              <a:defRPr sz="3200" b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¢"/>
              <a:defRPr sz="2800" b="1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buFontTx/>
              <a:buNone/>
            </a:pPr>
            <a:fld id="{9A0DB2DC-4C9A-4742-B13C-FB6460FD3503}" type="slidenum">
              <a:rPr lang="en-US" altLang="zh-CN" sz="1400" b="0" dirty="0">
                <a:latin typeface="Arial Unicode MS" panose="020B0604020202020204" pitchFamily="34" charset="-122"/>
                <a:ea typeface="Arial Unicode MS" panose="020B0604020202020204" pitchFamily="34" charset="-122"/>
              </a:rPr>
            </a:fld>
            <a:endParaRPr lang="en-US" altLang="zh-CN" sz="1400" b="0" dirty="0">
              <a:latin typeface="Arial Unicode MS" panose="020B0604020202020204" pitchFamily="34" charset="-122"/>
              <a:ea typeface="Arial Unicode MS" panose="020B0604020202020204" pitchFamily="34" charset="-122"/>
            </a:endParaRPr>
          </a:p>
        </p:txBody>
      </p:sp>
      <p:sp>
        <p:nvSpPr>
          <p:cNvPr id="15364" name="Rectangle 2"/>
          <p:cNvSpPr/>
          <p:nvPr>
            <p:ph type="title" idx="4294967295"/>
          </p:nvPr>
        </p:nvSpPr>
        <p:spPr>
          <a:ln/>
        </p:spPr>
        <p:txBody>
          <a:bodyPr wrap="square" lIns="91440" tIns="45720" rIns="91440" bIns="45720" anchor="ctr" anchorCtr="0"/>
          <a:p>
            <a:r>
              <a:rPr lang="zh-CN" altLang="en-US" dirty="0">
                <a:effectLst/>
              </a:rPr>
              <a:t>静态函数成员</a:t>
            </a:r>
            <a:endParaRPr lang="zh-CN" altLang="en-US" dirty="0">
              <a:effectLst/>
            </a:endParaRPr>
          </a:p>
        </p:txBody>
      </p:sp>
      <p:sp>
        <p:nvSpPr>
          <p:cNvPr id="56325" name="Rectangle 3"/>
          <p:cNvSpPr/>
          <p:nvPr>
            <p:ph type="body" idx="4294967295"/>
          </p:nvPr>
        </p:nvSpPr>
        <p:spPr>
          <a:ln/>
        </p:spPr>
        <p:txBody>
          <a:bodyPr wrap="square" lIns="91440" tIns="45720" rIns="91440" bIns="45720" anchor="t" anchorCtr="0"/>
          <a:lstStyle/>
          <a:p>
            <a:r>
              <a:rPr lang="zh-CN" altLang="en-US" dirty="0">
                <a:effectLst/>
              </a:rPr>
              <a:t>静态成员函数一般不访问普通数据成员，它的作用主要是访问和操作同类中的静态数据成员或全局变量。</a:t>
            </a:r>
            <a:endParaRPr lang="zh-CN" altLang="en-US" dirty="0">
              <a:effectLst/>
            </a:endParaRPr>
          </a:p>
          <a:p>
            <a:r>
              <a:rPr lang="zh-CN" altLang="en-US" dirty="0">
                <a:effectLst/>
              </a:rPr>
              <a:t>一个类的静态成员函数与非静态成员函数不同，它不需要创建任何该类的对象就可以被调用。</a:t>
            </a:r>
            <a:endParaRPr lang="zh-CN" altLang="en-US" dirty="0"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5">
                                            <p:txEl>
                                              <p:charRg st="47" end="8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6325">
                                            <p:txEl>
                                              <p:charRg st="47" end="8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Rectangle 4"/>
          <p:cNvSpPr txBox="1">
            <a:spLocks noGrp="1" noChangeArrowheads="1"/>
          </p:cNvSpPr>
          <p:nvPr/>
        </p:nvSpPr>
        <p:spPr bwMode="auto">
          <a:xfrm>
            <a:off x="468313" y="6237288"/>
            <a:ext cx="2133600" cy="47625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marR="0" defTabSz="914400" eaLnBrk="1" hangingPunct="1">
              <a:buClrTx/>
              <a:buSzTx/>
              <a:buFontTx/>
              <a:buNone/>
              <a:defRPr/>
            </a:pPr>
            <a:fld id="{93E4E8CC-5392-46DC-A4B4-83D6F0EC51A3}" type="datetime1">
              <a:rPr kumimoji="0" lang="zh-CN" altLang="en-US" sz="1400" b="1" kern="1200" cap="none" spc="0" normalizeH="0" baseline="0" noProof="0">
                <a:latin typeface="+mn-ea"/>
                <a:ea typeface="+mn-ea"/>
                <a:cs typeface="+mn-cs"/>
              </a:rPr>
            </a:fld>
            <a:endParaRPr kumimoji="0" lang="en-US" altLang="zh-CN" sz="1400" b="1" kern="1200" cap="none" spc="0" normalizeH="0" baseline="0" noProof="0">
              <a:latin typeface="+mn-ea"/>
              <a:ea typeface="+mn-ea"/>
              <a:cs typeface="+mn-cs"/>
            </a:endParaRPr>
          </a:p>
        </p:txBody>
      </p:sp>
      <p:sp>
        <p:nvSpPr>
          <p:cNvPr id="16387" name="Rectangle 6"/>
          <p:cNvSpPr txBox="1">
            <a:spLocks noGrp="1"/>
          </p:cNvSpPr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¢"/>
              <a:defRPr sz="3200" b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¢"/>
              <a:defRPr sz="2800" b="1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buFontTx/>
              <a:buNone/>
            </a:pPr>
            <a:fld id="{9A0DB2DC-4C9A-4742-B13C-FB6460FD3503}" type="slidenum">
              <a:rPr lang="en-US" altLang="zh-CN" sz="1400" b="0" dirty="0">
                <a:latin typeface="Arial Unicode MS" panose="020B0604020202020204" pitchFamily="34" charset="-122"/>
                <a:ea typeface="Arial Unicode MS" panose="020B0604020202020204" pitchFamily="34" charset="-122"/>
              </a:rPr>
            </a:fld>
            <a:endParaRPr lang="en-US" altLang="zh-CN" sz="1400" b="0" dirty="0">
              <a:latin typeface="Arial Unicode MS" panose="020B0604020202020204" pitchFamily="34" charset="-122"/>
              <a:ea typeface="Arial Unicode MS" panose="020B0604020202020204" pitchFamily="34" charset="-122"/>
            </a:endParaRPr>
          </a:p>
        </p:txBody>
      </p:sp>
      <p:sp>
        <p:nvSpPr>
          <p:cNvPr id="4" name="日期占位符 3"/>
          <p:cNvSpPr txBox="1">
            <a:spLocks noGrp="1"/>
          </p:cNvSpPr>
          <p:nvPr/>
        </p:nvSpPr>
        <p:spPr bwMode="auto">
          <a:xfrm>
            <a:off x="468313" y="6237288"/>
            <a:ext cx="2133600" cy="47625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marR="0" defTabSz="914400" eaLnBrk="1" hangingPunct="1">
              <a:buClrTx/>
              <a:buSzTx/>
              <a:buFontTx/>
              <a:buNone/>
              <a:defRPr/>
            </a:pPr>
            <a:fld id="{230D46A1-5538-4F14-A602-07CECFD13394}" type="datetime1">
              <a:rPr kumimoji="0" lang="zh-CN" altLang="en-US" sz="1400" b="1" kern="1200" cap="none" spc="0" normalizeH="0" baseline="0" noProof="0">
                <a:latin typeface="+mn-ea"/>
                <a:ea typeface="+mn-ea"/>
                <a:cs typeface="+mn-cs"/>
              </a:rPr>
            </a:fld>
            <a:endParaRPr kumimoji="0" lang="en-US" altLang="zh-CN" sz="1400" b="1" kern="1200" cap="none" spc="0" normalizeH="0" baseline="0" noProof="0">
              <a:latin typeface="+mn-ea"/>
              <a:ea typeface="+mn-ea"/>
              <a:cs typeface="+mn-cs"/>
            </a:endParaRPr>
          </a:p>
        </p:txBody>
      </p:sp>
      <p:sp>
        <p:nvSpPr>
          <p:cNvPr id="16389" name="灯片编号占位符 5"/>
          <p:cNvSpPr txBox="1">
            <a:spLocks noGrp="1"/>
          </p:cNvSpPr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¢"/>
              <a:defRPr sz="3200" b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¢"/>
              <a:defRPr sz="2800" b="1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buFontTx/>
              <a:buNone/>
            </a:pPr>
            <a:fld id="{9A0DB2DC-4C9A-4742-B13C-FB6460FD3503}" type="slidenum">
              <a:rPr lang="en-US" altLang="zh-CN" sz="1400" b="0" dirty="0">
                <a:latin typeface="Arial Unicode MS" panose="020B0604020202020204" pitchFamily="34" charset="-122"/>
                <a:ea typeface="Arial Unicode MS" panose="020B0604020202020204" pitchFamily="34" charset="-122"/>
              </a:rPr>
            </a:fld>
            <a:endParaRPr lang="en-US" altLang="zh-CN" sz="1400" b="0" dirty="0">
              <a:latin typeface="Arial Unicode MS" panose="020B0604020202020204" pitchFamily="34" charset="-122"/>
              <a:ea typeface="Arial Unicode MS" panose="020B0604020202020204" pitchFamily="34" charset="-122"/>
            </a:endParaRPr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wrap="square" lIns="91440" tIns="45720" rIns="91440" bIns="45720" numCol="1" anchor="ctr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1" i="0" u="none" strike="noStrike" kern="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实验目的</a:t>
            </a:r>
            <a:endParaRPr kumimoji="0" lang="zh-CN" altLang="en-US" sz="4400" b="1" i="0" u="none" strike="noStrike" kern="0" cap="none" spc="0" normalizeH="0" baseline="0" noProof="0" smtClean="0">
              <a:ln>
                <a:noFill/>
              </a:ln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412875"/>
            <a:ext cx="8229600" cy="4752975"/>
          </a:xfrm>
        </p:spPr>
        <p:txBody>
          <a:bodyPr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¢"/>
              <a:defRPr/>
            </a:pPr>
            <a:r>
              <a:rPr kumimoji="0" lang="zh-CN" altLang="en-US" sz="32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微软雅黑" panose="020B0503020204020204" pitchFamily="34" charset="-122"/>
                <a:ea typeface="+mn-ea"/>
                <a:cs typeface="+mn-cs"/>
              </a:rPr>
              <a:t>掌握派生类的声明方法和派生类构造函数的定义方法</a:t>
            </a:r>
            <a:endParaRPr kumimoji="0" lang="en-US" altLang="zh-CN" sz="32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微软雅黑" panose="020B0503020204020204" pitchFamily="34" charset="-122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¢"/>
              <a:defRPr/>
            </a:pPr>
            <a:r>
              <a:rPr kumimoji="0" lang="zh-CN" altLang="en-US" sz="32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微软雅黑" panose="020B0503020204020204" pitchFamily="34" charset="-122"/>
                <a:ea typeface="+mn-ea"/>
                <a:cs typeface="+mn-cs"/>
              </a:rPr>
              <a:t>掌握不同方式下，基类成员在派生类中的访问属性</a:t>
            </a:r>
            <a:endParaRPr kumimoji="0" lang="zh-CN" altLang="en-US" sz="32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微软雅黑" panose="020B0503020204020204" pitchFamily="34" charset="-122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5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5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0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charRg st="0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24" end="4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charRg st="24" end="4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4" name="Rectangle 2"/>
          <p:cNvSpPr/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r>
              <a:rPr lang="zh-CN" altLang="en-US" dirty="0">
                <a:effectLst/>
              </a:rPr>
              <a:t>实验内容</a:t>
            </a:r>
            <a:endParaRPr lang="en-US" altLang="zh-CN">
              <a:effectLst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¢"/>
              <a:defRPr/>
            </a:pPr>
            <a:r>
              <a:rPr kumimoji="0" lang="zh-CN" altLang="en-US" sz="32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输入下列程序</a:t>
            </a:r>
            <a:endParaRPr kumimoji="0" lang="zh-CN" altLang="en-US" sz="32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2" name="Rectangle 6"/>
          <p:cNvSpPr/>
          <p:nvPr/>
        </p:nvSpPr>
        <p:spPr>
          <a:xfrm>
            <a:off x="34925" y="274638"/>
            <a:ext cx="3960813" cy="6308725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¢"/>
              <a:defRPr sz="3200" b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¢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zh-CN" sz="1200"/>
              <a:t>#include&lt;</a:t>
            </a:r>
            <a:r>
              <a:rPr lang="en-US" altLang="zh-CN" sz="1200" err="1"/>
              <a:t>iostream</a:t>
            </a:r>
            <a:r>
              <a:rPr lang="en-US" altLang="zh-CN" sz="1200"/>
              <a:t>&gt;</a:t>
            </a:r>
            <a:endParaRPr lang="en-US" altLang="zh-CN" sz="1200"/>
          </a:p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zh-CN" sz="1200"/>
              <a:t>using namespace std;</a:t>
            </a:r>
            <a:endParaRPr lang="en-US" altLang="zh-CN" sz="1200"/>
          </a:p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zh-CN" sz="1200"/>
              <a:t>class Base{</a:t>
            </a:r>
            <a:endParaRPr lang="en-US" altLang="zh-CN" sz="1200"/>
          </a:p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zh-CN" sz="1200"/>
              <a:t>public:</a:t>
            </a:r>
            <a:endParaRPr lang="en-US" altLang="zh-CN" sz="1200"/>
          </a:p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zh-CN" sz="1200"/>
              <a:t>    void </a:t>
            </a:r>
            <a:r>
              <a:rPr lang="en-US" altLang="zh-CN" sz="1200" err="1"/>
              <a:t>setx(int</a:t>
            </a:r>
            <a:r>
              <a:rPr lang="en-US" altLang="zh-CN" sz="1200"/>
              <a:t> i)</a:t>
            </a:r>
            <a:endParaRPr lang="en-US" altLang="zh-CN" sz="1200"/>
          </a:p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zh-CN" sz="1200"/>
              <a:t>    {  x=i;  }</a:t>
            </a:r>
            <a:endParaRPr lang="en-US" altLang="zh-CN" sz="1200"/>
          </a:p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zh-CN" sz="1200"/>
              <a:t>    </a:t>
            </a:r>
            <a:r>
              <a:rPr lang="en-US" altLang="zh-CN" sz="1200" err="1"/>
              <a:t>int</a:t>
            </a:r>
            <a:r>
              <a:rPr lang="en-US" altLang="zh-CN" sz="1200"/>
              <a:t> </a:t>
            </a:r>
            <a:r>
              <a:rPr lang="en-US" altLang="zh-CN" sz="1200" err="1"/>
              <a:t>getx</a:t>
            </a:r>
            <a:r>
              <a:rPr lang="en-US" altLang="zh-CN" sz="1200"/>
              <a:t>()</a:t>
            </a:r>
            <a:endParaRPr lang="en-US" altLang="zh-CN" sz="1200"/>
          </a:p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zh-CN" sz="1200"/>
              <a:t>    {  return x; }</a:t>
            </a:r>
            <a:endParaRPr lang="en-US" altLang="zh-CN" sz="1200"/>
          </a:p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zh-CN" sz="1200"/>
              <a:t>public:</a:t>
            </a:r>
            <a:endParaRPr lang="en-US" altLang="zh-CN" sz="1200"/>
          </a:p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zh-CN" sz="1200"/>
              <a:t>    </a:t>
            </a:r>
            <a:r>
              <a:rPr lang="en-US" altLang="zh-CN" sz="1200" err="1"/>
              <a:t>int</a:t>
            </a:r>
            <a:r>
              <a:rPr lang="en-US" altLang="zh-CN" sz="1200"/>
              <a:t> x;</a:t>
            </a:r>
            <a:endParaRPr lang="en-US" altLang="zh-CN" sz="1200"/>
          </a:p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zh-CN" sz="1200"/>
              <a:t>};</a:t>
            </a:r>
            <a:endParaRPr lang="en-US" altLang="zh-CN" sz="1200"/>
          </a:p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zh-CN" sz="1200"/>
              <a:t>class </a:t>
            </a:r>
            <a:r>
              <a:rPr lang="en-US" altLang="zh-CN" sz="1200" err="1"/>
              <a:t>Derived:public</a:t>
            </a:r>
            <a:r>
              <a:rPr lang="en-US" altLang="zh-CN" sz="1200"/>
              <a:t> Base{</a:t>
            </a:r>
            <a:endParaRPr lang="en-US" altLang="zh-CN" sz="1200"/>
          </a:p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zh-CN" sz="1200"/>
              <a:t>public:</a:t>
            </a:r>
            <a:endParaRPr lang="en-US" altLang="zh-CN" sz="1200"/>
          </a:p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zh-CN" sz="1200"/>
              <a:t>     void </a:t>
            </a:r>
            <a:r>
              <a:rPr lang="en-US" altLang="zh-CN" sz="1200" err="1"/>
              <a:t>sety(int</a:t>
            </a:r>
            <a:r>
              <a:rPr lang="en-US" altLang="zh-CN" sz="1200"/>
              <a:t> i)</a:t>
            </a:r>
            <a:endParaRPr lang="en-US" altLang="zh-CN" sz="1200"/>
          </a:p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zh-CN" sz="1200"/>
              <a:t>     {  y=i;  }</a:t>
            </a:r>
            <a:endParaRPr lang="en-US" altLang="zh-CN" sz="1200"/>
          </a:p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zh-CN" sz="1200"/>
              <a:t>     </a:t>
            </a:r>
            <a:r>
              <a:rPr lang="en-US" altLang="zh-CN" sz="1200" err="1"/>
              <a:t>int</a:t>
            </a:r>
            <a:r>
              <a:rPr lang="en-US" altLang="zh-CN" sz="1200"/>
              <a:t> </a:t>
            </a:r>
            <a:r>
              <a:rPr lang="en-US" altLang="zh-CN" sz="1200" err="1"/>
              <a:t>gety</a:t>
            </a:r>
            <a:r>
              <a:rPr lang="en-US" altLang="zh-CN" sz="1200"/>
              <a:t>()</a:t>
            </a:r>
            <a:endParaRPr lang="en-US" altLang="zh-CN" sz="1200"/>
          </a:p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zh-CN" sz="1200"/>
              <a:t>     {  return y; }</a:t>
            </a:r>
            <a:endParaRPr lang="en-US" altLang="zh-CN" sz="1200"/>
          </a:p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zh-CN" sz="1200"/>
              <a:t>     void show()</a:t>
            </a:r>
            <a:endParaRPr lang="en-US" altLang="zh-CN" sz="1200"/>
          </a:p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zh-CN" sz="1200"/>
              <a:t>    { </a:t>
            </a:r>
            <a:r>
              <a:rPr lang="en-US" altLang="zh-CN" sz="1200" err="1"/>
              <a:t>cout</a:t>
            </a:r>
            <a:r>
              <a:rPr lang="en-US" altLang="zh-CN" sz="1200"/>
              <a:t>&lt;&lt;"</a:t>
            </a:r>
            <a:r>
              <a:rPr lang="en-US" altLang="zh-CN" sz="1200" err="1"/>
              <a:t>Base::x</a:t>
            </a:r>
            <a:r>
              <a:rPr lang="en-US" altLang="zh-CN" sz="1200"/>
              <a:t>="&lt;&lt;x&lt;&lt;</a:t>
            </a:r>
            <a:r>
              <a:rPr lang="en-US" altLang="zh-CN" sz="1200" err="1"/>
              <a:t>endl</a:t>
            </a:r>
            <a:r>
              <a:rPr lang="en-US" altLang="zh-CN" sz="1200"/>
              <a:t>; </a:t>
            </a:r>
            <a:r>
              <a:rPr lang="en-US" altLang="zh-CN" sz="1200">
                <a:solidFill>
                  <a:srgbClr val="FF0000"/>
                </a:solidFill>
              </a:rPr>
              <a:t>// </a:t>
            </a:r>
            <a:r>
              <a:rPr lang="zh-CN" altLang="en-US" sz="1200" dirty="0">
                <a:solidFill>
                  <a:srgbClr val="FF0000"/>
                </a:solidFill>
              </a:rPr>
              <a:t>语句</a:t>
            </a:r>
            <a:r>
              <a:rPr lang="en-US" altLang="zh-CN" sz="1200">
                <a:solidFill>
                  <a:srgbClr val="FF0000"/>
                </a:solidFill>
              </a:rPr>
              <a:t>1</a:t>
            </a:r>
            <a:r>
              <a:rPr lang="en-US" altLang="zh-CN" sz="1200"/>
              <a:t> }</a:t>
            </a:r>
            <a:endParaRPr lang="en-US" altLang="zh-CN" sz="1200"/>
          </a:p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zh-CN" sz="1200"/>
              <a:t>public:</a:t>
            </a:r>
            <a:endParaRPr lang="en-US" altLang="zh-CN" sz="1200"/>
          </a:p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zh-CN" sz="1200"/>
              <a:t>    </a:t>
            </a:r>
            <a:r>
              <a:rPr lang="en-US" altLang="zh-CN" sz="1200" err="1"/>
              <a:t>int</a:t>
            </a:r>
            <a:r>
              <a:rPr lang="en-US" altLang="zh-CN" sz="1200"/>
              <a:t> y;</a:t>
            </a:r>
            <a:endParaRPr lang="en-US" altLang="zh-CN" sz="1200"/>
          </a:p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zh-CN" sz="1200"/>
              <a:t>};</a:t>
            </a:r>
            <a:endParaRPr lang="en-US" altLang="zh-CN" sz="1200"/>
          </a:p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zh-CN" sz="1200" err="1"/>
              <a:t>int</a:t>
            </a:r>
            <a:r>
              <a:rPr lang="en-US" altLang="zh-CN" sz="1200"/>
              <a:t> main()</a:t>
            </a:r>
            <a:endParaRPr lang="en-US" altLang="zh-CN" sz="1200"/>
          </a:p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zh-CN" sz="1200"/>
              <a:t>{</a:t>
            </a:r>
            <a:endParaRPr lang="en-US" altLang="zh-CN" sz="1200"/>
          </a:p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zh-CN" sz="1200"/>
              <a:t>     Derived bb;                             </a:t>
            </a:r>
            <a:r>
              <a:rPr lang="en-US" altLang="zh-CN" sz="1200">
                <a:solidFill>
                  <a:srgbClr val="FF0000"/>
                </a:solidFill>
              </a:rPr>
              <a:t>// </a:t>
            </a:r>
            <a:r>
              <a:rPr lang="zh-CN" altLang="en-US" sz="1200" dirty="0">
                <a:solidFill>
                  <a:srgbClr val="FF0000"/>
                </a:solidFill>
              </a:rPr>
              <a:t>语句</a:t>
            </a:r>
            <a:r>
              <a:rPr lang="en-US" altLang="zh-CN" sz="1200">
                <a:solidFill>
                  <a:srgbClr val="FF0000"/>
                </a:solidFill>
              </a:rPr>
              <a:t>2</a:t>
            </a:r>
            <a:endParaRPr lang="en-US" altLang="zh-CN" sz="1200">
              <a:solidFill>
                <a:srgbClr val="FF0000"/>
              </a:solidFill>
            </a:endParaRPr>
          </a:p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zh-CN" sz="1200"/>
              <a:t>     bb.setx(16);                            </a:t>
            </a:r>
            <a:r>
              <a:rPr lang="en-US" altLang="zh-CN" sz="1200">
                <a:solidFill>
                  <a:srgbClr val="FF0000"/>
                </a:solidFill>
              </a:rPr>
              <a:t>// </a:t>
            </a:r>
            <a:r>
              <a:rPr lang="zh-CN" altLang="en-US" sz="1200" dirty="0">
                <a:solidFill>
                  <a:srgbClr val="FF0000"/>
                </a:solidFill>
              </a:rPr>
              <a:t>语句</a:t>
            </a:r>
            <a:r>
              <a:rPr lang="en-US" altLang="zh-CN" sz="1200">
                <a:solidFill>
                  <a:srgbClr val="FF0000"/>
                </a:solidFill>
              </a:rPr>
              <a:t>3</a:t>
            </a:r>
            <a:endParaRPr lang="en-US" altLang="zh-CN" sz="1200">
              <a:solidFill>
                <a:srgbClr val="FF0000"/>
              </a:solidFill>
            </a:endParaRPr>
          </a:p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zh-CN" sz="1200"/>
              <a:t>     bb.sety(25);                            </a:t>
            </a:r>
            <a:r>
              <a:rPr lang="en-US" altLang="zh-CN" sz="1200">
                <a:solidFill>
                  <a:srgbClr val="FF0000"/>
                </a:solidFill>
              </a:rPr>
              <a:t>// </a:t>
            </a:r>
            <a:r>
              <a:rPr lang="zh-CN" altLang="en-US" sz="1200" dirty="0">
                <a:solidFill>
                  <a:srgbClr val="FF0000"/>
                </a:solidFill>
              </a:rPr>
              <a:t>语句</a:t>
            </a:r>
            <a:r>
              <a:rPr lang="en-US" altLang="zh-CN" sz="1200">
                <a:solidFill>
                  <a:srgbClr val="FF0000"/>
                </a:solidFill>
              </a:rPr>
              <a:t>4</a:t>
            </a:r>
            <a:endParaRPr lang="en-US" altLang="zh-CN" sz="1200">
              <a:solidFill>
                <a:srgbClr val="FF0000"/>
              </a:solidFill>
            </a:endParaRPr>
          </a:p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zh-CN" sz="1200"/>
              <a:t>     </a:t>
            </a:r>
            <a:r>
              <a:rPr lang="en-US" altLang="zh-CN" sz="1200" err="1"/>
              <a:t>bb.show</a:t>
            </a:r>
            <a:r>
              <a:rPr lang="en-US" altLang="zh-CN" sz="1200"/>
              <a:t>();                              </a:t>
            </a:r>
            <a:r>
              <a:rPr lang="en-US" altLang="zh-CN" sz="1200">
                <a:solidFill>
                  <a:srgbClr val="FF0000"/>
                </a:solidFill>
              </a:rPr>
              <a:t>// </a:t>
            </a:r>
            <a:r>
              <a:rPr lang="zh-CN" altLang="en-US" sz="1200" dirty="0">
                <a:solidFill>
                  <a:srgbClr val="FF0000"/>
                </a:solidFill>
              </a:rPr>
              <a:t>语句</a:t>
            </a:r>
            <a:r>
              <a:rPr lang="en-US" altLang="zh-CN" sz="1200">
                <a:solidFill>
                  <a:srgbClr val="FF0000"/>
                </a:solidFill>
              </a:rPr>
              <a:t>5</a:t>
            </a:r>
            <a:endParaRPr lang="en-US" altLang="zh-CN" sz="1200">
              <a:solidFill>
                <a:srgbClr val="FF0000"/>
              </a:solidFill>
            </a:endParaRPr>
          </a:p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zh-CN" sz="1200"/>
              <a:t>    </a:t>
            </a:r>
            <a:r>
              <a:rPr lang="en-US" altLang="zh-CN" sz="1200" err="1"/>
              <a:t>cout</a:t>
            </a:r>
            <a:r>
              <a:rPr lang="en-US" altLang="zh-CN" sz="1200"/>
              <a:t>&lt;&lt;"</a:t>
            </a:r>
            <a:r>
              <a:rPr lang="en-US" altLang="zh-CN" sz="1200" err="1"/>
              <a:t>Base::x</a:t>
            </a:r>
            <a:r>
              <a:rPr lang="en-US" altLang="zh-CN" sz="1200"/>
              <a:t>="&lt;&lt;</a:t>
            </a:r>
            <a:r>
              <a:rPr lang="en-US" altLang="zh-CN" sz="1200" err="1"/>
              <a:t>bb.x</a:t>
            </a:r>
            <a:r>
              <a:rPr lang="en-US" altLang="zh-CN" sz="1200"/>
              <a:t>&lt;&lt;</a:t>
            </a:r>
            <a:r>
              <a:rPr lang="en-US" altLang="zh-CN" sz="1200" err="1"/>
              <a:t>endl</a:t>
            </a:r>
            <a:r>
              <a:rPr lang="en-US" altLang="zh-CN" sz="1200"/>
              <a:t>;           </a:t>
            </a:r>
            <a:r>
              <a:rPr lang="en-US" altLang="zh-CN" sz="1200">
                <a:solidFill>
                  <a:srgbClr val="FF0000"/>
                </a:solidFill>
              </a:rPr>
              <a:t>// </a:t>
            </a:r>
            <a:r>
              <a:rPr lang="zh-CN" altLang="en-US" sz="1200" dirty="0">
                <a:solidFill>
                  <a:srgbClr val="FF0000"/>
                </a:solidFill>
              </a:rPr>
              <a:t>语句</a:t>
            </a:r>
            <a:r>
              <a:rPr lang="en-US" altLang="zh-CN" sz="1200">
                <a:solidFill>
                  <a:srgbClr val="FF0000"/>
                </a:solidFill>
              </a:rPr>
              <a:t>6</a:t>
            </a:r>
            <a:endParaRPr lang="en-US" altLang="zh-CN" sz="1200">
              <a:solidFill>
                <a:srgbClr val="FF0000"/>
              </a:solidFill>
            </a:endParaRPr>
          </a:p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zh-CN" sz="1200"/>
              <a:t>    </a:t>
            </a:r>
            <a:r>
              <a:rPr lang="en-US" altLang="zh-CN" sz="1200" err="1"/>
              <a:t>cout</a:t>
            </a:r>
            <a:r>
              <a:rPr lang="en-US" altLang="zh-CN" sz="1200"/>
              <a:t>&lt;&lt;"</a:t>
            </a:r>
            <a:r>
              <a:rPr lang="en-US" altLang="zh-CN" sz="1200" err="1"/>
              <a:t>Derived::y</a:t>
            </a:r>
            <a:r>
              <a:rPr lang="en-US" altLang="zh-CN" sz="1200"/>
              <a:t>="&lt;&lt;</a:t>
            </a:r>
            <a:r>
              <a:rPr lang="en-US" altLang="zh-CN" sz="1200" err="1"/>
              <a:t>bb.y</a:t>
            </a:r>
            <a:r>
              <a:rPr lang="en-US" altLang="zh-CN" sz="1200"/>
              <a:t>&lt;&lt;</a:t>
            </a:r>
            <a:r>
              <a:rPr lang="en-US" altLang="zh-CN" sz="1200" err="1"/>
              <a:t>endl</a:t>
            </a:r>
            <a:r>
              <a:rPr lang="en-US" altLang="zh-CN" sz="1200"/>
              <a:t>;        </a:t>
            </a:r>
            <a:r>
              <a:rPr lang="en-US" altLang="zh-CN" sz="1200">
                <a:solidFill>
                  <a:srgbClr val="FF0000"/>
                </a:solidFill>
              </a:rPr>
              <a:t>// </a:t>
            </a:r>
            <a:r>
              <a:rPr lang="zh-CN" altLang="en-US" sz="1200" dirty="0">
                <a:solidFill>
                  <a:srgbClr val="FF0000"/>
                </a:solidFill>
              </a:rPr>
              <a:t>语句</a:t>
            </a:r>
            <a:r>
              <a:rPr lang="en-US" altLang="zh-CN" sz="1200">
                <a:solidFill>
                  <a:srgbClr val="FF0000"/>
                </a:solidFill>
              </a:rPr>
              <a:t>7</a:t>
            </a:r>
            <a:endParaRPr lang="en-US" altLang="zh-CN" sz="1200">
              <a:solidFill>
                <a:srgbClr val="FF0000"/>
              </a:solidFill>
            </a:endParaRPr>
          </a:p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zh-CN" sz="1200"/>
              <a:t>    </a:t>
            </a:r>
            <a:r>
              <a:rPr lang="en-US" altLang="zh-CN" sz="1200" err="1"/>
              <a:t>cout</a:t>
            </a:r>
            <a:r>
              <a:rPr lang="en-US" altLang="zh-CN" sz="1200"/>
              <a:t>&lt;&lt;"</a:t>
            </a:r>
            <a:r>
              <a:rPr lang="en-US" altLang="zh-CN" sz="1200" err="1"/>
              <a:t>Base::x</a:t>
            </a:r>
            <a:r>
              <a:rPr lang="en-US" altLang="zh-CN" sz="1200"/>
              <a:t>="&lt;&lt;</a:t>
            </a:r>
            <a:r>
              <a:rPr lang="en-US" altLang="zh-CN" sz="1200" err="1"/>
              <a:t>bb.getx</a:t>
            </a:r>
            <a:r>
              <a:rPr lang="en-US" altLang="zh-CN" sz="1200"/>
              <a:t>()&lt;&lt;</a:t>
            </a:r>
            <a:r>
              <a:rPr lang="en-US" altLang="zh-CN" sz="1200" err="1"/>
              <a:t>endl</a:t>
            </a:r>
            <a:r>
              <a:rPr lang="en-US" altLang="zh-CN" sz="1200"/>
              <a:t>;      </a:t>
            </a:r>
            <a:r>
              <a:rPr lang="en-US" altLang="zh-CN" sz="1200">
                <a:solidFill>
                  <a:srgbClr val="FF0000"/>
                </a:solidFill>
              </a:rPr>
              <a:t>// </a:t>
            </a:r>
            <a:r>
              <a:rPr lang="zh-CN" altLang="en-US" sz="1200" dirty="0">
                <a:solidFill>
                  <a:srgbClr val="FF0000"/>
                </a:solidFill>
              </a:rPr>
              <a:t>语句</a:t>
            </a:r>
            <a:r>
              <a:rPr lang="en-US" altLang="zh-CN" sz="1200">
                <a:solidFill>
                  <a:srgbClr val="FF0000"/>
                </a:solidFill>
              </a:rPr>
              <a:t>8</a:t>
            </a:r>
            <a:endParaRPr lang="en-US" altLang="zh-CN" sz="1200">
              <a:solidFill>
                <a:srgbClr val="FF0000"/>
              </a:solidFill>
            </a:endParaRPr>
          </a:p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zh-CN" sz="1200"/>
              <a:t>    </a:t>
            </a:r>
            <a:r>
              <a:rPr lang="en-US" altLang="zh-CN" sz="1200" err="1"/>
              <a:t>cout</a:t>
            </a:r>
            <a:r>
              <a:rPr lang="en-US" altLang="zh-CN" sz="1200"/>
              <a:t>&lt;&lt;"</a:t>
            </a:r>
            <a:r>
              <a:rPr lang="en-US" altLang="zh-CN" sz="1200" err="1"/>
              <a:t>Derived::y</a:t>
            </a:r>
            <a:r>
              <a:rPr lang="en-US" altLang="zh-CN" sz="1200"/>
              <a:t>="&lt;&lt;</a:t>
            </a:r>
            <a:r>
              <a:rPr lang="en-US" altLang="zh-CN" sz="1200" err="1"/>
              <a:t>bb.gety</a:t>
            </a:r>
            <a:r>
              <a:rPr lang="en-US" altLang="zh-CN" sz="1200"/>
              <a:t>()&lt;&lt;</a:t>
            </a:r>
            <a:r>
              <a:rPr lang="en-US" altLang="zh-CN" sz="1200" err="1"/>
              <a:t>endl</a:t>
            </a:r>
            <a:r>
              <a:rPr lang="en-US" altLang="zh-CN" sz="1200"/>
              <a:t>;   </a:t>
            </a:r>
            <a:r>
              <a:rPr lang="en-US" altLang="zh-CN" sz="1200">
                <a:solidFill>
                  <a:srgbClr val="FF0000"/>
                </a:solidFill>
              </a:rPr>
              <a:t>// </a:t>
            </a:r>
            <a:r>
              <a:rPr lang="zh-CN" altLang="en-US" sz="1200" dirty="0">
                <a:solidFill>
                  <a:srgbClr val="FF0000"/>
                </a:solidFill>
              </a:rPr>
              <a:t>语句</a:t>
            </a:r>
            <a:r>
              <a:rPr lang="en-US" altLang="zh-CN" sz="1200">
                <a:solidFill>
                  <a:srgbClr val="FF0000"/>
                </a:solidFill>
              </a:rPr>
              <a:t>9</a:t>
            </a:r>
            <a:endParaRPr lang="en-US" altLang="zh-CN" sz="1200">
              <a:solidFill>
                <a:srgbClr val="FF0000"/>
              </a:solidFill>
            </a:endParaRPr>
          </a:p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zh-CN" sz="1200"/>
              <a:t>    return 0;</a:t>
            </a:r>
            <a:endParaRPr lang="en-US" altLang="zh-CN" sz="1200"/>
          </a:p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zh-CN" sz="1200"/>
              <a:t>}</a:t>
            </a:r>
            <a:endParaRPr lang="zh-CN" altLang="en-US" sz="1200" dirty="0"/>
          </a:p>
        </p:txBody>
      </p:sp>
      <p:sp>
        <p:nvSpPr>
          <p:cNvPr id="21511" name="Rectangle 3"/>
          <p:cNvSpPr>
            <a:spLocks noChangeArrowheads="1"/>
          </p:cNvSpPr>
          <p:nvPr/>
        </p:nvSpPr>
        <p:spPr bwMode="auto">
          <a:xfrm>
            <a:off x="4175125" y="0"/>
            <a:ext cx="4968875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¢"/>
              <a:defRPr sz="3200" b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¢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lvl="0" eaLnBrk="1" hangingPunct="1"/>
            <a:r>
              <a:rPr lang="zh-CN" altLang="en-US" sz="2400" dirty="0">
                <a:effectLst>
                  <a:outerShdw blurRad="38100" dist="38100" dir="2700000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写出程序运行的结果。</a:t>
            </a:r>
            <a:endParaRPr lang="zh-CN" altLang="en-US" sz="2400" dirty="0">
              <a:effectLst>
                <a:outerShdw blurRad="38100" dist="38100" dir="2700000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1" hangingPunct="1"/>
            <a:r>
              <a:rPr lang="zh-CN" altLang="en-US" sz="2400" dirty="0">
                <a:effectLst>
                  <a:outerShdw blurRad="38100" dist="38100" dir="2700000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按照以下要求，对程序进行修改后再调试，指出调试中出错的原因。</a:t>
            </a:r>
            <a:endParaRPr lang="zh-CN" altLang="en-US" sz="2400" dirty="0">
              <a:effectLst>
                <a:outerShdw blurRad="38100" dist="38100" dir="2700000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/>
            <a:r>
              <a:rPr lang="zh-CN" altLang="en-US" sz="2000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将基类</a:t>
            </a:r>
            <a:r>
              <a:rPr lang="en-US" altLang="zh-CN" sz="200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Base</a:t>
            </a:r>
            <a:r>
              <a:rPr lang="zh-CN" altLang="en-US" sz="2000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中数据成员</a:t>
            </a:r>
            <a:r>
              <a:rPr lang="en-US" altLang="zh-CN" sz="200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2000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的访问权限改为</a:t>
            </a:r>
            <a:r>
              <a:rPr lang="en-US" altLang="zh-CN" sz="200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private</a:t>
            </a:r>
            <a:r>
              <a:rPr lang="zh-CN" altLang="en-US" sz="2000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时，会出现哪些错误，为什么？</a:t>
            </a:r>
            <a:endParaRPr lang="zh-CN" altLang="en-US" sz="2000" dirty="0">
              <a:solidFill>
                <a:schemeClr val="accent2"/>
              </a:solidFill>
              <a:effectLst>
                <a:outerShdw blurRad="38100" dist="38100" dir="2700000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/>
            <a:r>
              <a:rPr lang="zh-CN" altLang="en-US" sz="2000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将基类</a:t>
            </a:r>
            <a:r>
              <a:rPr lang="en-US" altLang="zh-CN" sz="200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Base</a:t>
            </a:r>
            <a:r>
              <a:rPr lang="zh-CN" altLang="en-US" sz="2000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中数据成员</a:t>
            </a:r>
            <a:r>
              <a:rPr lang="en-US" altLang="zh-CN" sz="200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2000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的访问权限改为</a:t>
            </a:r>
            <a:r>
              <a:rPr lang="en-US" altLang="zh-CN" sz="200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protected</a:t>
            </a:r>
            <a:r>
              <a:rPr lang="zh-CN" altLang="en-US" sz="2000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时，会出现哪些错误，为什么？</a:t>
            </a:r>
            <a:endParaRPr lang="zh-CN" altLang="en-US" sz="2000" dirty="0">
              <a:solidFill>
                <a:schemeClr val="accent2"/>
              </a:solidFill>
              <a:effectLst>
                <a:outerShdw blurRad="38100" dist="38100" dir="2700000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/>
            <a:r>
              <a:rPr lang="zh-CN" altLang="en-US" sz="2000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zh-CN" altLang="en-US" sz="2000" dirty="0">
                <a:solidFill>
                  <a:srgbClr val="FF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原程序</a:t>
            </a:r>
            <a:r>
              <a:rPr lang="zh-CN" altLang="en-US" sz="2000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的基础上，将派生类</a:t>
            </a:r>
            <a:r>
              <a:rPr lang="en-US" altLang="zh-CN" sz="200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Derived</a:t>
            </a:r>
            <a:r>
              <a:rPr lang="zh-CN" altLang="en-US" sz="2000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的继承方式改为</a:t>
            </a:r>
            <a:r>
              <a:rPr lang="en-US" altLang="zh-CN" sz="200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private</a:t>
            </a:r>
            <a:r>
              <a:rPr lang="zh-CN" altLang="en-US" sz="2000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时，会出现哪些错误，为什么？</a:t>
            </a:r>
            <a:endParaRPr lang="zh-CN" altLang="en-US" sz="2000" dirty="0">
              <a:solidFill>
                <a:schemeClr val="accent2"/>
              </a:solidFill>
              <a:effectLst>
                <a:outerShdw blurRad="38100" dist="38100" dir="2700000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/>
            <a:r>
              <a:rPr lang="zh-CN" altLang="en-US" sz="2000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zh-CN" altLang="en-US" sz="2000" dirty="0">
                <a:solidFill>
                  <a:srgbClr val="FF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原程序</a:t>
            </a:r>
            <a:r>
              <a:rPr lang="zh-CN" altLang="en-US" sz="2000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的基础上，将派生类</a:t>
            </a:r>
            <a:r>
              <a:rPr lang="en-US" altLang="zh-CN" sz="200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Derived</a:t>
            </a:r>
            <a:r>
              <a:rPr lang="zh-CN" altLang="en-US" sz="2000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的继承方式改为</a:t>
            </a:r>
            <a:r>
              <a:rPr lang="en-US" altLang="zh-CN" sz="200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protected</a:t>
            </a:r>
            <a:r>
              <a:rPr lang="zh-CN" altLang="en-US" sz="2000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时，会出现哪些错误，为什么？</a:t>
            </a:r>
            <a:endParaRPr lang="zh-CN" altLang="en-US" sz="2000" dirty="0">
              <a:solidFill>
                <a:schemeClr val="accent2"/>
              </a:solidFill>
              <a:effectLst>
                <a:outerShdw blurRad="38100" dist="38100" dir="2700000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/>
            <a:endParaRPr lang="zh-CN" altLang="en-US" sz="1600" dirty="0">
              <a:solidFill>
                <a:schemeClr val="accent2"/>
              </a:solidFill>
              <a:effectLst>
                <a:outerShdw blurRad="38100" dist="38100" dir="2700000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511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>
                                            <p:txEl>
                                              <p:charRg st="11" end="4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511">
                                            <p:txEl>
                                              <p:charRg st="11" end="4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>
                                            <p:txEl>
                                              <p:charRg st="42" end="8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511">
                                            <p:txEl>
                                              <p:charRg st="42" end="8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>
                                            <p:txEl>
                                              <p:charRg st="84" end="1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511">
                                            <p:txEl>
                                              <p:charRg st="84" end="12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>
                                            <p:txEl>
                                              <p:charRg st="128" end="17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1511">
                                            <p:txEl>
                                              <p:charRg st="128" end="17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>
                                            <p:txEl>
                                              <p:charRg st="177" end="2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1511">
                                            <p:txEl>
                                              <p:charRg st="177" end="22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0" name="Rectangle 3"/>
          <p:cNvSpPr txBox="1">
            <a:spLocks noGrp="1"/>
          </p:cNvSpPr>
          <p:nvPr>
            <p:ph type="dt" sz="half" idx="2"/>
          </p:nvPr>
        </p:nvSpPr>
        <p:spPr>
          <a:ln/>
        </p:spPr>
        <p:txBody>
          <a:bodyPr/>
          <a:lstStyle/>
          <a:p>
            <a:pPr marL="0" indent="0" eaLnBrk="1" hangingPunct="1">
              <a:spcBef>
                <a:spcPct val="0"/>
              </a:spcBef>
              <a:buFontTx/>
              <a:buNone/>
            </a:pPr>
            <a:fld id="{BB962C8B-B14F-4D97-AF65-F5344CB8AC3E}" type="datetime1">
              <a:rPr lang="zh-CN" altLang="en-US" sz="1400" dirty="0"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</a:fld>
            <a:endParaRPr lang="zh-CN" altLang="en-US" sz="1400" dirty="0">
              <a:effectLst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2531" name="Rectangle 5"/>
          <p:cNvSpPr txBox="1">
            <a:spLocks noGrp="1"/>
          </p:cNvSpPr>
          <p:nvPr>
            <p:ph type="sldNum" sz="quarter" idx="4"/>
          </p:nvPr>
        </p:nvSpPr>
        <p:spPr>
          <a:ln/>
        </p:spPr>
        <p:txBody>
          <a:bodyPr/>
          <a:lstStyle/>
          <a:p>
            <a:pPr marL="0" indent="0" algn="r" eaLnBrk="1" hangingPunct="1">
              <a:spcBef>
                <a:spcPct val="0"/>
              </a:spcBef>
              <a:buFontTx/>
              <a:buNone/>
            </a:pPr>
            <a:fld id="{9A0DB2DC-4C9A-4742-B13C-FB6460FD3503}" type="slidenum">
              <a:rPr lang="en-US" altLang="zh-CN" sz="1400" b="0" dirty="0">
                <a:effectLst/>
                <a:latin typeface="+mn-lt"/>
                <a:ea typeface="Arial Unicode MS" panose="020B0604020202020204" pitchFamily="34" charset="-122"/>
                <a:cs typeface="+mn-cs"/>
              </a:rPr>
            </a:fld>
            <a:endParaRPr lang="en-US" altLang="zh-CN" sz="1400" b="0" dirty="0">
              <a:effectLst/>
              <a:latin typeface="+mn-lt"/>
              <a:ea typeface="Arial Unicode MS" panose="020B0604020202020204" pitchFamily="34" charset="-122"/>
              <a:cs typeface="+mn-cs"/>
            </a:endParaRPr>
          </a:p>
        </p:txBody>
      </p:sp>
      <p:sp>
        <p:nvSpPr>
          <p:cNvPr id="22532" name="Rectangle 3"/>
          <p:cNvSpPr txBox="1">
            <a:spLocks noGrp="1"/>
          </p:cNvSpPr>
          <p:nvPr/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¢"/>
              <a:defRPr sz="3200" b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¢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fld id="{BB962C8B-B14F-4D97-AF65-F5344CB8AC3E}" type="datetime1">
              <a:rPr lang="zh-CN" altLang="en-US" sz="1400" dirty="0">
                <a:latin typeface="Times New Roman" panose="02020603050405020304" pitchFamily="18" charset="0"/>
                <a:ea typeface="黑体" panose="02010609060101010101" pitchFamily="49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2533" name="Rectangle 5"/>
          <p:cNvSpPr txBox="1">
            <a:spLocks noGrp="1"/>
          </p:cNvSpPr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¢"/>
              <a:defRPr sz="3200" b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¢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buFontTx/>
              <a:buNone/>
            </a:pPr>
            <a:fld id="{9A0DB2DC-4C9A-4742-B13C-FB6460FD3503}" type="slidenum">
              <a:rPr lang="en-US" altLang="zh-CN" sz="1400" b="0" dirty="0">
                <a:ea typeface="Arial Unicode MS" panose="020B0604020202020204" pitchFamily="34" charset="-122"/>
              </a:rPr>
            </a:fld>
            <a:endParaRPr lang="en-US" altLang="zh-CN" sz="1400" b="0" dirty="0">
              <a:ea typeface="Arial Unicode MS" panose="020B0604020202020204" pitchFamily="34" charset="-122"/>
            </a:endParaRPr>
          </a:p>
        </p:txBody>
      </p:sp>
      <p:sp>
        <p:nvSpPr>
          <p:cNvPr id="72713" name="Rectangle 9"/>
          <p:cNvSpPr>
            <a:spLocks noGrp="1" noChangeArrowheads="1"/>
          </p:cNvSpPr>
          <p:nvPr>
            <p:ph type="ctrTitle"/>
          </p:nvPr>
        </p:nvSpPr>
        <p:spPr bwMode="auto">
          <a:xfrm>
            <a:off x="757238" y="1958975"/>
            <a:ext cx="7772400" cy="1470025"/>
          </a:xfrm>
          <a:ln>
            <a:noFill/>
          </a:ln>
        </p:spPr>
        <p:txBody>
          <a:bodyPr wrap="square" lIns="91440" tIns="45720" rIns="91440" bIns="45720" numCol="1" anchor="ctr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8000" b="1" i="0" u="none" strike="noStrike" kern="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T</a:t>
            </a:r>
            <a:r>
              <a:rPr kumimoji="0" lang="en-US" altLang="zh-CN" sz="8000" b="1" i="0" u="none" strike="noStrike" kern="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hank you !!</a:t>
            </a:r>
            <a:endParaRPr kumimoji="0" lang="zh-CN" altLang="zh-CN" sz="8000" b="1" i="0" u="none" strike="noStrike" kern="0" cap="none" spc="0" normalizeH="0" baseline="0" noProof="0" smtClean="0">
              <a:ln>
                <a:noFill/>
              </a:ln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微软雅黑"/>
        <a:cs typeface="宋体"/>
      </a:majorFont>
      <a:minorFont>
        <a:latin typeface="Arial"/>
        <a:ea typeface="微软雅黑"/>
        <a:cs typeface="宋体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默认设计模板">
  <a:themeElements>
    <a:clrScheme name="1_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1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2305</Words>
  <Application>WPS 演示</Application>
  <PresentationFormat>在屏幕上显示</PresentationFormat>
  <Paragraphs>154</Paragraphs>
  <Slides>8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8</vt:i4>
      </vt:variant>
    </vt:vector>
  </HeadingPairs>
  <TitlesOfParts>
    <vt:vector size="17" baseType="lpstr">
      <vt:lpstr>Arial</vt:lpstr>
      <vt:lpstr>宋体</vt:lpstr>
      <vt:lpstr>Wingdings</vt:lpstr>
      <vt:lpstr>微软雅黑</vt:lpstr>
      <vt:lpstr>Arial Unicode MS</vt:lpstr>
      <vt:lpstr>Times New Roman</vt:lpstr>
      <vt:lpstr>黑体</vt:lpstr>
      <vt:lpstr>默认设计模板</vt:lpstr>
      <vt:lpstr>1_默认设计模板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微软用户</dc:creator>
  <cp:lastModifiedBy>huang</cp:lastModifiedBy>
  <cp:revision>462</cp:revision>
  <cp:lastPrinted>2015-10-26T11:36:37Z</cp:lastPrinted>
  <dcterms:created xsi:type="dcterms:W3CDTF">2015-07-27T12:16:40Z</dcterms:created>
  <dcterms:modified xsi:type="dcterms:W3CDTF">2021-10-13T06:38:44Z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6A9C84E148B94AD7828C8165D1310F23</vt:lpwstr>
  </property>
  <property fmtid="{D5CDD505-2E9C-101B-9397-08002B2CF9AE}" pid="3" name="KSOProductBuildVer">
    <vt:lpwstr>2052-11.1.0.10938</vt:lpwstr>
  </property>
</Properties>
</file>