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33" r:id="rId68"/>
    <p:sldId id="334" r:id="rId69"/>
    <p:sldId id="332" r:id="rId70"/>
    <p:sldId id="326" r:id="rId71"/>
    <p:sldId id="327" r:id="rId72"/>
    <p:sldId id="337" r:id="rId73"/>
    <p:sldId id="338" r:id="rId74"/>
    <p:sldId id="335" r:id="rId75"/>
    <p:sldId id="345" r:id="rId76"/>
    <p:sldId id="330" r:id="rId77"/>
    <p:sldId id="346" r:id="rId78"/>
    <p:sldId id="342" r:id="rId79"/>
    <p:sldId id="347" r:id="rId80"/>
    <p:sldId id="341" r:id="rId81"/>
    <p:sldId id="344" r:id="rId82"/>
    <p:sldId id="329" r:id="rId83"/>
    <p:sldId id="336" r:id="rId84"/>
    <p:sldId id="339" r:id="rId85"/>
    <p:sldId id="340" r:id="rId86"/>
    <p:sldId id="343"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10/30/2025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2D7D9-4E41-F190-850A-855E4DDA5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7579-7380-E653-8C6C-7415E3197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6669-1890-C0DA-2EBE-937358A38C1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EA29C29-F4EC-B256-8FD7-8554C48FB17E}"/>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047400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447E-1808-FDF1-65C1-714EC23D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DAE9E-B61C-F005-BB25-50C3EF9C37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188DD-3420-0339-F2D6-6802F8F5E02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D5F3C1C-8AD3-CC4D-E419-0A7577B84CA8}"/>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3869128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CD83-B0C2-3F3B-0CD3-9ACD3E2A4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12C8C-7966-3936-A965-7C0C0C369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DB0CB-8F71-9B7A-96AF-49911EDB31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68F0EB-7C09-088B-BE46-61D0B5F2C03D}"/>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129463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7CDD0-9513-6527-5FC9-B183C3487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4E110-64DB-3939-E01A-5E8B8EA38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BBF6B-905A-B2D3-AEC7-B5AA5152E6B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D1638-4F82-154E-0B27-F7D2903EF543}"/>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2104672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397C-8826-BAD8-48C9-08D503351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29122-B48F-C7CA-892F-FBE04AF05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DEE6D-4EC6-8238-73F0-D44A7EDA22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0FB5894-4842-7C0D-5F1A-7C6804A81EC9}"/>
              </a:ext>
            </a:extLst>
          </p:cNvPr>
          <p:cNvSpPr>
            <a:spLocks noGrp="1"/>
          </p:cNvSpPr>
          <p:nvPr>
            <p:ph type="sldNum" sz="quarter" idx="10"/>
          </p:nvPr>
        </p:nvSpPr>
        <p:spPr/>
        <p:txBody>
          <a:bodyPr/>
          <a:lstStyle/>
          <a:p>
            <a:fld id="{319BE468-75AD-472B-90AC-B0CB707E0D7A}" type="slidenum">
              <a:rPr lang="en-US" smtClean="0"/>
              <a:pPr/>
              <a:t>73</a:t>
            </a:fld>
            <a:endParaRPr lang="en-US"/>
          </a:p>
        </p:txBody>
      </p:sp>
    </p:spTree>
    <p:extLst>
      <p:ext uri="{BB962C8B-B14F-4D97-AF65-F5344CB8AC3E}">
        <p14:creationId xmlns:p14="http://schemas.microsoft.com/office/powerpoint/2010/main" val="10097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8BEF0-0554-633B-A7A9-3D9CD60A6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F1781-E73D-491B-C6E2-E9DD1AFCC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B8EF2-311F-2121-0BC1-3886B1E0286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7640B1-2D91-5881-5F07-E620B7C2439F}"/>
              </a:ext>
            </a:extLst>
          </p:cNvPr>
          <p:cNvSpPr>
            <a:spLocks noGrp="1"/>
          </p:cNvSpPr>
          <p:nvPr>
            <p:ph type="sldNum" sz="quarter" idx="10"/>
          </p:nvPr>
        </p:nvSpPr>
        <p:spPr/>
        <p:txBody>
          <a:bodyPr/>
          <a:lstStyle/>
          <a:p>
            <a:fld id="{319BE468-75AD-472B-90AC-B0CB707E0D7A}" type="slidenum">
              <a:rPr lang="en-US" smtClean="0"/>
              <a:pPr/>
              <a:t>74</a:t>
            </a:fld>
            <a:endParaRPr lang="en-US"/>
          </a:p>
        </p:txBody>
      </p:sp>
    </p:spTree>
    <p:extLst>
      <p:ext uri="{BB962C8B-B14F-4D97-AF65-F5344CB8AC3E}">
        <p14:creationId xmlns:p14="http://schemas.microsoft.com/office/powerpoint/2010/main" val="4127824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12800-8A19-25EC-F36A-F8ACDCACB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F2118-3099-B6FC-90C6-3CF1F9A00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733C0-4574-FAF4-9351-DF5252C45D2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CF4FC25-4478-E7AA-B233-7BB0F17D4D8F}"/>
              </a:ext>
            </a:extLst>
          </p:cNvPr>
          <p:cNvSpPr>
            <a:spLocks noGrp="1"/>
          </p:cNvSpPr>
          <p:nvPr>
            <p:ph type="sldNum" sz="quarter" idx="10"/>
          </p:nvPr>
        </p:nvSpPr>
        <p:spPr/>
        <p:txBody>
          <a:bodyPr/>
          <a:lstStyle/>
          <a:p>
            <a:fld id="{319BE468-75AD-472B-90AC-B0CB707E0D7A}" type="slidenum">
              <a:rPr lang="en-US" smtClean="0"/>
              <a:pPr/>
              <a:t>75</a:t>
            </a:fld>
            <a:endParaRPr lang="en-US"/>
          </a:p>
        </p:txBody>
      </p:sp>
    </p:spTree>
    <p:extLst>
      <p:ext uri="{BB962C8B-B14F-4D97-AF65-F5344CB8AC3E}">
        <p14:creationId xmlns:p14="http://schemas.microsoft.com/office/powerpoint/2010/main" val="329198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76</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9B930-BD76-F235-68BE-405FF530B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C9744-26E1-1CFF-E49A-4D95DEAF08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CF3D0-68FD-B35D-119A-F5B39F33550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79B1A1E-E7B8-FEAC-5300-3A3836EAC395}"/>
              </a:ext>
            </a:extLst>
          </p:cNvPr>
          <p:cNvSpPr>
            <a:spLocks noGrp="1"/>
          </p:cNvSpPr>
          <p:nvPr>
            <p:ph type="sldNum" sz="quarter" idx="10"/>
          </p:nvPr>
        </p:nvSpPr>
        <p:spPr/>
        <p:txBody>
          <a:bodyPr/>
          <a:lstStyle/>
          <a:p>
            <a:fld id="{319BE468-75AD-472B-90AC-B0CB707E0D7A}" type="slidenum">
              <a:rPr lang="en-US" smtClean="0"/>
              <a:pPr/>
              <a:t>77</a:t>
            </a:fld>
            <a:endParaRPr lang="en-US"/>
          </a:p>
        </p:txBody>
      </p:sp>
    </p:spTree>
    <p:extLst>
      <p:ext uri="{BB962C8B-B14F-4D97-AF65-F5344CB8AC3E}">
        <p14:creationId xmlns:p14="http://schemas.microsoft.com/office/powerpoint/2010/main" val="3479197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5271-93A3-4357-7C97-733021F7DF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E1278-507F-7C1E-FE8A-D5F72DF9AC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434751-C9CC-ADD5-465A-BEFF64A524B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ACA47BC-1A1A-231E-2D6A-A7294BF6C0BB}"/>
              </a:ext>
            </a:extLst>
          </p:cNvPr>
          <p:cNvSpPr>
            <a:spLocks noGrp="1"/>
          </p:cNvSpPr>
          <p:nvPr>
            <p:ph type="sldNum" sz="quarter" idx="10"/>
          </p:nvPr>
        </p:nvSpPr>
        <p:spPr/>
        <p:txBody>
          <a:bodyPr/>
          <a:lstStyle/>
          <a:p>
            <a:fld id="{319BE468-75AD-472B-90AC-B0CB707E0D7A}" type="slidenum">
              <a:rPr lang="en-US" smtClean="0"/>
              <a:pPr/>
              <a:t>78</a:t>
            </a:fld>
            <a:endParaRPr lang="en-US"/>
          </a:p>
        </p:txBody>
      </p:sp>
    </p:spTree>
    <p:extLst>
      <p:ext uri="{BB962C8B-B14F-4D97-AF65-F5344CB8AC3E}">
        <p14:creationId xmlns:p14="http://schemas.microsoft.com/office/powerpoint/2010/main" val="2651158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83E87-AFDC-96B5-1014-BF7BE27BA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2297D-1708-1909-F92E-4569A6505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26E84C-353A-C9BB-0B74-BC7E59DE12E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656EC8B-9F66-2861-C06F-32D109CE5D2D}"/>
              </a:ext>
            </a:extLst>
          </p:cNvPr>
          <p:cNvSpPr>
            <a:spLocks noGrp="1"/>
          </p:cNvSpPr>
          <p:nvPr>
            <p:ph type="sldNum" sz="quarter" idx="10"/>
          </p:nvPr>
        </p:nvSpPr>
        <p:spPr/>
        <p:txBody>
          <a:bodyPr/>
          <a:lstStyle/>
          <a:p>
            <a:fld id="{319BE468-75AD-472B-90AC-B0CB707E0D7A}" type="slidenum">
              <a:rPr lang="en-US" smtClean="0"/>
              <a:pPr/>
              <a:t>79</a:t>
            </a:fld>
            <a:endParaRPr lang="en-US"/>
          </a:p>
        </p:txBody>
      </p:sp>
    </p:spTree>
    <p:extLst>
      <p:ext uri="{BB962C8B-B14F-4D97-AF65-F5344CB8AC3E}">
        <p14:creationId xmlns:p14="http://schemas.microsoft.com/office/powerpoint/2010/main" val="158184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9D92B-6532-C02D-F2E1-A85CF292BC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25EFA-4CB3-9B3D-E205-05DC50D28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46685C-FC88-83A0-424F-844049CCF75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657EDB6-FC9D-8008-DD33-4B947CA0B3A7}"/>
              </a:ext>
            </a:extLst>
          </p:cNvPr>
          <p:cNvSpPr>
            <a:spLocks noGrp="1"/>
          </p:cNvSpPr>
          <p:nvPr>
            <p:ph type="sldNum" sz="quarter" idx="10"/>
          </p:nvPr>
        </p:nvSpPr>
        <p:spPr/>
        <p:txBody>
          <a:bodyPr/>
          <a:lstStyle/>
          <a:p>
            <a:fld id="{319BE468-75AD-472B-90AC-B0CB707E0D7A}" type="slidenum">
              <a:rPr lang="en-US" smtClean="0"/>
              <a:pPr/>
              <a:t>80</a:t>
            </a:fld>
            <a:endParaRPr lang="en-US"/>
          </a:p>
        </p:txBody>
      </p:sp>
    </p:spTree>
    <p:extLst>
      <p:ext uri="{BB962C8B-B14F-4D97-AF65-F5344CB8AC3E}">
        <p14:creationId xmlns:p14="http://schemas.microsoft.com/office/powerpoint/2010/main" val="247795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AB0CA-E0FB-0E45-0BB0-07C040F94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3AB007-FA17-FB21-FC1B-E2B9AF495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385AE5-9D1E-85C8-BD20-35F2A9A1CF8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394612E-4DAF-0470-95D1-95E00881746B}"/>
              </a:ext>
            </a:extLst>
          </p:cNvPr>
          <p:cNvSpPr>
            <a:spLocks noGrp="1"/>
          </p:cNvSpPr>
          <p:nvPr>
            <p:ph type="sldNum" sz="quarter" idx="10"/>
          </p:nvPr>
        </p:nvSpPr>
        <p:spPr/>
        <p:txBody>
          <a:bodyPr/>
          <a:lstStyle/>
          <a:p>
            <a:fld id="{319BE468-75AD-472B-90AC-B0CB707E0D7A}" type="slidenum">
              <a:rPr lang="en-US" smtClean="0"/>
              <a:pPr/>
              <a:t>81</a:t>
            </a:fld>
            <a:endParaRPr lang="en-US"/>
          </a:p>
        </p:txBody>
      </p:sp>
    </p:spTree>
    <p:extLst>
      <p:ext uri="{BB962C8B-B14F-4D97-AF65-F5344CB8AC3E}">
        <p14:creationId xmlns:p14="http://schemas.microsoft.com/office/powerpoint/2010/main" val="2911164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82</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DAEB-D19D-531A-950B-E3428610D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2A90E-D498-333B-568F-003B80961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03AF4-4F46-8F2D-D47B-472FDBD542C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DA00E1E-235E-270B-5736-A33E0A8BDAC7}"/>
              </a:ext>
            </a:extLst>
          </p:cNvPr>
          <p:cNvSpPr>
            <a:spLocks noGrp="1"/>
          </p:cNvSpPr>
          <p:nvPr>
            <p:ph type="sldNum" sz="quarter" idx="10"/>
          </p:nvPr>
        </p:nvSpPr>
        <p:spPr/>
        <p:txBody>
          <a:bodyPr/>
          <a:lstStyle/>
          <a:p>
            <a:fld id="{319BE468-75AD-472B-90AC-B0CB707E0D7A}" type="slidenum">
              <a:rPr lang="en-US" smtClean="0"/>
              <a:pPr/>
              <a:t>83</a:t>
            </a:fld>
            <a:endParaRPr lang="en-US"/>
          </a:p>
        </p:txBody>
      </p:sp>
    </p:spTree>
    <p:extLst>
      <p:ext uri="{BB962C8B-B14F-4D97-AF65-F5344CB8AC3E}">
        <p14:creationId xmlns:p14="http://schemas.microsoft.com/office/powerpoint/2010/main" val="2772731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9E01A-30D0-B61E-4A2A-5F9A4BF39D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5E32E-9BEF-A9EC-0F62-727FCB964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4EE5B-1FDF-6701-FF3B-CEAFE36A51A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191E5B9-B013-5017-FC18-7EB33AFB822E}"/>
              </a:ext>
            </a:extLst>
          </p:cNvPr>
          <p:cNvSpPr>
            <a:spLocks noGrp="1"/>
          </p:cNvSpPr>
          <p:nvPr>
            <p:ph type="sldNum" sz="quarter" idx="10"/>
          </p:nvPr>
        </p:nvSpPr>
        <p:spPr/>
        <p:txBody>
          <a:bodyPr/>
          <a:lstStyle/>
          <a:p>
            <a:fld id="{319BE468-75AD-472B-90AC-B0CB707E0D7A}" type="slidenum">
              <a:rPr lang="en-US" smtClean="0"/>
              <a:pPr/>
              <a:t>84</a:t>
            </a:fld>
            <a:endParaRPr lang="en-US"/>
          </a:p>
        </p:txBody>
      </p:sp>
    </p:spTree>
    <p:extLst>
      <p:ext uri="{BB962C8B-B14F-4D97-AF65-F5344CB8AC3E}">
        <p14:creationId xmlns:p14="http://schemas.microsoft.com/office/powerpoint/2010/main" val="18667495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58484-BA38-7B7C-1563-4AC9F2E33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17B24-44E4-2013-4D4E-59A791430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09A5B-FFD8-2BCC-7186-985E59E2D88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6684AE1-FB15-B81F-0B0A-7D1E778C68F9}"/>
              </a:ext>
            </a:extLst>
          </p:cNvPr>
          <p:cNvSpPr>
            <a:spLocks noGrp="1"/>
          </p:cNvSpPr>
          <p:nvPr>
            <p:ph type="sldNum" sz="quarter" idx="10"/>
          </p:nvPr>
        </p:nvSpPr>
        <p:spPr/>
        <p:txBody>
          <a:bodyPr/>
          <a:lstStyle/>
          <a:p>
            <a:fld id="{319BE468-75AD-472B-90AC-B0CB707E0D7A}" type="slidenum">
              <a:rPr lang="en-US" smtClean="0"/>
              <a:pPr/>
              <a:t>85</a:t>
            </a:fld>
            <a:endParaRPr lang="en-US"/>
          </a:p>
        </p:txBody>
      </p:sp>
    </p:spTree>
    <p:extLst>
      <p:ext uri="{BB962C8B-B14F-4D97-AF65-F5344CB8AC3E}">
        <p14:creationId xmlns:p14="http://schemas.microsoft.com/office/powerpoint/2010/main" val="4097136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87D30-903A-7B1C-8A4F-FFC74A7CA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3F6EC0-6A51-50E1-BECF-C911D16A6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EACF9-DF7B-78E8-DA64-7612098F0A0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692C269-787F-0ED5-096B-A8C7B23EB279}"/>
              </a:ext>
            </a:extLst>
          </p:cNvPr>
          <p:cNvSpPr>
            <a:spLocks noGrp="1"/>
          </p:cNvSpPr>
          <p:nvPr>
            <p:ph type="sldNum" sz="quarter" idx="10"/>
          </p:nvPr>
        </p:nvSpPr>
        <p:spPr/>
        <p:txBody>
          <a:bodyPr/>
          <a:lstStyle/>
          <a:p>
            <a:fld id="{319BE468-75AD-472B-90AC-B0CB707E0D7A}" type="slidenum">
              <a:rPr lang="en-US" smtClean="0"/>
              <a:pPr/>
              <a:t>86</a:t>
            </a:fld>
            <a:endParaRPr lang="en-US"/>
          </a:p>
        </p:txBody>
      </p:sp>
    </p:spTree>
    <p:extLst>
      <p:ext uri="{BB962C8B-B14F-4D97-AF65-F5344CB8AC3E}">
        <p14:creationId xmlns:p14="http://schemas.microsoft.com/office/powerpoint/2010/main" val="71126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A81D-E449-ABCE-FC07-956CBF71A5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60CCEE4-A978-7BF5-8709-807F3C71DF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787CE53-8806-6F69-22A4-9C65DF6DFFB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7C1ED5B-5DED-5110-8656-C496FCA327B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2EC6013D-B89B-197D-3C82-6B4A2EECFB8F}"/>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8A23F35-86E8-6606-F5A5-CB0172FC5AD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8A7BFE1-C511-DE60-226A-09D68D59B69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4C218E3-C77C-A52D-B3B4-35F18FA56BA3}"/>
              </a:ext>
            </a:extLst>
          </p:cNvPr>
          <p:cNvSpPr txBox="1"/>
          <p:nvPr/>
        </p:nvSpPr>
        <p:spPr>
          <a:xfrm>
            <a:off x="556591" y="2432307"/>
            <a:ext cx="9817111" cy="3521862"/>
          </a:xfrm>
          <a:prstGeom prst="rect">
            <a:avLst/>
          </a:prstGeom>
          <a:noFill/>
        </p:spPr>
        <p:txBody>
          <a:bodyPr wrap="none" rtlCol="0">
            <a:spAutoFit/>
          </a:bodyPr>
          <a:lstStyle/>
          <a:p>
            <a:pPr>
              <a:lnSpc>
                <a:spcPct val="150000"/>
              </a:lnSpc>
            </a:pPr>
            <a:r>
              <a:rPr lang="en-US" sz="4000" b="1" dirty="0"/>
              <a:t>Key characteristics of JavaScript arrays:</a:t>
            </a:r>
          </a:p>
          <a:p>
            <a:pPr marL="285750" indent="-285750">
              <a:lnSpc>
                <a:spcPct val="150000"/>
              </a:lnSpc>
              <a:buFont typeface="Arial" panose="020B0604020202020204" pitchFamily="34" charset="0"/>
              <a:buChar char="•"/>
            </a:pPr>
            <a:r>
              <a:rPr lang="en-IN" sz="2800" dirty="0">
                <a:solidFill>
                  <a:schemeClr val="tx1">
                    <a:lumMod val="85000"/>
                  </a:schemeClr>
                </a:solidFill>
              </a:rPr>
              <a:t>Ordered Collection</a:t>
            </a:r>
          </a:p>
          <a:p>
            <a:pPr marL="285750" indent="-285750">
              <a:lnSpc>
                <a:spcPct val="150000"/>
              </a:lnSpc>
              <a:buFont typeface="Arial" panose="020B0604020202020204" pitchFamily="34" charset="0"/>
              <a:buChar char="•"/>
            </a:pPr>
            <a:r>
              <a:rPr lang="en-IN" sz="2800" dirty="0">
                <a:solidFill>
                  <a:schemeClr val="tx1">
                    <a:lumMod val="85000"/>
                  </a:schemeClr>
                </a:solidFill>
              </a:rPr>
              <a:t>Zero-Based Indexing</a:t>
            </a:r>
          </a:p>
          <a:p>
            <a:pPr marL="285750" indent="-285750">
              <a:lnSpc>
                <a:spcPct val="150000"/>
              </a:lnSpc>
              <a:buFont typeface="Arial" panose="020B0604020202020204" pitchFamily="34" charset="0"/>
              <a:buChar char="•"/>
            </a:pPr>
            <a:r>
              <a:rPr lang="en-IN" sz="2800" dirty="0">
                <a:solidFill>
                  <a:schemeClr val="tx1">
                    <a:lumMod val="85000"/>
                  </a:schemeClr>
                </a:solidFill>
              </a:rPr>
              <a:t>Dynamic Size</a:t>
            </a:r>
          </a:p>
          <a:p>
            <a:pPr marL="285750" indent="-285750">
              <a:lnSpc>
                <a:spcPct val="150000"/>
              </a:lnSpc>
              <a:buFont typeface="Arial" panose="020B0604020202020204" pitchFamily="34" charset="0"/>
              <a:buChar char="•"/>
            </a:pPr>
            <a:r>
              <a:rPr lang="en-IN" sz="2800" dirty="0">
                <a:solidFill>
                  <a:schemeClr val="tx1">
                    <a:lumMod val="85000"/>
                  </a:schemeClr>
                </a:solidFill>
              </a:rPr>
              <a:t>Heterogeneous Elements</a:t>
            </a:r>
          </a:p>
        </p:txBody>
      </p:sp>
    </p:spTree>
    <p:extLst>
      <p:ext uri="{BB962C8B-B14F-4D97-AF65-F5344CB8AC3E}">
        <p14:creationId xmlns:p14="http://schemas.microsoft.com/office/powerpoint/2010/main" val="24305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D06-005D-59DD-354F-CE753E71C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BF021B6-85BF-E02B-D091-B82CE25380F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52BFB25-A897-B03F-B28D-72788E69A58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D563C4F-484E-86D4-9CCD-57DEEC81A64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ED03D741-A989-B6D3-DDF1-8AB18F74D370}"/>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6358D43-5375-68F8-4D27-63668311046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CE74413-B78E-1174-426F-8ADB2CF9152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71E66FC2-C962-07DF-29AC-6FF3B3CC8D2A}"/>
              </a:ext>
            </a:extLst>
          </p:cNvPr>
          <p:cNvPicPr>
            <a:picLocks noChangeAspect="1"/>
          </p:cNvPicPr>
          <p:nvPr/>
        </p:nvPicPr>
        <p:blipFill>
          <a:blip r:embed="rId4"/>
          <a:stretch>
            <a:fillRect/>
          </a:stretch>
        </p:blipFill>
        <p:spPr>
          <a:xfrm>
            <a:off x="803910" y="2701824"/>
            <a:ext cx="10584180" cy="3258400"/>
          </a:xfrm>
          <a:prstGeom prst="rect">
            <a:avLst/>
          </a:prstGeom>
        </p:spPr>
      </p:pic>
    </p:spTree>
    <p:extLst>
      <p:ext uri="{BB962C8B-B14F-4D97-AF65-F5344CB8AC3E}">
        <p14:creationId xmlns:p14="http://schemas.microsoft.com/office/powerpoint/2010/main" val="280546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1BEA-62E2-5D82-4774-8DF0A7D07E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CF7068C-7F9B-B92E-2E9A-2AF58FBF68C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54EFE74-9153-BBFB-DFF5-D87EE3EB0C7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1CA034-0D0C-0D5A-158E-C1D4194FA7C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E4A82C3-B814-FC1B-115F-D8B03F9A6B8D}"/>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73E581B-AD18-5BB1-45F3-E306743D9B86}"/>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99066E9-44E7-75B8-2FFC-6690E4908CF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5" name="TextBox 4">
            <a:extLst>
              <a:ext uri="{FF2B5EF4-FFF2-40B4-BE49-F238E27FC236}">
                <a16:creationId xmlns:a16="http://schemas.microsoft.com/office/drawing/2014/main" id="{1B9745BD-6696-2DE0-5922-F6F300AD9748}"/>
              </a:ext>
            </a:extLst>
          </p:cNvPr>
          <p:cNvSpPr txBox="1"/>
          <p:nvPr/>
        </p:nvSpPr>
        <p:spPr>
          <a:xfrm>
            <a:off x="556591" y="2432307"/>
            <a:ext cx="6509090" cy="3521862"/>
          </a:xfrm>
          <a:prstGeom prst="rect">
            <a:avLst/>
          </a:prstGeom>
          <a:noFill/>
        </p:spPr>
        <p:txBody>
          <a:bodyPr wrap="none" rtlCol="0">
            <a:spAutoFit/>
          </a:bodyPr>
          <a:lstStyle/>
          <a:p>
            <a:pPr>
              <a:lnSpc>
                <a:spcPct val="150000"/>
              </a:lnSpc>
            </a:pPr>
            <a:r>
              <a:rPr lang="en-US" sz="4000" b="1" dirty="0"/>
              <a:t>How to initialize an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Array().fill()</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Array().from()</a:t>
            </a:r>
          </a:p>
        </p:txBody>
      </p:sp>
    </p:spTree>
    <p:extLst>
      <p:ext uri="{BB962C8B-B14F-4D97-AF65-F5344CB8AC3E}">
        <p14:creationId xmlns:p14="http://schemas.microsoft.com/office/powerpoint/2010/main" val="7729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79513" y="2150441"/>
            <a:ext cx="12192000" cy="1446550"/>
          </a:xfrm>
          <a:prstGeom prst="rect">
            <a:avLst/>
          </a:prstGeom>
          <a:noFill/>
        </p:spPr>
        <p:txBody>
          <a:bodyPr wrap="square" rtlCol="0">
            <a:spAutoFit/>
          </a:bodyPr>
          <a:lstStyle/>
          <a:p>
            <a:pPr algn="ctr"/>
            <a:r>
              <a:rPr lang="en-US" sz="8800" dirty="0">
                <a:solidFill>
                  <a:srgbClr val="FFFF00"/>
                </a:solidFill>
              </a:rPr>
              <a:t>Traditional 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3498849"/>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1792727" y="4515937"/>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5195116" y="4406502"/>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209874" y="4552065"/>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8" name="TextBox 17">
            <a:extLst>
              <a:ext uri="{FF2B5EF4-FFF2-40B4-BE49-F238E27FC236}">
                <a16:creationId xmlns:a16="http://schemas.microsoft.com/office/drawing/2014/main" id="{8DAC4B43-0C19-BD4C-4A1B-D07822952E13}"/>
              </a:ext>
            </a:extLst>
          </p:cNvPr>
          <p:cNvSpPr txBox="1"/>
          <p:nvPr/>
        </p:nvSpPr>
        <p:spPr>
          <a:xfrm>
            <a:off x="3423680" y="5500237"/>
            <a:ext cx="1608133" cy="769441"/>
          </a:xfrm>
          <a:prstGeom prst="rect">
            <a:avLst/>
          </a:prstGeom>
          <a:noFill/>
        </p:spPr>
        <p:txBody>
          <a:bodyPr wrap="none" rtlCol="0">
            <a:spAutoFit/>
          </a:bodyPr>
          <a:lstStyle/>
          <a:p>
            <a:r>
              <a:rPr lang="en-US" sz="4400" dirty="0">
                <a:solidFill>
                  <a:schemeClr val="accent3">
                    <a:lumMod val="20000"/>
                    <a:lumOff val="80000"/>
                  </a:schemeClr>
                </a:solidFill>
              </a:rPr>
              <a:t>break</a:t>
            </a:r>
            <a:endParaRPr lang="en-IN" sz="4400" dirty="0">
              <a:solidFill>
                <a:schemeClr val="accent3">
                  <a:lumMod val="20000"/>
                  <a:lumOff val="80000"/>
                </a:schemeClr>
              </a:solidFill>
            </a:endParaRPr>
          </a:p>
        </p:txBody>
      </p:sp>
      <p:sp>
        <p:nvSpPr>
          <p:cNvPr id="19" name="TextBox 18">
            <a:extLst>
              <a:ext uri="{FF2B5EF4-FFF2-40B4-BE49-F238E27FC236}">
                <a16:creationId xmlns:a16="http://schemas.microsoft.com/office/drawing/2014/main" id="{8B4FC163-C1F9-3F18-C6FB-9E7DEB32ACBB}"/>
              </a:ext>
            </a:extLst>
          </p:cNvPr>
          <p:cNvSpPr txBox="1"/>
          <p:nvPr/>
        </p:nvSpPr>
        <p:spPr>
          <a:xfrm>
            <a:off x="7018682" y="5500238"/>
            <a:ext cx="2382383" cy="769441"/>
          </a:xfrm>
          <a:prstGeom prst="rect">
            <a:avLst/>
          </a:prstGeom>
          <a:noFill/>
        </p:spPr>
        <p:txBody>
          <a:bodyPr wrap="none" rtlCol="0">
            <a:spAutoFit/>
          </a:bodyPr>
          <a:lstStyle/>
          <a:p>
            <a:r>
              <a:rPr lang="en-US" sz="4400" dirty="0">
                <a:solidFill>
                  <a:schemeClr val="accent3">
                    <a:lumMod val="20000"/>
                    <a:lumOff val="80000"/>
                  </a:schemeClr>
                </a:solidFill>
              </a:rPr>
              <a:t>continue</a:t>
            </a:r>
            <a:endParaRPr lang="en-IN" sz="4400" dirty="0">
              <a:solidFill>
                <a:schemeClr val="accent3">
                  <a:lumMod val="20000"/>
                  <a:lumOff val="80000"/>
                </a:schemeClr>
              </a:solidFill>
            </a:endParaRPr>
          </a:p>
        </p:txBody>
      </p:sp>
    </p:spTree>
    <p:extLst>
      <p:ext uri="{BB962C8B-B14F-4D97-AF65-F5344CB8AC3E}">
        <p14:creationId xmlns:p14="http://schemas.microsoft.com/office/powerpoint/2010/main" val="58374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forEach</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600364" y="4575783"/>
            <a:ext cx="10658763" cy="1754326"/>
          </a:xfrm>
          <a:prstGeom prst="rect">
            <a:avLst/>
          </a:prstGeom>
          <a:noFill/>
        </p:spPr>
        <p:txBody>
          <a:bodyPr wrap="square" rtlCol="0">
            <a:spAutoFit/>
          </a:bodyPr>
          <a:lstStyle/>
          <a:p>
            <a:pPr algn="ctr"/>
            <a:r>
              <a:rPr lang="en-US" sz="3600" dirty="0"/>
              <a:t>Iterate over an array, and on each iteration, it calls a callback function and provides an indexed element of the array.</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9CC1-C213-A300-ADEB-F9BEFF4DC77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FF20D3-8A3D-5D6D-7681-0975A4F1677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E0A7F76-6082-997F-1BB9-28E24EEE4EA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1EF7F4A-E908-13C2-3696-813C6CF0905E}"/>
              </a:ext>
            </a:extLst>
          </p:cNvPr>
          <p:cNvSpPr>
            <a:spLocks noGrp="1"/>
          </p:cNvSpPr>
          <p:nvPr>
            <p:ph type="title"/>
          </p:nvPr>
        </p:nvSpPr>
        <p:spPr>
          <a:xfrm>
            <a:off x="0" y="404897"/>
            <a:ext cx="12192000" cy="2175580"/>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17253F0-3747-B6A7-8721-44FEE4DCB88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53A8A76-C974-AC70-4D5B-8CC4562907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7A14F9A0-53BC-24F6-3288-1F2F9C622A5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51AA51A-FDCF-BBA2-C0D6-97D21672C9C7}"/>
              </a:ext>
            </a:extLst>
          </p:cNvPr>
          <p:cNvSpPr txBox="1"/>
          <p:nvPr/>
        </p:nvSpPr>
        <p:spPr>
          <a:xfrm>
            <a:off x="0" y="2838224"/>
            <a:ext cx="12192000" cy="1569660"/>
          </a:xfrm>
          <a:prstGeom prst="rect">
            <a:avLst/>
          </a:prstGeom>
          <a:noFill/>
        </p:spPr>
        <p:txBody>
          <a:bodyPr wrap="square" rtlCol="0">
            <a:spAutoFit/>
          </a:bodyPr>
          <a:lstStyle/>
          <a:p>
            <a:pPr algn="ctr"/>
            <a:r>
              <a:rPr lang="en-US" sz="9600" b="1" dirty="0">
                <a:solidFill>
                  <a:srgbClr val="FFFF00"/>
                </a:solidFill>
              </a:rPr>
              <a:t>for…of()</a:t>
            </a:r>
            <a:endParaRPr lang="en-IN" sz="9600" b="1" dirty="0"/>
          </a:p>
        </p:txBody>
      </p:sp>
      <p:sp>
        <p:nvSpPr>
          <p:cNvPr id="4" name="TextBox 3">
            <a:extLst>
              <a:ext uri="{FF2B5EF4-FFF2-40B4-BE49-F238E27FC236}">
                <a16:creationId xmlns:a16="http://schemas.microsoft.com/office/drawing/2014/main" id="{42F19CEE-038D-7DB0-FA95-AD318EA35075}"/>
              </a:ext>
            </a:extLst>
          </p:cNvPr>
          <p:cNvSpPr txBox="1"/>
          <p:nvPr/>
        </p:nvSpPr>
        <p:spPr>
          <a:xfrm>
            <a:off x="584752" y="4702242"/>
            <a:ext cx="11022496" cy="1569660"/>
          </a:xfrm>
          <a:prstGeom prst="rect">
            <a:avLst/>
          </a:prstGeom>
          <a:noFill/>
        </p:spPr>
        <p:txBody>
          <a:bodyPr wrap="square" rtlCol="0">
            <a:spAutoFit/>
          </a:bodyPr>
          <a:lstStyle/>
          <a:p>
            <a:pPr algn="ctr"/>
            <a:r>
              <a:rPr lang="en-US" sz="4800" dirty="0"/>
              <a:t>The MODERN Way to Loop Through JavaScript Arrays</a:t>
            </a:r>
            <a:endParaRPr lang="en-IN" sz="4800" dirty="0"/>
          </a:p>
        </p:txBody>
      </p:sp>
      <p:sp>
        <p:nvSpPr>
          <p:cNvPr id="5" name="TextBox 4">
            <a:extLst>
              <a:ext uri="{FF2B5EF4-FFF2-40B4-BE49-F238E27FC236}">
                <a16:creationId xmlns:a16="http://schemas.microsoft.com/office/drawing/2014/main" id="{BC7EEAE0-4E3B-72E6-4EED-734E66FC807E}"/>
              </a:ext>
            </a:extLst>
          </p:cNvPr>
          <p:cNvSpPr txBox="1"/>
          <p:nvPr/>
        </p:nvSpPr>
        <p:spPr>
          <a:xfrm>
            <a:off x="0" y="1936200"/>
            <a:ext cx="12192000" cy="1569660"/>
          </a:xfrm>
          <a:prstGeom prst="rect">
            <a:avLst/>
          </a:prstGeom>
          <a:noFill/>
        </p:spPr>
        <p:txBody>
          <a:bodyPr wrap="square" rtlCol="0">
            <a:spAutoFit/>
          </a:bodyPr>
          <a:lstStyle/>
          <a:p>
            <a:pPr algn="ctr"/>
            <a:r>
              <a:rPr lang="en-US" sz="9600" b="1" dirty="0">
                <a:solidFill>
                  <a:schemeClr val="accent2">
                    <a:lumMod val="20000"/>
                    <a:lumOff val="80000"/>
                  </a:schemeClr>
                </a:solidFill>
                <a:latin typeface="Bahnschrift SemiCondensed" panose="020B0502040204020203" pitchFamily="34" charset="0"/>
              </a:rPr>
              <a:t>ES6</a:t>
            </a:r>
            <a:endParaRPr lang="en-IN" sz="9600" b="1" dirty="0">
              <a:solidFill>
                <a:schemeClr val="accent2">
                  <a:lumMod val="20000"/>
                  <a:lumOff val="80000"/>
                </a:schemeClr>
              </a:solidFill>
            </a:endParaRPr>
          </a:p>
        </p:txBody>
      </p:sp>
    </p:spTree>
    <p:extLst>
      <p:ext uri="{BB962C8B-B14F-4D97-AF65-F5344CB8AC3E}">
        <p14:creationId xmlns:p14="http://schemas.microsoft.com/office/powerpoint/2010/main" val="1509348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A91B5-A14A-9A69-8B6E-0A5B74A8779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346D918-0A91-509F-4718-5B19B615D46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5790120-E59F-1712-064D-306DE072EB6D}"/>
              </a:ext>
            </a:extLst>
          </p:cNvPr>
          <p:cNvSpPr/>
          <p:nvPr/>
        </p:nvSpPr>
        <p:spPr>
          <a:xfrm>
            <a:off x="3853953" y="-516835"/>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F21ECB-FC43-8B22-28A2-8BB68A62CC42}"/>
              </a:ext>
            </a:extLst>
          </p:cNvPr>
          <p:cNvSpPr>
            <a:spLocks noGrp="1"/>
          </p:cNvSpPr>
          <p:nvPr>
            <p:ph type="title"/>
          </p:nvPr>
        </p:nvSpPr>
        <p:spPr>
          <a:xfrm>
            <a:off x="0" y="62872"/>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9BB491E-E176-FFA9-1AA3-5D0867E3CC0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948265D6-90D7-9622-405A-14E48A031C9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07AF87D-0F26-4649-D5F9-7AD6358B478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E9F73DF-08F9-C003-6149-040FBF501A0A}"/>
              </a:ext>
            </a:extLst>
          </p:cNvPr>
          <p:cNvSpPr txBox="1"/>
          <p:nvPr/>
        </p:nvSpPr>
        <p:spPr>
          <a:xfrm>
            <a:off x="0" y="2103695"/>
            <a:ext cx="12192000" cy="3139321"/>
          </a:xfrm>
          <a:prstGeom prst="rect">
            <a:avLst/>
          </a:prstGeom>
          <a:noFill/>
        </p:spPr>
        <p:txBody>
          <a:bodyPr wrap="square" rtlCol="0">
            <a:spAutoFit/>
          </a:bodyPr>
          <a:lstStyle/>
          <a:p>
            <a:pPr algn="ctr"/>
            <a:r>
              <a:rPr lang="en-US" sz="6600" dirty="0"/>
              <a:t>Which JavaScript Loop is ACTUALLY Fastest? 🚀 </a:t>
            </a:r>
            <a:br>
              <a:rPr lang="en-US" sz="6600" dirty="0"/>
            </a:br>
            <a:r>
              <a:rPr lang="en-US" sz="6600" b="1" dirty="0">
                <a:solidFill>
                  <a:srgbClr val="FFFF00"/>
                </a:solidFill>
              </a:rPr>
              <a:t>(for, </a:t>
            </a:r>
            <a:r>
              <a:rPr lang="en-US" sz="6600" b="1" dirty="0" err="1">
                <a:solidFill>
                  <a:srgbClr val="FFFF00"/>
                </a:solidFill>
              </a:rPr>
              <a:t>forEach</a:t>
            </a:r>
            <a:r>
              <a:rPr lang="en-US" sz="6600" b="1" dirty="0">
                <a:solidFill>
                  <a:srgbClr val="FFFF00"/>
                </a:solidFill>
              </a:rPr>
              <a:t>, for...of)</a:t>
            </a:r>
            <a:endParaRPr lang="en-IN" sz="6600" b="1" dirty="0">
              <a:solidFill>
                <a:srgbClr val="FFFF00"/>
              </a:solidFill>
            </a:endParaRPr>
          </a:p>
        </p:txBody>
      </p:sp>
      <p:sp>
        <p:nvSpPr>
          <p:cNvPr id="4" name="TextBox 3">
            <a:extLst>
              <a:ext uri="{FF2B5EF4-FFF2-40B4-BE49-F238E27FC236}">
                <a16:creationId xmlns:a16="http://schemas.microsoft.com/office/drawing/2014/main" id="{7B6B7768-07C0-E8C0-73D9-DA7FE7C5BE4D}"/>
              </a:ext>
            </a:extLst>
          </p:cNvPr>
          <p:cNvSpPr txBox="1"/>
          <p:nvPr/>
        </p:nvSpPr>
        <p:spPr>
          <a:xfrm>
            <a:off x="0" y="5487051"/>
            <a:ext cx="12192000" cy="646331"/>
          </a:xfrm>
          <a:prstGeom prst="rect">
            <a:avLst/>
          </a:prstGeom>
          <a:noFill/>
        </p:spPr>
        <p:txBody>
          <a:bodyPr wrap="square" rtlCol="0">
            <a:spAutoFit/>
          </a:bodyPr>
          <a:lstStyle/>
          <a:p>
            <a:pPr algn="ctr"/>
            <a:r>
              <a:rPr lang="en-US" sz="3600" dirty="0"/>
              <a:t>Advantages and disadvantages</a:t>
            </a:r>
            <a:endParaRPr lang="en-IN" sz="3600" dirty="0"/>
          </a:p>
        </p:txBody>
      </p:sp>
    </p:spTree>
    <p:extLst>
      <p:ext uri="{BB962C8B-B14F-4D97-AF65-F5344CB8AC3E}">
        <p14:creationId xmlns:p14="http://schemas.microsoft.com/office/powerpoint/2010/main" val="2886925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0963-A2EF-A455-EFBE-D630C598914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2942F8-D479-D991-17EB-6D64C7C3D64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894949-6923-ED64-B070-F050523AF15A}"/>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86B25A1-A9E0-4C9E-CB0A-E3DE13584C53}"/>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0062E6-A3F2-A2E0-BB7E-8C5187F141F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E6B90513-B3C0-4881-3271-65BD2980EDB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B573A2-69FB-C690-19E3-6B8AC2F67A6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C177AD7-29E4-41B2-70BC-F53E6D0C0890}"/>
              </a:ext>
            </a:extLst>
          </p:cNvPr>
          <p:cNvSpPr txBox="1"/>
          <p:nvPr/>
        </p:nvSpPr>
        <p:spPr>
          <a:xfrm>
            <a:off x="0" y="2828868"/>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.push()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.pop()</a:t>
            </a:r>
            <a:endParaRPr lang="en-IN" sz="8800" dirty="0">
              <a:latin typeface="Barlow ExtraBold" panose="00000900000000000000" pitchFamily="2" charset="0"/>
            </a:endParaRPr>
          </a:p>
        </p:txBody>
      </p:sp>
      <p:sp>
        <p:nvSpPr>
          <p:cNvPr id="4" name="TextBox 3">
            <a:extLst>
              <a:ext uri="{FF2B5EF4-FFF2-40B4-BE49-F238E27FC236}">
                <a16:creationId xmlns:a16="http://schemas.microsoft.com/office/drawing/2014/main" id="{A7704300-36D4-2B28-7983-3B1768B40F89}"/>
              </a:ext>
            </a:extLst>
          </p:cNvPr>
          <p:cNvSpPr txBox="1"/>
          <p:nvPr/>
        </p:nvSpPr>
        <p:spPr>
          <a:xfrm>
            <a:off x="0" y="5162446"/>
            <a:ext cx="12192000" cy="646331"/>
          </a:xfrm>
          <a:prstGeom prst="rect">
            <a:avLst/>
          </a:prstGeom>
          <a:noFill/>
        </p:spPr>
        <p:txBody>
          <a:bodyPr wrap="square" rtlCol="0">
            <a:spAutoFit/>
          </a:bodyPr>
          <a:lstStyle/>
          <a:p>
            <a:pPr algn="ctr"/>
            <a:r>
              <a:rPr lang="en-US" sz="3600" dirty="0"/>
              <a:t>Add and remove an element at end of an array</a:t>
            </a:r>
            <a:endParaRPr lang="en-IN" sz="3600" dirty="0"/>
          </a:p>
        </p:txBody>
      </p:sp>
    </p:spTree>
    <p:extLst>
      <p:ext uri="{BB962C8B-B14F-4D97-AF65-F5344CB8AC3E}">
        <p14:creationId xmlns:p14="http://schemas.microsoft.com/office/powerpoint/2010/main" val="1072574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52EA1-3C14-BD70-6B7B-576CDD3F625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76EC6E0-276C-99F0-3EDC-63D9CE37383C}"/>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DED5BB5-53DC-8A84-5AD1-D5B641091C3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04B15B36-5588-128A-23B2-87C26873481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4" name="Picture 13">
            <a:extLst>
              <a:ext uri="{FF2B5EF4-FFF2-40B4-BE49-F238E27FC236}">
                <a16:creationId xmlns:a16="http://schemas.microsoft.com/office/drawing/2014/main" id="{4D0BB859-A128-DD72-7F6E-8E67E0523FD4}"/>
              </a:ext>
            </a:extLst>
          </p:cNvPr>
          <p:cNvPicPr>
            <a:picLocks noChangeAspect="1"/>
          </p:cNvPicPr>
          <p:nvPr/>
        </p:nvPicPr>
        <p:blipFill>
          <a:blip r:embed="rId4"/>
          <a:stretch>
            <a:fillRect/>
          </a:stretch>
        </p:blipFill>
        <p:spPr>
          <a:xfrm>
            <a:off x="1220089" y="2182825"/>
            <a:ext cx="9375026" cy="4506451"/>
          </a:xfrm>
          <a:prstGeom prst="rect">
            <a:avLst/>
          </a:prstGeom>
        </p:spPr>
      </p:pic>
      <p:sp>
        <p:nvSpPr>
          <p:cNvPr id="9" name="Explosion: 14 Points 8">
            <a:extLst>
              <a:ext uri="{FF2B5EF4-FFF2-40B4-BE49-F238E27FC236}">
                <a16:creationId xmlns:a16="http://schemas.microsoft.com/office/drawing/2014/main" id="{CCA84271-BC89-6F22-6F9A-351DCF764E3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C85F285-6291-0943-2DC7-E1E2653E0F0E}"/>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FE21609-C3FD-4B68-8896-E193F8309A43}"/>
              </a:ext>
            </a:extLst>
          </p:cNvPr>
          <p:cNvSpPr txBox="1"/>
          <p:nvPr/>
        </p:nvSpPr>
        <p:spPr>
          <a:xfrm>
            <a:off x="241300" y="228600"/>
            <a:ext cx="545694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 - .push() &amp; .pop()</a:t>
            </a:r>
          </a:p>
        </p:txBody>
      </p:sp>
    </p:spTree>
    <p:extLst>
      <p:ext uri="{BB962C8B-B14F-4D97-AF65-F5344CB8AC3E}">
        <p14:creationId xmlns:p14="http://schemas.microsoft.com/office/powerpoint/2010/main" val="32566465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04D3F0AC-1255-BEC1-5D3A-81387BDCDA7F}"/>
              </a:ext>
            </a:extLst>
          </p:cNvPr>
          <p:cNvSpPr txBox="1"/>
          <p:nvPr/>
        </p:nvSpPr>
        <p:spPr>
          <a:xfrm>
            <a:off x="0" y="5014358"/>
            <a:ext cx="12192000" cy="646331"/>
          </a:xfrm>
          <a:prstGeom prst="rect">
            <a:avLst/>
          </a:prstGeom>
          <a:noFill/>
        </p:spPr>
        <p:txBody>
          <a:bodyPr wrap="square" rtlCol="0">
            <a:spAutoFit/>
          </a:bodyPr>
          <a:lstStyle/>
          <a:p>
            <a:pPr algn="ctr"/>
            <a:r>
              <a:rPr lang="en-IN" sz="3600" dirty="0"/>
              <a:t>Add and remove at the beginning of </a:t>
            </a:r>
            <a:r>
              <a:rPr lang="en-US" sz="3600" dirty="0"/>
              <a:t>an array</a:t>
            </a:r>
            <a:endParaRPr lang="en-IN" sz="3600" dirty="0"/>
          </a:p>
        </p:txBody>
      </p:sp>
      <p:sp>
        <p:nvSpPr>
          <p:cNvPr id="8" name="TextBox 7">
            <a:extLst>
              <a:ext uri="{FF2B5EF4-FFF2-40B4-BE49-F238E27FC236}">
                <a16:creationId xmlns:a16="http://schemas.microsoft.com/office/drawing/2014/main" id="{374080D9-3CDB-2DA6-21C1-7BF809806427}"/>
              </a:ext>
            </a:extLst>
          </p:cNvPr>
          <p:cNvSpPr txBox="1"/>
          <p:nvPr/>
        </p:nvSpPr>
        <p:spPr>
          <a:xfrm>
            <a:off x="0" y="2621401"/>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.shift()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.unshift()</a:t>
            </a:r>
            <a:endParaRPr lang="en-IN" sz="8800" dirty="0">
              <a:latin typeface="Barlow ExtraBold" panose="00000900000000000000" pitchFamily="2" charset="0"/>
            </a:endParaRPr>
          </a:p>
        </p:txBody>
      </p:sp>
    </p:spTree>
    <p:extLst>
      <p:ext uri="{BB962C8B-B14F-4D97-AF65-F5344CB8AC3E}">
        <p14:creationId xmlns:p14="http://schemas.microsoft.com/office/powerpoint/2010/main" val="358685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0F461-3162-B6C9-B08E-4A046ED52A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B22F945-8924-34A1-13E3-9EFC8ECD40E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AF0096-78C5-62F5-0C75-AD10DE88F0A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4C6D3B6-9D74-C494-B188-8D7A76608EF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0578A32-5DB6-B477-0E26-EA4310E4F7E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B9576C85-8B81-A404-E239-D1CE932D21B2}"/>
              </a:ext>
            </a:extLst>
          </p:cNvPr>
          <p:cNvPicPr>
            <a:picLocks noChangeAspect="1"/>
          </p:cNvPicPr>
          <p:nvPr/>
        </p:nvPicPr>
        <p:blipFill>
          <a:blip r:embed="rId4"/>
          <a:stretch>
            <a:fillRect/>
          </a:stretch>
        </p:blipFill>
        <p:spPr>
          <a:xfrm>
            <a:off x="324426" y="1374373"/>
            <a:ext cx="9244445" cy="5335845"/>
          </a:xfrm>
          <a:prstGeom prst="rect">
            <a:avLst/>
          </a:prstGeom>
        </p:spPr>
      </p:pic>
      <p:sp>
        <p:nvSpPr>
          <p:cNvPr id="9" name="Explosion: 14 Points 8">
            <a:extLst>
              <a:ext uri="{FF2B5EF4-FFF2-40B4-BE49-F238E27FC236}">
                <a16:creationId xmlns:a16="http://schemas.microsoft.com/office/drawing/2014/main" id="{9A836277-26C6-244C-4870-B638E753F628}"/>
              </a:ext>
            </a:extLst>
          </p:cNvPr>
          <p:cNvSpPr/>
          <p:nvPr/>
        </p:nvSpPr>
        <p:spPr>
          <a:xfrm>
            <a:off x="4261456" y="-76800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0E392DD-AC04-19DE-0289-F04C045B6068}"/>
              </a:ext>
            </a:extLst>
          </p:cNvPr>
          <p:cNvSpPr>
            <a:spLocks noGrp="1"/>
          </p:cNvSpPr>
          <p:nvPr>
            <p:ph type="title"/>
          </p:nvPr>
        </p:nvSpPr>
        <p:spPr>
          <a:xfrm>
            <a:off x="0" y="404897"/>
            <a:ext cx="12192000" cy="1777928"/>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Tree>
    <p:extLst>
      <p:ext uri="{BB962C8B-B14F-4D97-AF65-F5344CB8AC3E}">
        <p14:creationId xmlns:p14="http://schemas.microsoft.com/office/powerpoint/2010/main" val="211349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881C4-B911-5076-5CC8-7A33AFEF928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D7EDD1E-E974-E858-4CEC-405599ED3EA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2131D16-2595-CBC1-9BCF-1445D3969EC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EED885F-FD99-8176-CAF8-C2B86E7E330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A89677-4655-6379-D19C-5602F4C0B4C5}"/>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FAF4D635-F2E0-0299-8003-4C11C99CB8A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B34B175-62B4-303E-2B9B-A8DE457B8A3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A299A4EC-6F2D-7D08-7BC4-71DB8A395624}"/>
              </a:ext>
            </a:extLst>
          </p:cNvPr>
          <p:cNvSpPr txBox="1"/>
          <p:nvPr/>
        </p:nvSpPr>
        <p:spPr>
          <a:xfrm>
            <a:off x="0" y="5014358"/>
            <a:ext cx="12192000" cy="646331"/>
          </a:xfrm>
          <a:prstGeom prst="rect">
            <a:avLst/>
          </a:prstGeom>
          <a:noFill/>
        </p:spPr>
        <p:txBody>
          <a:bodyPr wrap="square" rtlCol="0">
            <a:spAutoFit/>
          </a:bodyPr>
          <a:lstStyle/>
          <a:p>
            <a:pPr algn="ctr"/>
            <a:r>
              <a:rPr lang="en-IN" sz="3600" dirty="0"/>
              <a:t>Take out some portion of an </a:t>
            </a:r>
            <a:r>
              <a:rPr lang="en-US" sz="3600" dirty="0"/>
              <a:t>an array</a:t>
            </a:r>
            <a:endParaRPr lang="en-IN" sz="3600" dirty="0"/>
          </a:p>
        </p:txBody>
      </p:sp>
      <p:sp>
        <p:nvSpPr>
          <p:cNvPr id="8" name="TextBox 7">
            <a:extLst>
              <a:ext uri="{FF2B5EF4-FFF2-40B4-BE49-F238E27FC236}">
                <a16:creationId xmlns:a16="http://schemas.microsoft.com/office/drawing/2014/main" id="{F799E0CF-9C1A-ADCC-7E42-DE41E614456C}"/>
              </a:ext>
            </a:extLst>
          </p:cNvPr>
          <p:cNvSpPr txBox="1"/>
          <p:nvPr/>
        </p:nvSpPr>
        <p:spPr>
          <a:xfrm>
            <a:off x="0" y="2621401"/>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.slice()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.splice()</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4453872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BB2B-8654-E82B-7C4C-6E772F8599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875EBD4-5752-9593-2FE8-E4D2513125F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34452C-B7D4-4EB3-4316-7962BFEEF013}"/>
              </a:ext>
            </a:extLst>
          </p:cNvPr>
          <p:cNvSpPr>
            <a:spLocks noGrp="1"/>
          </p:cNvSpPr>
          <p:nvPr>
            <p:ph type="title"/>
          </p:nvPr>
        </p:nvSpPr>
        <p:spPr>
          <a:xfrm>
            <a:off x="8011272" y="228600"/>
            <a:ext cx="2978426" cy="779473"/>
          </a:xfrm>
          <a:noFill/>
        </p:spPr>
        <p:txBody>
          <a:bodyPr anchor="ctr">
            <a:normAutofit/>
          </a:bodyPr>
          <a:lstStyle/>
          <a:p>
            <a:pPr algn="ctr"/>
            <a:r>
              <a:rPr lang="en-US" sz="2800" b="1" dirty="0">
                <a:solidFill>
                  <a:schemeClr val="tx1"/>
                </a:solidFill>
                <a:latin typeface="+mn-lt"/>
              </a:rPr>
              <a:t>Chapter – </a:t>
            </a:r>
            <a:r>
              <a:rPr lang="en-US" sz="2800" dirty="0">
                <a:solidFill>
                  <a:schemeClr val="tx1"/>
                </a:solidFill>
                <a:latin typeface="+mn-lt"/>
              </a:rPr>
              <a:t>26</a:t>
            </a:r>
            <a:endParaRPr lang="en-IN" sz="2800" b="1" dirty="0">
              <a:solidFill>
                <a:schemeClr val="accent2">
                  <a:lumMod val="60000"/>
                  <a:lumOff val="40000"/>
                </a:schemeClr>
              </a:solidFill>
              <a:latin typeface="+mn-lt"/>
            </a:endParaRPr>
          </a:p>
        </p:txBody>
      </p:sp>
      <p:sp>
        <p:nvSpPr>
          <p:cNvPr id="7" name="TextBox 6">
            <a:extLst>
              <a:ext uri="{FF2B5EF4-FFF2-40B4-BE49-F238E27FC236}">
                <a16:creationId xmlns:a16="http://schemas.microsoft.com/office/drawing/2014/main" id="{E913F4CF-8B6D-C9DD-64E2-7BC0ED991085}"/>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723134-BDF6-7D44-35DF-8B467DEDEE5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B033BEB-E9E5-1DE4-3CDB-267375C655E0}"/>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21" name="Picture 20">
            <a:extLst>
              <a:ext uri="{FF2B5EF4-FFF2-40B4-BE49-F238E27FC236}">
                <a16:creationId xmlns:a16="http://schemas.microsoft.com/office/drawing/2014/main" id="{08147DEE-441D-60A7-1BEE-4C839C6DAAA1}"/>
              </a:ext>
            </a:extLst>
          </p:cNvPr>
          <p:cNvPicPr>
            <a:picLocks noChangeAspect="1"/>
          </p:cNvPicPr>
          <p:nvPr/>
        </p:nvPicPr>
        <p:blipFill>
          <a:blip r:embed="rId4"/>
          <a:stretch>
            <a:fillRect/>
          </a:stretch>
        </p:blipFill>
        <p:spPr>
          <a:xfrm>
            <a:off x="581891" y="1041975"/>
            <a:ext cx="11259127" cy="5213381"/>
          </a:xfrm>
          <a:prstGeom prst="rect">
            <a:avLst/>
          </a:prstGeom>
        </p:spPr>
      </p:pic>
    </p:spTree>
    <p:extLst>
      <p:ext uri="{BB962C8B-B14F-4D97-AF65-F5344CB8AC3E}">
        <p14:creationId xmlns:p14="http://schemas.microsoft.com/office/powerpoint/2010/main" val="233408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79C1C-2BC6-925A-AC1B-BC267F56C5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795DAA2-D301-58B4-52F8-2AE1773C514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31718A-79AC-2A66-1749-9E50A262DD8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3080A79-D7CB-7175-96AA-53827F8854F8}"/>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E354B84-7CF2-0DFD-C7C7-95F1D144988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9A1DD5A-070A-8B01-7CCB-C865BE6A18F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1118DD-3925-DB33-6778-F240D822010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90F2B4A1-551C-FB41-E261-78C841DFF2DF}"/>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from a different type of argument</a:t>
            </a:r>
            <a:endParaRPr lang="en-IN" sz="3600" dirty="0"/>
          </a:p>
        </p:txBody>
      </p:sp>
      <p:sp>
        <p:nvSpPr>
          <p:cNvPr id="5" name="TextBox 4">
            <a:extLst>
              <a:ext uri="{FF2B5EF4-FFF2-40B4-BE49-F238E27FC236}">
                <a16:creationId xmlns:a16="http://schemas.microsoft.com/office/drawing/2014/main" id="{0B1E74BA-4D95-294A-65AC-DCADED320053}"/>
              </a:ext>
            </a:extLst>
          </p:cNvPr>
          <p:cNvSpPr txBox="1"/>
          <p:nvPr/>
        </p:nvSpPr>
        <p:spPr>
          <a:xfrm>
            <a:off x="0" y="2429714"/>
            <a:ext cx="12192000" cy="2277547"/>
          </a:xfrm>
          <a:prstGeom prst="rect">
            <a:avLst/>
          </a:prstGeom>
          <a:noFill/>
        </p:spPr>
        <p:txBody>
          <a:bodyPr wrap="square" rtlCol="0">
            <a:spAutoFit/>
          </a:bodyPr>
          <a:lstStyle/>
          <a:p>
            <a:pPr algn="ctr"/>
            <a:r>
              <a:rPr lang="en-US" sz="5400" dirty="0">
                <a:latin typeface="Barlow SemiBold" panose="00000700000000000000" pitchFamily="2" charset="0"/>
              </a:rPr>
              <a:t>(ES6) </a:t>
            </a: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.of()</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005575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6A077-B558-05F3-108B-5FB50CE7597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6E3E29-3875-191F-85AC-958F72DB456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D028DCA-C6C7-744D-0FBE-DBD35C2C7D49}"/>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01CC03B-051C-4F40-F3F8-29131A01E1F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359B8D1-622E-85CC-3409-8681635F673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325766-ABC4-1D63-CA7A-9E63EE26086E}"/>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63D475E-D11E-28B5-B275-0F032513FC1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44BFE5CE-1D91-38E6-199B-35C22DCFDBE6}"/>
              </a:ext>
            </a:extLst>
          </p:cNvPr>
          <p:cNvSpPr txBox="1"/>
          <p:nvPr/>
        </p:nvSpPr>
        <p:spPr>
          <a:xfrm>
            <a:off x="0" y="4813134"/>
            <a:ext cx="12192000" cy="1200329"/>
          </a:xfrm>
          <a:prstGeom prst="rect">
            <a:avLst/>
          </a:prstGeom>
          <a:noFill/>
        </p:spPr>
        <p:txBody>
          <a:bodyPr wrap="square" rtlCol="0">
            <a:spAutoFit/>
          </a:bodyPr>
          <a:lstStyle/>
          <a:p>
            <a:pPr algn="ctr"/>
            <a:r>
              <a:rPr lang="en-US" sz="3600" dirty="0"/>
              <a:t>creates a new, shallow-copied Array instance from an array-like or </a:t>
            </a:r>
            <a:r>
              <a:rPr lang="en-US" sz="3600" dirty="0" err="1"/>
              <a:t>iterable</a:t>
            </a:r>
            <a:r>
              <a:rPr lang="en-US" sz="3600" dirty="0"/>
              <a:t> object.</a:t>
            </a:r>
            <a:endParaRPr lang="en-IN" sz="3600" dirty="0"/>
          </a:p>
        </p:txBody>
      </p:sp>
      <p:sp>
        <p:nvSpPr>
          <p:cNvPr id="5" name="TextBox 4">
            <a:extLst>
              <a:ext uri="{FF2B5EF4-FFF2-40B4-BE49-F238E27FC236}">
                <a16:creationId xmlns:a16="http://schemas.microsoft.com/office/drawing/2014/main" id="{6F8A94C7-C318-3077-CCB2-7B8FBE2D969D}"/>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.from() </a:t>
            </a:r>
            <a:r>
              <a:rPr lang="en-US" sz="8800" dirty="0">
                <a:solidFill>
                  <a:srgbClr val="FFFF00"/>
                </a:solidFill>
                <a:latin typeface="Bahnschrift Light" panose="020B0502040204020203" pitchFamily="34" charset="0"/>
              </a:rPr>
              <a:t>vs</a:t>
            </a:r>
            <a:r>
              <a:rPr lang="en-US" sz="8800" dirty="0">
                <a:solidFill>
                  <a:srgbClr val="FFFF00"/>
                </a:solidFill>
                <a:latin typeface="Barlow ExtraBold" panose="00000900000000000000" pitchFamily="2" charset="0"/>
              </a:rPr>
              <a:t> (…) spread</a:t>
            </a:r>
            <a:endParaRPr lang="en-IN" sz="8800" dirty="0">
              <a:latin typeface="Barlow ExtraBold" panose="00000900000000000000" pitchFamily="2" charset="0"/>
            </a:endParaRPr>
          </a:p>
        </p:txBody>
      </p:sp>
    </p:spTree>
    <p:extLst>
      <p:ext uri="{BB962C8B-B14F-4D97-AF65-F5344CB8AC3E}">
        <p14:creationId xmlns:p14="http://schemas.microsoft.com/office/powerpoint/2010/main" val="42272693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A89784F4-285B-0A4E-EADF-B85D647EF23E}"/>
              </a:ext>
            </a:extLst>
          </p:cNvPr>
          <p:cNvSpPr txBox="1"/>
          <p:nvPr/>
        </p:nvSpPr>
        <p:spPr>
          <a:xfrm>
            <a:off x="0" y="4968480"/>
            <a:ext cx="12192000" cy="1200329"/>
          </a:xfrm>
          <a:prstGeom prst="rect">
            <a:avLst/>
          </a:prstGeom>
          <a:noFill/>
        </p:spPr>
        <p:txBody>
          <a:bodyPr wrap="square" rtlCol="0">
            <a:spAutoFit/>
          </a:bodyPr>
          <a:lstStyle/>
          <a:p>
            <a:pPr algn="ctr"/>
            <a:r>
              <a:rPr lang="en-US" sz="3600" dirty="0"/>
              <a:t>Accessing an element within an array using </a:t>
            </a:r>
            <a:br>
              <a:rPr lang="en-US" sz="3600" dirty="0"/>
            </a:br>
            <a:r>
              <a:rPr lang="en-US" sz="3600" dirty="0"/>
              <a:t>a specified index</a:t>
            </a:r>
            <a:endParaRPr lang="en-IN" sz="3600" dirty="0"/>
          </a:p>
        </p:txBody>
      </p:sp>
      <p:sp>
        <p:nvSpPr>
          <p:cNvPr id="5" name="TextBox 4">
            <a:extLst>
              <a:ext uri="{FF2B5EF4-FFF2-40B4-BE49-F238E27FC236}">
                <a16:creationId xmlns:a16="http://schemas.microsoft.com/office/drawing/2014/main" id="{71F8D4EE-10E6-D710-0773-F0C6BD595FF7}"/>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.at() </a:t>
            </a:r>
            <a:r>
              <a:rPr lang="en-US" sz="8800" dirty="0">
                <a:solidFill>
                  <a:srgbClr val="FFFF00"/>
                </a:solidFill>
                <a:latin typeface="Bahnschrift Light" panose="020B0502040204020203" pitchFamily="34" charset="0"/>
              </a:rPr>
              <a:t>vs</a:t>
            </a:r>
            <a:r>
              <a:rPr lang="en-US" sz="8800" dirty="0">
                <a:solidFill>
                  <a:srgbClr val="FFFF00"/>
                </a:solidFill>
                <a:latin typeface="Barlow ExtraBold" panose="00000900000000000000" pitchFamily="2" charset="0"/>
              </a:rPr>
              <a:t> </a:t>
            </a:r>
            <a:r>
              <a:rPr lang="en-US" sz="8800" dirty="0" err="1">
                <a:solidFill>
                  <a:srgbClr val="FFFF00"/>
                </a:solidFill>
                <a:latin typeface="Barlow ExtraBold" panose="00000900000000000000" pitchFamily="2" charset="0"/>
              </a:rPr>
              <a:t>codePointAt</a:t>
            </a:r>
            <a:r>
              <a:rPr lang="en-US" sz="8800" dirty="0">
                <a:solidFill>
                  <a:srgbClr val="FFFF00"/>
                </a:solidFill>
                <a:latin typeface="Barlow ExtraBold" panose="00000900000000000000" pitchFamily="2" charset="0"/>
              </a:rPr>
              <a:t>()</a:t>
            </a:r>
            <a:endParaRPr lang="en-IN" sz="8800" dirty="0">
              <a:latin typeface="Barlow ExtraBold" panose="00000900000000000000" pitchFamily="2" charset="0"/>
            </a:endParaRPr>
          </a:p>
        </p:txBody>
      </p:sp>
    </p:spTree>
    <p:extLst>
      <p:ext uri="{BB962C8B-B14F-4D97-AF65-F5344CB8AC3E}">
        <p14:creationId xmlns:p14="http://schemas.microsoft.com/office/powerpoint/2010/main" val="36409149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58BC-717E-3F97-F936-139902C789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45F47AD-33A0-78B7-94A0-26AEA8202ED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3AC2EC-EADB-261C-7CB3-91983BD88A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FB99491-A935-C3D7-758E-418C00C2D02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640427C0-FEB7-22BB-2EA8-EEB7C88410BF}"/>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2CBEA432-9C0A-3346-51DC-C52A06E373A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F8531E1-8C45-EA0C-079E-C785B580EBC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F38A18B2-9D78-75F5-87BB-3BD5996381EA}"/>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
        <p:nvSpPr>
          <p:cNvPr id="5" name="TextBox 4">
            <a:extLst>
              <a:ext uri="{FF2B5EF4-FFF2-40B4-BE49-F238E27FC236}">
                <a16:creationId xmlns:a16="http://schemas.microsoft.com/office/drawing/2014/main" id="{A06F5076-CC29-0FCE-47A5-502CED2BB057}"/>
              </a:ext>
            </a:extLst>
          </p:cNvPr>
          <p:cNvSpPr txBox="1"/>
          <p:nvPr/>
        </p:nvSpPr>
        <p:spPr>
          <a:xfrm>
            <a:off x="129209" y="1922867"/>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.map()</a:t>
            </a:r>
            <a:endParaRPr lang="en-IN" sz="8800" dirty="0">
              <a:latin typeface="Barlow ExtraBold" panose="00000900000000000000" pitchFamily="2" charset="0"/>
            </a:endParaRPr>
          </a:p>
        </p:txBody>
      </p:sp>
    </p:spTree>
    <p:extLst>
      <p:ext uri="{BB962C8B-B14F-4D97-AF65-F5344CB8AC3E}">
        <p14:creationId xmlns:p14="http://schemas.microsoft.com/office/powerpoint/2010/main" val="34626067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21CD0-8087-A9CD-0AA3-F88B568706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DC848F3-4EF8-8110-3107-FA5238FAFEA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BAA65F-2910-0F72-2423-38B3FA1B215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63AFFB-F7AD-F354-48A6-361E2B8706A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43E93A9-0288-E358-0DB6-A7BA106FD56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0D9D073-C203-5CE8-5425-090D35E642B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837972D-9EC1-320E-E5EF-6823E0E88B3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94B4D040-8046-C4B5-9A29-3F1A9A316AAB}"/>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42FCED86-3276-10E9-6A7D-24DC70F33551}"/>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713504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4CB19-2BE5-D159-2E98-CD8ED99AFDD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0188F-5800-B5EF-18F4-E8EF4CC82C8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FA385A7-F6D0-8F96-4AB8-CD975948CFA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624EBA3-3BA6-E68B-9D53-8790E4A2307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2861052-E806-E94B-915C-5A7502EC605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E35A38-14CF-5006-8995-93CA07CC072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B2876D1-8235-7472-952C-D8D84E3FEA4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288C4448-0DD2-DF9F-086F-184A40776E68}"/>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E93470B2-6DEE-1FBC-AFD4-B2A44B42CC94}"/>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8648674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ECCBF-9197-5D3D-842A-E2820CA1538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8D7BC8C-D23F-1D86-8740-44EFC4C24CC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51027C7-2855-F1E4-0F7C-AD4AA929B0C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FE79C10-6D31-58B5-6776-B8B054035C6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DF7153-9237-623A-6503-901AF2D1703C}"/>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78D77BB4-7690-E31A-CE83-67D91DB68F0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B20FECC-F16D-A46B-ABA8-9AD5C86E080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7AC80074-34A6-9183-5806-D599D41C9EF9}"/>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DEA087C8-A35C-E170-42CB-E45D59796902}"/>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193070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26237</TotalTime>
  <Words>3815</Words>
  <Application>Microsoft Office PowerPoint</Application>
  <PresentationFormat>Widescreen</PresentationFormat>
  <Paragraphs>701</Paragraphs>
  <Slides>86</Slides>
  <Notes>55</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86</vt:i4>
      </vt:variant>
    </vt:vector>
  </HeadingPairs>
  <TitlesOfParts>
    <vt:vector size="105" baseType="lpstr">
      <vt:lpstr>Arial</vt:lpstr>
      <vt:lpstr>Arial Black</vt:lpstr>
      <vt:lpstr>Bahnschrift Light</vt:lpstr>
      <vt:lpstr>Bahnschrift Light Condensed</vt:lpstr>
      <vt:lpstr>Bahnschrift SemiBold Condensed</vt:lpstr>
      <vt:lpstr>Bahnschrift SemiCondensed</vt:lpstr>
      <vt:lpstr>Bahnschrift SemiLight</vt:lpstr>
      <vt:lpstr>Barlow Black</vt:lpstr>
      <vt:lpstr>Barlow Condensed</vt:lpstr>
      <vt:lpstr>Barlow Condensed ExtraLight</vt:lpstr>
      <vt:lpstr>Barlow ExtraBold</vt:lpstr>
      <vt:lpstr>Barlow ExtraLight</vt:lpstr>
      <vt:lpstr>Barlow SemiBold</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19 </vt:lpstr>
      <vt:lpstr>Chapter – 19 </vt:lpstr>
      <vt:lpstr>Chapter – 19 </vt:lpstr>
      <vt:lpstr>Chapter – 20 </vt:lpstr>
      <vt:lpstr>Chapter – 21 </vt:lpstr>
      <vt:lpstr>Chapter – 22 </vt:lpstr>
      <vt:lpstr>Chapter – 23 </vt:lpstr>
      <vt:lpstr>Chapter – 24 </vt:lpstr>
      <vt:lpstr>Chapter – 24 </vt:lpstr>
      <vt:lpstr>Chapter – 25 </vt:lpstr>
      <vt:lpstr>Chapter – 25 </vt:lpstr>
      <vt:lpstr>Chapter – 26 </vt:lpstr>
      <vt:lpstr>Chapter – 26</vt:lpstr>
      <vt:lpstr>Chapter – 27 </vt:lpstr>
      <vt:lpstr>Chapter – 28 </vt:lpstr>
      <vt:lpstr>Chapter – 29 </vt:lpstr>
      <vt:lpstr>Chapter – 30 </vt:lpstr>
      <vt:lpstr>Chapter – 31 </vt:lpstr>
      <vt:lpstr>Chapter – 32 </vt:lpstr>
      <vt:lpstr>Chapter – 33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251</cp:revision>
  <dcterms:created xsi:type="dcterms:W3CDTF">2025-08-25T06:19:28Z</dcterms:created>
  <dcterms:modified xsi:type="dcterms:W3CDTF">2025-10-30T14:59:06Z</dcterms:modified>
</cp:coreProperties>
</file>