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6" r:id="rId20"/>
    <p:sldId id="288" r:id="rId21"/>
    <p:sldId id="275"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2"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p:scale>
          <a:sx n="100" d="100"/>
          <a:sy n="100" d="100"/>
        </p:scale>
        <p:origin x="-990" y="-24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F6C33-F1A2-419B-BA2F-6679E9D9EF00}" type="datetimeFigureOut">
              <a:rPr lang="en-US" smtClean="0"/>
              <a:t>9/12/2025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BE468-75AD-472B-90AC-B0CB707E0D7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9/12/2025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9/12/2025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9/12/2025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xmlns=""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xmlns=""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xmlns=""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xmlns=""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xmlns=""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xmlns=""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xmlns=""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xmlns=""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xmlns=""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xmlns=""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xmlns=""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xmlns=""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a:t>
            </a:r>
            <a:r>
              <a:rPr lang="en-US" sz="7200" b="1" dirty="0" smtClean="0">
                <a:solidFill>
                  <a:schemeClr val="tx1"/>
                </a:solidFill>
                <a:latin typeface="Barlow Black" panose="00000A00000000000000" pitchFamily="2" charset="0"/>
              </a:rPr>
              <a:t>4</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smtClean="0">
                <a:solidFill>
                  <a:schemeClr val="accent2">
                    <a:lumMod val="60000"/>
                    <a:lumOff val="40000"/>
                  </a:schemeClr>
                </a:solidFill>
                <a:latin typeface="Bahnschrift Light Condensed" pitchFamily="34" charset="0"/>
              </a:rPr>
              <a:t>comments</a:t>
            </a:r>
            <a:r>
              <a:rPr lang="en-US" sz="2800" dirty="0" smtClean="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2800" dirty="0" smtClean="0">
                <a:solidFill>
                  <a:schemeClr val="bg1">
                    <a:lumMod val="95000"/>
                  </a:schemeClr>
                </a:solidFill>
              </a:rPr>
              <a:t>Single line</a:t>
            </a:r>
            <a:endParaRPr lang="en-US" sz="2800" dirty="0">
              <a:solidFill>
                <a:schemeClr val="bg1">
                  <a:lumMod val="95000"/>
                </a:schemeClr>
              </a:solidFill>
            </a:endParaRPr>
          </a:p>
          <a:p>
            <a:pPr marL="285750" indent="-285750">
              <a:lnSpc>
                <a:spcPct val="150000"/>
              </a:lnSpc>
              <a:buFont typeface="Courier New" panose="02070309020205020404" pitchFamily="49" charset="0"/>
              <a:buChar char="o"/>
            </a:pPr>
            <a:r>
              <a:rPr lang="en-IN" sz="2800" dirty="0" smtClean="0">
                <a:solidFill>
                  <a:schemeClr val="bg1">
                    <a:lumMod val="95000"/>
                  </a:schemeClr>
                </a:solidFill>
              </a:rPr>
              <a:t>Inline</a:t>
            </a:r>
            <a:endParaRPr lang="en-IN" sz="2800" dirty="0">
              <a:solidFill>
                <a:schemeClr val="bg1">
                  <a:lumMod val="95000"/>
                </a:schemeClr>
              </a:solidFill>
            </a:endParaRPr>
          </a:p>
          <a:p>
            <a:pPr marL="285750" indent="-285750">
              <a:lnSpc>
                <a:spcPct val="150000"/>
              </a:lnSpc>
              <a:buFont typeface="Courier New" panose="02070309020205020404" pitchFamily="49" charset="0"/>
              <a:buChar char="o"/>
            </a:pPr>
            <a:r>
              <a:rPr lang="en-IN" sz="2800" dirty="0" smtClean="0">
                <a:solidFill>
                  <a:schemeClr val="bg1">
                    <a:lumMod val="95000"/>
                  </a:schemeClr>
                </a:solidFill>
              </a:rPr>
              <a:t>Multiline</a:t>
            </a:r>
            <a:endParaRPr lang="en-IN" sz="2800" dirty="0">
              <a:solidFill>
                <a:schemeClr val="bg1">
                  <a:lumMod val="95000"/>
                </a:schemeClr>
              </a:solidFill>
            </a:endParaRPr>
          </a:p>
          <a:p>
            <a:pPr marL="285750" indent="-285750">
              <a:lnSpc>
                <a:spcPct val="150000"/>
              </a:lnSpc>
              <a:buFont typeface="Courier New" panose="02070309020205020404" pitchFamily="49" charset="0"/>
              <a:buChar char="o"/>
            </a:pPr>
            <a:r>
              <a:rPr lang="en-IN" sz="2800" dirty="0" err="1" smtClean="0">
                <a:solidFill>
                  <a:schemeClr val="bg1">
                    <a:lumMod val="95000"/>
                  </a:schemeClr>
                </a:solidFill>
              </a:rPr>
              <a:t>JSDoc</a:t>
            </a:r>
            <a:r>
              <a:rPr lang="en-IN" sz="2800" dirty="0" smtClean="0">
                <a:solidFill>
                  <a:schemeClr val="bg1">
                    <a:lumMod val="95000"/>
                  </a:schemeClr>
                </a:solidFill>
              </a:rPr>
              <a:t> Comment</a:t>
            </a:r>
            <a:endParaRPr lang="en-IN" sz="2800" dirty="0">
              <a:solidFill>
                <a:schemeClr val="bg1">
                  <a:lumMod val="95000"/>
                </a:schemeClr>
              </a:solidFill>
            </a:endParaRPr>
          </a:p>
        </p:txBody>
      </p:sp>
      <p:sp>
        <p:nvSpPr>
          <p:cNvPr id="3" name="TextBox 2">
            <a:extLst>
              <a:ext uri="{FF2B5EF4-FFF2-40B4-BE49-F238E27FC236}">
                <a16:creationId xmlns:a16="http://schemas.microsoft.com/office/drawing/2014/main" xmlns=""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7" name="Picture 6">
            <a:extLst>
              <a:ext uri="{FF2B5EF4-FFF2-40B4-BE49-F238E27FC236}">
                <a16:creationId xmlns:a16="http://schemas.microsoft.com/office/drawing/2014/main" xmlns="" id="{45A84455-06EA-2224-C377-E67CDC7D7497}"/>
              </a:ext>
            </a:extLst>
          </p:cNvPr>
          <p:cNvPicPr>
            <a:picLocks noChangeAspect="1"/>
          </p:cNvPicPr>
          <p:nvPr/>
        </p:nvPicPr>
        <p:blipFill>
          <a:blip r:embed="rId2"/>
          <a:stretch>
            <a:fillRect/>
          </a:stretch>
        </p:blipFill>
        <p:spPr>
          <a:xfrm>
            <a:off x="6378337" y="4469407"/>
            <a:ext cx="3918188" cy="1863945"/>
          </a:xfrm>
          <a:prstGeom prst="rect">
            <a:avLst/>
          </a:prstGeom>
        </p:spPr>
      </p:pic>
    </p:spTree>
    <p:extLst>
      <p:ext uri="{BB962C8B-B14F-4D97-AF65-F5344CB8AC3E}">
        <p14:creationId xmlns:p14="http://schemas.microsoft.com/office/powerpoint/2010/main" xmlns="" val="3287175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a16="http://schemas.microsoft.com/office/drawing/2014/main" xmlns=""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r>
              <a:rPr lang="en-US" sz="2000" dirty="0"/>
              <a:t/>
            </a:r>
            <a:br>
              <a:rPr lang="en-US" sz="2000" dirty="0"/>
            </a:br>
            <a:r>
              <a:rPr lang="en-US" sz="2000" dirty="0"/>
              <a:t/>
            </a: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r>
              <a:rPr lang="en-US" sz="2000" dirty="0">
                <a:solidFill>
                  <a:schemeClr val="tx1"/>
                </a:solidFill>
              </a:rPr>
              <a:t/>
            </a: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r>
              <a:rPr lang="en-US" sz="2000" dirty="0"/>
              <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r>
              <a:rPr lang="en-US" sz="2000" dirty="0">
                <a:solidFill>
                  <a:schemeClr val="tx1">
                    <a:lumMod val="50000"/>
                  </a:schemeClr>
                </a:solidFill>
              </a:rPr>
              <a:t/>
            </a: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r>
              <a:rPr lang="en-US" sz="2000" dirty="0"/>
              <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xmlns=""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xmlns=""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693676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xmlns=""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xmlns=""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a:t>
            </a:r>
            <a:r>
              <a:rPr lang="en-US" sz="7200" b="1" dirty="0" smtClean="0">
                <a:solidFill>
                  <a:schemeClr val="tx1"/>
                </a:solidFill>
                <a:latin typeface="Barlow Black" panose="00000A00000000000000" pitchFamily="2" charset="0"/>
              </a:rPr>
              <a:t>5</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sz="2800" dirty="0" smtClean="0">
                <a:solidFill>
                  <a:schemeClr val="accent2">
                    <a:lumMod val="60000"/>
                    <a:lumOff val="40000"/>
                  </a:schemeClr>
                </a:solidFill>
                <a:latin typeface="Bahnschrift Light Condensed" pitchFamily="34" charset="0"/>
              </a:rPr>
              <a:t>(</a:t>
            </a:r>
            <a:r>
              <a:rPr lang="en-US" dirty="0" smtClean="0">
                <a:solidFill>
                  <a:schemeClr val="accent2">
                    <a:lumMod val="60000"/>
                    <a:lumOff val="40000"/>
                  </a:schemeClr>
                </a:solidFill>
                <a:latin typeface="Bahnschrift Light Condensed" pitchFamily="34" charset="0"/>
              </a:rPr>
              <a:t>variables</a:t>
            </a:r>
            <a:r>
              <a:rPr lang="en-US" sz="2800" dirty="0" smtClean="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Arial" pitchFamily="34" charset="0"/>
              <a:buChar char="•"/>
            </a:pPr>
            <a:r>
              <a:rPr lang="en-US" sz="2400" b="1" dirty="0" err="1" smtClean="0">
                <a:solidFill>
                  <a:schemeClr val="bg1">
                    <a:lumMod val="95000"/>
                  </a:schemeClr>
                </a:solidFill>
              </a:rPr>
              <a:t>var</a:t>
            </a:r>
            <a:r>
              <a:rPr lang="en-US" sz="2400" dirty="0" smtClean="0">
                <a:solidFill>
                  <a:schemeClr val="bg1">
                    <a:lumMod val="95000"/>
                  </a:schemeClr>
                </a:solidFill>
              </a:rPr>
              <a:t>, </a:t>
            </a:r>
            <a:r>
              <a:rPr lang="en-US" sz="2400" b="1" dirty="0" smtClean="0">
                <a:solidFill>
                  <a:schemeClr val="bg1">
                    <a:lumMod val="95000"/>
                  </a:schemeClr>
                </a:solidFill>
              </a:rPr>
              <a:t>let</a:t>
            </a:r>
            <a:r>
              <a:rPr lang="en-US" sz="2400" dirty="0" smtClean="0">
                <a:solidFill>
                  <a:schemeClr val="bg1">
                    <a:lumMod val="95000"/>
                  </a:schemeClr>
                </a:solidFill>
              </a:rPr>
              <a:t> and </a:t>
            </a:r>
            <a:r>
              <a:rPr lang="en-US" sz="2400" b="1" dirty="0" smtClean="0">
                <a:solidFill>
                  <a:schemeClr val="bg1">
                    <a:lumMod val="95000"/>
                  </a:schemeClr>
                </a:solidFill>
              </a:rPr>
              <a:t>const</a:t>
            </a:r>
            <a:endParaRPr lang="en-US" sz="2400" b="1" dirty="0">
              <a:solidFill>
                <a:schemeClr val="bg1">
                  <a:lumMod val="95000"/>
                </a:schemeClr>
              </a:solidFill>
            </a:endParaRPr>
          </a:p>
          <a:p>
            <a:pPr marL="285750" indent="-285750">
              <a:lnSpc>
                <a:spcPct val="150000"/>
              </a:lnSpc>
              <a:buFont typeface="Arial" pitchFamily="34" charset="0"/>
              <a:buChar char="•"/>
            </a:pPr>
            <a:r>
              <a:rPr lang="en-IN" sz="2400" dirty="0" smtClean="0">
                <a:solidFill>
                  <a:schemeClr val="bg1">
                    <a:lumMod val="95000"/>
                  </a:schemeClr>
                </a:solidFill>
              </a:rPr>
              <a:t>What is </a:t>
            </a:r>
            <a:r>
              <a:rPr lang="en-IN" sz="2400" b="1" dirty="0" smtClean="0">
                <a:solidFill>
                  <a:schemeClr val="bg1">
                    <a:lumMod val="95000"/>
                  </a:schemeClr>
                </a:solidFill>
              </a:rPr>
              <a:t>Hoisting</a:t>
            </a:r>
          </a:p>
          <a:p>
            <a:pPr marL="285750" indent="-285750">
              <a:lnSpc>
                <a:spcPct val="150000"/>
              </a:lnSpc>
              <a:buFont typeface="Arial" pitchFamily="34" charset="0"/>
              <a:buChar char="•"/>
            </a:pPr>
            <a:r>
              <a:rPr lang="en-IN" sz="2400" b="1" dirty="0" smtClean="0">
                <a:solidFill>
                  <a:schemeClr val="bg1">
                    <a:lumMod val="95000"/>
                  </a:schemeClr>
                </a:solidFill>
              </a:rPr>
              <a:t>Hoisting</a:t>
            </a:r>
            <a:r>
              <a:rPr lang="en-IN" sz="2400" dirty="0" smtClean="0">
                <a:solidFill>
                  <a:schemeClr val="bg1">
                    <a:lumMod val="95000"/>
                  </a:schemeClr>
                </a:solidFill>
              </a:rPr>
              <a:t> with arrow function</a:t>
            </a:r>
            <a:endParaRPr lang="en-IN" sz="2400" dirty="0">
              <a:solidFill>
                <a:schemeClr val="bg1">
                  <a:lumMod val="95000"/>
                </a:schemeClr>
              </a:solidFill>
            </a:endParaRPr>
          </a:p>
          <a:p>
            <a:pPr marL="285750" indent="-285750">
              <a:lnSpc>
                <a:spcPct val="150000"/>
              </a:lnSpc>
              <a:buFont typeface="Arial" pitchFamily="34" charset="0"/>
              <a:buChar char="•"/>
            </a:pPr>
            <a:r>
              <a:rPr lang="en-IN" sz="2400" b="1" dirty="0" smtClean="0">
                <a:solidFill>
                  <a:schemeClr val="bg1">
                    <a:lumMod val="95000"/>
                  </a:schemeClr>
                </a:solidFill>
              </a:rPr>
              <a:t>Undefined</a:t>
            </a:r>
            <a:r>
              <a:rPr lang="en-IN" sz="2400" dirty="0" smtClean="0">
                <a:solidFill>
                  <a:schemeClr val="bg1">
                    <a:lumMod val="95000"/>
                  </a:schemeClr>
                </a:solidFill>
              </a:rPr>
              <a:t> and </a:t>
            </a:r>
            <a:r>
              <a:rPr lang="en-IN" sz="2400" b="1" dirty="0" smtClean="0">
                <a:solidFill>
                  <a:schemeClr val="bg1">
                    <a:lumMod val="95000"/>
                  </a:schemeClr>
                </a:solidFill>
              </a:rPr>
              <a:t>not-defined</a:t>
            </a:r>
            <a:endParaRPr lang="en-IN" sz="2400" b="1" dirty="0">
              <a:solidFill>
                <a:schemeClr val="bg1">
                  <a:lumMod val="95000"/>
                </a:schemeClr>
              </a:solidFill>
            </a:endParaRPr>
          </a:p>
          <a:p>
            <a:pPr marL="285750" indent="-285750">
              <a:lnSpc>
                <a:spcPct val="150000"/>
              </a:lnSpc>
              <a:buFont typeface="Arial" pitchFamily="34" charset="0"/>
              <a:buChar char="•"/>
            </a:pPr>
            <a:r>
              <a:rPr lang="en-IN" sz="2400" dirty="0" smtClean="0">
                <a:solidFill>
                  <a:schemeClr val="bg1">
                    <a:lumMod val="95000"/>
                  </a:schemeClr>
                </a:solidFill>
              </a:rPr>
              <a:t>Working of </a:t>
            </a:r>
            <a:r>
              <a:rPr lang="en-IN" sz="2400" b="1" dirty="0" smtClean="0">
                <a:solidFill>
                  <a:schemeClr val="bg1">
                    <a:lumMod val="95000"/>
                  </a:schemeClr>
                </a:solidFill>
              </a:rPr>
              <a:t>Call stack</a:t>
            </a:r>
            <a:endParaRPr lang="en-IN" sz="2400" b="1" dirty="0">
              <a:solidFill>
                <a:schemeClr val="bg1">
                  <a:lumMod val="95000"/>
                </a:schemeClr>
              </a:solidFill>
            </a:endParaRPr>
          </a:p>
        </p:txBody>
      </p:sp>
      <p:sp>
        <p:nvSpPr>
          <p:cNvPr id="3" name="TextBox 2">
            <a:extLst>
              <a:ext uri="{FF2B5EF4-FFF2-40B4-BE49-F238E27FC236}">
                <a16:creationId xmlns:a16="http://schemas.microsoft.com/office/drawing/2014/main" xmlns=""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xmlns="" val="3287175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xmlns=""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xmlns=""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xmlns=""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xmlns=""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xmlns=""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xmlns=""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xmlns=""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xmlns=""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r>
              <a:rPr lang="en-US" sz="3600" b="1" dirty="0">
                <a:solidFill>
                  <a:schemeClr val="bg1"/>
                </a:solidFill>
              </a:rPr>
              <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r>
              <a:rPr lang="en-IN" sz="1600" dirty="0">
                <a:solidFill>
                  <a:schemeClr val="bg1"/>
                </a:solidFill>
              </a:rPr>
              <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r>
              <a:rPr lang="en-IN" sz="1400" dirty="0">
                <a:solidFill>
                  <a:schemeClr val="bg1"/>
                </a:solidFill>
              </a:rPr>
              <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r>
              <a:rPr lang="en-IN" sz="1600" dirty="0">
                <a:solidFill>
                  <a:schemeClr val="bg1"/>
                </a:solidFill>
              </a:rPr>
              <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p14="http://schemas.microsoft.com/office/powerpoint/2010/main" xmlns=""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xmlns=""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xmlns=""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xmlns="" val="3287175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xmlns=""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xmlns=""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xmlns=""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xmlns=""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xmlns=""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r>
              <a:rPr lang="en-US" dirty="0"/>
              <a:t/>
            </a: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xmlns="" val="30024716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smtClean="0">
                <a:solidFill>
                  <a:schemeClr val="tx1"/>
                </a:solidFill>
                <a:latin typeface="Barlow Black" panose="00000A00000000000000" pitchFamily="2" charset="0"/>
              </a:rPr>
              <a:t>Chapter </a:t>
            </a:r>
            <a:r>
              <a:rPr lang="en-US" sz="7200" b="1" dirty="0">
                <a:solidFill>
                  <a:schemeClr val="tx1"/>
                </a:solidFill>
                <a:latin typeface="Barlow Black" panose="00000A00000000000000" pitchFamily="2" charset="0"/>
              </a:rPr>
              <a:t>– </a:t>
            </a:r>
            <a:r>
              <a:rPr lang="en-US" sz="7200" b="1" dirty="0" smtClean="0">
                <a:solidFill>
                  <a:schemeClr val="tx1"/>
                </a:solidFill>
                <a:latin typeface="Barlow Black" panose="00000A00000000000000" pitchFamily="2" charset="0"/>
              </a:rPr>
              <a:t>8</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6600" b="1" dirty="0" smtClean="0">
                <a:solidFill>
                  <a:schemeClr val="accent2">
                    <a:lumMod val="60000"/>
                    <a:lumOff val="40000"/>
                  </a:schemeClr>
                </a:solidFill>
                <a:latin typeface="Bahnschrift Light Condensed" pitchFamily="34" charset="0"/>
              </a:rPr>
              <a:t>(</a:t>
            </a:r>
            <a:r>
              <a:rPr lang="en-US" sz="8800" b="1" dirty="0" smtClean="0">
                <a:solidFill>
                  <a:schemeClr val="accent2">
                    <a:lumMod val="60000"/>
                    <a:lumOff val="40000"/>
                  </a:schemeClr>
                </a:solidFill>
                <a:latin typeface="Bahnschrift Light Condensed" pitchFamily="34" charset="0"/>
              </a:rPr>
              <a:t>use strict</a:t>
            </a:r>
            <a:r>
              <a:rPr lang="en-US" sz="6600" b="1" dirty="0" smtClean="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2308645" cy="830997"/>
          </a:xfrm>
          <a:prstGeom prst="rect">
            <a:avLst/>
          </a:prstGeom>
          <a:noFill/>
        </p:spPr>
        <p:txBody>
          <a:bodyPr wrap="none" rtlCol="0">
            <a:spAutoFit/>
          </a:bodyPr>
          <a:lstStyle/>
          <a:p>
            <a:r>
              <a:rPr lang="en-US" sz="4800" b="1" dirty="0" smtClean="0">
                <a:latin typeface="Barlow Condensed ExtraLight" panose="00000306000000000000" pitchFamily="2" charset="0"/>
              </a:rPr>
              <a:t>JavaScript</a:t>
            </a:r>
            <a:endParaRPr lang="en-US" sz="4800" dirty="0"/>
          </a:p>
        </p:txBody>
      </p:sp>
      <p:pic>
        <p:nvPicPr>
          <p:cNvPr id="1027" name="Picture 3" descr="K:\github-repo\javascript-tutorials\tutorials\chapter-7-data-conversion\assets\images\javascript-logo.png"/>
          <p:cNvPicPr>
            <a:picLocks noChangeAspect="1" noChangeArrowheads="1"/>
          </p:cNvPicPr>
          <p:nvPr/>
        </p:nvPicPr>
        <p:blipFill>
          <a:blip r:embed="rId2"/>
          <a:srcRect/>
          <a:stretch>
            <a:fillRect/>
          </a:stretch>
        </p:blipFill>
        <p:spPr bwMode="auto">
          <a:xfrm>
            <a:off x="10712450" y="5353050"/>
            <a:ext cx="1314450" cy="1314450"/>
          </a:xfrm>
          <a:prstGeom prst="rect">
            <a:avLst/>
          </a:prstGeom>
          <a:noFill/>
        </p:spPr>
      </p:pic>
      <p:pic>
        <p:nvPicPr>
          <p:cNvPr id="1028" name="Picture 4" descr="C:\Users\Gautam\Downloads\Blank board - Page 1 (4).png"/>
          <p:cNvPicPr>
            <a:picLocks noChangeAspect="1" noChangeArrowheads="1"/>
          </p:cNvPicPr>
          <p:nvPr/>
        </p:nvPicPr>
        <p:blipFill>
          <a:blip r:embed="rId3"/>
          <a:srcRect/>
          <a:stretch>
            <a:fillRect/>
          </a:stretch>
        </p:blipFill>
        <p:spPr bwMode="auto">
          <a:xfrm>
            <a:off x="1571625" y="2949233"/>
            <a:ext cx="9029700" cy="2984842"/>
          </a:xfrm>
          <a:prstGeom prst="rect">
            <a:avLst/>
          </a:prstGeom>
          <a:noFill/>
        </p:spPr>
      </p:pic>
    </p:spTree>
    <p:extLst>
      <p:ext uri="{BB962C8B-B14F-4D97-AF65-F5344CB8AC3E}">
        <p14:creationId xmlns:p14="http://schemas.microsoft.com/office/powerpoint/2010/main" xmlns="" val="32871750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xmlns=""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smtClean="0">
                <a:solidFill>
                  <a:schemeClr val="tx1"/>
                </a:solidFill>
                <a:latin typeface="Barlow Black" panose="00000A00000000000000" pitchFamily="2" charset="0"/>
              </a:rPr>
              <a:t>Chapter – </a:t>
            </a:r>
            <a:r>
              <a:rPr lang="en-US" sz="7200" dirty="0" smtClean="0">
                <a:solidFill>
                  <a:schemeClr val="tx1"/>
                </a:solidFill>
                <a:latin typeface="Bahnschrift SemiLight" pitchFamily="34" charset="0"/>
              </a:rPr>
              <a:t>9</a:t>
            </a:r>
            <a:r>
              <a:rPr lang="en-US" sz="7200" b="1" dirty="0" smtClean="0">
                <a:solidFill>
                  <a:schemeClr val="tx1"/>
                </a:solidFill>
                <a:latin typeface="Barlow Black" panose="00000A00000000000000" pitchFamily="2" charset="0"/>
              </a:rPr>
              <a:t/>
            </a:r>
            <a:br>
              <a:rPr lang="en-US" sz="7200" b="1" dirty="0" smtClean="0">
                <a:solidFill>
                  <a:schemeClr val="tx1"/>
                </a:solidFill>
                <a:latin typeface="Barlow Black" panose="00000A00000000000000" pitchFamily="2" charset="0"/>
              </a:rPr>
            </a:br>
            <a:r>
              <a:rPr lang="en-US" sz="6600" b="1" dirty="0" smtClean="0">
                <a:solidFill>
                  <a:schemeClr val="accent2">
                    <a:lumMod val="60000"/>
                    <a:lumOff val="40000"/>
                  </a:schemeClr>
                </a:solidFill>
                <a:latin typeface="Bahnschrift Light Condensed" pitchFamily="34" charset="0"/>
              </a:rPr>
              <a:t>(</a:t>
            </a:r>
            <a:r>
              <a:rPr lang="en-US" sz="8800" b="1" dirty="0" smtClean="0">
                <a:solidFill>
                  <a:schemeClr val="accent2">
                    <a:lumMod val="60000"/>
                    <a:lumOff val="40000"/>
                  </a:schemeClr>
                </a:solidFill>
                <a:latin typeface="Bahnschrift Light Condensed" pitchFamily="34" charset="0"/>
              </a:rPr>
              <a:t>Arithmetic </a:t>
            </a:r>
            <a:r>
              <a:rPr lang="en-US" sz="8800" b="1" dirty="0" smtClean="0">
                <a:solidFill>
                  <a:schemeClr val="accent2">
                    <a:lumMod val="60000"/>
                    <a:lumOff val="40000"/>
                  </a:schemeClr>
                </a:solidFill>
                <a:latin typeface="Bahnschrift Light Condensed" pitchFamily="34" charset="0"/>
              </a:rPr>
              <a:t>Operators</a:t>
            </a:r>
            <a:r>
              <a:rPr lang="en-US" sz="6600" b="1" dirty="0" smtClean="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smtClean="0">
                <a:latin typeface="Barlow Condensed ExtraLight" panose="00000306000000000000" pitchFamily="2" charset="0"/>
              </a:rPr>
              <a:t>JavaScript - </a:t>
            </a:r>
            <a:r>
              <a:rPr lang="en-US" sz="3200" b="1" dirty="0" smtClean="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11" name="Rectangle 10"/>
          <p:cNvSpPr/>
          <p:nvPr/>
        </p:nvSpPr>
        <p:spPr>
          <a:xfrm>
            <a:off x="1189502" y="3324224"/>
            <a:ext cx="858374"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027845" cy="369332"/>
          </a:xfrm>
          <a:prstGeom prst="rect">
            <a:avLst/>
          </a:prstGeom>
          <a:noFill/>
        </p:spPr>
        <p:txBody>
          <a:bodyPr wrap="none" rtlCol="0">
            <a:spAutoFit/>
          </a:bodyPr>
          <a:lstStyle/>
          <a:p>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Addition</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nvGrpSpPr>
          <p:cNvPr id="33" name="Group 32"/>
          <p:cNvGrpSpPr/>
          <p:nvPr/>
        </p:nvGrpSpPr>
        <p:grpSpPr>
          <a:xfrm>
            <a:off x="2781300" y="3038474"/>
            <a:ext cx="1378904" cy="1569660"/>
            <a:chOff x="2781300" y="3038474"/>
            <a:chExt cx="1378904" cy="1569660"/>
          </a:xfrm>
        </p:grpSpPr>
        <p:sp>
          <p:nvSpPr>
            <p:cNvPr id="12" name="Rectangle 11"/>
            <p:cNvSpPr/>
            <p:nvPr/>
          </p:nvSpPr>
          <p:spPr>
            <a:xfrm>
              <a:off x="2989726" y="3038474"/>
              <a:ext cx="90601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0" name="TextBox 19"/>
            <p:cNvSpPr txBox="1"/>
            <p:nvPr/>
          </p:nvSpPr>
          <p:spPr>
            <a:xfrm>
              <a:off x="2781300" y="3990975"/>
              <a:ext cx="1378904" cy="369332"/>
            </a:xfrm>
            <a:prstGeom prst="rect">
              <a:avLst/>
            </a:prstGeom>
            <a:noFill/>
          </p:spPr>
          <p:txBody>
            <a:bodyPr wrap="non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Subtraction</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5105400" y="3228974"/>
            <a:ext cx="1568058" cy="1569660"/>
            <a:chOff x="4733925" y="3876674"/>
            <a:chExt cx="1568058" cy="1569660"/>
          </a:xfrm>
        </p:grpSpPr>
        <p:sp>
          <p:nvSpPr>
            <p:cNvPr id="13" name="Rectangle 12"/>
            <p:cNvSpPr/>
            <p:nvPr/>
          </p:nvSpPr>
          <p:spPr>
            <a:xfrm>
              <a:off x="5066176" y="3876674"/>
              <a:ext cx="90601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 name="TextBox 20"/>
            <p:cNvSpPr txBox="1"/>
            <p:nvPr/>
          </p:nvSpPr>
          <p:spPr>
            <a:xfrm>
              <a:off x="4733925" y="4638675"/>
              <a:ext cx="1568058" cy="369332"/>
            </a:xfrm>
            <a:prstGeom prst="rect">
              <a:avLst/>
            </a:prstGeom>
            <a:noFill/>
          </p:spPr>
          <p:txBody>
            <a:bodyPr wrap="non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Multiplication</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1" name="Group 30"/>
          <p:cNvGrpSpPr/>
          <p:nvPr/>
        </p:nvGrpSpPr>
        <p:grpSpPr>
          <a:xfrm>
            <a:off x="7790326" y="3143249"/>
            <a:ext cx="1057266" cy="1588533"/>
            <a:chOff x="7790326" y="3143249"/>
            <a:chExt cx="1057266" cy="1588533"/>
          </a:xfrm>
        </p:grpSpPr>
        <p:sp>
          <p:nvSpPr>
            <p:cNvPr id="14" name="Rectangle 13"/>
            <p:cNvSpPr/>
            <p:nvPr/>
          </p:nvSpPr>
          <p:spPr>
            <a:xfrm>
              <a:off x="7790326" y="3143249"/>
              <a:ext cx="90601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2" name="TextBox 21"/>
            <p:cNvSpPr txBox="1"/>
            <p:nvPr/>
          </p:nvSpPr>
          <p:spPr>
            <a:xfrm>
              <a:off x="7848600" y="4362450"/>
              <a:ext cx="998992" cy="369332"/>
            </a:xfrm>
            <a:prstGeom prst="rect">
              <a:avLst/>
            </a:prstGeom>
            <a:noFill/>
          </p:spPr>
          <p:txBody>
            <a:bodyPr wrap="non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Division</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9" name="Group 28"/>
          <p:cNvGrpSpPr/>
          <p:nvPr/>
        </p:nvGrpSpPr>
        <p:grpSpPr>
          <a:xfrm>
            <a:off x="9810750" y="3009899"/>
            <a:ext cx="1058303" cy="1626633"/>
            <a:chOff x="9810750" y="3009899"/>
            <a:chExt cx="1058303" cy="1626633"/>
          </a:xfrm>
        </p:grpSpPr>
        <p:sp>
          <p:nvSpPr>
            <p:cNvPr id="17" name="Rectangle 16"/>
            <p:cNvSpPr/>
            <p:nvPr/>
          </p:nvSpPr>
          <p:spPr>
            <a:xfrm>
              <a:off x="9876301" y="3009899"/>
              <a:ext cx="90601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 name="TextBox 22"/>
            <p:cNvSpPr txBox="1"/>
            <p:nvPr/>
          </p:nvSpPr>
          <p:spPr>
            <a:xfrm>
              <a:off x="9810750" y="4267200"/>
              <a:ext cx="1058303" cy="369332"/>
            </a:xfrm>
            <a:prstGeom prst="rect">
              <a:avLst/>
            </a:prstGeom>
            <a:noFill/>
          </p:spPr>
          <p:txBody>
            <a:bodyPr wrap="non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Modulus</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0" name="Group 29"/>
          <p:cNvGrpSpPr/>
          <p:nvPr/>
        </p:nvGrpSpPr>
        <p:grpSpPr>
          <a:xfrm>
            <a:off x="5573249" y="4495799"/>
            <a:ext cx="3067069" cy="1569660"/>
            <a:chOff x="6620999" y="4343399"/>
            <a:chExt cx="3067069" cy="1569660"/>
          </a:xfrm>
        </p:grpSpPr>
        <p:sp>
          <p:nvSpPr>
            <p:cNvPr id="16" name="Rectangle 15"/>
            <p:cNvSpPr/>
            <p:nvPr/>
          </p:nvSpPr>
          <p:spPr>
            <a:xfrm>
              <a:off x="6620999" y="4343399"/>
              <a:ext cx="3067069"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4" name="TextBox 23"/>
            <p:cNvSpPr txBox="1"/>
            <p:nvPr/>
          </p:nvSpPr>
          <p:spPr>
            <a:xfrm>
              <a:off x="7505700" y="5314950"/>
              <a:ext cx="1321196" cy="369332"/>
            </a:xfrm>
            <a:prstGeom prst="rect">
              <a:avLst/>
            </a:prstGeom>
            <a:noFill/>
          </p:spPr>
          <p:txBody>
            <a:bodyPr wrap="non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Decrement</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6" name="Group 25"/>
          <p:cNvGrpSpPr/>
          <p:nvPr/>
        </p:nvGrpSpPr>
        <p:grpSpPr>
          <a:xfrm>
            <a:off x="2571750" y="4286249"/>
            <a:ext cx="3067069" cy="1569660"/>
            <a:chOff x="1114425" y="4743449"/>
            <a:chExt cx="3067069" cy="1569660"/>
          </a:xfrm>
        </p:grpSpPr>
        <p:sp>
          <p:nvSpPr>
            <p:cNvPr id="15" name="Rectangle 14"/>
            <p:cNvSpPr/>
            <p:nvPr/>
          </p:nvSpPr>
          <p:spPr>
            <a:xfrm>
              <a:off x="1114425" y="4743449"/>
              <a:ext cx="3067069"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5" name="TextBox 24"/>
            <p:cNvSpPr txBox="1"/>
            <p:nvPr/>
          </p:nvSpPr>
          <p:spPr>
            <a:xfrm>
              <a:off x="2038350" y="5876925"/>
              <a:ext cx="1237839" cy="369332"/>
            </a:xfrm>
            <a:prstGeom prst="rect">
              <a:avLst/>
            </a:prstGeom>
            <a:noFill/>
          </p:spPr>
          <p:txBody>
            <a:bodyPr wrap="non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Increment</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xmlns="" val="32871750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xmlns=""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smtClean="0">
                <a:solidFill>
                  <a:schemeClr val="tx1"/>
                </a:solidFill>
                <a:latin typeface="Barlow Black" panose="00000A00000000000000" pitchFamily="2" charset="0"/>
              </a:rPr>
              <a:t>Chapter – </a:t>
            </a:r>
            <a:r>
              <a:rPr lang="en-US" sz="7200" dirty="0" smtClean="0">
                <a:solidFill>
                  <a:schemeClr val="tx1"/>
                </a:solidFill>
                <a:latin typeface="Bahnschrift SemiLight" pitchFamily="34" charset="0"/>
              </a:rPr>
              <a:t>10</a:t>
            </a:r>
            <a:r>
              <a:rPr lang="en-US" sz="7200" b="1" dirty="0" smtClean="0">
                <a:solidFill>
                  <a:schemeClr val="tx1"/>
                </a:solidFill>
                <a:latin typeface="Barlow Black" panose="00000A00000000000000" pitchFamily="2" charset="0"/>
              </a:rPr>
              <a:t/>
            </a:r>
            <a:br>
              <a:rPr lang="en-US" sz="7200" b="1" dirty="0" smtClean="0">
                <a:solidFill>
                  <a:schemeClr val="tx1"/>
                </a:solidFill>
                <a:latin typeface="Barlow Black" panose="00000A00000000000000" pitchFamily="2" charset="0"/>
              </a:rPr>
            </a:br>
            <a:r>
              <a:rPr lang="en-US" sz="6600" b="1" dirty="0" smtClean="0">
                <a:solidFill>
                  <a:schemeClr val="accent2">
                    <a:lumMod val="60000"/>
                    <a:lumOff val="40000"/>
                  </a:schemeClr>
                </a:solidFill>
                <a:latin typeface="Bahnschrift Light Condensed" pitchFamily="34" charset="0"/>
              </a:rPr>
              <a:t>(</a:t>
            </a:r>
            <a:r>
              <a:rPr lang="en-US" sz="8800" b="1" dirty="0" smtClean="0">
                <a:solidFill>
                  <a:schemeClr val="accent2">
                    <a:lumMod val="60000"/>
                    <a:lumOff val="40000"/>
                  </a:schemeClr>
                </a:solidFill>
                <a:latin typeface="Bahnschrift Light Condensed" pitchFamily="34" charset="0"/>
              </a:rPr>
              <a:t>Comparison Operators</a:t>
            </a:r>
            <a:r>
              <a:rPr lang="en-US" sz="6600" b="1" dirty="0" smtClean="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smtClean="0">
                <a:latin typeface="Barlow Condensed ExtraLight" panose="00000306000000000000" pitchFamily="2" charset="0"/>
              </a:rPr>
              <a:t>JavaScript - </a:t>
            </a:r>
            <a:r>
              <a:rPr lang="en-US" sz="3200" b="1" dirty="0" smtClean="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1" name="Group 30"/>
          <p:cNvGrpSpPr/>
          <p:nvPr/>
        </p:nvGrpSpPr>
        <p:grpSpPr>
          <a:xfrm>
            <a:off x="589427" y="3171824"/>
            <a:ext cx="2144248" cy="1569660"/>
            <a:chOff x="589427" y="3362324"/>
            <a:chExt cx="2144248" cy="1569660"/>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200150" cy="369332"/>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Equal</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 name="Group 32"/>
          <p:cNvGrpSpPr/>
          <p:nvPr/>
        </p:nvGrpSpPr>
        <p:grpSpPr>
          <a:xfrm>
            <a:off x="2676525" y="2819400"/>
            <a:ext cx="2552700" cy="1592980"/>
            <a:chOff x="2728081" y="3006176"/>
            <a:chExt cx="1296654" cy="1800651"/>
          </a:xfrm>
        </p:grpSpPr>
        <p:sp>
          <p:nvSpPr>
            <p:cNvPr id="12" name="Rectangle 11"/>
            <p:cNvSpPr/>
            <p:nvPr/>
          </p:nvSpPr>
          <p:spPr>
            <a:xfrm>
              <a:off x="2728081" y="3006176"/>
              <a:ext cx="1296654" cy="1774291"/>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0" name="TextBox 19"/>
            <p:cNvSpPr txBox="1"/>
            <p:nvPr/>
          </p:nvSpPr>
          <p:spPr>
            <a:xfrm>
              <a:off x="2771624" y="4389346"/>
              <a:ext cx="1214404" cy="417481"/>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Not Equal</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 name="Group 31"/>
          <p:cNvGrpSpPr/>
          <p:nvPr/>
        </p:nvGrpSpPr>
        <p:grpSpPr>
          <a:xfrm>
            <a:off x="5166482" y="3048000"/>
            <a:ext cx="2377321" cy="1647826"/>
            <a:chOff x="5066176" y="3876674"/>
            <a:chExt cx="906018" cy="4524315"/>
          </a:xfrm>
        </p:grpSpPr>
        <p:sp>
          <p:nvSpPr>
            <p:cNvPr id="13" name="Rectangle 12"/>
            <p:cNvSpPr/>
            <p:nvPr/>
          </p:nvSpPr>
          <p:spPr>
            <a:xfrm>
              <a:off x="5066176" y="3876674"/>
              <a:ext cx="906018" cy="4524315"/>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 name="TextBox 20"/>
            <p:cNvSpPr txBox="1"/>
            <p:nvPr/>
          </p:nvSpPr>
          <p:spPr>
            <a:xfrm>
              <a:off x="5126389" y="6966210"/>
              <a:ext cx="794983" cy="1014048"/>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Strict Equality</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8" name="Group 31"/>
          <p:cNvGrpSpPr/>
          <p:nvPr/>
        </p:nvGrpSpPr>
        <p:grpSpPr>
          <a:xfrm>
            <a:off x="8300207" y="3257549"/>
            <a:ext cx="2377321" cy="1790701"/>
            <a:chOff x="5066176" y="3876674"/>
            <a:chExt cx="906018" cy="4309700"/>
          </a:xfrm>
        </p:grpSpPr>
        <p:sp>
          <p:nvSpPr>
            <p:cNvPr id="29" name="Rectangle 28"/>
            <p:cNvSpPr/>
            <p:nvPr/>
          </p:nvSpPr>
          <p:spPr>
            <a:xfrm>
              <a:off x="5066176" y="3876674"/>
              <a:ext cx="906018" cy="430970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0" name="TextBox 29"/>
            <p:cNvSpPr txBox="1"/>
            <p:nvPr/>
          </p:nvSpPr>
          <p:spPr>
            <a:xfrm>
              <a:off x="5126389" y="6966210"/>
              <a:ext cx="794983" cy="1014048"/>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Strict Inequality</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627527" y="4467224"/>
            <a:ext cx="1944223" cy="1569660"/>
            <a:chOff x="589427" y="3362324"/>
            <a:chExt cx="2144248" cy="1569660"/>
          </a:xfrm>
        </p:grpSpPr>
        <p:sp>
          <p:nvSpPr>
            <p:cNvPr id="33" name="Rectangle 32"/>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4" name="TextBox 33"/>
            <p:cNvSpPr txBox="1"/>
            <p:nvPr/>
          </p:nvSpPr>
          <p:spPr>
            <a:xfrm>
              <a:off x="828675" y="4457700"/>
              <a:ext cx="1726416" cy="369332"/>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Greater Than</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5" name="Group 34"/>
          <p:cNvGrpSpPr/>
          <p:nvPr/>
        </p:nvGrpSpPr>
        <p:grpSpPr>
          <a:xfrm>
            <a:off x="2570627" y="4476749"/>
            <a:ext cx="1944223" cy="1569660"/>
            <a:chOff x="589427" y="3362324"/>
            <a:chExt cx="2144248" cy="1569660"/>
          </a:xfrm>
        </p:grpSpPr>
        <p:sp>
          <p:nvSpPr>
            <p:cNvPr id="36" name="Rectangle 35"/>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7" name="TextBox 36"/>
            <p:cNvSpPr txBox="1"/>
            <p:nvPr/>
          </p:nvSpPr>
          <p:spPr>
            <a:xfrm>
              <a:off x="828675" y="4457700"/>
              <a:ext cx="1726416" cy="369332"/>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Less Than</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8" name="Group 37"/>
          <p:cNvGrpSpPr/>
          <p:nvPr/>
        </p:nvGrpSpPr>
        <p:grpSpPr>
          <a:xfrm>
            <a:off x="4418477" y="4352924"/>
            <a:ext cx="1944223" cy="1741707"/>
            <a:chOff x="589427" y="3362324"/>
            <a:chExt cx="2144248" cy="1741707"/>
          </a:xfrm>
        </p:grpSpPr>
        <p:sp>
          <p:nvSpPr>
            <p:cNvPr id="39" name="Rectangle 38"/>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0" name="TextBox 39"/>
            <p:cNvSpPr txBox="1"/>
            <p:nvPr/>
          </p:nvSpPr>
          <p:spPr>
            <a:xfrm>
              <a:off x="828675" y="4457700"/>
              <a:ext cx="1726416" cy="646331"/>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Greater than or equal to</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40"/>
          <p:cNvGrpSpPr/>
          <p:nvPr/>
        </p:nvGrpSpPr>
        <p:grpSpPr>
          <a:xfrm>
            <a:off x="6628277" y="4219574"/>
            <a:ext cx="1944223" cy="1741707"/>
            <a:chOff x="589427" y="3362324"/>
            <a:chExt cx="2144248" cy="1741707"/>
          </a:xfrm>
        </p:grpSpPr>
        <p:sp>
          <p:nvSpPr>
            <p:cNvPr id="42" name="Rectangle 41"/>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3" name="TextBox 42"/>
            <p:cNvSpPr txBox="1"/>
            <p:nvPr/>
          </p:nvSpPr>
          <p:spPr>
            <a:xfrm>
              <a:off x="828675" y="4457700"/>
              <a:ext cx="1726416" cy="646331"/>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Less than or equal to</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xmlns="" val="3287175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xmlns=""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smtClean="0">
                <a:solidFill>
                  <a:schemeClr val="tx1"/>
                </a:solidFill>
                <a:latin typeface="Barlow Black" panose="00000A00000000000000" pitchFamily="2" charset="0"/>
              </a:rPr>
              <a:t>Chapter – </a:t>
            </a:r>
            <a:r>
              <a:rPr lang="en-US" sz="7200" dirty="0" smtClean="0">
                <a:solidFill>
                  <a:schemeClr val="tx1"/>
                </a:solidFill>
                <a:latin typeface="Bahnschrift SemiLight" pitchFamily="34" charset="0"/>
              </a:rPr>
              <a:t>11</a:t>
            </a:r>
            <a:r>
              <a:rPr lang="en-US" sz="7200" b="1" dirty="0" smtClean="0">
                <a:solidFill>
                  <a:schemeClr val="tx1"/>
                </a:solidFill>
                <a:latin typeface="Barlow Black" panose="00000A00000000000000" pitchFamily="2" charset="0"/>
              </a:rPr>
              <a:t/>
            </a:r>
            <a:br>
              <a:rPr lang="en-US" sz="7200" b="1" dirty="0" smtClean="0">
                <a:solidFill>
                  <a:schemeClr val="tx1"/>
                </a:solidFill>
                <a:latin typeface="Barlow Black" panose="00000A00000000000000" pitchFamily="2" charset="0"/>
              </a:rPr>
            </a:br>
            <a:r>
              <a:rPr lang="en-US" sz="6600" b="1" dirty="0" smtClean="0">
                <a:solidFill>
                  <a:schemeClr val="accent2">
                    <a:lumMod val="60000"/>
                    <a:lumOff val="40000"/>
                  </a:schemeClr>
                </a:solidFill>
                <a:latin typeface="Bahnschrift Light Condensed" pitchFamily="34" charset="0"/>
              </a:rPr>
              <a:t>(</a:t>
            </a:r>
            <a:r>
              <a:rPr lang="en-US" sz="8800" b="1" dirty="0" smtClean="0">
                <a:solidFill>
                  <a:schemeClr val="accent2">
                    <a:lumMod val="60000"/>
                    <a:lumOff val="40000"/>
                  </a:schemeClr>
                </a:solidFill>
                <a:latin typeface="Bahnschrift Light Condensed" pitchFamily="34" charset="0"/>
              </a:rPr>
              <a:t>Logical Operators</a:t>
            </a:r>
            <a:r>
              <a:rPr lang="en-US" sz="6600" b="1" dirty="0" smtClean="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smtClean="0">
                <a:latin typeface="Barlow Condensed ExtraLight" panose="00000306000000000000" pitchFamily="2" charset="0"/>
              </a:rPr>
              <a:t>JavaScript - </a:t>
            </a:r>
            <a:r>
              <a:rPr lang="en-US" sz="3200" b="1" dirty="0" smtClean="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 name="Group 30"/>
          <p:cNvGrpSpPr/>
          <p:nvPr/>
        </p:nvGrpSpPr>
        <p:grpSpPr>
          <a:xfrm>
            <a:off x="2208677" y="3505199"/>
            <a:ext cx="2144248" cy="1636158"/>
            <a:chOff x="589427" y="3362324"/>
            <a:chExt cx="2144248" cy="1636158"/>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&amp;&amp;</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9" name="TextBox 18"/>
            <p:cNvSpPr txBox="1"/>
            <p:nvPr/>
          </p:nvSpPr>
          <p:spPr>
            <a:xfrm>
              <a:off x="971549" y="4629150"/>
              <a:ext cx="1457325" cy="369332"/>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Logical AND</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0"/>
          <p:cNvGrpSpPr/>
          <p:nvPr/>
        </p:nvGrpSpPr>
        <p:grpSpPr>
          <a:xfrm>
            <a:off x="5237627" y="3571873"/>
            <a:ext cx="2144248" cy="1962152"/>
            <a:chOff x="589427" y="3362324"/>
            <a:chExt cx="2144248" cy="1636158"/>
          </a:xfrm>
        </p:grpSpPr>
        <p:sp>
          <p:nvSpPr>
            <p:cNvPr id="35" name="Rectangle 34"/>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8" name="TextBox 37"/>
            <p:cNvSpPr txBox="1"/>
            <p:nvPr/>
          </p:nvSpPr>
          <p:spPr>
            <a:xfrm>
              <a:off x="971549" y="4629150"/>
              <a:ext cx="1457325" cy="369332"/>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Logical OR</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30"/>
          <p:cNvGrpSpPr/>
          <p:nvPr/>
        </p:nvGrpSpPr>
        <p:grpSpPr>
          <a:xfrm>
            <a:off x="8028452" y="3533773"/>
            <a:ext cx="2144248" cy="1888565"/>
            <a:chOff x="589427" y="3362324"/>
            <a:chExt cx="2144248" cy="1574797"/>
          </a:xfrm>
        </p:grpSpPr>
        <p:sp>
          <p:nvSpPr>
            <p:cNvPr id="44" name="Rectangle 43"/>
            <p:cNvSpPr/>
            <p:nvPr/>
          </p:nvSpPr>
          <p:spPr>
            <a:xfrm>
              <a:off x="589427" y="3362324"/>
              <a:ext cx="2144248" cy="1308875"/>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45" name="TextBox 44"/>
            <p:cNvSpPr txBox="1"/>
            <p:nvPr/>
          </p:nvSpPr>
          <p:spPr>
            <a:xfrm>
              <a:off x="971549" y="4629150"/>
              <a:ext cx="1457325" cy="307971"/>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Logical NOT</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xmlns="" val="3287175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xmlns=""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0" y="-134470"/>
            <a:ext cx="12192000" cy="3725396"/>
          </a:xfrm>
          <a:noFill/>
        </p:spPr>
        <p:txBody>
          <a:bodyPr anchor="ctr">
            <a:normAutofit/>
          </a:bodyPr>
          <a:lstStyle/>
          <a:p>
            <a:pPr algn="ctr"/>
            <a:r>
              <a:rPr lang="en-US" sz="7200" b="1" dirty="0" smtClean="0">
                <a:solidFill>
                  <a:schemeClr val="tx1"/>
                </a:solidFill>
                <a:latin typeface="Barlow Black" panose="00000A00000000000000" pitchFamily="2" charset="0"/>
              </a:rPr>
              <a:t>Chapter – </a:t>
            </a:r>
            <a:r>
              <a:rPr lang="en-US" sz="7200" dirty="0" smtClean="0">
                <a:solidFill>
                  <a:schemeClr val="tx1"/>
                </a:solidFill>
                <a:latin typeface="Bahnschrift SemiLight" pitchFamily="34" charset="0"/>
              </a:rPr>
              <a:t>11</a:t>
            </a:r>
            <a:r>
              <a:rPr lang="en-US" sz="7200" b="1" dirty="0" smtClean="0">
                <a:solidFill>
                  <a:schemeClr val="tx1"/>
                </a:solidFill>
                <a:latin typeface="Barlow Black" panose="00000A00000000000000" pitchFamily="2" charset="0"/>
              </a:rPr>
              <a:t/>
            </a:r>
            <a:br>
              <a:rPr lang="en-US" sz="7200" b="1" dirty="0" smtClean="0">
                <a:solidFill>
                  <a:schemeClr val="tx1"/>
                </a:solidFill>
                <a:latin typeface="Barlow Black" panose="00000A00000000000000" pitchFamily="2" charset="0"/>
              </a:rPr>
            </a:br>
            <a:r>
              <a:rPr lang="en-US" sz="4800" dirty="0" smtClean="0">
                <a:solidFill>
                  <a:schemeClr val="accent2">
                    <a:lumMod val="60000"/>
                    <a:lumOff val="40000"/>
                  </a:schemeClr>
                </a:solidFill>
                <a:latin typeface="Bahnschrift Light Condensed" pitchFamily="34" charset="0"/>
              </a:rPr>
              <a:t>(</a:t>
            </a:r>
            <a:r>
              <a:rPr lang="en-US" sz="4800" dirty="0" smtClean="0">
                <a:solidFill>
                  <a:schemeClr val="accent2">
                    <a:lumMod val="60000"/>
                    <a:lumOff val="40000"/>
                  </a:schemeClr>
                </a:solidFill>
                <a:latin typeface="Bahnschrift Light Condensed" pitchFamily="34" charset="0"/>
              </a:rPr>
              <a:t>Conditional/Ternary Operator</a:t>
            </a:r>
            <a:r>
              <a:rPr lang="en-US" sz="4800" dirty="0" smtClean="0">
                <a:solidFill>
                  <a:schemeClr val="accent2">
                    <a:lumMod val="60000"/>
                    <a:lumOff val="40000"/>
                  </a:schemeClr>
                </a:solidFill>
                <a:latin typeface="Bahnschrift Light Condensed" pitchFamily="34" charset="0"/>
              </a:rPr>
              <a:t>)</a:t>
            </a:r>
            <a:endParaRPr lang="en-IN" sz="4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smtClean="0">
                <a:latin typeface="Barlow Condensed ExtraLight" panose="00000306000000000000" pitchFamily="2" charset="0"/>
              </a:rPr>
              <a:t>JavaScript - </a:t>
            </a:r>
            <a:r>
              <a:rPr lang="en-US" sz="3200" b="1" dirty="0" smtClean="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p:cNvSpPr txBox="1"/>
          <p:nvPr/>
        </p:nvSpPr>
        <p:spPr>
          <a:xfrm>
            <a:off x="1" y="2847975"/>
            <a:ext cx="12191999" cy="646331"/>
          </a:xfrm>
          <a:prstGeom prst="rect">
            <a:avLst/>
          </a:prstGeom>
          <a:solidFill>
            <a:schemeClr val="bg1">
              <a:lumMod val="85000"/>
              <a:lumOff val="15000"/>
            </a:schemeClr>
          </a:solidFill>
        </p:spPr>
        <p:txBody>
          <a:bodyPr wrap="square" rtlCol="0">
            <a:spAutoFit/>
          </a:bodyPr>
          <a:lstStyle/>
          <a:p>
            <a:pPr algn="ctr"/>
            <a:r>
              <a:rPr lang="en-IN" sz="3600" dirty="0" smtClean="0"/>
              <a:t>let </a:t>
            </a:r>
            <a:r>
              <a:rPr lang="en-IN" sz="3600" dirty="0" smtClean="0">
                <a:solidFill>
                  <a:srgbClr val="0070C0"/>
                </a:solidFill>
              </a:rPr>
              <a:t>variable</a:t>
            </a:r>
            <a:r>
              <a:rPr lang="en-IN" sz="3600" dirty="0" smtClean="0"/>
              <a:t> = </a:t>
            </a:r>
            <a:r>
              <a:rPr lang="en-IN" sz="3600" dirty="0" smtClean="0">
                <a:solidFill>
                  <a:schemeClr val="bg2">
                    <a:lumMod val="60000"/>
                    <a:lumOff val="40000"/>
                  </a:schemeClr>
                </a:solidFill>
              </a:rPr>
              <a:t>condition</a:t>
            </a:r>
            <a:r>
              <a:rPr lang="en-IN" sz="3600" dirty="0" smtClean="0"/>
              <a:t> ? </a:t>
            </a:r>
            <a:r>
              <a:rPr lang="en-IN" sz="3600" dirty="0" smtClean="0">
                <a:solidFill>
                  <a:schemeClr val="bg2">
                    <a:lumMod val="60000"/>
                    <a:lumOff val="40000"/>
                  </a:schemeClr>
                </a:solidFill>
              </a:rPr>
              <a:t>expression</a:t>
            </a:r>
            <a:r>
              <a:rPr lang="en-IN" sz="3600" dirty="0" smtClean="0"/>
              <a:t> : </a:t>
            </a:r>
            <a:r>
              <a:rPr lang="en-IN" sz="3600" dirty="0" smtClean="0">
                <a:solidFill>
                  <a:schemeClr val="bg2">
                    <a:lumMod val="60000"/>
                    <a:lumOff val="40000"/>
                  </a:schemeClr>
                </a:solidFill>
              </a:rPr>
              <a:t>expression </a:t>
            </a:r>
            <a:endParaRPr lang="en-US" sz="3600" dirty="0">
              <a:solidFill>
                <a:schemeClr val="bg2">
                  <a:lumMod val="60000"/>
                  <a:lumOff val="40000"/>
                </a:schemeClr>
              </a:solidFill>
            </a:endParaRPr>
          </a:p>
        </p:txBody>
      </p:sp>
      <p:sp>
        <p:nvSpPr>
          <p:cNvPr id="35" name="TextBox 34"/>
          <p:cNvSpPr txBox="1"/>
          <p:nvPr/>
        </p:nvSpPr>
        <p:spPr>
          <a:xfrm>
            <a:off x="0" y="3781425"/>
            <a:ext cx="12192000" cy="830997"/>
          </a:xfrm>
          <a:prstGeom prst="rect">
            <a:avLst/>
          </a:prstGeom>
          <a:noFill/>
        </p:spPr>
        <p:txBody>
          <a:bodyPr wrap="square" rtlCol="0">
            <a:spAutoFit/>
          </a:bodyPr>
          <a:lstStyle/>
          <a:p>
            <a:pPr algn="ctr"/>
            <a:r>
              <a:rPr lang="en-US" sz="4800" dirty="0" smtClean="0">
                <a:solidFill>
                  <a:schemeClr val="accent2">
                    <a:lumMod val="60000"/>
                    <a:lumOff val="40000"/>
                  </a:schemeClr>
                </a:solidFill>
                <a:latin typeface="Bahnschrift Light Condensed" pitchFamily="34" charset="0"/>
              </a:rPr>
              <a:t>(</a:t>
            </a:r>
            <a:r>
              <a:rPr lang="en-US" sz="4800" dirty="0" err="1" smtClean="0">
                <a:solidFill>
                  <a:schemeClr val="accent2">
                    <a:lumMod val="60000"/>
                    <a:lumOff val="40000"/>
                  </a:schemeClr>
                </a:solidFill>
                <a:latin typeface="Bahnschrift Light Condensed" pitchFamily="34" charset="0"/>
              </a:rPr>
              <a:t>Nullish</a:t>
            </a:r>
            <a:r>
              <a:rPr lang="en-US" sz="4800" dirty="0" smtClean="0">
                <a:solidFill>
                  <a:schemeClr val="accent2">
                    <a:lumMod val="60000"/>
                    <a:lumOff val="40000"/>
                  </a:schemeClr>
                </a:solidFill>
                <a:latin typeface="Bahnschrift Light Condensed" pitchFamily="34" charset="0"/>
              </a:rPr>
              <a:t> Coalescing Operator)</a:t>
            </a:r>
            <a:endParaRPr lang="en-US" sz="4800" dirty="0"/>
          </a:p>
        </p:txBody>
      </p:sp>
      <p:sp>
        <p:nvSpPr>
          <p:cNvPr id="38" name="TextBox 37"/>
          <p:cNvSpPr txBox="1"/>
          <p:nvPr/>
        </p:nvSpPr>
        <p:spPr>
          <a:xfrm>
            <a:off x="1" y="4686300"/>
            <a:ext cx="12191999" cy="646331"/>
          </a:xfrm>
          <a:prstGeom prst="rect">
            <a:avLst/>
          </a:prstGeom>
          <a:solidFill>
            <a:schemeClr val="bg1">
              <a:lumMod val="85000"/>
              <a:lumOff val="15000"/>
            </a:schemeClr>
          </a:solidFill>
        </p:spPr>
        <p:txBody>
          <a:bodyPr wrap="square" rtlCol="0">
            <a:spAutoFit/>
          </a:bodyPr>
          <a:lstStyle/>
          <a:p>
            <a:pPr algn="ctr"/>
            <a:r>
              <a:rPr lang="en-IN" sz="3600" dirty="0" smtClean="0"/>
              <a:t>let </a:t>
            </a:r>
            <a:r>
              <a:rPr lang="en-IN" sz="3600" dirty="0" smtClean="0">
                <a:solidFill>
                  <a:srgbClr val="0070C0"/>
                </a:solidFill>
              </a:rPr>
              <a:t>variable</a:t>
            </a:r>
            <a:r>
              <a:rPr lang="en-IN" sz="3600" dirty="0" smtClean="0"/>
              <a:t> = </a:t>
            </a:r>
            <a:r>
              <a:rPr lang="en-IN" sz="3600" dirty="0" smtClean="0">
                <a:solidFill>
                  <a:schemeClr val="bg2">
                    <a:lumMod val="60000"/>
                    <a:lumOff val="40000"/>
                  </a:schemeClr>
                </a:solidFill>
              </a:rPr>
              <a:t>condition</a:t>
            </a:r>
            <a:r>
              <a:rPr lang="en-IN" sz="3600" dirty="0" smtClean="0"/>
              <a:t> ?? </a:t>
            </a:r>
            <a:r>
              <a:rPr lang="en-IN" sz="3600" dirty="0" smtClean="0">
                <a:solidFill>
                  <a:schemeClr val="bg2">
                    <a:lumMod val="60000"/>
                    <a:lumOff val="40000"/>
                  </a:schemeClr>
                </a:solidFill>
              </a:rPr>
              <a:t>expression </a:t>
            </a:r>
            <a:endParaRPr lang="en-US" sz="3600" dirty="0">
              <a:solidFill>
                <a:schemeClr val="bg2">
                  <a:lumMod val="60000"/>
                  <a:lumOff val="40000"/>
                </a:schemeClr>
              </a:solidFill>
            </a:endParaRPr>
          </a:p>
        </p:txBody>
      </p:sp>
    </p:spTree>
    <p:extLst>
      <p:ext uri="{BB962C8B-B14F-4D97-AF65-F5344CB8AC3E}">
        <p14:creationId xmlns:p14="http://schemas.microsoft.com/office/powerpoint/2010/main" xmlns="" val="3287175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xmlns=""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xmlns=""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xmlns=""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xmlns=""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15785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xmlns=""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xmlns=""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xmlns=""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xmlns=""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230202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xmlns=""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xmlns=""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xmlns=""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xmlns=""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xmlns=""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10901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xmlns=""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xmlns=""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xmlns=""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xmlns=""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187071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xmlns=""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xmlns=""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xmlns=""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xmlns=""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xmlns=""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xmlns=""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xmlns=""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12433</TotalTime>
  <Words>1568</Words>
  <Application>Microsoft Office PowerPoint</Application>
  <PresentationFormat>Custom</PresentationFormat>
  <Paragraphs>402</Paragraphs>
  <Slides>35</Slides>
  <Notes>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Slide 12</vt:lpstr>
      <vt:lpstr>Enable and disable JavaScript</vt:lpstr>
      <vt:lpstr>Basic Syntax of JavaScript</vt:lpstr>
      <vt:lpstr>First JavaScript code on webpage</vt:lpstr>
      <vt:lpstr>Literal in JavaScript</vt:lpstr>
      <vt:lpstr>JavaScript Chapter – 3  (console)</vt:lpstr>
      <vt:lpstr>JavaScript Chapter – 4  (comments)</vt:lpstr>
      <vt:lpstr>Comments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lpstr>Chapter – 8 (use strict)</vt:lpstr>
      <vt:lpstr>Chapter – 9 (Arithmetic Operators)</vt:lpstr>
      <vt:lpstr>Chapter – 10 (Comparison Operators)</vt:lpstr>
      <vt:lpstr>Chapter – 11 (Logical Operators)</vt:lpstr>
      <vt:lpstr>Chapter – 11 (Conditional/Ternary Operator)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141</cp:revision>
  <dcterms:created xsi:type="dcterms:W3CDTF">2025-08-25T06:19:28Z</dcterms:created>
  <dcterms:modified xsi:type="dcterms:W3CDTF">2025-09-12T16:41:49Z</dcterms:modified>
</cp:coreProperties>
</file>