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131736" y="1913287"/>
            <a:ext cx="4809066" cy="3810095"/>
          </a:xfrm>
          <a:noFill/>
        </p:spPr>
        <p:txBody>
          <a:bodyPr anchor="ctr">
            <a:normAutofit fontScale="90000"/>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2</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first look</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791180" y="6045586"/>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8000" b="1" dirty="0">
                <a:solidFill>
                  <a:schemeClr val="tx1"/>
                </a:solidFill>
                <a:latin typeface="Barlow Black" panose="00000A00000000000000" pitchFamily="2" charset="0"/>
              </a:rPr>
              <a:t>Chapter – 3</a:t>
            </a:r>
            <a:br>
              <a:rPr lang="en-US" sz="80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3" name="TextBox 2">
            <a:extLst>
              <a:ext uri="{FF2B5EF4-FFF2-40B4-BE49-F238E27FC236}">
                <a16:creationId xmlns:a16="http://schemas.microsoft.com/office/drawing/2014/main" id="{2730E33A-35E0-0E5A-5F63-BBACEF5E855C}"/>
              </a:ext>
            </a:extLst>
          </p:cNvPr>
          <p:cNvSpPr txBox="1"/>
          <p:nvPr/>
        </p:nvSpPr>
        <p:spPr>
          <a:xfrm>
            <a:off x="0" y="6060338"/>
            <a:ext cx="6244059"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8"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8000" b="1" dirty="0">
                <a:solidFill>
                  <a:schemeClr val="tx1"/>
                </a:solidFill>
                <a:latin typeface="Barlow Black" panose="00000A00000000000000" pitchFamily="2" charset="0"/>
              </a:rPr>
              <a:t>Chapter – 4</a:t>
            </a:r>
            <a:br>
              <a:rPr lang="en-US" sz="80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Single 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Multiline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Inline comments</a:t>
            </a:r>
          </a:p>
        </p:txBody>
      </p:sp>
      <p:sp>
        <p:nvSpPr>
          <p:cNvPr id="3" name="TextBox 2">
            <a:extLst>
              <a:ext uri="{FF2B5EF4-FFF2-40B4-BE49-F238E27FC236}">
                <a16:creationId xmlns:a16="http://schemas.microsoft.com/office/drawing/2014/main" id="{38047C42-C1DD-CAAE-C5C9-F31A690B4BCA}"/>
              </a:ext>
            </a:extLst>
          </p:cNvPr>
          <p:cNvSpPr txBox="1"/>
          <p:nvPr/>
        </p:nvSpPr>
        <p:spPr>
          <a:xfrm>
            <a:off x="0" y="6060338"/>
            <a:ext cx="6244059"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131736" y="1913287"/>
            <a:ext cx="4809066"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8"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8000" b="1" dirty="0">
                <a:solidFill>
                  <a:schemeClr val="tx1"/>
                </a:solidFill>
                <a:latin typeface="Barlow Black" panose="00000A00000000000000" pitchFamily="2" charset="0"/>
              </a:rPr>
              <a:t>Chapter – 5</a:t>
            </a:r>
            <a:br>
              <a:rPr lang="en-US" sz="80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err="1">
                <a:solidFill>
                  <a:schemeClr val="bg1">
                    <a:lumMod val="95000"/>
                  </a:schemeClr>
                </a:solidFill>
              </a:rPr>
              <a:t>Var</a:t>
            </a:r>
            <a:endParaRPr lang="en-US" sz="1600" dirty="0">
              <a:solidFill>
                <a:schemeClr val="bg1">
                  <a:lumMod val="95000"/>
                </a:schemeClr>
              </a:solidFill>
            </a:endParaRPr>
          </a:p>
          <a:p>
            <a:pPr marL="285750" indent="-285750">
              <a:lnSpc>
                <a:spcPct val="150000"/>
              </a:lnSpc>
              <a:buFont typeface="Courier New" panose="02070309020205020404" pitchFamily="49" charset="0"/>
              <a:buChar char="o"/>
            </a:pPr>
            <a:r>
              <a:rPr lang="en-IN" sz="1600" dirty="0">
                <a:solidFill>
                  <a:schemeClr val="bg1">
                    <a:lumMod val="95000"/>
                  </a:schemeClr>
                </a:solidFill>
              </a:rPr>
              <a:t>What is Hoisting</a:t>
            </a:r>
          </a:p>
          <a:p>
            <a:pPr marL="285750" indent="-285750">
              <a:lnSpc>
                <a:spcPct val="150000"/>
              </a:lnSpc>
              <a:buFont typeface="Courier New" panose="02070309020205020404" pitchFamily="49" charset="0"/>
              <a:buChar char="o"/>
            </a:pPr>
            <a:r>
              <a:rPr lang="en-IN" sz="1600" dirty="0">
                <a:solidFill>
                  <a:schemeClr val="bg1">
                    <a:lumMod val="95000"/>
                  </a:schemeClr>
                </a:solidFill>
              </a:rPr>
              <a:t>Undefined </a:t>
            </a:r>
            <a:r>
              <a:rPr lang="en-IN" sz="1600" dirty="0" err="1">
                <a:solidFill>
                  <a:schemeClr val="bg1">
                    <a:lumMod val="95000"/>
                  </a:schemeClr>
                </a:solidFill>
              </a:rPr>
              <a:t>vs</a:t>
            </a:r>
            <a:r>
              <a:rPr lang="en-IN" sz="1600" dirty="0">
                <a:solidFill>
                  <a:schemeClr val="bg1">
                    <a:lumMod val="95000"/>
                  </a:schemeClr>
                </a:solidFill>
              </a:rPr>
              <a:t> not-defined</a:t>
            </a:r>
          </a:p>
          <a:p>
            <a:pPr marL="285750" indent="-285750">
              <a:lnSpc>
                <a:spcPct val="150000"/>
              </a:lnSpc>
              <a:buFont typeface="Courier New" panose="02070309020205020404" pitchFamily="49" charset="0"/>
              <a:buChar char="o"/>
            </a:pPr>
            <a:r>
              <a:rPr lang="en-IN" sz="1600" dirty="0">
                <a:solidFill>
                  <a:schemeClr val="bg1">
                    <a:lumMod val="95000"/>
                  </a:schemeClr>
                </a:solidFill>
              </a:rPr>
              <a:t>With arrow function</a:t>
            </a:r>
          </a:p>
          <a:p>
            <a:pPr marL="285750" indent="-285750">
              <a:lnSpc>
                <a:spcPct val="150000"/>
              </a:lnSpc>
              <a:buFont typeface="Courier New" panose="02070309020205020404" pitchFamily="49" charset="0"/>
              <a:buChar char="o"/>
            </a:pPr>
            <a:r>
              <a:rPr lang="en-IN" sz="1600" dirty="0">
                <a:solidFill>
                  <a:schemeClr val="bg1">
                    <a:lumMod val="95000"/>
                  </a:schemeClr>
                </a:solidFill>
              </a:rPr>
              <a:t>What is call stack and how it works</a:t>
            </a:r>
          </a:p>
          <a:p>
            <a:pPr marL="285750" indent="-285750">
              <a:lnSpc>
                <a:spcPct val="150000"/>
              </a:lnSpc>
              <a:buFont typeface="Courier New" panose="02070309020205020404" pitchFamily="49" charset="0"/>
              <a:buChar char="o"/>
            </a:pPr>
            <a:r>
              <a:rPr lang="en-IN" sz="1600" dirty="0">
                <a:solidFill>
                  <a:schemeClr val="bg1">
                    <a:lumMod val="95000"/>
                  </a:schemeClr>
                </a:solidFill>
              </a:rPr>
              <a:t>Let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Const</a:t>
            </a:r>
          </a:p>
        </p:txBody>
      </p:sp>
      <p:sp>
        <p:nvSpPr>
          <p:cNvPr id="3" name="TextBox 2">
            <a:extLst>
              <a:ext uri="{FF2B5EF4-FFF2-40B4-BE49-F238E27FC236}">
                <a16:creationId xmlns:a16="http://schemas.microsoft.com/office/drawing/2014/main" id="{DD5598AA-6861-E19B-DE7F-5492D6CEC73C}"/>
              </a:ext>
            </a:extLst>
          </p:cNvPr>
          <p:cNvSpPr txBox="1"/>
          <p:nvPr/>
        </p:nvSpPr>
        <p:spPr>
          <a:xfrm>
            <a:off x="0" y="6060338"/>
            <a:ext cx="6244059"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is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830804"/>
          </a:xfrm>
        </p:spPr>
        <p:txBody>
          <a:bodyPr>
            <a:normAutofit/>
          </a:bodyPr>
          <a:lstStyle/>
          <a:p>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2).png"/>
          <p:cNvPicPr>
            <a:picLocks noChangeAspect="1" noChangeArrowheads="1"/>
          </p:cNvPicPr>
          <p:nvPr/>
        </p:nvPicPr>
        <p:blipFill>
          <a:blip r:embed="rId2"/>
          <a:srcRect/>
          <a:stretch>
            <a:fillRect/>
          </a:stretch>
        </p:blipFill>
        <p:spPr bwMode="auto">
          <a:xfrm>
            <a:off x="756743" y="2263820"/>
            <a:ext cx="4259393" cy="3712801"/>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2418</TotalTime>
  <Words>1545</Words>
  <Application>Microsoft Office PowerPoint</Application>
  <PresentationFormat>Widescreen</PresentationFormat>
  <Paragraphs>279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Bahnschrift SemiLight</vt:lpstr>
      <vt:lpstr>Barlow Black</vt:lpstr>
      <vt:lpstr>Barlow Condensed ExtraLight</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JavaScript Chapter – 2  (first look)</vt:lpstr>
      <vt:lpstr>Enable and disable JavaScript</vt:lpstr>
      <vt:lpstr>Basic Syntax of JavaScript</vt:lpstr>
      <vt:lpstr>First JavaScript code on webpage</vt:lpstr>
      <vt:lpstr>Literal in JavaScript</vt:lpstr>
      <vt:lpstr>JavaScript Chapter – 3  (console)</vt:lpstr>
      <vt:lpstr>JavaScript Chapter – 4 (comments)</vt:lpstr>
      <vt:lpstr>Literal in JavaScript</vt:lpstr>
      <vt:lpstr>JavaScript Chapter – 5 (variables)</vt:lpstr>
      <vt:lpstr>What is var?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60</cp:revision>
  <dcterms:created xsi:type="dcterms:W3CDTF">2025-08-25T06:19:28Z</dcterms:created>
  <dcterms:modified xsi:type="dcterms:W3CDTF">2025-08-28T06:39:55Z</dcterms:modified>
</cp:coreProperties>
</file>