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6" r:id="rId20"/>
    <p:sldId id="274" r:id="rId21"/>
    <p:sldId id="27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7" d="100"/>
          <a:sy n="77" d="100"/>
        </p:scale>
        <p:origin x="835"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8/28/2025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21369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77845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033368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178482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547547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988091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8/28/2025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029120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8/28/2025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99620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8/28/2025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01355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1019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8/28/2025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37334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8/28/2025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59179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pPr/>
              <a:t>8/28/2025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3817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pPr/>
              <a:t>8/28/2025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53529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8/28/2025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49564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8/28/2025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08776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8/28/2025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1865681"/>
      </p:ext>
    </p:extLst>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3423C-79E8-2701-DB3F-2D4CA67D7A87}"/>
              </a:ext>
            </a:extLst>
          </p:cNvPr>
          <p:cNvSpPr>
            <a:spLocks noGrp="1"/>
          </p:cNvSpPr>
          <p:nvPr>
            <p:ph type="ctrTitle"/>
          </p:nvPr>
        </p:nvSpPr>
        <p:spPr>
          <a:xfrm>
            <a:off x="414557" y="2076543"/>
            <a:ext cx="8859446" cy="1646302"/>
          </a:xfrm>
        </p:spPr>
        <p:txBody>
          <a:bodyPr/>
          <a:lstStyle/>
          <a:p>
            <a:r>
              <a:rPr lang="en-US" sz="8000" dirty="0">
                <a:solidFill>
                  <a:schemeClr val="tx1"/>
                </a:solidFill>
                <a:latin typeface="Barlow Black" panose="00000A00000000000000" pitchFamily="2" charset="0"/>
              </a:rPr>
              <a:t>JavaScript</a:t>
            </a:r>
            <a:r>
              <a:rPr lang="en-US" sz="8800" dirty="0">
                <a:solidFill>
                  <a:schemeClr val="tx1"/>
                </a:solidFill>
                <a:latin typeface="Barlow Condensed ExtraLight" panose="00000306000000000000" pitchFamily="2" charset="0"/>
              </a:rPr>
              <a:t> Tutorials</a:t>
            </a:r>
            <a:endParaRPr lang="en-IN" sz="8800" dirty="0">
              <a:solidFill>
                <a:schemeClr val="tx1"/>
              </a:solidFill>
              <a:latin typeface="Barlow Condensed ExtraLight" panose="00000306000000000000" pitchFamily="2" charset="0"/>
            </a:endParaRPr>
          </a:p>
        </p:txBody>
      </p:sp>
      <p:sp>
        <p:nvSpPr>
          <p:cNvPr id="3" name="Subtitle 2">
            <a:extLst>
              <a:ext uri="{FF2B5EF4-FFF2-40B4-BE49-F238E27FC236}">
                <a16:creationId xmlns:a16="http://schemas.microsoft.com/office/drawing/2014/main" id="{2A629AF9-FA04-B477-0E47-5B7F12E6FC7C}"/>
              </a:ext>
            </a:extLst>
          </p:cNvPr>
          <p:cNvSpPr>
            <a:spLocks noGrp="1"/>
          </p:cNvSpPr>
          <p:nvPr>
            <p:ph type="subTitle" idx="1"/>
          </p:nvPr>
        </p:nvSpPr>
        <p:spPr>
          <a:xfrm>
            <a:off x="1507067" y="3571059"/>
            <a:ext cx="7766936" cy="1096899"/>
          </a:xfrm>
        </p:spPr>
        <p:txBody>
          <a:bodyPr>
            <a:normAutofit/>
          </a:bodyPr>
          <a:lstStyle/>
          <a:p>
            <a:r>
              <a:rPr lang="en-US" sz="4800" dirty="0"/>
              <a:t>From basic to advanced</a:t>
            </a:r>
            <a:endParaRPr lang="en-IN" sz="4800" dirty="0"/>
          </a:p>
        </p:txBody>
      </p:sp>
      <p:sp>
        <p:nvSpPr>
          <p:cNvPr id="4" name="TextBox 3">
            <a:extLst>
              <a:ext uri="{FF2B5EF4-FFF2-40B4-BE49-F238E27FC236}">
                <a16:creationId xmlns:a16="http://schemas.microsoft.com/office/drawing/2014/main" id="{4BC27C14-3D93-9CDE-B1D8-91C6ACAF4DA4}"/>
              </a:ext>
            </a:extLst>
          </p:cNvPr>
          <p:cNvSpPr txBox="1"/>
          <p:nvPr/>
        </p:nvSpPr>
        <p:spPr>
          <a:xfrm>
            <a:off x="5605242" y="4957091"/>
            <a:ext cx="3668761" cy="369332"/>
          </a:xfrm>
          <a:prstGeom prst="rect">
            <a:avLst/>
          </a:prstGeom>
          <a:noFill/>
        </p:spPr>
        <p:txBody>
          <a:bodyPr wrap="none" rtlCol="0">
            <a:spAutoFit/>
          </a:bodyPr>
          <a:lstStyle/>
          <a:p>
            <a:pPr algn="r"/>
            <a:r>
              <a:rPr lang="en-US" dirty="0">
                <a:solidFill>
                  <a:schemeClr val="bg1">
                    <a:lumMod val="50000"/>
                    <a:lumOff val="50000"/>
                  </a:schemeClr>
                </a:solidFill>
              </a:rPr>
              <a:t>By- Gautam Kumar (uidhtml.com)</a:t>
            </a:r>
            <a:endParaRPr lang="en-IN" dirty="0">
              <a:solidFill>
                <a:schemeClr val="bg1">
                  <a:lumMod val="50000"/>
                  <a:lumOff val="50000"/>
                </a:schemeClr>
              </a:solidFill>
            </a:endParaRPr>
          </a:p>
        </p:txBody>
      </p:sp>
    </p:spTree>
    <p:extLst>
      <p:ext uri="{BB962C8B-B14F-4D97-AF65-F5344CB8AC3E}">
        <p14:creationId xmlns:p14="http://schemas.microsoft.com/office/powerpoint/2010/main" val="889777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3BBDB7-3E52-64BD-6E92-66253059D3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5678BE-607F-2A2B-B318-30B2DA7F29B3}"/>
              </a:ext>
            </a:extLst>
          </p:cNvPr>
          <p:cNvSpPr>
            <a:spLocks noGrp="1"/>
          </p:cNvSpPr>
          <p:nvPr>
            <p:ph type="title"/>
          </p:nvPr>
        </p:nvSpPr>
        <p:spPr>
          <a:xfrm>
            <a:off x="677334" y="1378711"/>
            <a:ext cx="8596668" cy="781878"/>
          </a:xfrm>
        </p:spPr>
        <p:txBody>
          <a:bodyPr/>
          <a:lstStyle/>
          <a:p>
            <a:r>
              <a:rPr lang="en-US" b="1" dirty="0">
                <a:solidFill>
                  <a:schemeClr val="tx1"/>
                </a:solidFill>
              </a:rPr>
              <a:t>Development tools JavaScript</a:t>
            </a:r>
          </a:p>
        </p:txBody>
      </p:sp>
      <p:sp>
        <p:nvSpPr>
          <p:cNvPr id="3" name="Content Placeholder 2">
            <a:extLst>
              <a:ext uri="{FF2B5EF4-FFF2-40B4-BE49-F238E27FC236}">
                <a16:creationId xmlns:a16="http://schemas.microsoft.com/office/drawing/2014/main" id="{A5951AC9-1751-ACAB-8097-E6D486A5D62D}"/>
              </a:ext>
            </a:extLst>
          </p:cNvPr>
          <p:cNvSpPr>
            <a:spLocks noGrp="1"/>
          </p:cNvSpPr>
          <p:nvPr>
            <p:ph idx="1"/>
          </p:nvPr>
        </p:nvSpPr>
        <p:spPr>
          <a:xfrm>
            <a:off x="677334" y="2160589"/>
            <a:ext cx="7502570" cy="2391533"/>
          </a:xfrm>
        </p:spPr>
        <p:txBody>
          <a:bodyPr>
            <a:normAutofit/>
          </a:bodyPr>
          <a:lstStyle/>
          <a:p>
            <a:r>
              <a:rPr lang="en-US" dirty="0"/>
              <a:t>Sublime, notepad, bracket etc.</a:t>
            </a:r>
          </a:p>
          <a:p>
            <a:r>
              <a:rPr lang="en-US" dirty="0"/>
              <a:t>But most popular is </a:t>
            </a:r>
            <a:r>
              <a:rPr lang="en-US" dirty="0" err="1"/>
              <a:t>VsCode</a:t>
            </a:r>
            <a:r>
              <a:rPr lang="en-US" dirty="0"/>
              <a:t> (Visual Studio code)</a:t>
            </a:r>
          </a:p>
          <a:p>
            <a:r>
              <a:rPr lang="en-US" dirty="0"/>
              <a:t>Browser – Chrome, Mozilla, Microsoft edge etc.</a:t>
            </a:r>
          </a:p>
        </p:txBody>
      </p:sp>
      <p:sp>
        <p:nvSpPr>
          <p:cNvPr id="5" name="Ribbon: Curved and Tilted Down 4">
            <a:extLst>
              <a:ext uri="{FF2B5EF4-FFF2-40B4-BE49-F238E27FC236}">
                <a16:creationId xmlns:a16="http://schemas.microsoft.com/office/drawing/2014/main" id="{29648F54-4274-51BA-8F35-F8C888E0A19B}"/>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E3C4F40D-DC8F-F75B-7F98-E5029EC432CA}"/>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7" name="TextBox 6"/>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609828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677334" y="1494182"/>
            <a:ext cx="8596668" cy="666407"/>
          </a:xfrm>
        </p:spPr>
        <p:txBody>
          <a:bodyPr/>
          <a:lstStyle/>
          <a:p>
            <a:r>
              <a:rPr lang="en-US" b="1" dirty="0">
                <a:solidFill>
                  <a:schemeClr val="tx1"/>
                </a:solidFill>
              </a:rPr>
              <a:t>JavaScript at the current time</a:t>
            </a:r>
          </a:p>
        </p:txBody>
      </p:sp>
      <p:sp>
        <p:nvSpPr>
          <p:cNvPr id="3" name="Content Placeholder 2">
            <a:extLst>
              <a:ext uri="{FF2B5EF4-FFF2-40B4-BE49-F238E27FC236}">
                <a16:creationId xmlns:a16="http://schemas.microsoft.com/office/drawing/2014/main" id="{2A53D2DA-721D-FC7E-8E09-BCBD844B6F9F}"/>
              </a:ext>
            </a:extLst>
          </p:cNvPr>
          <p:cNvSpPr>
            <a:spLocks noGrp="1"/>
          </p:cNvSpPr>
          <p:nvPr>
            <p:ph idx="1"/>
          </p:nvPr>
        </p:nvSpPr>
        <p:spPr>
          <a:xfrm>
            <a:off x="677334" y="2160589"/>
            <a:ext cx="7502570" cy="4087811"/>
          </a:xfrm>
        </p:spPr>
        <p:txBody>
          <a:bodyPr>
            <a:normAutofit/>
          </a:bodyPr>
          <a:lstStyle/>
          <a:p>
            <a:r>
              <a:rPr lang="en-US" dirty="0"/>
              <a:t>In  2015 ES6 version of JavaScript introduced, including OOPs and Async function, template literals, etc.</a:t>
            </a:r>
          </a:p>
          <a:p>
            <a:r>
              <a:rPr lang="en-US" dirty="0"/>
              <a:t>In June 2023, the 14</a:t>
            </a:r>
            <a:r>
              <a:rPr lang="en-US" baseline="30000" dirty="0"/>
              <a:t>th</a:t>
            </a:r>
            <a:r>
              <a:rPr lang="en-US" dirty="0"/>
              <a:t> version of </a:t>
            </a:r>
            <a:r>
              <a:rPr lang="en-US" dirty="0" err="1"/>
              <a:t>javaScript</a:t>
            </a:r>
            <a:r>
              <a:rPr lang="en-US" dirty="0"/>
              <a:t> introduced. New functions added.</a:t>
            </a:r>
            <a:br>
              <a:rPr lang="en-US" dirty="0"/>
            </a:br>
            <a:r>
              <a:rPr lang="en-US" dirty="0" err="1"/>
              <a:t>toReversed</a:t>
            </a:r>
            <a:r>
              <a:rPr lang="en-US" dirty="0"/>
              <a:t>(), </a:t>
            </a:r>
            <a:r>
              <a:rPr lang="en-US" dirty="0" err="1"/>
              <a:t>toSorted</a:t>
            </a:r>
            <a:r>
              <a:rPr lang="en-US" dirty="0"/>
              <a:t>(), </a:t>
            </a:r>
            <a:r>
              <a:rPr lang="en-US" dirty="0" err="1"/>
              <a:t>toSpliced</a:t>
            </a:r>
            <a:r>
              <a:rPr lang="en-US" dirty="0"/>
              <a:t>() and with() were added to </a:t>
            </a:r>
            <a:r>
              <a:rPr lang="en-US" dirty="0" err="1"/>
              <a:t>array.prototype</a:t>
            </a:r>
            <a:r>
              <a:rPr lang="en-US" dirty="0"/>
              <a:t>. </a:t>
            </a:r>
            <a:r>
              <a:rPr lang="en-US" dirty="0" err="1"/>
              <a:t>findLast</a:t>
            </a:r>
            <a:r>
              <a:rPr lang="en-US" dirty="0"/>
              <a:t>(), and </a:t>
            </a:r>
            <a:r>
              <a:rPr lang="en-US" dirty="0" err="1"/>
              <a:t>findLastIndex</a:t>
            </a:r>
            <a:r>
              <a:rPr lang="en-US" dirty="0"/>
              <a:t>() etc. are also added. </a:t>
            </a:r>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7" name="TextBox 6"/>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3002471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1719470" y="2032529"/>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0" y="1913287"/>
            <a:ext cx="6244058" cy="3810095"/>
          </a:xfrm>
          <a:noFill/>
        </p:spPr>
        <p:txBody>
          <a:bodyPr anchor="ctr">
            <a:normAutofit/>
          </a:bodyPr>
          <a:lstStyle/>
          <a:p>
            <a:pPr algn="ctr"/>
            <a:r>
              <a:rPr lang="en-US" sz="7200" b="1" dirty="0">
                <a:solidFill>
                  <a:schemeClr val="tx1"/>
                </a:solidFill>
                <a:latin typeface="Barlow Condensed ExtraLight" panose="00000306000000000000" pitchFamily="2" charset="0"/>
              </a:rPr>
              <a:t>JavaScript</a:t>
            </a:r>
            <a:br>
              <a:rPr lang="en-US" sz="7200" b="1" dirty="0">
                <a:solidFill>
                  <a:schemeClr val="tx1"/>
                </a:solidFill>
                <a:latin typeface="Barlow Black" panose="00000A00000000000000" pitchFamily="2" charset="0"/>
              </a:rPr>
            </a:br>
            <a:r>
              <a:rPr lang="en-US" sz="8000" b="1" dirty="0">
                <a:solidFill>
                  <a:schemeClr val="tx1"/>
                </a:solidFill>
                <a:latin typeface="Barlow Black" panose="00000A00000000000000" pitchFamily="2" charset="0"/>
              </a:rPr>
              <a:t>Chapter – 2</a:t>
            </a:r>
            <a:br>
              <a:rPr lang="en-US" sz="7200" b="1" dirty="0">
                <a:solidFill>
                  <a:schemeClr val="tx1"/>
                </a:solidFill>
                <a:latin typeface="Barlow Black" panose="00000A00000000000000" pitchFamily="2" charset="0"/>
              </a:rPr>
            </a:br>
            <a:r>
              <a:rPr lang="en-US" sz="2800" dirty="0">
                <a:solidFill>
                  <a:schemeClr val="accent2">
                    <a:lumMod val="60000"/>
                    <a:lumOff val="40000"/>
                  </a:schemeClr>
                </a:solidFill>
                <a:latin typeface="Bahnschrift Light Condensed" pitchFamily="34" charset="0"/>
              </a:rPr>
              <a:t> (</a:t>
            </a:r>
            <a:r>
              <a:rPr lang="en-US" dirty="0">
                <a:solidFill>
                  <a:schemeClr val="accent2">
                    <a:lumMod val="60000"/>
                    <a:lumOff val="40000"/>
                  </a:schemeClr>
                </a:solidFill>
                <a:latin typeface="Bahnschrift Light Condensed" pitchFamily="34" charset="0"/>
              </a:rPr>
              <a:t>first look</a:t>
            </a:r>
            <a:r>
              <a:rPr lang="en-US" sz="2800" dirty="0">
                <a:solidFill>
                  <a:schemeClr val="accent2">
                    <a:lumMod val="60000"/>
                    <a:lumOff val="40000"/>
                  </a:schemeClr>
                </a:solidFill>
                <a:latin typeface="Bahnschrift Light Condensed" pitchFamily="34" charset="0"/>
              </a:rPr>
              <a:t>)</a:t>
            </a:r>
            <a:endParaRPr lang="en-IN" b="1" dirty="0">
              <a:solidFill>
                <a:schemeClr val="tx1"/>
              </a:solidFill>
              <a:latin typeface="Barlow Black" panose="00000A00000000000000" pitchFamily="2" charset="0"/>
            </a:endParaRPr>
          </a:p>
        </p:txBody>
      </p:sp>
      <p:sp>
        <p:nvSpPr>
          <p:cNvPr id="4" name="Ribbon: Curved and Tilted Down 3">
            <a:extLst>
              <a:ext uri="{FF2B5EF4-FFF2-40B4-BE49-F238E27FC236}">
                <a16:creationId xmlns:a16="http://schemas.microsoft.com/office/drawing/2014/main"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5" name="Scroll: Vertical 4">
            <a:extLst>
              <a:ext uri="{FF2B5EF4-FFF2-40B4-BE49-F238E27FC236}">
                <a16:creationId xmlns:a16="http://schemas.microsoft.com/office/drawing/2014/main"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4000" b="1" dirty="0">
                <a:solidFill>
                  <a:schemeClr val="bg1">
                    <a:lumMod val="95000"/>
                  </a:schemeClr>
                </a:solidFill>
              </a:rPr>
              <a:t>Topics</a:t>
            </a:r>
          </a:p>
          <a:p>
            <a:pPr marL="285750" indent="-285750">
              <a:lnSpc>
                <a:spcPct val="150000"/>
              </a:lnSpc>
              <a:buFont typeface="Courier New" panose="02070309020205020404" pitchFamily="49" charset="0"/>
              <a:buChar char="o"/>
            </a:pPr>
            <a:r>
              <a:rPr lang="en-US" dirty="0">
                <a:solidFill>
                  <a:schemeClr val="bg1">
                    <a:lumMod val="95000"/>
                  </a:schemeClr>
                </a:solidFill>
              </a:rPr>
              <a:t>Enable and disable JavaScript</a:t>
            </a:r>
          </a:p>
          <a:p>
            <a:pPr marL="285750" indent="-285750">
              <a:lnSpc>
                <a:spcPct val="150000"/>
              </a:lnSpc>
              <a:buFont typeface="Courier New" panose="02070309020205020404" pitchFamily="49" charset="0"/>
              <a:buChar char="o"/>
            </a:pPr>
            <a:r>
              <a:rPr lang="en-US" dirty="0">
                <a:solidFill>
                  <a:schemeClr val="bg1">
                    <a:lumMod val="95000"/>
                  </a:schemeClr>
                </a:solidFill>
              </a:rPr>
              <a:t>Basic Syntax on webpage</a:t>
            </a:r>
          </a:p>
          <a:p>
            <a:pPr marL="285750" indent="-285750">
              <a:lnSpc>
                <a:spcPct val="150000"/>
              </a:lnSpc>
              <a:buFont typeface="Courier New" panose="02070309020205020404" pitchFamily="49" charset="0"/>
              <a:buChar char="o"/>
            </a:pPr>
            <a:r>
              <a:rPr lang="en-US" dirty="0">
                <a:solidFill>
                  <a:schemeClr val="bg1">
                    <a:lumMod val="95000"/>
                  </a:schemeClr>
                </a:solidFill>
              </a:rPr>
              <a:t>First JavaScript code</a:t>
            </a:r>
          </a:p>
          <a:p>
            <a:pPr marL="285750" indent="-285750">
              <a:lnSpc>
                <a:spcPct val="150000"/>
              </a:lnSpc>
              <a:buFont typeface="Courier New" panose="02070309020205020404" pitchFamily="49" charset="0"/>
              <a:buChar char="o"/>
            </a:pPr>
            <a:r>
              <a:rPr lang="en-US" dirty="0">
                <a:solidFill>
                  <a:schemeClr val="bg1">
                    <a:lumMod val="95000"/>
                  </a:schemeClr>
                </a:solidFill>
              </a:rPr>
              <a:t>Literals in JavaScript</a:t>
            </a:r>
          </a:p>
          <a:p>
            <a:pPr algn="ctr"/>
            <a:endParaRPr lang="en-IN" dirty="0">
              <a:solidFill>
                <a:schemeClr val="bg1">
                  <a:lumMod val="95000"/>
                </a:schemeClr>
              </a:solidFill>
            </a:endParaRPr>
          </a:p>
        </p:txBody>
      </p:sp>
      <p:sp>
        <p:nvSpPr>
          <p:cNvPr id="3" name="TextBox 2">
            <a:extLst>
              <a:ext uri="{FF2B5EF4-FFF2-40B4-BE49-F238E27FC236}">
                <a16:creationId xmlns:a16="http://schemas.microsoft.com/office/drawing/2014/main" id="{A113C514-AC8E-C36A-4B46-42A71C6C8EB6}"/>
              </a:ext>
            </a:extLst>
          </p:cNvPr>
          <p:cNvSpPr txBox="1"/>
          <p:nvPr/>
        </p:nvSpPr>
        <p:spPr>
          <a:xfrm>
            <a:off x="0" y="6060338"/>
            <a:ext cx="6244059"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Tree>
    <p:extLst>
      <p:ext uri="{BB962C8B-B14F-4D97-AF65-F5344CB8AC3E}">
        <p14:creationId xmlns:p14="http://schemas.microsoft.com/office/powerpoint/2010/main" val="3287175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677334" y="1494182"/>
            <a:ext cx="8596668" cy="666407"/>
          </a:xfrm>
        </p:spPr>
        <p:txBody>
          <a:bodyPr/>
          <a:lstStyle/>
          <a:p>
            <a:r>
              <a:rPr lang="en-US" b="1" dirty="0">
                <a:solidFill>
                  <a:schemeClr val="tx1"/>
                </a:solidFill>
                <a:latin typeface="Bahnschrift SemiLight" pitchFamily="34" charset="0"/>
              </a:rPr>
              <a:t>Enable and disable JavaScript</a:t>
            </a:r>
          </a:p>
        </p:txBody>
      </p:sp>
      <p:sp>
        <p:nvSpPr>
          <p:cNvPr id="3" name="Content Placeholder 2">
            <a:extLst>
              <a:ext uri="{FF2B5EF4-FFF2-40B4-BE49-F238E27FC236}">
                <a16:creationId xmlns:a16="http://schemas.microsoft.com/office/drawing/2014/main" id="{2A53D2DA-721D-FC7E-8E09-BCBD844B6F9F}"/>
              </a:ext>
            </a:extLst>
          </p:cNvPr>
          <p:cNvSpPr>
            <a:spLocks noGrp="1"/>
          </p:cNvSpPr>
          <p:nvPr>
            <p:ph idx="1"/>
          </p:nvPr>
        </p:nvSpPr>
        <p:spPr>
          <a:xfrm>
            <a:off x="677334" y="2160589"/>
            <a:ext cx="7502570" cy="4087811"/>
          </a:xfrm>
        </p:spPr>
        <p:txBody>
          <a:bodyPr>
            <a:normAutofit/>
          </a:bodyPr>
          <a:lstStyle/>
          <a:p>
            <a:r>
              <a:rPr lang="en-US" dirty="0"/>
              <a:t>Its important to know how to enable and disable JavaScript in browser, sometime situation comes where you do not want some external code to run on your browser for security reason.</a:t>
            </a:r>
          </a:p>
          <a:p>
            <a:r>
              <a:rPr lang="en-IN" dirty="0"/>
              <a:t>So its very important to know how to toggle JavaScript on browser.</a:t>
            </a:r>
          </a:p>
          <a:p>
            <a:r>
              <a:rPr lang="en-IN" dirty="0"/>
              <a:t>I will show in chrome and Microsoft edge, rest you can explore.</a:t>
            </a:r>
            <a:endParaRPr lang="en-US" dirty="0"/>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1400" b="1" dirty="0">
                <a:solidFill>
                  <a:schemeClr val="tx1"/>
                </a:solidFill>
              </a:rPr>
              <a:t>Topics</a:t>
            </a:r>
          </a:p>
          <a:p>
            <a:pPr marL="285750" indent="-285750">
              <a:lnSpc>
                <a:spcPct val="150000"/>
              </a:lnSpc>
              <a:buFont typeface="Courier New" panose="02070309020205020404" pitchFamily="49" charset="0"/>
              <a:buChar char="o"/>
            </a:pPr>
            <a:r>
              <a:rPr lang="en-US" sz="1400" dirty="0">
                <a:solidFill>
                  <a:schemeClr val="tx1"/>
                </a:solidFill>
              </a:rPr>
              <a:t>Enable and disable JavaScript</a:t>
            </a:r>
          </a:p>
          <a:p>
            <a:pPr marL="285750" indent="-285750">
              <a:lnSpc>
                <a:spcPct val="150000"/>
              </a:lnSpc>
              <a:buFont typeface="Courier New" panose="02070309020205020404" pitchFamily="49" charset="0"/>
              <a:buChar char="o"/>
            </a:pPr>
            <a:r>
              <a:rPr lang="en-US" sz="1400" dirty="0">
                <a:solidFill>
                  <a:schemeClr val="tx1"/>
                </a:solidFill>
              </a:rPr>
              <a:t>Basic Syntax on webpage</a:t>
            </a:r>
          </a:p>
          <a:p>
            <a:pPr marL="285750" indent="-285750">
              <a:lnSpc>
                <a:spcPct val="150000"/>
              </a:lnSpc>
              <a:buFont typeface="Courier New" panose="02070309020205020404" pitchFamily="49" charset="0"/>
              <a:buChar char="o"/>
            </a:pPr>
            <a:r>
              <a:rPr lang="en-US" sz="1400" dirty="0">
                <a:solidFill>
                  <a:schemeClr val="tx1"/>
                </a:solidFill>
              </a:rPr>
              <a:t>First JavaScript code</a:t>
            </a:r>
          </a:p>
          <a:p>
            <a:pPr marL="285750" indent="-285750">
              <a:lnSpc>
                <a:spcPct val="150000"/>
              </a:lnSpc>
              <a:buFont typeface="Courier New" panose="02070309020205020404" pitchFamily="49" charset="0"/>
              <a:buChar char="o"/>
            </a:pPr>
            <a:r>
              <a:rPr lang="en-US" sz="1400" dirty="0">
                <a:solidFill>
                  <a:schemeClr val="tx1"/>
                </a:solidFill>
              </a:rPr>
              <a:t>Literals in JavaScript</a:t>
            </a:r>
          </a:p>
          <a:p>
            <a:pPr algn="ctr"/>
            <a:endParaRPr lang="en-IN" sz="1400" dirty="0">
              <a:solidFill>
                <a:schemeClr val="tx1"/>
              </a:solidFill>
            </a:endParaRP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- 2</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3002471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677334" y="1494182"/>
            <a:ext cx="8596668" cy="666407"/>
          </a:xfrm>
        </p:spPr>
        <p:txBody>
          <a:bodyPr/>
          <a:lstStyle/>
          <a:p>
            <a:r>
              <a:rPr lang="en-US" b="1" dirty="0">
                <a:solidFill>
                  <a:schemeClr val="tx1"/>
                </a:solidFill>
                <a:latin typeface="Bahnschrift SemiLight" pitchFamily="34" charset="0"/>
              </a:rPr>
              <a:t>Basic Syntax of JavaScript</a:t>
            </a:r>
          </a:p>
        </p:txBody>
      </p:sp>
      <p:sp>
        <p:nvSpPr>
          <p:cNvPr id="3" name="Content Placeholder 2">
            <a:extLst>
              <a:ext uri="{FF2B5EF4-FFF2-40B4-BE49-F238E27FC236}">
                <a16:creationId xmlns:a16="http://schemas.microsoft.com/office/drawing/2014/main" id="{2A53D2DA-721D-FC7E-8E09-BCBD844B6F9F}"/>
              </a:ext>
            </a:extLst>
          </p:cNvPr>
          <p:cNvSpPr>
            <a:spLocks noGrp="1"/>
          </p:cNvSpPr>
          <p:nvPr>
            <p:ph idx="1"/>
          </p:nvPr>
        </p:nvSpPr>
        <p:spPr>
          <a:xfrm>
            <a:off x="677334" y="2160589"/>
            <a:ext cx="7502570" cy="4087811"/>
          </a:xfrm>
        </p:spPr>
        <p:txBody>
          <a:bodyPr>
            <a:normAutofit/>
          </a:bodyPr>
          <a:lstStyle/>
          <a:p>
            <a:r>
              <a:rPr lang="en-US" dirty="0"/>
              <a:t>We should put JavaScript code with in the &lt;script&gt;&lt;/script&gt; </a:t>
            </a:r>
            <a:r>
              <a:rPr lang="en-IN" dirty="0"/>
              <a:t>tag, otherwise code will be treated as normal text on browser.</a:t>
            </a:r>
          </a:p>
          <a:p>
            <a:r>
              <a:rPr lang="en-IN" dirty="0"/>
              <a:t>Syntax:</a:t>
            </a:r>
            <a:br>
              <a:rPr lang="en-IN" dirty="0"/>
            </a:br>
            <a:r>
              <a:rPr lang="en-US" dirty="0"/>
              <a:t>&lt;script ...&gt; JavaScript code &lt;/script&gt;</a:t>
            </a:r>
          </a:p>
          <a:p>
            <a:r>
              <a:rPr lang="en-IN" dirty="0"/>
              <a:t>Attributes of script tag</a:t>
            </a:r>
            <a:br>
              <a:rPr lang="en-IN" dirty="0"/>
            </a:br>
            <a:r>
              <a:rPr lang="en-IN" strike="sngStrike" dirty="0"/>
              <a:t>language</a:t>
            </a:r>
            <a:r>
              <a:rPr lang="en-IN" dirty="0"/>
              <a:t> and </a:t>
            </a:r>
            <a:r>
              <a:rPr lang="en-IN" strike="sngStrike" dirty="0"/>
              <a:t>type</a:t>
            </a:r>
            <a:r>
              <a:rPr lang="en-IN" dirty="0"/>
              <a:t> (Deprecated)</a:t>
            </a:r>
            <a:br>
              <a:rPr lang="en-IN" dirty="0"/>
            </a:br>
            <a:r>
              <a:rPr lang="en-IN" dirty="0"/>
              <a:t>ex.</a:t>
            </a:r>
            <a:br>
              <a:rPr lang="en-IN" dirty="0"/>
            </a:br>
            <a:r>
              <a:rPr lang="fr-FR" dirty="0"/>
              <a:t>&lt;script </a:t>
            </a:r>
            <a:r>
              <a:rPr lang="fr-FR" dirty="0" err="1"/>
              <a:t>language</a:t>
            </a:r>
            <a:r>
              <a:rPr lang="fr-FR" dirty="0"/>
              <a:t> = "</a:t>
            </a:r>
            <a:r>
              <a:rPr lang="fr-FR" dirty="0" err="1"/>
              <a:t>javascript</a:t>
            </a:r>
            <a:r>
              <a:rPr lang="fr-FR" dirty="0"/>
              <a:t>" type = "</a:t>
            </a:r>
            <a:r>
              <a:rPr lang="fr-FR" dirty="0" err="1"/>
              <a:t>text</a:t>
            </a:r>
            <a:r>
              <a:rPr lang="fr-FR" dirty="0"/>
              <a:t>/</a:t>
            </a:r>
            <a:r>
              <a:rPr lang="fr-FR" dirty="0" err="1"/>
              <a:t>javascript</a:t>
            </a:r>
            <a:r>
              <a:rPr lang="fr-FR" dirty="0"/>
              <a:t>"&gt; JavaScript code &lt;/script&gt;</a:t>
            </a:r>
            <a:endParaRPr lang="en-US" dirty="0"/>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1400" b="1" dirty="0">
                <a:solidFill>
                  <a:schemeClr val="tx1"/>
                </a:solidFill>
              </a:rPr>
              <a:t>Topics</a:t>
            </a:r>
          </a:p>
          <a:p>
            <a:pPr marL="285750" indent="-285750">
              <a:lnSpc>
                <a:spcPct val="150000"/>
              </a:lnSpc>
              <a:buFont typeface="Courier New" panose="02070309020205020404" pitchFamily="49" charset="0"/>
              <a:buChar char="o"/>
            </a:pPr>
            <a:r>
              <a:rPr lang="en-US" sz="1400" strike="sngStrike" dirty="0">
                <a:solidFill>
                  <a:schemeClr val="tx1"/>
                </a:solidFill>
              </a:rPr>
              <a:t>Enable and disable JavaScript</a:t>
            </a:r>
          </a:p>
          <a:p>
            <a:pPr marL="285750" indent="-285750">
              <a:lnSpc>
                <a:spcPct val="150000"/>
              </a:lnSpc>
              <a:buFont typeface="Courier New" panose="02070309020205020404" pitchFamily="49" charset="0"/>
              <a:buChar char="o"/>
            </a:pPr>
            <a:r>
              <a:rPr lang="en-US" sz="1400" dirty="0">
                <a:solidFill>
                  <a:schemeClr val="tx1"/>
                </a:solidFill>
              </a:rPr>
              <a:t>Basic Syntax on webpage</a:t>
            </a:r>
          </a:p>
          <a:p>
            <a:pPr marL="285750" indent="-285750">
              <a:lnSpc>
                <a:spcPct val="150000"/>
              </a:lnSpc>
              <a:buFont typeface="Courier New" panose="02070309020205020404" pitchFamily="49" charset="0"/>
              <a:buChar char="o"/>
            </a:pPr>
            <a:r>
              <a:rPr lang="en-US" sz="1400" dirty="0">
                <a:solidFill>
                  <a:schemeClr val="tx1"/>
                </a:solidFill>
              </a:rPr>
              <a:t>First JavaScript code</a:t>
            </a:r>
          </a:p>
          <a:p>
            <a:pPr marL="285750" indent="-285750">
              <a:lnSpc>
                <a:spcPct val="150000"/>
              </a:lnSpc>
              <a:buFont typeface="Courier New" panose="02070309020205020404" pitchFamily="49" charset="0"/>
              <a:buChar char="o"/>
            </a:pPr>
            <a:r>
              <a:rPr lang="en-US" sz="1400" dirty="0">
                <a:solidFill>
                  <a:schemeClr val="tx1"/>
                </a:solidFill>
              </a:rPr>
              <a:t>Literals in JavaScript</a:t>
            </a:r>
          </a:p>
          <a:p>
            <a:pPr algn="ctr"/>
            <a:endParaRPr lang="en-IN" sz="1400" dirty="0">
              <a:solidFill>
                <a:schemeClr val="tx1"/>
              </a:solidFill>
            </a:endParaRP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- 2</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3002471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677334" y="1494182"/>
            <a:ext cx="8596668" cy="666407"/>
          </a:xfrm>
        </p:spPr>
        <p:txBody>
          <a:bodyPr/>
          <a:lstStyle/>
          <a:p>
            <a:r>
              <a:rPr lang="en-US" b="1" dirty="0">
                <a:solidFill>
                  <a:schemeClr val="tx1"/>
                </a:solidFill>
                <a:latin typeface="Bahnschrift SemiLight" pitchFamily="34" charset="0"/>
              </a:rPr>
              <a:t>First JavaScript code on webpage</a:t>
            </a:r>
          </a:p>
        </p:txBody>
      </p:sp>
      <p:sp>
        <p:nvSpPr>
          <p:cNvPr id="3" name="Content Placeholder 2">
            <a:extLst>
              <a:ext uri="{FF2B5EF4-FFF2-40B4-BE49-F238E27FC236}">
                <a16:creationId xmlns:a16="http://schemas.microsoft.com/office/drawing/2014/main" id="{2A53D2DA-721D-FC7E-8E09-BCBD844B6F9F}"/>
              </a:ext>
            </a:extLst>
          </p:cNvPr>
          <p:cNvSpPr>
            <a:spLocks noGrp="1"/>
          </p:cNvSpPr>
          <p:nvPr>
            <p:ph idx="1"/>
          </p:nvPr>
        </p:nvSpPr>
        <p:spPr>
          <a:xfrm>
            <a:off x="677334" y="2160589"/>
            <a:ext cx="7502570" cy="4087811"/>
          </a:xfrm>
        </p:spPr>
        <p:txBody>
          <a:bodyPr>
            <a:normAutofit/>
          </a:bodyPr>
          <a:lstStyle/>
          <a:p>
            <a:r>
              <a:rPr lang="en-IN" dirty="0"/>
              <a:t>My first code in JavaScript</a:t>
            </a:r>
            <a:br>
              <a:rPr lang="en-IN" dirty="0"/>
            </a:br>
            <a:endParaRPr lang="en-US" dirty="0"/>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1400" b="1" dirty="0">
                <a:solidFill>
                  <a:schemeClr val="tx1"/>
                </a:solidFill>
              </a:rPr>
              <a:t>Topics</a:t>
            </a:r>
          </a:p>
          <a:p>
            <a:pPr marL="285750" indent="-285750">
              <a:lnSpc>
                <a:spcPct val="150000"/>
              </a:lnSpc>
              <a:buFont typeface="Courier New" panose="02070309020205020404" pitchFamily="49" charset="0"/>
              <a:buChar char="o"/>
            </a:pPr>
            <a:r>
              <a:rPr lang="en-US" sz="1400" strike="sngStrike" dirty="0">
                <a:solidFill>
                  <a:schemeClr val="tx1"/>
                </a:solidFill>
              </a:rPr>
              <a:t>Enable and disable JavaScript</a:t>
            </a:r>
          </a:p>
          <a:p>
            <a:pPr marL="285750" indent="-285750">
              <a:lnSpc>
                <a:spcPct val="150000"/>
              </a:lnSpc>
              <a:buFont typeface="Courier New" panose="02070309020205020404" pitchFamily="49" charset="0"/>
              <a:buChar char="o"/>
            </a:pPr>
            <a:r>
              <a:rPr lang="en-US" sz="1400" strike="sngStrike" dirty="0">
                <a:solidFill>
                  <a:schemeClr val="tx1"/>
                </a:solidFill>
              </a:rPr>
              <a:t>Basic Syntax on webpage</a:t>
            </a:r>
          </a:p>
          <a:p>
            <a:pPr marL="285750" indent="-285750">
              <a:lnSpc>
                <a:spcPct val="150000"/>
              </a:lnSpc>
              <a:buFont typeface="Courier New" panose="02070309020205020404" pitchFamily="49" charset="0"/>
              <a:buChar char="o"/>
            </a:pPr>
            <a:r>
              <a:rPr lang="en-US" sz="1400" dirty="0">
                <a:solidFill>
                  <a:schemeClr val="tx1"/>
                </a:solidFill>
              </a:rPr>
              <a:t>First JavaScript code</a:t>
            </a:r>
          </a:p>
          <a:p>
            <a:pPr marL="285750" indent="-285750">
              <a:lnSpc>
                <a:spcPct val="150000"/>
              </a:lnSpc>
              <a:buFont typeface="Courier New" panose="02070309020205020404" pitchFamily="49" charset="0"/>
              <a:buChar char="o"/>
            </a:pPr>
            <a:r>
              <a:rPr lang="en-US" sz="1400" dirty="0">
                <a:solidFill>
                  <a:schemeClr val="tx1"/>
                </a:solidFill>
              </a:rPr>
              <a:t>Literals in JavaScript</a:t>
            </a:r>
          </a:p>
          <a:p>
            <a:pPr algn="ctr"/>
            <a:endParaRPr lang="en-IN" sz="1400" dirty="0">
              <a:solidFill>
                <a:schemeClr val="tx1"/>
              </a:solidFill>
            </a:endParaRP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- 2</a:t>
            </a:r>
            <a:endParaRPr lang="en-US" b="1" dirty="0">
              <a:solidFill>
                <a:schemeClr val="accent2">
                  <a:lumMod val="60000"/>
                  <a:lumOff val="40000"/>
                </a:schemeClr>
              </a:solidFill>
              <a:latin typeface="Bahnschrift SemiLight" pitchFamily="34" charset="0"/>
            </a:endParaRPr>
          </a:p>
        </p:txBody>
      </p:sp>
      <p:pic>
        <p:nvPicPr>
          <p:cNvPr id="9" name="Picture 2"/>
          <p:cNvPicPr>
            <a:picLocks noChangeAspect="1" noChangeArrowheads="1"/>
          </p:cNvPicPr>
          <p:nvPr/>
        </p:nvPicPr>
        <p:blipFill>
          <a:blip r:embed="rId2"/>
          <a:srcRect/>
          <a:stretch>
            <a:fillRect/>
          </a:stretch>
        </p:blipFill>
        <p:spPr bwMode="auto">
          <a:xfrm>
            <a:off x="1030377" y="2701011"/>
            <a:ext cx="5229955" cy="2362530"/>
          </a:xfrm>
          <a:prstGeom prst="rect">
            <a:avLst/>
          </a:prstGeom>
          <a:noFill/>
          <a:ln w="9525">
            <a:noFill/>
            <a:miter lim="800000"/>
            <a:headEnd/>
            <a:tailEnd/>
          </a:ln>
          <a:effectLst/>
        </p:spPr>
      </p:pic>
    </p:spTree>
    <p:extLst>
      <p:ext uri="{BB962C8B-B14F-4D97-AF65-F5344CB8AC3E}">
        <p14:creationId xmlns:p14="http://schemas.microsoft.com/office/powerpoint/2010/main" val="3002471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198363" y="597199"/>
            <a:ext cx="8596668" cy="666407"/>
          </a:xfrm>
        </p:spPr>
        <p:txBody>
          <a:bodyPr/>
          <a:lstStyle/>
          <a:p>
            <a:r>
              <a:rPr lang="en-US" b="1" dirty="0">
                <a:solidFill>
                  <a:schemeClr val="tx1"/>
                </a:solidFill>
                <a:latin typeface="Bahnschrift SemiLight" pitchFamily="34" charset="0"/>
              </a:rPr>
              <a:t>Literal in JavaScript</a:t>
            </a:r>
          </a:p>
        </p:txBody>
      </p:sp>
      <p:sp>
        <p:nvSpPr>
          <p:cNvPr id="3" name="Content Placeholder 2">
            <a:extLst>
              <a:ext uri="{FF2B5EF4-FFF2-40B4-BE49-F238E27FC236}">
                <a16:creationId xmlns:a16="http://schemas.microsoft.com/office/drawing/2014/main" id="{2A53D2DA-721D-FC7E-8E09-BCBD844B6F9F}"/>
              </a:ext>
            </a:extLst>
          </p:cNvPr>
          <p:cNvSpPr>
            <a:spLocks noGrp="1"/>
          </p:cNvSpPr>
          <p:nvPr>
            <p:ph idx="1"/>
          </p:nvPr>
        </p:nvSpPr>
        <p:spPr>
          <a:xfrm>
            <a:off x="233198" y="1259253"/>
            <a:ext cx="7502570" cy="5424577"/>
          </a:xfrm>
        </p:spPr>
        <p:txBody>
          <a:bodyPr>
            <a:normAutofit/>
          </a:bodyPr>
          <a:lstStyle/>
          <a:p>
            <a:r>
              <a:rPr lang="en-US" sz="1600" dirty="0"/>
              <a:t>In JavaScript, </a:t>
            </a:r>
            <a:r>
              <a:rPr lang="en-US" sz="1600" b="1" dirty="0"/>
              <a:t>literals</a:t>
            </a:r>
            <a:r>
              <a:rPr lang="en-US" sz="1600" dirty="0"/>
              <a:t> are fixed values that are directly written into the code. They represent constant values that do not change during the execution of the program. Literals are used to assign values to variables or to represent data directly in the code.</a:t>
            </a:r>
          </a:p>
          <a:p>
            <a:r>
              <a:rPr lang="en-US" sz="1600" dirty="0"/>
              <a:t>let age = 25;                 // Numeric literal</a:t>
            </a:r>
          </a:p>
          <a:p>
            <a:r>
              <a:rPr lang="en-US" sz="1600" dirty="0"/>
              <a:t>let name = "John";            // String literal</a:t>
            </a:r>
          </a:p>
          <a:p>
            <a:r>
              <a:rPr lang="en-US" sz="1600" dirty="0"/>
              <a:t>let </a:t>
            </a:r>
            <a:r>
              <a:rPr lang="en-US" sz="1600" dirty="0" err="1"/>
              <a:t>isStudent</a:t>
            </a:r>
            <a:r>
              <a:rPr lang="en-US" sz="1600" dirty="0"/>
              <a:t> = false;        // Boolean literal</a:t>
            </a:r>
          </a:p>
          <a:p>
            <a:r>
              <a:rPr lang="en-US" sz="1600" dirty="0"/>
              <a:t>let address = null;           // Null literal</a:t>
            </a:r>
          </a:p>
          <a:p>
            <a:r>
              <a:rPr lang="en-US" sz="1600" dirty="0"/>
              <a:t>let colors = ["red", "blue"]; // Array literal</a:t>
            </a:r>
          </a:p>
          <a:p>
            <a:r>
              <a:rPr lang="en-US" sz="1600" dirty="0"/>
              <a:t>let user = { id: 1 };         // Object literal</a:t>
            </a:r>
          </a:p>
          <a:p>
            <a:r>
              <a:rPr lang="en-US" sz="1600" dirty="0"/>
              <a:t>let </a:t>
            </a:r>
            <a:r>
              <a:rPr lang="en-US" sz="1600" dirty="0" err="1"/>
              <a:t>regex</a:t>
            </a:r>
            <a:r>
              <a:rPr lang="en-US" sz="1600" dirty="0"/>
              <a:t> = /\d+/;            // Regular expression literal</a:t>
            </a:r>
          </a:p>
          <a:p>
            <a:r>
              <a:rPr lang="en-US" sz="1600" dirty="0"/>
              <a:t>let message = `Hi, ${name}`;  // Template literal </a:t>
            </a:r>
          </a:p>
          <a:p>
            <a:pPr>
              <a:buFont typeface="Wingdings" pitchFamily="2" charset="2"/>
              <a:buChar char="v"/>
            </a:pPr>
            <a:r>
              <a:rPr lang="en-US" sz="1600" b="1" dirty="0">
                <a:solidFill>
                  <a:schemeClr val="accent1">
                    <a:lumMod val="40000"/>
                    <a:lumOff val="60000"/>
                  </a:schemeClr>
                </a:solidFill>
              </a:rPr>
              <a:t>Literals are immutable</a:t>
            </a:r>
            <a:r>
              <a:rPr lang="en-US" sz="1600" dirty="0">
                <a:solidFill>
                  <a:schemeClr val="accent1">
                    <a:lumMod val="40000"/>
                    <a:lumOff val="60000"/>
                  </a:schemeClr>
                </a:solidFill>
              </a:rPr>
              <a:t>: Once defined, their value cannot be changed.</a:t>
            </a:r>
          </a:p>
          <a:p>
            <a:pPr>
              <a:buFont typeface="Wingdings" pitchFamily="2" charset="2"/>
              <a:buChar char="v"/>
            </a:pPr>
            <a:r>
              <a:rPr lang="en-US" sz="1600" dirty="0">
                <a:solidFill>
                  <a:schemeClr val="accent1">
                    <a:lumMod val="40000"/>
                    <a:lumOff val="60000"/>
                  </a:schemeClr>
                </a:solidFill>
              </a:rPr>
              <a:t>They are </a:t>
            </a:r>
            <a:r>
              <a:rPr lang="en-US" sz="1600" b="1" dirty="0">
                <a:solidFill>
                  <a:schemeClr val="accent1">
                    <a:lumMod val="40000"/>
                    <a:lumOff val="60000"/>
                  </a:schemeClr>
                </a:solidFill>
              </a:rPr>
              <a:t>not variables</a:t>
            </a:r>
            <a:r>
              <a:rPr lang="en-US" sz="1600" dirty="0">
                <a:solidFill>
                  <a:schemeClr val="accent1">
                    <a:lumMod val="40000"/>
                    <a:lumOff val="60000"/>
                  </a:schemeClr>
                </a:solidFill>
              </a:rPr>
              <a:t> but rather the actual values assigned to variables.</a:t>
            </a:r>
          </a:p>
          <a:p>
            <a:pPr>
              <a:buFont typeface="Wingdings" pitchFamily="2" charset="2"/>
              <a:buChar char="v"/>
            </a:pPr>
            <a:r>
              <a:rPr lang="en-US" sz="1600" dirty="0">
                <a:solidFill>
                  <a:schemeClr val="accent1">
                    <a:lumMod val="40000"/>
                    <a:lumOff val="60000"/>
                  </a:schemeClr>
                </a:solidFill>
              </a:rPr>
              <a:t>They make code more readable and concise.</a:t>
            </a:r>
          </a:p>
          <a:p>
            <a:pPr>
              <a:buNone/>
            </a:pPr>
            <a:endParaRPr lang="en-US" sz="1600" dirty="0"/>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198362" y="149779"/>
            <a:ext cx="3337317" cy="424987"/>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1400" b="1" dirty="0">
                <a:solidFill>
                  <a:schemeClr val="tx1"/>
                </a:solidFill>
              </a:rPr>
              <a:t>Topics</a:t>
            </a:r>
          </a:p>
          <a:p>
            <a:pPr marL="285750" indent="-285750">
              <a:lnSpc>
                <a:spcPct val="150000"/>
              </a:lnSpc>
              <a:buFont typeface="Courier New" panose="02070309020205020404" pitchFamily="49" charset="0"/>
              <a:buChar char="o"/>
            </a:pPr>
            <a:r>
              <a:rPr lang="en-US" sz="1400" strike="sngStrike" dirty="0">
                <a:solidFill>
                  <a:schemeClr val="tx1"/>
                </a:solidFill>
              </a:rPr>
              <a:t>Enable and disable JavaScript</a:t>
            </a:r>
          </a:p>
          <a:p>
            <a:pPr marL="285750" indent="-285750">
              <a:lnSpc>
                <a:spcPct val="150000"/>
              </a:lnSpc>
              <a:buFont typeface="Courier New" panose="02070309020205020404" pitchFamily="49" charset="0"/>
              <a:buChar char="o"/>
            </a:pPr>
            <a:r>
              <a:rPr lang="en-US" sz="1400" strike="sngStrike" dirty="0">
                <a:solidFill>
                  <a:schemeClr val="tx1"/>
                </a:solidFill>
              </a:rPr>
              <a:t>Basic Syntax on webpage</a:t>
            </a:r>
          </a:p>
          <a:p>
            <a:pPr marL="285750" indent="-285750">
              <a:lnSpc>
                <a:spcPct val="150000"/>
              </a:lnSpc>
              <a:buFont typeface="Courier New" panose="02070309020205020404" pitchFamily="49" charset="0"/>
              <a:buChar char="o"/>
            </a:pPr>
            <a:r>
              <a:rPr lang="en-US" sz="1400" strike="sngStrike" dirty="0">
                <a:solidFill>
                  <a:schemeClr val="tx1"/>
                </a:solidFill>
              </a:rPr>
              <a:t>First JavaScript code</a:t>
            </a:r>
          </a:p>
          <a:p>
            <a:pPr marL="285750" indent="-285750">
              <a:lnSpc>
                <a:spcPct val="150000"/>
              </a:lnSpc>
              <a:buFont typeface="Courier New" panose="02070309020205020404" pitchFamily="49" charset="0"/>
              <a:buChar char="o"/>
            </a:pPr>
            <a:r>
              <a:rPr lang="en-US" sz="1400" dirty="0">
                <a:solidFill>
                  <a:schemeClr val="tx1"/>
                </a:solidFill>
              </a:rPr>
              <a:t>Literals in JavaScript</a:t>
            </a:r>
          </a:p>
          <a:p>
            <a:pPr algn="ctr"/>
            <a:endParaRPr lang="en-IN" sz="1400" dirty="0">
              <a:solidFill>
                <a:schemeClr val="tx1"/>
              </a:solidFill>
            </a:endParaRP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- 2</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3002471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1719470" y="2032529"/>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0" y="1913287"/>
            <a:ext cx="6244059" cy="3810095"/>
          </a:xfrm>
          <a:noFill/>
        </p:spPr>
        <p:txBody>
          <a:bodyPr anchor="ctr">
            <a:normAutofit/>
          </a:bodyPr>
          <a:lstStyle/>
          <a:p>
            <a:pPr algn="ctr"/>
            <a:r>
              <a:rPr lang="en-US" sz="7200" b="1" dirty="0">
                <a:solidFill>
                  <a:schemeClr val="tx1"/>
                </a:solidFill>
                <a:latin typeface="Barlow Condensed ExtraLight" panose="00000306000000000000" pitchFamily="2" charset="0"/>
              </a:rPr>
              <a:t>JavaScript</a:t>
            </a:r>
            <a:br>
              <a:rPr lang="en-US" sz="7200" b="1" dirty="0">
                <a:solidFill>
                  <a:schemeClr val="tx1"/>
                </a:solidFill>
                <a:latin typeface="Barlow Black" panose="00000A00000000000000" pitchFamily="2" charset="0"/>
              </a:rPr>
            </a:br>
            <a:r>
              <a:rPr lang="en-US" sz="8000" b="1" dirty="0">
                <a:solidFill>
                  <a:schemeClr val="tx1"/>
                </a:solidFill>
                <a:latin typeface="Barlow Black" panose="00000A00000000000000" pitchFamily="2" charset="0"/>
              </a:rPr>
              <a:t>Chapter – 3</a:t>
            </a:r>
            <a:br>
              <a:rPr lang="en-US" sz="8000" b="1" dirty="0">
                <a:solidFill>
                  <a:schemeClr val="tx1"/>
                </a:solidFill>
                <a:latin typeface="Barlow Black" panose="00000A00000000000000" pitchFamily="2" charset="0"/>
              </a:rPr>
            </a:br>
            <a:r>
              <a:rPr lang="en-US" sz="2800" dirty="0">
                <a:solidFill>
                  <a:schemeClr val="accent2">
                    <a:lumMod val="60000"/>
                    <a:lumOff val="40000"/>
                  </a:schemeClr>
                </a:solidFill>
                <a:latin typeface="Bahnschrift Light Condensed" pitchFamily="34" charset="0"/>
              </a:rPr>
              <a:t> (</a:t>
            </a:r>
            <a:r>
              <a:rPr lang="en-US" dirty="0">
                <a:solidFill>
                  <a:schemeClr val="accent2">
                    <a:lumMod val="60000"/>
                    <a:lumOff val="40000"/>
                  </a:schemeClr>
                </a:solidFill>
                <a:latin typeface="Bahnschrift Light Condensed" pitchFamily="34" charset="0"/>
              </a:rPr>
              <a:t>console</a:t>
            </a:r>
            <a:r>
              <a:rPr lang="en-US" sz="2800" dirty="0">
                <a:solidFill>
                  <a:schemeClr val="accent2">
                    <a:lumMod val="60000"/>
                    <a:lumOff val="40000"/>
                  </a:schemeClr>
                </a:solidFill>
                <a:latin typeface="Bahnschrift Light Condensed" pitchFamily="34" charset="0"/>
              </a:rPr>
              <a:t>)</a:t>
            </a:r>
            <a:endParaRPr lang="en-IN" b="1" dirty="0">
              <a:solidFill>
                <a:schemeClr val="tx1"/>
              </a:solidFill>
              <a:latin typeface="Barlow Black" panose="00000A00000000000000" pitchFamily="2" charset="0"/>
            </a:endParaRPr>
          </a:p>
        </p:txBody>
      </p:sp>
      <p:sp>
        <p:nvSpPr>
          <p:cNvPr id="4" name="Ribbon: Curved and Tilted Down 3">
            <a:extLst>
              <a:ext uri="{FF2B5EF4-FFF2-40B4-BE49-F238E27FC236}">
                <a16:creationId xmlns:a16="http://schemas.microsoft.com/office/drawing/2014/main"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3" name="TextBox 2">
            <a:extLst>
              <a:ext uri="{FF2B5EF4-FFF2-40B4-BE49-F238E27FC236}">
                <a16:creationId xmlns:a16="http://schemas.microsoft.com/office/drawing/2014/main" id="{2730E33A-35E0-0E5A-5F63-BBACEF5E855C}"/>
              </a:ext>
            </a:extLst>
          </p:cNvPr>
          <p:cNvSpPr txBox="1"/>
          <p:nvPr/>
        </p:nvSpPr>
        <p:spPr>
          <a:xfrm>
            <a:off x="0" y="6060338"/>
            <a:ext cx="6244059"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5" name="Scroll: Vertical 4">
            <a:extLst>
              <a:ext uri="{FF2B5EF4-FFF2-40B4-BE49-F238E27FC236}">
                <a16:creationId xmlns:a16="http://schemas.microsoft.com/office/drawing/2014/main"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3600" b="1" dirty="0">
                <a:solidFill>
                  <a:schemeClr val="bg1">
                    <a:lumMod val="95000"/>
                  </a:schemeClr>
                </a:solidFill>
              </a:rPr>
              <a:t>Topics</a:t>
            </a:r>
          </a:p>
          <a:p>
            <a:pPr marL="285750" indent="-285750">
              <a:lnSpc>
                <a:spcPct val="150000"/>
              </a:lnSpc>
              <a:buFont typeface="Courier New" panose="02070309020205020404" pitchFamily="49" charset="0"/>
              <a:buChar char="o"/>
            </a:pPr>
            <a:r>
              <a:rPr lang="en-US" sz="1600" dirty="0">
                <a:solidFill>
                  <a:schemeClr val="bg1">
                    <a:lumMod val="95000"/>
                  </a:schemeClr>
                </a:solidFill>
              </a:rPr>
              <a:t>Console.log()</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Console.error</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Console.assert</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Console.clear</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Console.count</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Console.time</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Console.timeEnd</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Console.trace</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Console.warn</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a:solidFill>
                  <a:schemeClr val="bg1">
                    <a:lumMod val="95000"/>
                  </a:schemeClr>
                </a:solidFill>
              </a:rPr>
              <a:t>Console.info()</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Console.table</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Console.group</a:t>
            </a:r>
            <a:r>
              <a:rPr lang="en-IN" sz="1600" dirty="0">
                <a:solidFill>
                  <a:schemeClr val="bg1">
                    <a:lumMod val="95000"/>
                  </a:schemeClr>
                </a:solidFill>
              </a:rPr>
              <a:t>()</a:t>
            </a:r>
            <a:endParaRPr lang="en-US" sz="1600" dirty="0">
              <a:solidFill>
                <a:schemeClr val="bg1">
                  <a:lumMod val="95000"/>
                </a:schemeClr>
              </a:solidFill>
            </a:endParaRPr>
          </a:p>
          <a:p>
            <a:pPr algn="ctr"/>
            <a:endParaRPr lang="en-IN" sz="1600" dirty="0">
              <a:solidFill>
                <a:schemeClr val="bg1">
                  <a:lumMod val="95000"/>
                </a:schemeClr>
              </a:solidFill>
            </a:endParaRPr>
          </a:p>
        </p:txBody>
      </p:sp>
    </p:spTree>
    <p:extLst>
      <p:ext uri="{BB962C8B-B14F-4D97-AF65-F5344CB8AC3E}">
        <p14:creationId xmlns:p14="http://schemas.microsoft.com/office/powerpoint/2010/main" val="32871750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1440796" y="2058655"/>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1" y="1913287"/>
            <a:ext cx="6244058" cy="3810095"/>
          </a:xfrm>
          <a:noFill/>
        </p:spPr>
        <p:txBody>
          <a:bodyPr anchor="ctr">
            <a:normAutofit/>
          </a:bodyPr>
          <a:lstStyle/>
          <a:p>
            <a:pPr algn="ctr"/>
            <a:r>
              <a:rPr lang="en-US" sz="7200" b="1" dirty="0">
                <a:solidFill>
                  <a:schemeClr val="tx1"/>
                </a:solidFill>
                <a:latin typeface="Barlow Condensed ExtraLight" panose="00000306000000000000" pitchFamily="2" charset="0"/>
              </a:rPr>
              <a:t>JavaScript</a:t>
            </a:r>
            <a:br>
              <a:rPr lang="en-US" sz="7200" b="1" dirty="0">
                <a:solidFill>
                  <a:schemeClr val="tx1"/>
                </a:solidFill>
                <a:latin typeface="Barlow Black" panose="00000A00000000000000" pitchFamily="2" charset="0"/>
              </a:rPr>
            </a:br>
            <a:r>
              <a:rPr lang="en-US" sz="8000" b="1" dirty="0">
                <a:solidFill>
                  <a:schemeClr val="tx1"/>
                </a:solidFill>
                <a:latin typeface="Barlow Black" panose="00000A00000000000000" pitchFamily="2" charset="0"/>
              </a:rPr>
              <a:t>Chapter – 4</a:t>
            </a:r>
            <a:br>
              <a:rPr lang="en-US" sz="8000" b="1" dirty="0">
                <a:solidFill>
                  <a:schemeClr val="tx1"/>
                </a:solidFill>
                <a:latin typeface="Barlow Black" panose="00000A00000000000000" pitchFamily="2" charset="0"/>
              </a:rPr>
            </a:br>
            <a:r>
              <a:rPr lang="en-US" sz="2800" dirty="0">
                <a:solidFill>
                  <a:schemeClr val="accent2">
                    <a:lumMod val="60000"/>
                    <a:lumOff val="40000"/>
                  </a:schemeClr>
                </a:solidFill>
                <a:latin typeface="Bahnschrift Light Condensed" pitchFamily="34" charset="0"/>
              </a:rPr>
              <a:t>(</a:t>
            </a:r>
            <a:r>
              <a:rPr lang="en-US" dirty="0">
                <a:solidFill>
                  <a:schemeClr val="accent2">
                    <a:lumMod val="60000"/>
                    <a:lumOff val="40000"/>
                  </a:schemeClr>
                </a:solidFill>
                <a:latin typeface="Bahnschrift Light Condensed" pitchFamily="34" charset="0"/>
              </a:rPr>
              <a:t>comments</a:t>
            </a:r>
            <a:r>
              <a:rPr lang="en-US" sz="2800" dirty="0">
                <a:solidFill>
                  <a:schemeClr val="accent2">
                    <a:lumMod val="60000"/>
                    <a:lumOff val="40000"/>
                  </a:schemeClr>
                </a:solidFill>
                <a:latin typeface="Bahnschrift Light Condensed" pitchFamily="34" charset="0"/>
              </a:rPr>
              <a:t>)</a:t>
            </a:r>
            <a:endParaRPr lang="en-IN" sz="2800" dirty="0">
              <a:solidFill>
                <a:schemeClr val="accent2">
                  <a:lumMod val="60000"/>
                  <a:lumOff val="40000"/>
                </a:schemeClr>
              </a:solidFill>
              <a:latin typeface="Bahnschrift Light Condensed" pitchFamily="34" charset="0"/>
            </a:endParaRPr>
          </a:p>
        </p:txBody>
      </p:sp>
      <p:sp>
        <p:nvSpPr>
          <p:cNvPr id="4" name="Ribbon: Curved and Tilted Down 3">
            <a:extLst>
              <a:ext uri="{FF2B5EF4-FFF2-40B4-BE49-F238E27FC236}">
                <a16:creationId xmlns:a16="http://schemas.microsoft.com/office/drawing/2014/main"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5" name="Scroll: Vertical 4">
            <a:extLst>
              <a:ext uri="{FF2B5EF4-FFF2-40B4-BE49-F238E27FC236}">
                <a16:creationId xmlns:a16="http://schemas.microsoft.com/office/drawing/2014/main"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3600" b="1" dirty="0">
                <a:solidFill>
                  <a:schemeClr val="bg1">
                    <a:lumMod val="95000"/>
                  </a:schemeClr>
                </a:solidFill>
              </a:rPr>
              <a:t>Topics</a:t>
            </a:r>
          </a:p>
          <a:p>
            <a:pPr marL="285750" indent="-285750">
              <a:lnSpc>
                <a:spcPct val="150000"/>
              </a:lnSpc>
              <a:buFont typeface="Courier New" panose="02070309020205020404" pitchFamily="49" charset="0"/>
              <a:buChar char="o"/>
            </a:pPr>
            <a:r>
              <a:rPr lang="en-US" sz="1600" dirty="0">
                <a:solidFill>
                  <a:schemeClr val="bg1">
                    <a:lumMod val="95000"/>
                  </a:schemeClr>
                </a:solidFill>
              </a:rPr>
              <a:t>Single line comments</a:t>
            </a:r>
          </a:p>
          <a:p>
            <a:pPr marL="285750" indent="-285750">
              <a:lnSpc>
                <a:spcPct val="150000"/>
              </a:lnSpc>
              <a:buFont typeface="Courier New" panose="02070309020205020404" pitchFamily="49" charset="0"/>
              <a:buChar char="o"/>
            </a:pPr>
            <a:r>
              <a:rPr lang="en-IN" sz="1600" dirty="0">
                <a:solidFill>
                  <a:schemeClr val="bg1">
                    <a:lumMod val="95000"/>
                  </a:schemeClr>
                </a:solidFill>
              </a:rPr>
              <a:t>Multiline comments</a:t>
            </a:r>
          </a:p>
          <a:p>
            <a:pPr marL="285750" indent="-285750">
              <a:lnSpc>
                <a:spcPct val="150000"/>
              </a:lnSpc>
              <a:buFont typeface="Courier New" panose="02070309020205020404" pitchFamily="49" charset="0"/>
              <a:buChar char="o"/>
            </a:pPr>
            <a:r>
              <a:rPr lang="en-IN" sz="1600" dirty="0">
                <a:solidFill>
                  <a:schemeClr val="bg1">
                    <a:lumMod val="95000"/>
                  </a:schemeClr>
                </a:solidFill>
              </a:rPr>
              <a:t>Inline comments</a:t>
            </a:r>
          </a:p>
        </p:txBody>
      </p:sp>
      <p:sp>
        <p:nvSpPr>
          <p:cNvPr id="3" name="TextBox 2">
            <a:extLst>
              <a:ext uri="{FF2B5EF4-FFF2-40B4-BE49-F238E27FC236}">
                <a16:creationId xmlns:a16="http://schemas.microsoft.com/office/drawing/2014/main" id="{38047C42-C1DD-CAAE-C5C9-F31A690B4BCA}"/>
              </a:ext>
            </a:extLst>
          </p:cNvPr>
          <p:cNvSpPr txBox="1"/>
          <p:nvPr/>
        </p:nvSpPr>
        <p:spPr>
          <a:xfrm>
            <a:off x="0" y="6060338"/>
            <a:ext cx="6244059"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Tree>
    <p:extLst>
      <p:ext uri="{BB962C8B-B14F-4D97-AF65-F5344CB8AC3E}">
        <p14:creationId xmlns:p14="http://schemas.microsoft.com/office/powerpoint/2010/main" val="32871750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637B91-7316-D738-42FD-B6F1CC38AB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B42E27-7C22-C4E2-3B23-3F7F20980B00}"/>
              </a:ext>
            </a:extLst>
          </p:cNvPr>
          <p:cNvSpPr>
            <a:spLocks noGrp="1"/>
          </p:cNvSpPr>
          <p:nvPr>
            <p:ph type="title"/>
          </p:nvPr>
        </p:nvSpPr>
        <p:spPr>
          <a:xfrm>
            <a:off x="198362" y="837317"/>
            <a:ext cx="8596668" cy="666407"/>
          </a:xfrm>
        </p:spPr>
        <p:txBody>
          <a:bodyPr/>
          <a:lstStyle/>
          <a:p>
            <a:r>
              <a:rPr lang="en-US" b="1" dirty="0">
                <a:solidFill>
                  <a:schemeClr val="tx1"/>
                </a:solidFill>
                <a:latin typeface="Bahnschrift SemiLight" pitchFamily="34" charset="0"/>
              </a:rPr>
              <a:t>Literal in JavaScript</a:t>
            </a:r>
          </a:p>
        </p:txBody>
      </p:sp>
      <p:sp>
        <p:nvSpPr>
          <p:cNvPr id="3" name="Content Placeholder 2">
            <a:extLst>
              <a:ext uri="{FF2B5EF4-FFF2-40B4-BE49-F238E27FC236}">
                <a16:creationId xmlns:a16="http://schemas.microsoft.com/office/drawing/2014/main" id="{514ACDD6-0D2B-0B03-F18B-91318DCF7D9A}"/>
              </a:ext>
            </a:extLst>
          </p:cNvPr>
          <p:cNvSpPr>
            <a:spLocks noGrp="1"/>
          </p:cNvSpPr>
          <p:nvPr>
            <p:ph idx="1"/>
          </p:nvPr>
        </p:nvSpPr>
        <p:spPr>
          <a:xfrm>
            <a:off x="198362" y="1537549"/>
            <a:ext cx="8115673" cy="5424577"/>
          </a:xfrm>
        </p:spPr>
        <p:txBody>
          <a:bodyPr>
            <a:normAutofit lnSpcReduction="10000"/>
          </a:bodyPr>
          <a:lstStyle/>
          <a:p>
            <a:r>
              <a:rPr lang="en-US" sz="2000" dirty="0">
                <a:solidFill>
                  <a:schemeClr val="accent2">
                    <a:lumMod val="40000"/>
                    <a:lumOff val="60000"/>
                  </a:schemeClr>
                </a:solidFill>
              </a:rPr>
              <a:t>Single line comment</a:t>
            </a:r>
            <a:br>
              <a:rPr lang="en-US" sz="2000" dirty="0"/>
            </a:br>
            <a:br>
              <a:rPr lang="en-US" sz="2000" dirty="0"/>
            </a:br>
            <a:r>
              <a:rPr lang="en-US" sz="2000" dirty="0">
                <a:solidFill>
                  <a:schemeClr val="tx1">
                    <a:lumMod val="50000"/>
                  </a:schemeClr>
                </a:solidFill>
              </a:rPr>
              <a:t>// This is single-line comment to the code</a:t>
            </a:r>
            <a:br>
              <a:rPr lang="en-US" sz="2000" dirty="0">
                <a:solidFill>
                  <a:schemeClr val="tx1">
                    <a:lumMod val="50000"/>
                  </a:schemeClr>
                </a:solidFill>
              </a:rPr>
            </a:br>
            <a:r>
              <a:rPr lang="en-US" sz="2000" dirty="0">
                <a:solidFill>
                  <a:schemeClr val="tx1"/>
                </a:solidFill>
              </a:rPr>
              <a:t>let x = 20;</a:t>
            </a:r>
            <a:br>
              <a:rPr lang="en-US" sz="2000" dirty="0">
                <a:solidFill>
                  <a:schemeClr val="tx1"/>
                </a:solidFill>
              </a:rPr>
            </a:br>
            <a:br>
              <a:rPr lang="en-US" sz="2000" dirty="0">
                <a:solidFill>
                  <a:schemeClr val="tx1"/>
                </a:solidFill>
              </a:rPr>
            </a:br>
            <a:endParaRPr lang="en-US" sz="2000" dirty="0">
              <a:solidFill>
                <a:schemeClr val="tx1"/>
              </a:solidFill>
            </a:endParaRPr>
          </a:p>
          <a:p>
            <a:r>
              <a:rPr lang="en-US" sz="2000" dirty="0">
                <a:solidFill>
                  <a:schemeClr val="accent2">
                    <a:lumMod val="40000"/>
                    <a:lumOff val="60000"/>
                  </a:schemeClr>
                </a:solidFill>
              </a:rPr>
              <a:t>Inline comment</a:t>
            </a:r>
            <a:br>
              <a:rPr lang="en-US" sz="2000" dirty="0"/>
            </a:br>
            <a:r>
              <a:rPr lang="en-US" sz="2000" dirty="0"/>
              <a:t>let x = 20; </a:t>
            </a:r>
            <a:r>
              <a:rPr lang="en-US" sz="2000" dirty="0">
                <a:solidFill>
                  <a:schemeClr val="tx1">
                    <a:lumMod val="50000"/>
                  </a:schemeClr>
                </a:solidFill>
              </a:rPr>
              <a:t>// This is inline comment</a:t>
            </a:r>
            <a:br>
              <a:rPr lang="en-US" sz="2000" dirty="0">
                <a:solidFill>
                  <a:schemeClr val="tx1">
                    <a:lumMod val="50000"/>
                  </a:schemeClr>
                </a:solidFill>
              </a:rPr>
            </a:br>
            <a:br>
              <a:rPr lang="en-US" sz="2000" dirty="0">
                <a:solidFill>
                  <a:schemeClr val="tx1">
                    <a:lumMod val="50000"/>
                  </a:schemeClr>
                </a:solidFill>
              </a:rPr>
            </a:br>
            <a:endParaRPr lang="en-US" sz="2000" dirty="0">
              <a:solidFill>
                <a:schemeClr val="tx1">
                  <a:lumMod val="50000"/>
                </a:schemeClr>
              </a:solidFill>
            </a:endParaRPr>
          </a:p>
          <a:p>
            <a:r>
              <a:rPr lang="en-US" sz="2000" dirty="0">
                <a:solidFill>
                  <a:schemeClr val="accent2">
                    <a:lumMod val="40000"/>
                    <a:lumOff val="60000"/>
                  </a:schemeClr>
                </a:solidFill>
              </a:rPr>
              <a:t>Multiline comment</a:t>
            </a:r>
            <a:br>
              <a:rPr lang="en-US" sz="2000" dirty="0"/>
            </a:br>
            <a:r>
              <a:rPr lang="en-US" sz="2000" dirty="0">
                <a:solidFill>
                  <a:schemeClr val="tx1">
                    <a:lumMod val="50000"/>
                  </a:schemeClr>
                </a:solidFill>
              </a:rPr>
              <a:t>/*</a:t>
            </a:r>
            <a:br>
              <a:rPr lang="en-US" sz="2000" dirty="0">
                <a:solidFill>
                  <a:schemeClr val="tx1">
                    <a:lumMod val="50000"/>
                  </a:schemeClr>
                </a:solidFill>
              </a:rPr>
            </a:br>
            <a:r>
              <a:rPr lang="en-US" sz="2000" dirty="0">
                <a:solidFill>
                  <a:schemeClr val="tx1">
                    <a:lumMod val="50000"/>
                  </a:schemeClr>
                </a:solidFill>
              </a:rPr>
              <a:t>		This is a multi-line comment for JavaScript code.</a:t>
            </a:r>
            <a:br>
              <a:rPr lang="en-US" sz="2000" dirty="0">
                <a:solidFill>
                  <a:schemeClr val="tx1">
                    <a:lumMod val="50000"/>
                  </a:schemeClr>
                </a:solidFill>
              </a:rPr>
            </a:br>
            <a:r>
              <a:rPr lang="en-US" sz="2000" dirty="0">
                <a:solidFill>
                  <a:schemeClr val="tx1">
                    <a:lumMod val="50000"/>
                  </a:schemeClr>
                </a:solidFill>
              </a:rPr>
              <a:t>		This is very useful whenever you want to organize your </a:t>
            </a:r>
            <a:br>
              <a:rPr lang="en-US" sz="2000" dirty="0">
                <a:solidFill>
                  <a:schemeClr val="tx1">
                    <a:lumMod val="50000"/>
                  </a:schemeClr>
                </a:solidFill>
              </a:rPr>
            </a:br>
            <a:r>
              <a:rPr lang="en-US" sz="2000" dirty="0">
                <a:solidFill>
                  <a:schemeClr val="tx1">
                    <a:lumMod val="50000"/>
                  </a:schemeClr>
                </a:solidFill>
              </a:rPr>
              <a:t>		JavaScript comments.</a:t>
            </a:r>
            <a:br>
              <a:rPr lang="en-US" sz="2000" dirty="0">
                <a:solidFill>
                  <a:schemeClr val="tx1">
                    <a:lumMod val="50000"/>
                  </a:schemeClr>
                </a:solidFill>
              </a:rPr>
            </a:br>
            <a:r>
              <a:rPr lang="en-US" sz="2000" dirty="0">
                <a:solidFill>
                  <a:schemeClr val="tx1">
                    <a:lumMod val="50000"/>
                  </a:schemeClr>
                </a:solidFill>
              </a:rPr>
              <a:t>*/</a:t>
            </a:r>
            <a:br>
              <a:rPr lang="en-US" sz="2000" dirty="0">
                <a:solidFill>
                  <a:schemeClr val="tx1">
                    <a:lumMod val="50000"/>
                  </a:schemeClr>
                </a:solidFill>
              </a:rPr>
            </a:br>
            <a:r>
              <a:rPr lang="en-US" sz="2000" dirty="0">
                <a:solidFill>
                  <a:schemeClr val="tx1"/>
                </a:solidFill>
              </a:rPr>
              <a:t>let x = 20;</a:t>
            </a:r>
          </a:p>
        </p:txBody>
      </p:sp>
      <p:sp>
        <p:nvSpPr>
          <p:cNvPr id="5" name="Ribbon: Curved and Tilted Down 4">
            <a:extLst>
              <a:ext uri="{FF2B5EF4-FFF2-40B4-BE49-F238E27FC236}">
                <a16:creationId xmlns:a16="http://schemas.microsoft.com/office/drawing/2014/main" id="{D1D7DB93-DBF3-0DF0-3533-AC1786837990}"/>
              </a:ext>
            </a:extLst>
          </p:cNvPr>
          <p:cNvSpPr/>
          <p:nvPr/>
        </p:nvSpPr>
        <p:spPr>
          <a:xfrm>
            <a:off x="198362" y="149779"/>
            <a:ext cx="5233128" cy="666407"/>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65000"/>
                    <a:lumOff val="35000"/>
                  </a:schemeClr>
                </a:solidFill>
              </a:rPr>
              <a:t>JavaScript Tutorials</a:t>
            </a:r>
            <a:endParaRPr lang="en-IN" sz="20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4B810CE8-F172-ABEF-9B5B-F6C6A3F4D51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000" b="1" dirty="0">
                <a:solidFill>
                  <a:schemeClr val="tx1"/>
                </a:solidFill>
              </a:rPr>
              <a:t>Topics</a:t>
            </a:r>
          </a:p>
          <a:p>
            <a:pPr marL="285750" indent="-285750">
              <a:lnSpc>
                <a:spcPct val="150000"/>
              </a:lnSpc>
              <a:buFont typeface="Courier New" panose="02070309020205020404" pitchFamily="49" charset="0"/>
              <a:buChar char="o"/>
            </a:pPr>
            <a:r>
              <a:rPr lang="en-US" sz="2000" dirty="0">
                <a:solidFill>
                  <a:schemeClr val="tx1"/>
                </a:solidFill>
              </a:rPr>
              <a:t>Single line comments</a:t>
            </a:r>
          </a:p>
          <a:p>
            <a:pPr marL="285750" indent="-285750">
              <a:lnSpc>
                <a:spcPct val="150000"/>
              </a:lnSpc>
              <a:buFont typeface="Courier New" panose="02070309020205020404" pitchFamily="49" charset="0"/>
              <a:buChar char="o"/>
            </a:pPr>
            <a:r>
              <a:rPr lang="en-IN" sz="2000" dirty="0">
                <a:solidFill>
                  <a:schemeClr val="tx1"/>
                </a:solidFill>
              </a:rPr>
              <a:t>Inline comments</a:t>
            </a:r>
            <a:endParaRPr lang="en-US" sz="2000" dirty="0">
              <a:solidFill>
                <a:schemeClr val="tx1"/>
              </a:solidFill>
            </a:endParaRPr>
          </a:p>
          <a:p>
            <a:pPr marL="285750" indent="-285750">
              <a:lnSpc>
                <a:spcPct val="150000"/>
              </a:lnSpc>
              <a:buFont typeface="Courier New" panose="02070309020205020404" pitchFamily="49" charset="0"/>
              <a:buChar char="o"/>
            </a:pPr>
            <a:r>
              <a:rPr lang="en-IN" sz="2000" dirty="0">
                <a:solidFill>
                  <a:schemeClr val="tx1"/>
                </a:solidFill>
              </a:rPr>
              <a:t>Multiline comments</a:t>
            </a:r>
          </a:p>
        </p:txBody>
      </p:sp>
      <p:sp>
        <p:nvSpPr>
          <p:cNvPr id="7" name="TextBox 6">
            <a:extLst>
              <a:ext uri="{FF2B5EF4-FFF2-40B4-BE49-F238E27FC236}">
                <a16:creationId xmlns:a16="http://schemas.microsoft.com/office/drawing/2014/main" id="{7C7A2712-C9B9-958D-594C-39F36B75B90A}"/>
              </a:ext>
            </a:extLst>
          </p:cNvPr>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- 4</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693676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1719470" y="2032529"/>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1131736" y="1913287"/>
            <a:ext cx="4809066" cy="3810095"/>
          </a:xfrm>
          <a:noFill/>
        </p:spPr>
        <p:txBody>
          <a:bodyPr anchor="ctr">
            <a:normAutofit/>
          </a:bodyPr>
          <a:lstStyle/>
          <a:p>
            <a:pPr algn="ctr"/>
            <a:r>
              <a:rPr lang="en-US" sz="7200" b="1" dirty="0">
                <a:solidFill>
                  <a:schemeClr val="tx1"/>
                </a:solidFill>
                <a:latin typeface="Barlow Condensed ExtraLight" panose="00000306000000000000" pitchFamily="2" charset="0"/>
              </a:rPr>
              <a:t>JavaScript</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-1</a:t>
            </a:r>
            <a:endParaRPr lang="en-IN" b="1" dirty="0">
              <a:solidFill>
                <a:schemeClr val="tx1"/>
              </a:solidFill>
              <a:latin typeface="Barlow Black" panose="00000A00000000000000" pitchFamily="2" charset="0"/>
            </a:endParaRPr>
          </a:p>
        </p:txBody>
      </p:sp>
      <p:sp>
        <p:nvSpPr>
          <p:cNvPr id="4" name="Ribbon: Curved and Tilted Down 3">
            <a:extLst>
              <a:ext uri="{FF2B5EF4-FFF2-40B4-BE49-F238E27FC236}">
                <a16:creationId xmlns:a16="http://schemas.microsoft.com/office/drawing/2014/main"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5" name="Scroll: Vertical 4">
            <a:extLst>
              <a:ext uri="{FF2B5EF4-FFF2-40B4-BE49-F238E27FC236}">
                <a16:creationId xmlns:a16="http://schemas.microsoft.com/office/drawing/2014/main"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4000" b="1" dirty="0">
                <a:solidFill>
                  <a:schemeClr val="bg1">
                    <a:lumMod val="95000"/>
                  </a:schemeClr>
                </a:solidFill>
              </a:rPr>
              <a:t>Topics</a:t>
            </a:r>
          </a:p>
          <a:p>
            <a:pPr marL="285750" indent="-285750">
              <a:lnSpc>
                <a:spcPct val="150000"/>
              </a:lnSpc>
              <a:buFont typeface="Courier New" panose="02070309020205020404" pitchFamily="49" charset="0"/>
              <a:buChar char="o"/>
            </a:pPr>
            <a:r>
              <a:rPr lang="en-US" dirty="0">
                <a:solidFill>
                  <a:schemeClr val="bg1">
                    <a:lumMod val="95000"/>
                  </a:schemeClr>
                </a:solidFill>
              </a:rPr>
              <a:t>What is JavaScript</a:t>
            </a:r>
          </a:p>
          <a:p>
            <a:pPr marL="285750" indent="-285750">
              <a:lnSpc>
                <a:spcPct val="150000"/>
              </a:lnSpc>
              <a:buFont typeface="Courier New" panose="02070309020205020404" pitchFamily="49" charset="0"/>
              <a:buChar char="o"/>
            </a:pPr>
            <a:r>
              <a:rPr lang="en-US" dirty="0">
                <a:solidFill>
                  <a:schemeClr val="bg1">
                    <a:lumMod val="95000"/>
                  </a:schemeClr>
                </a:solidFill>
              </a:rPr>
              <a:t>History</a:t>
            </a:r>
          </a:p>
          <a:p>
            <a:pPr marL="285750" indent="-285750">
              <a:lnSpc>
                <a:spcPct val="150000"/>
              </a:lnSpc>
              <a:buFont typeface="Courier New" panose="02070309020205020404" pitchFamily="49" charset="0"/>
              <a:buChar char="o"/>
            </a:pPr>
            <a:r>
              <a:rPr lang="en-US" dirty="0">
                <a:solidFill>
                  <a:schemeClr val="bg1">
                    <a:lumMod val="95000"/>
                  </a:schemeClr>
                </a:solidFill>
              </a:rPr>
              <a:t>Client-side</a:t>
            </a:r>
          </a:p>
          <a:p>
            <a:pPr marL="285750" indent="-285750">
              <a:lnSpc>
                <a:spcPct val="150000"/>
              </a:lnSpc>
              <a:buFont typeface="Courier New" panose="02070309020205020404" pitchFamily="49" charset="0"/>
              <a:buChar char="o"/>
            </a:pPr>
            <a:r>
              <a:rPr lang="en-US" dirty="0">
                <a:solidFill>
                  <a:schemeClr val="bg1">
                    <a:lumMod val="95000"/>
                  </a:schemeClr>
                </a:solidFill>
              </a:rPr>
              <a:t>Server Side</a:t>
            </a:r>
          </a:p>
          <a:p>
            <a:pPr marL="285750" indent="-285750">
              <a:lnSpc>
                <a:spcPct val="150000"/>
              </a:lnSpc>
              <a:buFont typeface="Courier New" panose="02070309020205020404" pitchFamily="49" charset="0"/>
              <a:buChar char="o"/>
            </a:pPr>
            <a:r>
              <a:rPr lang="en-US" dirty="0">
                <a:solidFill>
                  <a:schemeClr val="bg1">
                    <a:lumMod val="95000"/>
                  </a:schemeClr>
                </a:solidFill>
              </a:rPr>
              <a:t>Advantages of JavaScript</a:t>
            </a:r>
          </a:p>
          <a:p>
            <a:pPr marL="285750" indent="-285750">
              <a:lnSpc>
                <a:spcPct val="150000"/>
              </a:lnSpc>
              <a:buFont typeface="Courier New" panose="02070309020205020404" pitchFamily="49" charset="0"/>
              <a:buChar char="o"/>
            </a:pPr>
            <a:r>
              <a:rPr lang="en-US" dirty="0">
                <a:solidFill>
                  <a:schemeClr val="bg1">
                    <a:lumMod val="95000"/>
                  </a:schemeClr>
                </a:solidFill>
              </a:rPr>
              <a:t>Limitations of JavaScript</a:t>
            </a:r>
          </a:p>
          <a:p>
            <a:pPr marL="285750" indent="-285750">
              <a:lnSpc>
                <a:spcPct val="150000"/>
              </a:lnSpc>
              <a:buFont typeface="Courier New" panose="02070309020205020404" pitchFamily="49" charset="0"/>
              <a:buChar char="o"/>
            </a:pPr>
            <a:r>
              <a:rPr lang="en-US" dirty="0">
                <a:solidFill>
                  <a:schemeClr val="bg1">
                    <a:lumMod val="95000"/>
                  </a:schemeClr>
                </a:solidFill>
              </a:rPr>
              <a:t>Imperative vs Declarative JavaScript</a:t>
            </a:r>
          </a:p>
          <a:p>
            <a:pPr marL="285750" indent="-285750">
              <a:lnSpc>
                <a:spcPct val="150000"/>
              </a:lnSpc>
              <a:buFont typeface="Courier New" panose="02070309020205020404" pitchFamily="49" charset="0"/>
              <a:buChar char="o"/>
            </a:pPr>
            <a:r>
              <a:rPr lang="en-US" dirty="0">
                <a:solidFill>
                  <a:schemeClr val="bg1">
                    <a:lumMod val="95000"/>
                  </a:schemeClr>
                </a:solidFill>
              </a:rPr>
              <a:t>JavaScript Development tools</a:t>
            </a:r>
          </a:p>
          <a:p>
            <a:pPr marL="285750" indent="-285750">
              <a:lnSpc>
                <a:spcPct val="150000"/>
              </a:lnSpc>
              <a:buFont typeface="Courier New" panose="02070309020205020404" pitchFamily="49" charset="0"/>
              <a:buChar char="o"/>
            </a:pPr>
            <a:r>
              <a:rPr lang="en-US" dirty="0">
                <a:solidFill>
                  <a:schemeClr val="bg1">
                    <a:lumMod val="95000"/>
                  </a:schemeClr>
                </a:solidFill>
              </a:rPr>
              <a:t>JavaScript at the current time</a:t>
            </a:r>
            <a:endParaRPr lang="en-IN" dirty="0">
              <a:solidFill>
                <a:schemeClr val="bg1">
                  <a:lumMod val="95000"/>
                </a:schemeClr>
              </a:solidFill>
            </a:endParaRPr>
          </a:p>
          <a:p>
            <a:pPr algn="ctr"/>
            <a:endParaRPr lang="en-IN" dirty="0">
              <a:solidFill>
                <a:schemeClr val="bg1">
                  <a:lumMod val="95000"/>
                </a:schemeClr>
              </a:solidFill>
            </a:endParaRPr>
          </a:p>
        </p:txBody>
      </p:sp>
      <p:sp>
        <p:nvSpPr>
          <p:cNvPr id="8" name="TextBox 7">
            <a:extLst>
              <a:ext uri="{FF2B5EF4-FFF2-40B4-BE49-F238E27FC236}">
                <a16:creationId xmlns:a16="http://schemas.microsoft.com/office/drawing/2014/main" id="{6E6F1672-8C91-3FA6-CB80-58FD68172333}"/>
              </a:ext>
            </a:extLst>
          </p:cNvPr>
          <p:cNvSpPr txBox="1"/>
          <p:nvPr/>
        </p:nvSpPr>
        <p:spPr>
          <a:xfrm>
            <a:off x="1719470" y="5842623"/>
            <a:ext cx="3842170" cy="369332"/>
          </a:xfrm>
          <a:prstGeom prst="rect">
            <a:avLst/>
          </a:prstGeom>
          <a:solidFill>
            <a:schemeClr val="bg1">
              <a:lumMod val="75000"/>
              <a:lumOff val="25000"/>
            </a:schemeClr>
          </a:solid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Tree>
    <p:extLst>
      <p:ext uri="{BB962C8B-B14F-4D97-AF65-F5344CB8AC3E}">
        <p14:creationId xmlns:p14="http://schemas.microsoft.com/office/powerpoint/2010/main" val="32871750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1440796" y="2058655"/>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1" y="1913287"/>
            <a:ext cx="6244058" cy="3810095"/>
          </a:xfrm>
          <a:noFill/>
        </p:spPr>
        <p:txBody>
          <a:bodyPr anchor="ctr">
            <a:normAutofit/>
          </a:bodyPr>
          <a:lstStyle/>
          <a:p>
            <a:pPr algn="ctr"/>
            <a:r>
              <a:rPr lang="en-US" sz="7200" b="1" dirty="0">
                <a:solidFill>
                  <a:schemeClr val="tx1"/>
                </a:solidFill>
                <a:latin typeface="Barlow Condensed ExtraLight" panose="00000306000000000000" pitchFamily="2" charset="0"/>
              </a:rPr>
              <a:t>JavaScript</a:t>
            </a:r>
            <a:br>
              <a:rPr lang="en-US" sz="7200" b="1" dirty="0">
                <a:solidFill>
                  <a:schemeClr val="tx1"/>
                </a:solidFill>
                <a:latin typeface="Barlow Black" panose="00000A00000000000000" pitchFamily="2" charset="0"/>
              </a:rPr>
            </a:br>
            <a:r>
              <a:rPr lang="en-US" sz="8000" b="1" dirty="0">
                <a:solidFill>
                  <a:schemeClr val="tx1"/>
                </a:solidFill>
                <a:latin typeface="Barlow Black" panose="00000A00000000000000" pitchFamily="2" charset="0"/>
              </a:rPr>
              <a:t>Chapter – 5</a:t>
            </a:r>
            <a:br>
              <a:rPr lang="en-US" sz="8000" b="1" dirty="0">
                <a:solidFill>
                  <a:schemeClr val="tx1"/>
                </a:solidFill>
                <a:latin typeface="Barlow Black" panose="00000A00000000000000" pitchFamily="2" charset="0"/>
              </a:rPr>
            </a:br>
            <a:r>
              <a:rPr lang="en-US" sz="2800" dirty="0">
                <a:solidFill>
                  <a:schemeClr val="accent2">
                    <a:lumMod val="60000"/>
                    <a:lumOff val="40000"/>
                  </a:schemeClr>
                </a:solidFill>
                <a:latin typeface="Bahnschrift Light Condensed" pitchFamily="34" charset="0"/>
              </a:rPr>
              <a:t>(</a:t>
            </a:r>
            <a:r>
              <a:rPr lang="en-US" dirty="0">
                <a:solidFill>
                  <a:schemeClr val="accent2">
                    <a:lumMod val="60000"/>
                    <a:lumOff val="40000"/>
                  </a:schemeClr>
                </a:solidFill>
                <a:latin typeface="Bahnschrift Light Condensed" pitchFamily="34" charset="0"/>
              </a:rPr>
              <a:t>variables</a:t>
            </a:r>
            <a:r>
              <a:rPr lang="en-US" sz="2800" dirty="0">
                <a:solidFill>
                  <a:schemeClr val="accent2">
                    <a:lumMod val="60000"/>
                    <a:lumOff val="40000"/>
                  </a:schemeClr>
                </a:solidFill>
                <a:latin typeface="Bahnschrift Light Condensed" pitchFamily="34" charset="0"/>
              </a:rPr>
              <a:t>)</a:t>
            </a:r>
            <a:endParaRPr lang="en-IN" sz="2800" dirty="0">
              <a:solidFill>
                <a:schemeClr val="accent2">
                  <a:lumMod val="60000"/>
                  <a:lumOff val="40000"/>
                </a:schemeClr>
              </a:solidFill>
              <a:latin typeface="Bahnschrift Light Condensed" pitchFamily="34" charset="0"/>
            </a:endParaRPr>
          </a:p>
        </p:txBody>
      </p:sp>
      <p:sp>
        <p:nvSpPr>
          <p:cNvPr id="4" name="Ribbon: Curved and Tilted Down 3">
            <a:extLst>
              <a:ext uri="{FF2B5EF4-FFF2-40B4-BE49-F238E27FC236}">
                <a16:creationId xmlns:a16="http://schemas.microsoft.com/office/drawing/2014/main"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5" name="Scroll: Vertical 4">
            <a:extLst>
              <a:ext uri="{FF2B5EF4-FFF2-40B4-BE49-F238E27FC236}">
                <a16:creationId xmlns:a16="http://schemas.microsoft.com/office/drawing/2014/main"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3600" b="1" dirty="0">
                <a:solidFill>
                  <a:schemeClr val="bg1">
                    <a:lumMod val="95000"/>
                  </a:schemeClr>
                </a:solidFill>
              </a:rPr>
              <a:t>Topics</a:t>
            </a:r>
          </a:p>
          <a:p>
            <a:pPr marL="285750" indent="-285750">
              <a:lnSpc>
                <a:spcPct val="150000"/>
              </a:lnSpc>
              <a:buFont typeface="Courier New" panose="02070309020205020404" pitchFamily="49" charset="0"/>
              <a:buChar char="o"/>
            </a:pPr>
            <a:r>
              <a:rPr lang="en-US" sz="1600" dirty="0" err="1">
                <a:solidFill>
                  <a:schemeClr val="bg1">
                    <a:lumMod val="95000"/>
                  </a:schemeClr>
                </a:solidFill>
              </a:rPr>
              <a:t>Var</a:t>
            </a:r>
            <a:endParaRPr lang="en-US" sz="1600" dirty="0">
              <a:solidFill>
                <a:schemeClr val="bg1">
                  <a:lumMod val="95000"/>
                </a:schemeClr>
              </a:solidFill>
            </a:endParaRPr>
          </a:p>
          <a:p>
            <a:pPr marL="285750" indent="-285750">
              <a:lnSpc>
                <a:spcPct val="150000"/>
              </a:lnSpc>
              <a:buFont typeface="Courier New" panose="02070309020205020404" pitchFamily="49" charset="0"/>
              <a:buChar char="o"/>
            </a:pPr>
            <a:r>
              <a:rPr lang="en-IN" sz="1600" dirty="0">
                <a:solidFill>
                  <a:schemeClr val="bg1">
                    <a:lumMod val="95000"/>
                  </a:schemeClr>
                </a:solidFill>
              </a:rPr>
              <a:t>What is Hoisting</a:t>
            </a:r>
          </a:p>
          <a:p>
            <a:pPr marL="285750" indent="-285750">
              <a:lnSpc>
                <a:spcPct val="150000"/>
              </a:lnSpc>
              <a:buFont typeface="Courier New" panose="02070309020205020404" pitchFamily="49" charset="0"/>
              <a:buChar char="o"/>
            </a:pPr>
            <a:r>
              <a:rPr lang="en-IN" sz="1600" dirty="0">
                <a:solidFill>
                  <a:schemeClr val="bg1">
                    <a:lumMod val="95000"/>
                  </a:schemeClr>
                </a:solidFill>
              </a:rPr>
              <a:t>Undefined </a:t>
            </a:r>
            <a:r>
              <a:rPr lang="en-IN" sz="1600" dirty="0" err="1">
                <a:solidFill>
                  <a:schemeClr val="bg1">
                    <a:lumMod val="95000"/>
                  </a:schemeClr>
                </a:solidFill>
              </a:rPr>
              <a:t>vs</a:t>
            </a:r>
            <a:r>
              <a:rPr lang="en-IN" sz="1600" dirty="0">
                <a:solidFill>
                  <a:schemeClr val="bg1">
                    <a:lumMod val="95000"/>
                  </a:schemeClr>
                </a:solidFill>
              </a:rPr>
              <a:t> not-defined</a:t>
            </a:r>
          </a:p>
          <a:p>
            <a:pPr marL="285750" indent="-285750">
              <a:lnSpc>
                <a:spcPct val="150000"/>
              </a:lnSpc>
              <a:buFont typeface="Courier New" panose="02070309020205020404" pitchFamily="49" charset="0"/>
              <a:buChar char="o"/>
            </a:pPr>
            <a:r>
              <a:rPr lang="en-IN" sz="1600" dirty="0">
                <a:solidFill>
                  <a:schemeClr val="bg1">
                    <a:lumMod val="95000"/>
                  </a:schemeClr>
                </a:solidFill>
              </a:rPr>
              <a:t>With arrow function</a:t>
            </a:r>
          </a:p>
          <a:p>
            <a:pPr marL="285750" indent="-285750">
              <a:lnSpc>
                <a:spcPct val="150000"/>
              </a:lnSpc>
              <a:buFont typeface="Courier New" panose="02070309020205020404" pitchFamily="49" charset="0"/>
              <a:buChar char="o"/>
            </a:pPr>
            <a:r>
              <a:rPr lang="en-IN" sz="1600" dirty="0">
                <a:solidFill>
                  <a:schemeClr val="bg1">
                    <a:lumMod val="95000"/>
                  </a:schemeClr>
                </a:solidFill>
              </a:rPr>
              <a:t>What is call stack and how it works</a:t>
            </a:r>
          </a:p>
          <a:p>
            <a:pPr marL="285750" indent="-285750">
              <a:lnSpc>
                <a:spcPct val="150000"/>
              </a:lnSpc>
              <a:buFont typeface="Courier New" panose="02070309020205020404" pitchFamily="49" charset="0"/>
              <a:buChar char="o"/>
            </a:pPr>
            <a:r>
              <a:rPr lang="en-IN" sz="1600" dirty="0">
                <a:solidFill>
                  <a:schemeClr val="bg1">
                    <a:lumMod val="95000"/>
                  </a:schemeClr>
                </a:solidFill>
              </a:rPr>
              <a:t>Let</a:t>
            </a:r>
          </a:p>
          <a:p>
            <a:pPr marL="285750" indent="-285750">
              <a:lnSpc>
                <a:spcPct val="150000"/>
              </a:lnSpc>
              <a:buFont typeface="Courier New" panose="02070309020205020404" pitchFamily="49" charset="0"/>
              <a:buChar char="o"/>
            </a:pPr>
            <a:r>
              <a:rPr lang="en-IN" sz="1600" dirty="0">
                <a:solidFill>
                  <a:schemeClr val="bg1">
                    <a:lumMod val="95000"/>
                  </a:schemeClr>
                </a:solidFill>
              </a:rPr>
              <a:t>Const</a:t>
            </a:r>
          </a:p>
        </p:txBody>
      </p:sp>
      <p:sp>
        <p:nvSpPr>
          <p:cNvPr id="3" name="TextBox 2">
            <a:extLst>
              <a:ext uri="{FF2B5EF4-FFF2-40B4-BE49-F238E27FC236}">
                <a16:creationId xmlns:a16="http://schemas.microsoft.com/office/drawing/2014/main" id="{DD5598AA-6861-E19B-DE7F-5492D6CEC73C}"/>
              </a:ext>
            </a:extLst>
          </p:cNvPr>
          <p:cNvSpPr txBox="1"/>
          <p:nvPr/>
        </p:nvSpPr>
        <p:spPr>
          <a:xfrm>
            <a:off x="0" y="6060338"/>
            <a:ext cx="6244059"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Tree>
    <p:extLst>
      <p:ext uri="{BB962C8B-B14F-4D97-AF65-F5344CB8AC3E}">
        <p14:creationId xmlns:p14="http://schemas.microsoft.com/office/powerpoint/2010/main" val="32871750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198363" y="597199"/>
            <a:ext cx="8596668" cy="666407"/>
          </a:xfrm>
        </p:spPr>
        <p:txBody>
          <a:bodyPr/>
          <a:lstStyle/>
          <a:p>
            <a:r>
              <a:rPr lang="en-US" b="1" dirty="0">
                <a:solidFill>
                  <a:schemeClr val="tx1"/>
                </a:solidFill>
                <a:latin typeface="Bahnschrift SemiLight" pitchFamily="34" charset="0"/>
              </a:rPr>
              <a:t>What is </a:t>
            </a:r>
            <a:r>
              <a:rPr lang="en-US" b="1" dirty="0" err="1">
                <a:solidFill>
                  <a:schemeClr val="tx1"/>
                </a:solidFill>
                <a:latin typeface="Bahnschrift SemiLight" pitchFamily="34" charset="0"/>
              </a:rPr>
              <a:t>var</a:t>
            </a:r>
            <a:r>
              <a:rPr lang="en-US" b="1" dirty="0">
                <a:solidFill>
                  <a:schemeClr val="tx1"/>
                </a:solidFill>
                <a:latin typeface="Bahnschrift SemiLight" pitchFamily="34" charset="0"/>
              </a:rPr>
              <a:t>?</a:t>
            </a:r>
          </a:p>
        </p:txBody>
      </p:sp>
      <p:sp>
        <p:nvSpPr>
          <p:cNvPr id="3" name="Content Placeholder 2">
            <a:extLst>
              <a:ext uri="{FF2B5EF4-FFF2-40B4-BE49-F238E27FC236}">
                <a16:creationId xmlns:a16="http://schemas.microsoft.com/office/drawing/2014/main" id="{2A53D2DA-721D-FC7E-8E09-BCBD844B6F9F}"/>
              </a:ext>
            </a:extLst>
          </p:cNvPr>
          <p:cNvSpPr>
            <a:spLocks noGrp="1"/>
          </p:cNvSpPr>
          <p:nvPr>
            <p:ph idx="1"/>
          </p:nvPr>
        </p:nvSpPr>
        <p:spPr>
          <a:xfrm>
            <a:off x="233198" y="1259254"/>
            <a:ext cx="7502570" cy="830804"/>
          </a:xfrm>
        </p:spPr>
        <p:txBody>
          <a:bodyPr>
            <a:normAutofit/>
          </a:bodyPr>
          <a:lstStyle/>
          <a:p>
            <a:r>
              <a:rPr lang="en-US" sz="1600" dirty="0"/>
              <a:t>In JavaScript, </a:t>
            </a:r>
            <a:r>
              <a:rPr lang="en-US" sz="1600" dirty="0" err="1"/>
              <a:t>var</a:t>
            </a:r>
            <a:r>
              <a:rPr lang="en-US" sz="1600" dirty="0"/>
              <a:t> is a keyword used to declare variables. It was the primary way to declare variables before the introduction of let and const in ES6 (</a:t>
            </a:r>
            <a:r>
              <a:rPr lang="en-US" sz="1600" dirty="0" err="1"/>
              <a:t>ECMAScript</a:t>
            </a:r>
            <a:r>
              <a:rPr lang="en-US" sz="1600" dirty="0"/>
              <a:t> 2015</a:t>
            </a:r>
          </a:p>
          <a:p>
            <a:endParaRPr lang="en-US" sz="1600" dirty="0"/>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198362" y="149779"/>
            <a:ext cx="3337317" cy="424987"/>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dirty="0">
                <a:solidFill>
                  <a:schemeClr val="tx1"/>
                </a:solidFill>
              </a:rPr>
              <a:t>What are var, let, and const?</a:t>
            </a:r>
          </a:p>
          <a:p>
            <a:pPr marL="285750" indent="-285750">
              <a:lnSpc>
                <a:spcPct val="150000"/>
              </a:lnSpc>
              <a:buFont typeface="Courier New" panose="02070309020205020404" pitchFamily="49" charset="0"/>
              <a:buChar char="o"/>
            </a:pPr>
            <a:r>
              <a:rPr lang="en-IN" dirty="0">
                <a:solidFill>
                  <a:schemeClr val="tx1"/>
                </a:solidFill>
              </a:rPr>
              <a:t>What is Hoisting</a:t>
            </a:r>
          </a:p>
          <a:p>
            <a:pPr marL="285750" indent="-285750">
              <a:lnSpc>
                <a:spcPct val="150000"/>
              </a:lnSpc>
              <a:buFont typeface="Courier New" panose="02070309020205020404" pitchFamily="49" charset="0"/>
              <a:buChar char="o"/>
            </a:pPr>
            <a:r>
              <a:rPr lang="en-IN" dirty="0">
                <a:solidFill>
                  <a:schemeClr val="tx1"/>
                </a:solidFill>
              </a:rPr>
              <a:t>Undefined </a:t>
            </a:r>
            <a:r>
              <a:rPr lang="en-IN" dirty="0" err="1">
                <a:solidFill>
                  <a:schemeClr val="tx1"/>
                </a:solidFill>
              </a:rPr>
              <a:t>vs</a:t>
            </a:r>
            <a:r>
              <a:rPr lang="en-IN" dirty="0">
                <a:solidFill>
                  <a:schemeClr val="tx1"/>
                </a:solidFill>
              </a:rPr>
              <a:t> not-defined</a:t>
            </a:r>
          </a:p>
          <a:p>
            <a:pPr marL="285750" indent="-285750">
              <a:lnSpc>
                <a:spcPct val="150000"/>
              </a:lnSpc>
              <a:buFont typeface="Courier New" panose="02070309020205020404" pitchFamily="49" charset="0"/>
              <a:buChar char="o"/>
            </a:pPr>
            <a:r>
              <a:rPr lang="en-IN" dirty="0">
                <a:solidFill>
                  <a:schemeClr val="tx1"/>
                </a:solidFill>
              </a:rPr>
              <a:t>With arrow function</a:t>
            </a:r>
          </a:p>
          <a:p>
            <a:pPr marL="285750" indent="-285750">
              <a:lnSpc>
                <a:spcPct val="150000"/>
              </a:lnSpc>
              <a:buFont typeface="Courier New" panose="02070309020205020404" pitchFamily="49" charset="0"/>
              <a:buChar char="o"/>
            </a:pPr>
            <a:r>
              <a:rPr lang="en-IN" dirty="0">
                <a:solidFill>
                  <a:schemeClr val="tx1"/>
                </a:solidFill>
              </a:rPr>
              <a:t>What is the call stack and how it works</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- 5</a:t>
            </a:r>
            <a:endParaRPr lang="en-US" b="1" dirty="0">
              <a:solidFill>
                <a:schemeClr val="accent2">
                  <a:lumMod val="60000"/>
                  <a:lumOff val="40000"/>
                </a:schemeClr>
              </a:solidFill>
              <a:latin typeface="Bahnschrift SemiLight" pitchFamily="34" charset="0"/>
            </a:endParaRPr>
          </a:p>
        </p:txBody>
      </p:sp>
      <p:pic>
        <p:nvPicPr>
          <p:cNvPr id="2052" name="Picture 4" descr="C:\Users\Gautam\Downloads\Blank board - Page 1 (2).png"/>
          <p:cNvPicPr>
            <a:picLocks noChangeAspect="1" noChangeArrowheads="1"/>
          </p:cNvPicPr>
          <p:nvPr/>
        </p:nvPicPr>
        <p:blipFill>
          <a:blip r:embed="rId2"/>
          <a:srcRect/>
          <a:stretch>
            <a:fillRect/>
          </a:stretch>
        </p:blipFill>
        <p:spPr bwMode="auto">
          <a:xfrm>
            <a:off x="756743" y="2263820"/>
            <a:ext cx="4259393" cy="3712801"/>
          </a:xfrm>
          <a:prstGeom prst="rect">
            <a:avLst/>
          </a:prstGeom>
          <a:noFill/>
        </p:spPr>
      </p:pic>
    </p:spTree>
    <p:extLst>
      <p:ext uri="{BB962C8B-B14F-4D97-AF65-F5344CB8AC3E}">
        <p14:creationId xmlns:p14="http://schemas.microsoft.com/office/powerpoint/2010/main" val="3002471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10C62D-BA73-7142-9269-B229A82A22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018557-B8C1-B1F3-960D-C1C68708243B}"/>
              </a:ext>
            </a:extLst>
          </p:cNvPr>
          <p:cNvSpPr>
            <a:spLocks noGrp="1"/>
          </p:cNvSpPr>
          <p:nvPr>
            <p:ph type="title"/>
          </p:nvPr>
        </p:nvSpPr>
        <p:spPr>
          <a:xfrm>
            <a:off x="677333" y="1418467"/>
            <a:ext cx="7502569" cy="668750"/>
          </a:xfrm>
          <a:noFill/>
        </p:spPr>
        <p:txBody>
          <a:bodyPr>
            <a:normAutofit/>
          </a:bodyPr>
          <a:lstStyle/>
          <a:p>
            <a:r>
              <a:rPr lang="en-US" b="1" dirty="0">
                <a:solidFill>
                  <a:schemeClr val="tx1"/>
                </a:solidFill>
              </a:rPr>
              <a:t>What is JavaScript</a:t>
            </a:r>
          </a:p>
        </p:txBody>
      </p:sp>
      <p:sp>
        <p:nvSpPr>
          <p:cNvPr id="3" name="Content Placeholder 2">
            <a:extLst>
              <a:ext uri="{FF2B5EF4-FFF2-40B4-BE49-F238E27FC236}">
                <a16:creationId xmlns:a16="http://schemas.microsoft.com/office/drawing/2014/main" id="{24415AF3-2B9F-42C3-52C5-51254FAF8249}"/>
              </a:ext>
            </a:extLst>
          </p:cNvPr>
          <p:cNvSpPr>
            <a:spLocks noGrp="1"/>
          </p:cNvSpPr>
          <p:nvPr>
            <p:ph idx="1"/>
          </p:nvPr>
        </p:nvSpPr>
        <p:spPr>
          <a:xfrm>
            <a:off x="677334" y="2160589"/>
            <a:ext cx="7502570" cy="3880773"/>
          </a:xfrm>
          <a:noFill/>
        </p:spPr>
        <p:txBody>
          <a:bodyPr>
            <a:normAutofit/>
          </a:bodyPr>
          <a:lstStyle/>
          <a:p>
            <a:r>
              <a:rPr lang="en-US" dirty="0"/>
              <a:t>Interpreted programming language, with object-oriented capabilities.</a:t>
            </a:r>
          </a:p>
          <a:p>
            <a:r>
              <a:rPr lang="en-US" dirty="0"/>
              <a:t>Lightweight</a:t>
            </a:r>
          </a:p>
          <a:p>
            <a:r>
              <a:rPr lang="en-US" dirty="0"/>
              <a:t>Mostly used for web pages, where it allows the client-side to interact with the user.</a:t>
            </a:r>
          </a:p>
          <a:p>
            <a:r>
              <a:rPr lang="en-US" dirty="0"/>
              <a:t>It’s a single-threaded programming language.</a:t>
            </a:r>
          </a:p>
          <a:p>
            <a:r>
              <a:rPr lang="en-US" dirty="0"/>
              <a:t>Used for client-side and server-side development.</a:t>
            </a:r>
          </a:p>
          <a:p>
            <a:r>
              <a:rPr lang="en-US" dirty="0"/>
              <a:t>It’s a dynamic programming language too.</a:t>
            </a:r>
          </a:p>
        </p:txBody>
      </p:sp>
      <p:sp>
        <p:nvSpPr>
          <p:cNvPr id="6" name="Ribbon: Curved and Tilted Down 5">
            <a:extLst>
              <a:ext uri="{FF2B5EF4-FFF2-40B4-BE49-F238E27FC236}">
                <a16:creationId xmlns:a16="http://schemas.microsoft.com/office/drawing/2014/main" id="{7BEA6FE3-CC31-4B69-44C6-04DF1B8559E4}"/>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8" name="Scroll: Vertical 7">
            <a:extLst>
              <a:ext uri="{FF2B5EF4-FFF2-40B4-BE49-F238E27FC236}">
                <a16:creationId xmlns:a16="http://schemas.microsoft.com/office/drawing/2014/main" id="{2D8E823F-54F9-1A01-E3EF-B3211339B30B}"/>
              </a:ext>
            </a:extLst>
          </p:cNvPr>
          <p:cNvSpPr/>
          <p:nvPr/>
        </p:nvSpPr>
        <p:spPr>
          <a:xfrm>
            <a:off x="7851914" y="1418467"/>
            <a:ext cx="4240696" cy="462289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Tree>
    <p:extLst>
      <p:ext uri="{BB962C8B-B14F-4D97-AF65-F5344CB8AC3E}">
        <p14:creationId xmlns:p14="http://schemas.microsoft.com/office/powerpoint/2010/main" val="3274136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39B82A-D876-79BD-D559-707BFDC5D481}"/>
            </a:ext>
          </a:extLst>
        </p:cNvPr>
        <p:cNvGrpSpPr/>
        <p:nvPr/>
      </p:nvGrpSpPr>
      <p:grpSpPr>
        <a:xfrm>
          <a:off x="0" y="0"/>
          <a:ext cx="0" cy="0"/>
          <a:chOff x="0" y="0"/>
          <a:chExt cx="0" cy="0"/>
        </a:xfrm>
      </p:grpSpPr>
      <p:sp>
        <p:nvSpPr>
          <p:cNvPr id="8" name="Title 1">
            <a:extLst>
              <a:ext uri="{FF2B5EF4-FFF2-40B4-BE49-F238E27FC236}">
                <a16:creationId xmlns:a16="http://schemas.microsoft.com/office/drawing/2014/main" id="{4C8D5637-E45A-11BE-1BA4-F40373E8D014}"/>
              </a:ext>
            </a:extLst>
          </p:cNvPr>
          <p:cNvSpPr>
            <a:spLocks noGrp="1"/>
          </p:cNvSpPr>
          <p:nvPr>
            <p:ph type="title"/>
          </p:nvPr>
        </p:nvSpPr>
        <p:spPr>
          <a:xfrm>
            <a:off x="677334" y="1418467"/>
            <a:ext cx="8596668" cy="742122"/>
          </a:xfrm>
        </p:spPr>
        <p:txBody>
          <a:bodyPr/>
          <a:lstStyle/>
          <a:p>
            <a:r>
              <a:rPr lang="en-US" b="1" dirty="0">
                <a:solidFill>
                  <a:schemeClr val="tx1"/>
                </a:solidFill>
              </a:rPr>
              <a:t>History of JavaScript</a:t>
            </a:r>
          </a:p>
        </p:txBody>
      </p:sp>
      <p:sp>
        <p:nvSpPr>
          <p:cNvPr id="3" name="Content Placeholder 2">
            <a:extLst>
              <a:ext uri="{FF2B5EF4-FFF2-40B4-BE49-F238E27FC236}">
                <a16:creationId xmlns:a16="http://schemas.microsoft.com/office/drawing/2014/main" id="{86EB63D1-C74F-75B0-CE48-A95AEA2A21A1}"/>
              </a:ext>
            </a:extLst>
          </p:cNvPr>
          <p:cNvSpPr>
            <a:spLocks noGrp="1"/>
          </p:cNvSpPr>
          <p:nvPr>
            <p:ph idx="1"/>
          </p:nvPr>
        </p:nvSpPr>
        <p:spPr>
          <a:xfrm>
            <a:off x="677334" y="2160589"/>
            <a:ext cx="7502570" cy="3880773"/>
          </a:xfrm>
        </p:spPr>
        <p:txBody>
          <a:bodyPr>
            <a:normAutofit/>
          </a:bodyPr>
          <a:lstStyle/>
          <a:p>
            <a:r>
              <a:rPr lang="en-US" dirty="0"/>
              <a:t>Developed by Bredan Eich, scientist and programmer at Netscape Communications Corporation.</a:t>
            </a:r>
          </a:p>
          <a:p>
            <a:r>
              <a:rPr lang="en-US" dirty="0"/>
              <a:t>ECMA standardized JavaScript after its 3rd version.</a:t>
            </a:r>
          </a:p>
          <a:p>
            <a:r>
              <a:rPr lang="en-US" dirty="0"/>
              <a:t>NodeJS was introduced by ECMA, </a:t>
            </a:r>
            <a:r>
              <a:rPr lang="en-US" dirty="0" err="1"/>
              <a:t>i.e</a:t>
            </a:r>
            <a:r>
              <a:rPr lang="en-US" dirty="0"/>
              <a:t>, ES5 in 2009 for the server-side, and ES6 was introduced in 2015 with some advanced features.</a:t>
            </a:r>
          </a:p>
          <a:p>
            <a:r>
              <a:rPr lang="en-US" dirty="0"/>
              <a:t>Es14 is released in June 2023</a:t>
            </a:r>
          </a:p>
        </p:txBody>
      </p:sp>
      <p:sp>
        <p:nvSpPr>
          <p:cNvPr id="5" name="Ribbon: Curved and Tilted Down 4">
            <a:extLst>
              <a:ext uri="{FF2B5EF4-FFF2-40B4-BE49-F238E27FC236}">
                <a16:creationId xmlns:a16="http://schemas.microsoft.com/office/drawing/2014/main" id="{75419B56-A4AB-830D-A49F-7700EED8C0FA}"/>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10" name="Scroll: Vertical 9">
            <a:extLst>
              <a:ext uri="{FF2B5EF4-FFF2-40B4-BE49-F238E27FC236}">
                <a16:creationId xmlns:a16="http://schemas.microsoft.com/office/drawing/2014/main" id="{CD6C5744-A805-1655-2B2A-4D4D0DD0695E}"/>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6" name="TextBox 5"/>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3157857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D929B9-0FF5-B5F7-0DB4-914C4F4A1BB2}"/>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2D810556-B3F2-D67B-C5C6-43963FC8DAE7}"/>
              </a:ext>
            </a:extLst>
          </p:cNvPr>
          <p:cNvSpPr>
            <a:spLocks noGrp="1"/>
          </p:cNvSpPr>
          <p:nvPr>
            <p:ph type="title"/>
          </p:nvPr>
        </p:nvSpPr>
        <p:spPr>
          <a:xfrm>
            <a:off x="677334" y="1418467"/>
            <a:ext cx="8596668" cy="742122"/>
          </a:xfrm>
        </p:spPr>
        <p:txBody>
          <a:bodyPr/>
          <a:lstStyle/>
          <a:p>
            <a:r>
              <a:rPr lang="en-US" b="1" dirty="0">
                <a:solidFill>
                  <a:schemeClr val="tx1"/>
                </a:solidFill>
              </a:rPr>
              <a:t>What is client-side</a:t>
            </a:r>
          </a:p>
        </p:txBody>
      </p:sp>
      <p:sp>
        <p:nvSpPr>
          <p:cNvPr id="3" name="Content Placeholder 2">
            <a:extLst>
              <a:ext uri="{FF2B5EF4-FFF2-40B4-BE49-F238E27FC236}">
                <a16:creationId xmlns:a16="http://schemas.microsoft.com/office/drawing/2014/main" id="{8F0952B2-F12D-991D-3EC9-9526D8EDED87}"/>
              </a:ext>
            </a:extLst>
          </p:cNvPr>
          <p:cNvSpPr>
            <a:spLocks noGrp="1"/>
          </p:cNvSpPr>
          <p:nvPr>
            <p:ph idx="1"/>
          </p:nvPr>
        </p:nvSpPr>
        <p:spPr>
          <a:xfrm>
            <a:off x="677334" y="2160589"/>
            <a:ext cx="7502570" cy="3880773"/>
          </a:xfrm>
        </p:spPr>
        <p:txBody>
          <a:bodyPr>
            <a:normAutofit/>
          </a:bodyPr>
          <a:lstStyle/>
          <a:p>
            <a:r>
              <a:rPr lang="en-US" dirty="0"/>
              <a:t>Code that runs on a browser. The browser can interpret that.</a:t>
            </a:r>
          </a:p>
          <a:p>
            <a:r>
              <a:rPr lang="en-US" dirty="0"/>
              <a:t>Means now the webpage is not static HTML, it can interact with the user. </a:t>
            </a:r>
          </a:p>
          <a:p>
            <a:r>
              <a:rPr lang="en-US" dirty="0"/>
              <a:t>Such as form submission and its validation.</a:t>
            </a:r>
          </a:p>
          <a:p>
            <a:r>
              <a:rPr lang="en-US" dirty="0"/>
              <a:t>Button click, link navigation, display tooltip, and other info in a pop-up, etc.</a:t>
            </a:r>
          </a:p>
          <a:p>
            <a:r>
              <a:rPr lang="en-US" dirty="0"/>
              <a:t>Popular client-side libraries are ReactJS, Angular, </a:t>
            </a:r>
            <a:r>
              <a:rPr lang="en-US" dirty="0" err="1"/>
              <a:t>NextJS</a:t>
            </a:r>
            <a:r>
              <a:rPr lang="en-US" dirty="0"/>
              <a:t>, and </a:t>
            </a:r>
            <a:r>
              <a:rPr lang="en-US" dirty="0" err="1"/>
              <a:t>VueJS</a:t>
            </a:r>
            <a:r>
              <a:rPr lang="en-US" dirty="0"/>
              <a:t>.</a:t>
            </a:r>
          </a:p>
        </p:txBody>
      </p:sp>
      <p:sp>
        <p:nvSpPr>
          <p:cNvPr id="8" name="Ribbon: Curved and Tilted Down 7">
            <a:extLst>
              <a:ext uri="{FF2B5EF4-FFF2-40B4-BE49-F238E27FC236}">
                <a16:creationId xmlns:a16="http://schemas.microsoft.com/office/drawing/2014/main" id="{C9C1F804-0CF6-A2DC-646C-9B9441D8EBB0}"/>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9" name="Scroll: Vertical 8">
            <a:extLst>
              <a:ext uri="{FF2B5EF4-FFF2-40B4-BE49-F238E27FC236}">
                <a16:creationId xmlns:a16="http://schemas.microsoft.com/office/drawing/2014/main" id="{94613FC4-1176-9125-467B-B6CE33BB59CD}"/>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6" name="TextBox 5"/>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2302025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4B94CD-0809-14B6-E79F-D0C06F89CA15}"/>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F3A13225-B875-57E9-5CCB-88427D8711E0}"/>
              </a:ext>
            </a:extLst>
          </p:cNvPr>
          <p:cNvSpPr>
            <a:spLocks noGrp="1"/>
          </p:cNvSpPr>
          <p:nvPr>
            <p:ph type="title"/>
          </p:nvPr>
        </p:nvSpPr>
        <p:spPr>
          <a:xfrm>
            <a:off x="677334" y="1418467"/>
            <a:ext cx="8596668" cy="612913"/>
          </a:xfrm>
        </p:spPr>
        <p:txBody>
          <a:bodyPr>
            <a:normAutofit fontScale="90000"/>
          </a:bodyPr>
          <a:lstStyle/>
          <a:p>
            <a:r>
              <a:rPr lang="en-US" b="1" dirty="0">
                <a:solidFill>
                  <a:schemeClr val="tx1"/>
                </a:solidFill>
              </a:rPr>
              <a:t>What is server-side</a:t>
            </a:r>
            <a:endParaRPr lang="en-IN" dirty="0"/>
          </a:p>
        </p:txBody>
      </p:sp>
      <p:sp>
        <p:nvSpPr>
          <p:cNvPr id="3" name="Content Placeholder 2">
            <a:extLst>
              <a:ext uri="{FF2B5EF4-FFF2-40B4-BE49-F238E27FC236}">
                <a16:creationId xmlns:a16="http://schemas.microsoft.com/office/drawing/2014/main" id="{29D21329-5AAF-6358-9761-2C4901A09C8C}"/>
              </a:ext>
            </a:extLst>
          </p:cNvPr>
          <p:cNvSpPr>
            <a:spLocks noGrp="1"/>
          </p:cNvSpPr>
          <p:nvPr>
            <p:ph idx="1"/>
          </p:nvPr>
        </p:nvSpPr>
        <p:spPr>
          <a:xfrm>
            <a:off x="677334" y="2160589"/>
            <a:ext cx="7661596" cy="3880773"/>
          </a:xfrm>
        </p:spPr>
        <p:txBody>
          <a:bodyPr>
            <a:normAutofit/>
          </a:bodyPr>
          <a:lstStyle/>
          <a:p>
            <a:r>
              <a:rPr lang="en-US" dirty="0"/>
              <a:t>Earlier, JavaScript was introduced only for client-side and added behavior to HTML.</a:t>
            </a:r>
          </a:p>
          <a:p>
            <a:r>
              <a:rPr lang="en-US" dirty="0"/>
              <a:t>From 2009, we started using JavaScript as a server-side language for creating dynamic websites.</a:t>
            </a:r>
          </a:p>
          <a:p>
            <a:r>
              <a:rPr lang="en-US" dirty="0"/>
              <a:t>Best example is NodeJS. We can execute JavaScript outside the browser. Which is faster than any other programming language, such as PHP, Java, .NET, etc.</a:t>
            </a:r>
          </a:p>
        </p:txBody>
      </p:sp>
      <p:sp>
        <p:nvSpPr>
          <p:cNvPr id="5" name="Title 1">
            <a:extLst>
              <a:ext uri="{FF2B5EF4-FFF2-40B4-BE49-F238E27FC236}">
                <a16:creationId xmlns:a16="http://schemas.microsoft.com/office/drawing/2014/main" id="{23B0E81A-A704-BABA-7779-F926A6BFCB35}"/>
              </a:ext>
            </a:extLst>
          </p:cNvPr>
          <p:cNvSpPr txBox="1">
            <a:spLocks/>
          </p:cNvSpPr>
          <p:nvPr/>
        </p:nvSpPr>
        <p:spPr>
          <a:xfrm>
            <a:off x="677334" y="1418467"/>
            <a:ext cx="8596668" cy="74212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b="1" dirty="0">
              <a:solidFill>
                <a:schemeClr val="tx1"/>
              </a:solidFill>
            </a:endParaRPr>
          </a:p>
        </p:txBody>
      </p:sp>
      <p:sp>
        <p:nvSpPr>
          <p:cNvPr id="10" name="Ribbon: Curved and Tilted Down 9">
            <a:extLst>
              <a:ext uri="{FF2B5EF4-FFF2-40B4-BE49-F238E27FC236}">
                <a16:creationId xmlns:a16="http://schemas.microsoft.com/office/drawing/2014/main" id="{3DBA1B1D-2AF2-C619-7353-1037498CD788}"/>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11" name="Scroll: Vertical 10">
            <a:extLst>
              <a:ext uri="{FF2B5EF4-FFF2-40B4-BE49-F238E27FC236}">
                <a16:creationId xmlns:a16="http://schemas.microsoft.com/office/drawing/2014/main" id="{BE18EA22-49FD-59C7-DB0C-3006A91F02E6}"/>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7" name="TextBox 6"/>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1090188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FF01F8-A8CD-88AB-42C3-C2E632C5474A}"/>
            </a:ext>
          </a:extLst>
        </p:cNvPr>
        <p:cNvGrpSpPr/>
        <p:nvPr/>
      </p:nvGrpSpPr>
      <p:grpSpPr>
        <a:xfrm>
          <a:off x="0" y="0"/>
          <a:ext cx="0" cy="0"/>
          <a:chOff x="0" y="0"/>
          <a:chExt cx="0" cy="0"/>
        </a:xfrm>
      </p:grpSpPr>
      <p:sp>
        <p:nvSpPr>
          <p:cNvPr id="7" name="Title 8">
            <a:extLst>
              <a:ext uri="{FF2B5EF4-FFF2-40B4-BE49-F238E27FC236}">
                <a16:creationId xmlns:a16="http://schemas.microsoft.com/office/drawing/2014/main" id="{2CFF87A5-7472-22DC-030C-A3CCBBC3E824}"/>
              </a:ext>
            </a:extLst>
          </p:cNvPr>
          <p:cNvSpPr>
            <a:spLocks noGrp="1"/>
          </p:cNvSpPr>
          <p:nvPr>
            <p:ph type="title"/>
          </p:nvPr>
        </p:nvSpPr>
        <p:spPr>
          <a:xfrm>
            <a:off x="677334" y="1468163"/>
            <a:ext cx="8596312" cy="692426"/>
          </a:xfrm>
        </p:spPr>
        <p:txBody>
          <a:bodyPr>
            <a:normAutofit/>
          </a:bodyPr>
          <a:lstStyle/>
          <a:p>
            <a:r>
              <a:rPr lang="en-US" b="1" dirty="0">
                <a:solidFill>
                  <a:schemeClr val="tx1"/>
                </a:solidFill>
              </a:rPr>
              <a:t>Advantages of JavaScript</a:t>
            </a:r>
            <a:endParaRPr lang="en-IN" dirty="0"/>
          </a:p>
        </p:txBody>
      </p:sp>
      <p:sp>
        <p:nvSpPr>
          <p:cNvPr id="3" name="Content Placeholder 2">
            <a:extLst>
              <a:ext uri="{FF2B5EF4-FFF2-40B4-BE49-F238E27FC236}">
                <a16:creationId xmlns:a16="http://schemas.microsoft.com/office/drawing/2014/main" id="{1702553A-B321-D7AA-C0CD-A58D1C15FC38}"/>
              </a:ext>
            </a:extLst>
          </p:cNvPr>
          <p:cNvSpPr>
            <a:spLocks noGrp="1"/>
          </p:cNvSpPr>
          <p:nvPr>
            <p:ph idx="1"/>
          </p:nvPr>
        </p:nvSpPr>
        <p:spPr>
          <a:xfrm>
            <a:off x="677334" y="2160589"/>
            <a:ext cx="7502570" cy="3880773"/>
          </a:xfrm>
        </p:spPr>
        <p:txBody>
          <a:bodyPr>
            <a:normAutofit/>
          </a:bodyPr>
          <a:lstStyle/>
          <a:p>
            <a:r>
              <a:rPr lang="en-US" dirty="0"/>
              <a:t>Less server interaction.</a:t>
            </a:r>
          </a:p>
          <a:p>
            <a:r>
              <a:rPr lang="en-US" dirty="0"/>
              <a:t>Faster than any other language.</a:t>
            </a:r>
          </a:p>
          <a:p>
            <a:r>
              <a:rPr lang="en-US" dirty="0"/>
              <a:t>Instant feedback to the user.</a:t>
            </a:r>
          </a:p>
          <a:p>
            <a:r>
              <a:rPr lang="en-US" dirty="0"/>
              <a:t>We can write code in the built-in software of Windows/macOS </a:t>
            </a:r>
            <a:r>
              <a:rPr lang="en-US" dirty="0" err="1"/>
              <a:t>i.e</a:t>
            </a:r>
            <a:r>
              <a:rPr lang="en-US" dirty="0"/>
              <a:t>, Notepad.</a:t>
            </a:r>
          </a:p>
          <a:p>
            <a:r>
              <a:rPr lang="en-US" dirty="0"/>
              <a:t>Can be used as a richer interface, such as drag and drop, sliders, etc.</a:t>
            </a:r>
          </a:p>
          <a:p>
            <a:r>
              <a:rPr lang="en-US" dirty="0"/>
              <a:t>Interaction with the mouse with JavaScript makes it more interactive and easy accessible.</a:t>
            </a:r>
          </a:p>
        </p:txBody>
      </p:sp>
      <p:sp>
        <p:nvSpPr>
          <p:cNvPr id="8" name="Ribbon: Curved and Tilted Down 7">
            <a:extLst>
              <a:ext uri="{FF2B5EF4-FFF2-40B4-BE49-F238E27FC236}">
                <a16:creationId xmlns:a16="http://schemas.microsoft.com/office/drawing/2014/main" id="{C52AE18F-E34C-AFB6-7EA6-F589DEF7B3D0}"/>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9" name="Scroll: Vertical 8">
            <a:extLst>
              <a:ext uri="{FF2B5EF4-FFF2-40B4-BE49-F238E27FC236}">
                <a16:creationId xmlns:a16="http://schemas.microsoft.com/office/drawing/2014/main" id="{18A95ECD-6D24-C669-0CF8-39F3FBCDDA47}"/>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6" name="TextBox 5"/>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1870717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24F207-D856-6E6D-9995-159800F589CD}"/>
            </a:ext>
          </a:extLst>
        </p:cNvPr>
        <p:cNvGrpSpPr/>
        <p:nvPr/>
      </p:nvGrpSpPr>
      <p:grpSpPr>
        <a:xfrm>
          <a:off x="0" y="0"/>
          <a:ext cx="0" cy="0"/>
          <a:chOff x="0" y="0"/>
          <a:chExt cx="0" cy="0"/>
        </a:xfrm>
      </p:grpSpPr>
      <p:sp>
        <p:nvSpPr>
          <p:cNvPr id="5" name="Title 8">
            <a:extLst>
              <a:ext uri="{FF2B5EF4-FFF2-40B4-BE49-F238E27FC236}">
                <a16:creationId xmlns:a16="http://schemas.microsoft.com/office/drawing/2014/main" id="{2773E7F4-011C-1186-0E83-1852CC157898}"/>
              </a:ext>
            </a:extLst>
          </p:cNvPr>
          <p:cNvSpPr>
            <a:spLocks noGrp="1"/>
          </p:cNvSpPr>
          <p:nvPr>
            <p:ph type="title"/>
          </p:nvPr>
        </p:nvSpPr>
        <p:spPr>
          <a:xfrm>
            <a:off x="677334" y="1394791"/>
            <a:ext cx="8596312" cy="642730"/>
          </a:xfrm>
        </p:spPr>
        <p:txBody>
          <a:bodyPr>
            <a:normAutofit/>
          </a:bodyPr>
          <a:lstStyle/>
          <a:p>
            <a:r>
              <a:rPr lang="en-US" b="1" dirty="0">
                <a:solidFill>
                  <a:schemeClr val="tx1"/>
                </a:solidFill>
              </a:rPr>
              <a:t>Limitations of JavaScript</a:t>
            </a:r>
            <a:endParaRPr lang="en-IN" dirty="0"/>
          </a:p>
        </p:txBody>
      </p:sp>
      <p:sp>
        <p:nvSpPr>
          <p:cNvPr id="3" name="Content Placeholder 2">
            <a:extLst>
              <a:ext uri="{FF2B5EF4-FFF2-40B4-BE49-F238E27FC236}">
                <a16:creationId xmlns:a16="http://schemas.microsoft.com/office/drawing/2014/main" id="{9466D7CB-A484-F4DC-1247-3B0F9708D05F}"/>
              </a:ext>
            </a:extLst>
          </p:cNvPr>
          <p:cNvSpPr>
            <a:spLocks noGrp="1"/>
          </p:cNvSpPr>
          <p:nvPr>
            <p:ph idx="1"/>
          </p:nvPr>
        </p:nvSpPr>
        <p:spPr>
          <a:xfrm>
            <a:off x="677334" y="2160589"/>
            <a:ext cx="7502570" cy="2391533"/>
          </a:xfrm>
        </p:spPr>
        <p:txBody>
          <a:bodyPr>
            <a:normAutofit/>
          </a:bodyPr>
          <a:lstStyle/>
          <a:p>
            <a:r>
              <a:rPr lang="en-US" dirty="0"/>
              <a:t>It’s not a full-fledged programming language.</a:t>
            </a:r>
          </a:p>
          <a:p>
            <a:r>
              <a:rPr lang="en-US" dirty="0"/>
              <a:t>We can not interact with the system’s files and folders for CRUD operations.</a:t>
            </a:r>
          </a:p>
          <a:p>
            <a:r>
              <a:rPr lang="en-US" dirty="0"/>
              <a:t>Lacking multithreaded capabilities. We have async today.</a:t>
            </a:r>
          </a:p>
        </p:txBody>
      </p:sp>
      <p:sp>
        <p:nvSpPr>
          <p:cNvPr id="6" name="Ribbon: Curved and Tilted Down 5">
            <a:extLst>
              <a:ext uri="{FF2B5EF4-FFF2-40B4-BE49-F238E27FC236}">
                <a16:creationId xmlns:a16="http://schemas.microsoft.com/office/drawing/2014/main" id="{DA6F4F8F-5ABC-21EF-A2AB-B0F4B5058194}"/>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7" name="Scroll: Vertical 6">
            <a:extLst>
              <a:ext uri="{FF2B5EF4-FFF2-40B4-BE49-F238E27FC236}">
                <a16:creationId xmlns:a16="http://schemas.microsoft.com/office/drawing/2014/main" id="{694A0A23-21B4-6D65-E96A-AD1A0AC04FCC}"/>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8" name="TextBox 7"/>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755787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7DE5E6-801F-A2FD-C03F-6F54868210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9D859A-CC6B-038D-5AE0-901278C3F6CE}"/>
              </a:ext>
            </a:extLst>
          </p:cNvPr>
          <p:cNvSpPr>
            <a:spLocks noGrp="1"/>
          </p:cNvSpPr>
          <p:nvPr>
            <p:ph type="title"/>
          </p:nvPr>
        </p:nvSpPr>
        <p:spPr>
          <a:xfrm>
            <a:off x="677334" y="1480931"/>
            <a:ext cx="8039283" cy="679658"/>
          </a:xfrm>
        </p:spPr>
        <p:txBody>
          <a:bodyPr/>
          <a:lstStyle/>
          <a:p>
            <a:r>
              <a:rPr lang="en-US" b="1" dirty="0">
                <a:solidFill>
                  <a:schemeClr val="tx1"/>
                </a:solidFill>
              </a:rPr>
              <a:t>Imperative vs Declarative</a:t>
            </a:r>
            <a:endParaRPr lang="en-IN" dirty="0"/>
          </a:p>
        </p:txBody>
      </p:sp>
      <p:sp>
        <p:nvSpPr>
          <p:cNvPr id="3" name="Content Placeholder 2">
            <a:extLst>
              <a:ext uri="{FF2B5EF4-FFF2-40B4-BE49-F238E27FC236}">
                <a16:creationId xmlns:a16="http://schemas.microsoft.com/office/drawing/2014/main" id="{E5BE3A65-ADA6-AEAF-69B6-B9779A59851F}"/>
              </a:ext>
            </a:extLst>
          </p:cNvPr>
          <p:cNvSpPr>
            <a:spLocks noGrp="1"/>
          </p:cNvSpPr>
          <p:nvPr>
            <p:ph idx="1"/>
          </p:nvPr>
        </p:nvSpPr>
        <p:spPr>
          <a:xfrm>
            <a:off x="677334" y="2160589"/>
            <a:ext cx="7502570" cy="3733315"/>
          </a:xfrm>
        </p:spPr>
        <p:txBody>
          <a:bodyPr>
            <a:normAutofit/>
          </a:bodyPr>
          <a:lstStyle/>
          <a:p>
            <a:r>
              <a:rPr lang="en-US" dirty="0"/>
              <a:t>For imperative, we define each step for code execution, such as the sum of 1-100. We create a loop where each step is executed, which we see.</a:t>
            </a:r>
          </a:p>
          <a:p>
            <a:r>
              <a:rPr lang="en-US" dirty="0"/>
              <a:t> Indecisive, we do not know what is happening inside, but in the end, we get the desired result.</a:t>
            </a:r>
          </a:p>
        </p:txBody>
      </p:sp>
      <p:sp>
        <p:nvSpPr>
          <p:cNvPr id="6" name="Ribbon: Curved and Tilted Down 5">
            <a:extLst>
              <a:ext uri="{FF2B5EF4-FFF2-40B4-BE49-F238E27FC236}">
                <a16:creationId xmlns:a16="http://schemas.microsoft.com/office/drawing/2014/main" id="{571A9BAF-7164-4534-E0BD-EE0EDF7090A3}"/>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7" name="Scroll: Vertical 6">
            <a:extLst>
              <a:ext uri="{FF2B5EF4-FFF2-40B4-BE49-F238E27FC236}">
                <a16:creationId xmlns:a16="http://schemas.microsoft.com/office/drawing/2014/main" id="{82B3A4DF-1DDB-DA3D-C01E-CA4956EC89D7}"/>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8" name="TextBox 7"/>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316048084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2419</TotalTime>
  <Words>1545</Words>
  <Application>Microsoft Office PowerPoint</Application>
  <PresentationFormat>Widescreen</PresentationFormat>
  <Paragraphs>279</Paragraphs>
  <Slides>21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Arial</vt:lpstr>
      <vt:lpstr>Bahnschrift Light Condensed</vt:lpstr>
      <vt:lpstr>Bahnschrift SemiLight</vt:lpstr>
      <vt:lpstr>Barlow Black</vt:lpstr>
      <vt:lpstr>Barlow Condensed ExtraLight</vt:lpstr>
      <vt:lpstr>Courier New</vt:lpstr>
      <vt:lpstr>Trebuchet MS</vt:lpstr>
      <vt:lpstr>Wingdings</vt:lpstr>
      <vt:lpstr>Wingdings 3</vt:lpstr>
      <vt:lpstr>Facet</vt:lpstr>
      <vt:lpstr>JavaScript Tutorials</vt:lpstr>
      <vt:lpstr>JavaScript Chapter -1</vt:lpstr>
      <vt:lpstr>What is JavaScript</vt:lpstr>
      <vt:lpstr>History of JavaScript</vt:lpstr>
      <vt:lpstr>What is client-side</vt:lpstr>
      <vt:lpstr>What is server-side</vt:lpstr>
      <vt:lpstr>Advantages of JavaScript</vt:lpstr>
      <vt:lpstr>Limitations of JavaScript</vt:lpstr>
      <vt:lpstr>Imperative vs Declarative</vt:lpstr>
      <vt:lpstr>Development tools JavaScript</vt:lpstr>
      <vt:lpstr>JavaScript at the current time</vt:lpstr>
      <vt:lpstr>JavaScript Chapter – 2  (first look)</vt:lpstr>
      <vt:lpstr>Enable and disable JavaScript</vt:lpstr>
      <vt:lpstr>Basic Syntax of JavaScript</vt:lpstr>
      <vt:lpstr>First JavaScript code on webpage</vt:lpstr>
      <vt:lpstr>Literal in JavaScript</vt:lpstr>
      <vt:lpstr>JavaScript Chapter – 3  (console)</vt:lpstr>
      <vt:lpstr>JavaScript Chapter – 4 (comments)</vt:lpstr>
      <vt:lpstr>Literal in JavaScript</vt:lpstr>
      <vt:lpstr>JavaScript Chapter – 5 (variables)</vt:lpstr>
      <vt:lpstr>What is var?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Tutorials</dc:title>
  <dc:creator>Gautam Kumar</dc:creator>
  <cp:lastModifiedBy>Gautam Kumar</cp:lastModifiedBy>
  <cp:revision>61</cp:revision>
  <dcterms:created xsi:type="dcterms:W3CDTF">2025-08-25T06:19:28Z</dcterms:created>
  <dcterms:modified xsi:type="dcterms:W3CDTF">2025-08-28T06:45:51Z</dcterms:modified>
</cp:coreProperties>
</file>