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109" d="100"/>
          <a:sy n="109" d="100"/>
        </p:scale>
        <p:origin x="-630" y="-84"/>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8/27/2025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xmlns=""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xmlns=""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xmlns=""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xmlns=""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xmlns=""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xmlns=""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131736" y="1913287"/>
            <a:ext cx="4809066" cy="3810095"/>
          </a:xfrm>
          <a:noFill/>
        </p:spPr>
        <p:txBody>
          <a:bodyPr anchor="ctr">
            <a:normAutofit fontScale="90000"/>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smtClean="0">
                <a:solidFill>
                  <a:schemeClr val="tx1"/>
                </a:solidFill>
                <a:latin typeface="Barlow Black" panose="00000A00000000000000" pitchFamily="2" charset="0"/>
              </a:rPr>
              <a:t>Chapter – 2</a:t>
            </a:r>
            <a:br>
              <a:rPr lang="en-US" sz="7200" b="1" dirty="0" smtClean="0">
                <a:solidFill>
                  <a:schemeClr val="tx1"/>
                </a:solidFill>
                <a:latin typeface="Barlow Black" panose="00000A00000000000000" pitchFamily="2" charset="0"/>
              </a:rPr>
            </a:br>
            <a:r>
              <a:rPr lang="en-US" sz="2800" dirty="0" smtClean="0">
                <a:solidFill>
                  <a:schemeClr val="accent2">
                    <a:lumMod val="60000"/>
                    <a:lumOff val="40000"/>
                  </a:schemeClr>
                </a:solidFill>
                <a:latin typeface="Bahnschrift Light Condensed" pitchFamily="34" charset="0"/>
              </a:rPr>
              <a:t> </a:t>
            </a:r>
            <a:r>
              <a:rPr lang="en-US" sz="2800" dirty="0" smtClean="0">
                <a:solidFill>
                  <a:schemeClr val="accent2">
                    <a:lumMod val="60000"/>
                    <a:lumOff val="40000"/>
                  </a:schemeClr>
                </a:solidFill>
                <a:latin typeface="Bahnschrift Light Condensed" pitchFamily="34" charset="0"/>
              </a:rPr>
              <a:t>(</a:t>
            </a:r>
            <a:r>
              <a:rPr lang="en-US" dirty="0" smtClean="0">
                <a:solidFill>
                  <a:schemeClr val="accent2">
                    <a:lumMod val="60000"/>
                    <a:lumOff val="40000"/>
                  </a:schemeClr>
                </a:solidFill>
                <a:latin typeface="Bahnschrift Light Condensed" pitchFamily="34" charset="0"/>
              </a:rPr>
              <a:t>first look</a:t>
            </a:r>
            <a:r>
              <a:rPr lang="en-US" sz="2800" dirty="0" smtClean="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smtClean="0">
                <a:solidFill>
                  <a:schemeClr val="bg1">
                    <a:lumMod val="95000"/>
                  </a:schemeClr>
                </a:solidFill>
              </a:rPr>
              <a:t>Enable and disable JavaScript</a:t>
            </a:r>
            <a:endParaRPr lang="en-US" dirty="0">
              <a:solidFill>
                <a:schemeClr val="bg1">
                  <a:lumMod val="95000"/>
                </a:schemeClr>
              </a:solidFill>
            </a:endParaRPr>
          </a:p>
          <a:p>
            <a:pPr marL="285750" indent="-285750">
              <a:lnSpc>
                <a:spcPct val="150000"/>
              </a:lnSpc>
              <a:buFont typeface="Courier New" panose="02070309020205020404" pitchFamily="49" charset="0"/>
              <a:buChar char="o"/>
            </a:pPr>
            <a:r>
              <a:rPr lang="en-US" dirty="0" smtClean="0">
                <a:solidFill>
                  <a:schemeClr val="bg1">
                    <a:lumMod val="95000"/>
                  </a:schemeClr>
                </a:solidFill>
              </a:rPr>
              <a:t>Basic Syntax on webpage</a:t>
            </a:r>
            <a:endParaRPr lang="en-US" dirty="0">
              <a:solidFill>
                <a:schemeClr val="bg1">
                  <a:lumMod val="95000"/>
                </a:schemeClr>
              </a:solidFill>
            </a:endParaRPr>
          </a:p>
          <a:p>
            <a:pPr marL="285750" indent="-285750">
              <a:lnSpc>
                <a:spcPct val="150000"/>
              </a:lnSpc>
              <a:buFont typeface="Courier New" panose="02070309020205020404" pitchFamily="49" charset="0"/>
              <a:buChar char="o"/>
            </a:pPr>
            <a:r>
              <a:rPr lang="en-US" dirty="0" smtClean="0">
                <a:solidFill>
                  <a:schemeClr val="bg1">
                    <a:lumMod val="95000"/>
                  </a:schemeClr>
                </a:solidFill>
              </a:rPr>
              <a:t>First JavaScript code</a:t>
            </a:r>
            <a:endParaRPr lang="en-US" dirty="0">
              <a:solidFill>
                <a:schemeClr val="bg1">
                  <a:lumMod val="95000"/>
                </a:schemeClr>
              </a:solidFill>
            </a:endParaRPr>
          </a:p>
          <a:p>
            <a:pPr marL="285750" indent="-285750">
              <a:lnSpc>
                <a:spcPct val="150000"/>
              </a:lnSpc>
              <a:buFont typeface="Courier New" panose="02070309020205020404" pitchFamily="49" charset="0"/>
              <a:buChar char="o"/>
            </a:pPr>
            <a:r>
              <a:rPr lang="en-US" dirty="0" smtClean="0">
                <a:solidFill>
                  <a:schemeClr val="bg1">
                    <a:lumMod val="95000"/>
                  </a:schemeClr>
                </a:solidFill>
              </a:rPr>
              <a:t>Literals in JavaScript</a:t>
            </a:r>
            <a:endParaRPr lang="en-US" dirty="0">
              <a:solidFill>
                <a:schemeClr val="bg1">
                  <a:lumMod val="95000"/>
                </a:schemeClr>
              </a:solidFill>
            </a:endParaRPr>
          </a:p>
          <a:p>
            <a:pPr algn="ctr"/>
            <a:endParaRPr lang="en-IN" dirty="0">
              <a:solidFill>
                <a:schemeClr val="bg1">
                  <a:lumMod val="95000"/>
                </a:schemeClr>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719470" y="5842623"/>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smtClean="0">
                <a:solidFill>
                  <a:schemeClr val="tx1"/>
                </a:solidFill>
                <a:latin typeface="Bahnschrift SemiLight" pitchFamily="34" charset="0"/>
              </a:rPr>
              <a:t>Enable and disable JavaScript</a:t>
            </a:r>
            <a:endParaRPr lang="en-US" b="1" dirty="0">
              <a:solidFill>
                <a:schemeClr val="tx1"/>
              </a:solidFill>
              <a:latin typeface="Bahnschrift SemiLight" pitchFamily="34" charset="0"/>
            </a:endParaRP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smtClean="0"/>
              <a:t>Its important to know how to enable and disable JavaScript in browser, sometime </a:t>
            </a:r>
            <a:r>
              <a:rPr lang="en-US" dirty="0" smtClean="0"/>
              <a:t>situation comes where you do not want some external code to run on your browser for security reason.</a:t>
            </a:r>
          </a:p>
          <a:p>
            <a:r>
              <a:rPr lang="en-IN" dirty="0" smtClean="0"/>
              <a:t>So its very important to know how to toggle JavaScript on browser.</a:t>
            </a:r>
          </a:p>
          <a:p>
            <a:r>
              <a:rPr lang="en-IN" dirty="0" smtClean="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smtClean="0">
                <a:solidFill>
                  <a:schemeClr val="tx1"/>
                </a:solidFill>
              </a:rPr>
              <a:t>Enable </a:t>
            </a:r>
            <a:r>
              <a:rPr lang="en-US" sz="1400" dirty="0" smtClean="0">
                <a:solidFill>
                  <a:schemeClr val="tx1"/>
                </a:solidFill>
              </a:rPr>
              <a:t>and disable JavaScript</a:t>
            </a:r>
          </a:p>
          <a:p>
            <a:pPr marL="285750" indent="-285750">
              <a:lnSpc>
                <a:spcPct val="150000"/>
              </a:lnSpc>
              <a:buFont typeface="Courier New" panose="02070309020205020404" pitchFamily="49" charset="0"/>
              <a:buChar char="o"/>
            </a:pPr>
            <a:r>
              <a:rPr lang="en-US" sz="1400" dirty="0" smtClean="0">
                <a:solidFill>
                  <a:schemeClr val="tx1"/>
                </a:solidFill>
              </a:rPr>
              <a:t>Basic Syntax on webpage</a:t>
            </a:r>
          </a:p>
          <a:p>
            <a:pPr marL="285750" indent="-285750">
              <a:lnSpc>
                <a:spcPct val="150000"/>
              </a:lnSpc>
              <a:buFont typeface="Courier New" panose="02070309020205020404" pitchFamily="49" charset="0"/>
              <a:buChar char="o"/>
            </a:pPr>
            <a:r>
              <a:rPr lang="en-US" sz="1400" dirty="0" smtClean="0">
                <a:solidFill>
                  <a:schemeClr val="tx1"/>
                </a:solidFill>
              </a:rPr>
              <a:t>First JavaScript code</a:t>
            </a:r>
          </a:p>
          <a:p>
            <a:pPr marL="285750" indent="-285750">
              <a:lnSpc>
                <a:spcPct val="150000"/>
              </a:lnSpc>
              <a:buFont typeface="Courier New" panose="02070309020205020404" pitchFamily="49" charset="0"/>
              <a:buChar char="o"/>
            </a:pPr>
            <a:r>
              <a:rPr lang="en-US" sz="1400" dirty="0" smtClean="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smtClean="0">
                <a:solidFill>
                  <a:schemeClr val="tx1"/>
                </a:solidFill>
                <a:latin typeface="Bahnschrift SemiLight" pitchFamily="34" charset="0"/>
              </a:rPr>
              <a:t>Basic Syntax of JavaScript</a:t>
            </a:r>
            <a:endParaRPr lang="en-US" b="1" dirty="0">
              <a:solidFill>
                <a:schemeClr val="tx1"/>
              </a:solidFill>
              <a:latin typeface="Bahnschrift SemiLight" pitchFamily="34" charset="0"/>
            </a:endParaRP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US" dirty="0" smtClean="0"/>
              <a:t>We should put JavaScript code with in the &lt;script&gt;&lt;/script&gt; </a:t>
            </a:r>
            <a:r>
              <a:rPr lang="en-IN" dirty="0" smtClean="0"/>
              <a:t>tag, otherwise code will be treated as normal text on browser.</a:t>
            </a:r>
          </a:p>
          <a:p>
            <a:r>
              <a:rPr lang="en-IN" dirty="0" smtClean="0"/>
              <a:t>Syntax:</a:t>
            </a:r>
            <a:br>
              <a:rPr lang="en-IN" dirty="0" smtClean="0"/>
            </a:br>
            <a:r>
              <a:rPr lang="en-US" dirty="0" smtClean="0"/>
              <a:t>&lt;script ...&gt; JavaScript code &lt;/script</a:t>
            </a:r>
            <a:r>
              <a:rPr lang="en-US" dirty="0" smtClean="0"/>
              <a:t>&gt;</a:t>
            </a:r>
          </a:p>
          <a:p>
            <a:r>
              <a:rPr lang="en-IN" dirty="0" smtClean="0"/>
              <a:t>Attributes of script tag</a:t>
            </a:r>
            <a:br>
              <a:rPr lang="en-IN" dirty="0" smtClean="0"/>
            </a:br>
            <a:r>
              <a:rPr lang="en-IN" strike="sngStrike" dirty="0" smtClean="0"/>
              <a:t>language</a:t>
            </a:r>
            <a:r>
              <a:rPr lang="en-IN" dirty="0" smtClean="0"/>
              <a:t> and </a:t>
            </a:r>
            <a:r>
              <a:rPr lang="en-IN" strike="sngStrike" dirty="0" smtClean="0"/>
              <a:t>type</a:t>
            </a:r>
            <a:r>
              <a:rPr lang="en-IN" dirty="0" smtClean="0"/>
              <a:t> (Deprecated)</a:t>
            </a:r>
            <a:br>
              <a:rPr lang="en-IN" dirty="0" smtClean="0"/>
            </a:br>
            <a:r>
              <a:rPr lang="en-IN" dirty="0" smtClean="0"/>
              <a:t>ex.</a:t>
            </a:r>
            <a:br>
              <a:rPr lang="en-IN" dirty="0" smtClean="0"/>
            </a:br>
            <a:r>
              <a:rPr lang="fr-FR" dirty="0" smtClean="0"/>
              <a:t>&lt;script </a:t>
            </a:r>
            <a:r>
              <a:rPr lang="fr-FR" dirty="0" err="1" smtClean="0"/>
              <a:t>language</a:t>
            </a:r>
            <a:r>
              <a:rPr lang="fr-FR" dirty="0" smtClean="0"/>
              <a:t> = "</a:t>
            </a:r>
            <a:r>
              <a:rPr lang="fr-FR" dirty="0" err="1" smtClean="0"/>
              <a:t>javascript</a:t>
            </a:r>
            <a:r>
              <a:rPr lang="fr-FR" dirty="0" smtClean="0"/>
              <a:t>" type = "</a:t>
            </a:r>
            <a:r>
              <a:rPr lang="fr-FR" dirty="0" err="1" smtClean="0"/>
              <a:t>text</a:t>
            </a:r>
            <a:r>
              <a:rPr lang="fr-FR" dirty="0" smtClean="0"/>
              <a:t>/</a:t>
            </a:r>
            <a:r>
              <a:rPr lang="fr-FR" dirty="0" err="1" smtClean="0"/>
              <a:t>javascript</a:t>
            </a:r>
            <a:r>
              <a:rPr lang="fr-FR" dirty="0" smtClean="0"/>
              <a:t>"&gt; JavaScript code &lt;/script&gt;</a:t>
            </a: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smtClean="0">
                <a:solidFill>
                  <a:schemeClr val="tx1"/>
                </a:solidFill>
              </a:rPr>
              <a:t>Enable </a:t>
            </a:r>
            <a:r>
              <a:rPr lang="en-US" sz="1400" strike="sngStrike" dirty="0" smtClean="0">
                <a:solidFill>
                  <a:schemeClr val="tx1"/>
                </a:solidFill>
              </a:rPr>
              <a:t>and disable JavaScript</a:t>
            </a:r>
          </a:p>
          <a:p>
            <a:pPr marL="285750" indent="-285750">
              <a:lnSpc>
                <a:spcPct val="150000"/>
              </a:lnSpc>
              <a:buFont typeface="Courier New" panose="02070309020205020404" pitchFamily="49" charset="0"/>
              <a:buChar char="o"/>
            </a:pPr>
            <a:r>
              <a:rPr lang="en-US" sz="1400" dirty="0" smtClean="0">
                <a:solidFill>
                  <a:schemeClr val="tx1"/>
                </a:solidFill>
              </a:rPr>
              <a:t>Basic Syntax on webpage</a:t>
            </a:r>
          </a:p>
          <a:p>
            <a:pPr marL="285750" indent="-285750">
              <a:lnSpc>
                <a:spcPct val="150000"/>
              </a:lnSpc>
              <a:buFont typeface="Courier New" panose="02070309020205020404" pitchFamily="49" charset="0"/>
              <a:buChar char="o"/>
            </a:pPr>
            <a:r>
              <a:rPr lang="en-US" sz="1400" dirty="0" smtClean="0">
                <a:solidFill>
                  <a:schemeClr val="tx1"/>
                </a:solidFill>
              </a:rPr>
              <a:t>First JavaScript code</a:t>
            </a:r>
          </a:p>
          <a:p>
            <a:pPr marL="285750" indent="-285750">
              <a:lnSpc>
                <a:spcPct val="150000"/>
              </a:lnSpc>
              <a:buFont typeface="Courier New" panose="02070309020205020404" pitchFamily="49" charset="0"/>
              <a:buChar char="o"/>
            </a:pPr>
            <a:r>
              <a:rPr lang="en-US" sz="1400" dirty="0" smtClean="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677334" y="1494182"/>
            <a:ext cx="8596668" cy="666407"/>
          </a:xfrm>
        </p:spPr>
        <p:txBody>
          <a:bodyPr/>
          <a:lstStyle/>
          <a:p>
            <a:r>
              <a:rPr lang="en-US" b="1" dirty="0" smtClean="0">
                <a:solidFill>
                  <a:schemeClr val="tx1"/>
                </a:solidFill>
                <a:latin typeface="Bahnschrift SemiLight" pitchFamily="34" charset="0"/>
              </a:rPr>
              <a:t>First JavaScript code on webpage</a:t>
            </a:r>
            <a:endParaRPr lang="en-US" b="1" dirty="0">
              <a:solidFill>
                <a:schemeClr val="tx1"/>
              </a:solidFill>
              <a:latin typeface="Bahnschrift SemiLight" pitchFamily="34" charset="0"/>
            </a:endParaRP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677334" y="2160589"/>
            <a:ext cx="7502570" cy="4087811"/>
          </a:xfrm>
        </p:spPr>
        <p:txBody>
          <a:bodyPr>
            <a:normAutofit/>
          </a:bodyPr>
          <a:lstStyle/>
          <a:p>
            <a:r>
              <a:rPr lang="en-IN" dirty="0" smtClean="0"/>
              <a:t>My first code in JavaScript</a:t>
            </a:r>
            <a:br>
              <a:rPr lang="en-IN" dirty="0" smtClean="0"/>
            </a:br>
            <a:endParaRPr lang="en-US"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smtClean="0">
                <a:solidFill>
                  <a:schemeClr val="tx1"/>
                </a:solidFill>
              </a:rPr>
              <a:t>Enable </a:t>
            </a:r>
            <a:r>
              <a:rPr lang="en-US" sz="1400" strike="sngStrike" dirty="0" smtClean="0">
                <a:solidFill>
                  <a:schemeClr val="tx1"/>
                </a:solidFill>
              </a:rPr>
              <a:t>and disable JavaScript</a:t>
            </a:r>
          </a:p>
          <a:p>
            <a:pPr marL="285750" indent="-285750">
              <a:lnSpc>
                <a:spcPct val="150000"/>
              </a:lnSpc>
              <a:buFont typeface="Courier New" panose="02070309020205020404" pitchFamily="49" charset="0"/>
              <a:buChar char="o"/>
            </a:pPr>
            <a:r>
              <a:rPr lang="en-US" sz="1400" strike="sngStrike" dirty="0" smtClean="0">
                <a:solidFill>
                  <a:schemeClr val="tx1"/>
                </a:solidFill>
              </a:rPr>
              <a:t>Basic Syntax on webpage</a:t>
            </a:r>
          </a:p>
          <a:p>
            <a:pPr marL="285750" indent="-285750">
              <a:lnSpc>
                <a:spcPct val="150000"/>
              </a:lnSpc>
              <a:buFont typeface="Courier New" panose="02070309020205020404" pitchFamily="49" charset="0"/>
              <a:buChar char="o"/>
            </a:pPr>
            <a:r>
              <a:rPr lang="en-US" sz="1400" dirty="0" smtClean="0">
                <a:solidFill>
                  <a:schemeClr val="tx1"/>
                </a:solidFill>
              </a:rPr>
              <a:t>First JavaScript code</a:t>
            </a:r>
          </a:p>
          <a:p>
            <a:pPr marL="285750" indent="-285750">
              <a:lnSpc>
                <a:spcPct val="150000"/>
              </a:lnSpc>
              <a:buFont typeface="Courier New" panose="02070309020205020404" pitchFamily="49" charset="0"/>
              <a:buChar char="o"/>
            </a:pPr>
            <a:r>
              <a:rPr lang="en-US" sz="1400" dirty="0" smtClean="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xmlns=""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smtClean="0">
                <a:solidFill>
                  <a:schemeClr val="tx1"/>
                </a:solidFill>
                <a:latin typeface="Bahnschrift SemiLight" pitchFamily="34" charset="0"/>
              </a:rPr>
              <a:t>Literal in JavaScript</a:t>
            </a:r>
            <a:endParaRPr lang="en-US" b="1" dirty="0">
              <a:solidFill>
                <a:schemeClr val="tx1"/>
              </a:solidFill>
              <a:latin typeface="Bahnschrift SemiLight" pitchFamily="34" charset="0"/>
            </a:endParaRP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3"/>
            <a:ext cx="7502570" cy="5424577"/>
          </a:xfrm>
        </p:spPr>
        <p:txBody>
          <a:bodyPr>
            <a:normAutofit/>
          </a:bodyPr>
          <a:lstStyle/>
          <a:p>
            <a:r>
              <a:rPr lang="en-US" sz="1600" dirty="0" smtClean="0"/>
              <a:t>In JavaScript, </a:t>
            </a:r>
            <a:r>
              <a:rPr lang="en-US" sz="1600" b="1" dirty="0" smtClean="0"/>
              <a:t>literals</a:t>
            </a:r>
            <a:r>
              <a:rPr lang="en-US" sz="1600" dirty="0" smtClean="0"/>
              <a:t> are fixed values that are directly written into the code. They represent constant values that do not change during the execution of the program. Literals are used to assign values to variables or to represent data directly in the code</a:t>
            </a:r>
            <a:r>
              <a:rPr lang="en-US" sz="1600" dirty="0" smtClean="0"/>
              <a:t>.</a:t>
            </a:r>
          </a:p>
          <a:p>
            <a:r>
              <a:rPr lang="en-US" sz="1600" dirty="0" smtClean="0"/>
              <a:t>let </a:t>
            </a:r>
            <a:r>
              <a:rPr lang="en-US" sz="1600" dirty="0" smtClean="0"/>
              <a:t>age = 25;                 // Numeric literal</a:t>
            </a:r>
          </a:p>
          <a:p>
            <a:r>
              <a:rPr lang="en-US" sz="1600" dirty="0" smtClean="0"/>
              <a:t>let name = "John";            // String literal</a:t>
            </a:r>
          </a:p>
          <a:p>
            <a:r>
              <a:rPr lang="en-US" sz="1600" dirty="0" smtClean="0"/>
              <a:t>let </a:t>
            </a:r>
            <a:r>
              <a:rPr lang="en-US" sz="1600" dirty="0" err="1" smtClean="0"/>
              <a:t>isStudent</a:t>
            </a:r>
            <a:r>
              <a:rPr lang="en-US" sz="1600" dirty="0" smtClean="0"/>
              <a:t> = false;        // Boolean literal</a:t>
            </a:r>
          </a:p>
          <a:p>
            <a:r>
              <a:rPr lang="en-US" sz="1600" dirty="0" smtClean="0"/>
              <a:t>let address = null;           // Null literal</a:t>
            </a:r>
          </a:p>
          <a:p>
            <a:r>
              <a:rPr lang="en-US" sz="1600" dirty="0" smtClean="0"/>
              <a:t>let colors = ["red", "blue"]; // Array literal</a:t>
            </a:r>
          </a:p>
          <a:p>
            <a:r>
              <a:rPr lang="en-US" sz="1600" dirty="0" smtClean="0"/>
              <a:t>let user = { id: 1 };         // Object literal</a:t>
            </a:r>
          </a:p>
          <a:p>
            <a:r>
              <a:rPr lang="en-US" sz="1600" dirty="0" smtClean="0"/>
              <a:t>let </a:t>
            </a:r>
            <a:r>
              <a:rPr lang="en-US" sz="1600" dirty="0" err="1" smtClean="0"/>
              <a:t>regex</a:t>
            </a:r>
            <a:r>
              <a:rPr lang="en-US" sz="1600" dirty="0" smtClean="0"/>
              <a:t> = /\d+/;            // Regular expression literal</a:t>
            </a:r>
          </a:p>
          <a:p>
            <a:r>
              <a:rPr lang="en-US" sz="1600" dirty="0" smtClean="0"/>
              <a:t>let message = `Hi, ${name}`;  // Template literal </a:t>
            </a:r>
            <a:endParaRPr lang="en-US" sz="1600" dirty="0" smtClean="0"/>
          </a:p>
          <a:p>
            <a:pPr>
              <a:buFont typeface="Wingdings" pitchFamily="2" charset="2"/>
              <a:buChar char="v"/>
            </a:pPr>
            <a:r>
              <a:rPr lang="en-US" sz="1600" b="1" dirty="0" smtClean="0">
                <a:solidFill>
                  <a:schemeClr val="accent1">
                    <a:lumMod val="40000"/>
                    <a:lumOff val="60000"/>
                  </a:schemeClr>
                </a:solidFill>
              </a:rPr>
              <a:t>Literals are immutable</a:t>
            </a:r>
            <a:r>
              <a:rPr lang="en-US" sz="1600" dirty="0" smtClean="0">
                <a:solidFill>
                  <a:schemeClr val="accent1">
                    <a:lumMod val="40000"/>
                    <a:lumOff val="60000"/>
                  </a:schemeClr>
                </a:solidFill>
              </a:rPr>
              <a:t>: Once defined, their value cannot be changed.</a:t>
            </a:r>
          </a:p>
          <a:p>
            <a:pPr>
              <a:buFont typeface="Wingdings" pitchFamily="2" charset="2"/>
              <a:buChar char="v"/>
            </a:pPr>
            <a:r>
              <a:rPr lang="en-US" sz="1600" dirty="0" smtClean="0">
                <a:solidFill>
                  <a:schemeClr val="accent1">
                    <a:lumMod val="40000"/>
                    <a:lumOff val="60000"/>
                  </a:schemeClr>
                </a:solidFill>
              </a:rPr>
              <a:t>They are </a:t>
            </a:r>
            <a:r>
              <a:rPr lang="en-US" sz="1600" b="1" dirty="0" smtClean="0">
                <a:solidFill>
                  <a:schemeClr val="accent1">
                    <a:lumMod val="40000"/>
                    <a:lumOff val="60000"/>
                  </a:schemeClr>
                </a:solidFill>
              </a:rPr>
              <a:t>not variables</a:t>
            </a:r>
            <a:r>
              <a:rPr lang="en-US" sz="1600" dirty="0" smtClean="0">
                <a:solidFill>
                  <a:schemeClr val="accent1">
                    <a:lumMod val="40000"/>
                    <a:lumOff val="60000"/>
                  </a:schemeClr>
                </a:solidFill>
              </a:rPr>
              <a:t> but rather the actual values assigned to variables.</a:t>
            </a:r>
          </a:p>
          <a:p>
            <a:pPr>
              <a:buFont typeface="Wingdings" pitchFamily="2" charset="2"/>
              <a:buChar char="v"/>
            </a:pPr>
            <a:r>
              <a:rPr lang="en-US" sz="1600" dirty="0" smtClean="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smtClean="0">
                <a:solidFill>
                  <a:schemeClr val="tx1"/>
                </a:solidFill>
              </a:rPr>
              <a:t>Enable </a:t>
            </a:r>
            <a:r>
              <a:rPr lang="en-US" sz="1400" strike="sngStrike" dirty="0" smtClean="0">
                <a:solidFill>
                  <a:schemeClr val="tx1"/>
                </a:solidFill>
              </a:rPr>
              <a:t>and disable JavaScript</a:t>
            </a:r>
          </a:p>
          <a:p>
            <a:pPr marL="285750" indent="-285750">
              <a:lnSpc>
                <a:spcPct val="150000"/>
              </a:lnSpc>
              <a:buFont typeface="Courier New" panose="02070309020205020404" pitchFamily="49" charset="0"/>
              <a:buChar char="o"/>
            </a:pPr>
            <a:r>
              <a:rPr lang="en-US" sz="1400" strike="sngStrike" dirty="0" smtClean="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smtClean="0">
                <a:solidFill>
                  <a:schemeClr val="tx1"/>
                </a:solidFill>
              </a:rPr>
              <a:t>First JavaScript code</a:t>
            </a:r>
          </a:p>
          <a:p>
            <a:pPr marL="285750" indent="-285750">
              <a:lnSpc>
                <a:spcPct val="150000"/>
              </a:lnSpc>
              <a:buFont typeface="Courier New" panose="02070309020205020404" pitchFamily="49" charset="0"/>
              <a:buChar char="o"/>
            </a:pPr>
            <a:r>
              <a:rPr lang="en-US" sz="1400" dirty="0" smtClean="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131736" y="1913287"/>
            <a:ext cx="4809066" cy="3810095"/>
          </a:xfrm>
          <a:noFill/>
        </p:spPr>
        <p:txBody>
          <a:bodyPr anchor="ctr">
            <a:normAutofit fontScale="90000"/>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smtClean="0">
                <a:solidFill>
                  <a:schemeClr val="tx1"/>
                </a:solidFill>
                <a:latin typeface="Barlow Black" panose="00000A00000000000000" pitchFamily="2" charset="0"/>
              </a:rPr>
              <a:t>Chapter – 3</a:t>
            </a:r>
            <a:br>
              <a:rPr lang="en-US" sz="7200" b="1" dirty="0" smtClean="0">
                <a:solidFill>
                  <a:schemeClr val="tx1"/>
                </a:solidFill>
                <a:latin typeface="Barlow Black" panose="00000A00000000000000" pitchFamily="2" charset="0"/>
              </a:rPr>
            </a:br>
            <a:r>
              <a:rPr lang="en-US" sz="2800" dirty="0" smtClean="0">
                <a:solidFill>
                  <a:schemeClr val="accent2">
                    <a:lumMod val="60000"/>
                    <a:lumOff val="40000"/>
                  </a:schemeClr>
                </a:solidFill>
                <a:latin typeface="Bahnschrift Light Condensed" pitchFamily="34" charset="0"/>
              </a:rPr>
              <a:t> </a:t>
            </a:r>
            <a:r>
              <a:rPr lang="en-US" sz="2800" dirty="0" smtClean="0">
                <a:solidFill>
                  <a:schemeClr val="accent2">
                    <a:lumMod val="60000"/>
                    <a:lumOff val="40000"/>
                  </a:schemeClr>
                </a:solidFill>
                <a:latin typeface="Bahnschrift Light Condensed" pitchFamily="34" charset="0"/>
              </a:rPr>
              <a:t>(</a:t>
            </a:r>
            <a:r>
              <a:rPr lang="en-US" dirty="0" smtClean="0">
                <a:solidFill>
                  <a:schemeClr val="accent2">
                    <a:lumMod val="60000"/>
                    <a:lumOff val="40000"/>
                  </a:schemeClr>
                </a:solidFill>
                <a:latin typeface="Bahnschrift Light Condensed" pitchFamily="34" charset="0"/>
              </a:rPr>
              <a:t>console</a:t>
            </a:r>
            <a:r>
              <a:rPr lang="en-US" sz="2800" dirty="0" smtClean="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smtClean="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Console.error</a:t>
            </a:r>
            <a:r>
              <a:rPr lang="en-IN" sz="1600" dirty="0" smtClean="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Console.assert</a:t>
            </a:r>
            <a:r>
              <a:rPr lang="en-IN" sz="1600" dirty="0" smtClean="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Console.clear</a:t>
            </a:r>
            <a:r>
              <a:rPr lang="en-IN" sz="1600" dirty="0" smtClean="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Console.count</a:t>
            </a:r>
            <a:r>
              <a:rPr lang="en-IN" sz="1600" dirty="0" smtClean="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Console.time</a:t>
            </a:r>
            <a:r>
              <a:rPr lang="en-IN" sz="1600" dirty="0" smtClean="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Console.timeEnd</a:t>
            </a:r>
            <a:r>
              <a:rPr lang="en-IN" sz="1600" dirty="0" smtClean="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Console.trace</a:t>
            </a:r>
            <a:r>
              <a:rPr lang="en-IN" sz="1600" dirty="0" smtClean="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Console.warn</a:t>
            </a:r>
            <a:r>
              <a:rPr lang="en-IN" sz="1600" dirty="0" smtClean="0">
                <a:solidFill>
                  <a:schemeClr val="bg1">
                    <a:lumMod val="95000"/>
                  </a:schemeClr>
                </a:solidFill>
              </a:rPr>
              <a:t>()</a:t>
            </a:r>
          </a:p>
          <a:p>
            <a:pPr marL="285750" indent="-285750">
              <a:lnSpc>
                <a:spcPct val="150000"/>
              </a:lnSpc>
              <a:buFont typeface="Courier New" panose="02070309020205020404" pitchFamily="49" charset="0"/>
              <a:buChar char="o"/>
            </a:pPr>
            <a:r>
              <a:rPr lang="en-IN" sz="1600" dirty="0" smtClean="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Console.table</a:t>
            </a:r>
            <a:r>
              <a:rPr lang="en-IN" sz="1600" dirty="0" smtClean="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smtClean="0">
                <a:solidFill>
                  <a:schemeClr val="bg1">
                    <a:lumMod val="95000"/>
                  </a:schemeClr>
                </a:solidFill>
              </a:rPr>
              <a:t>Console.group</a:t>
            </a:r>
            <a:r>
              <a:rPr lang="en-IN" sz="1600" dirty="0" smtClean="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719470" y="5842623"/>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775063" y="1913287"/>
            <a:ext cx="516573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smtClean="0">
                <a:solidFill>
                  <a:schemeClr val="tx1"/>
                </a:solidFill>
                <a:latin typeface="Barlow Black" panose="00000A00000000000000" pitchFamily="2" charset="0"/>
              </a:rPr>
              <a:t>Chapter – 4</a:t>
            </a:r>
            <a:br>
              <a:rPr lang="en-US" sz="7200" b="1" dirty="0" smtClean="0">
                <a:solidFill>
                  <a:schemeClr val="tx1"/>
                </a:solidFill>
                <a:latin typeface="Barlow Black" panose="00000A00000000000000" pitchFamily="2" charset="0"/>
              </a:rPr>
            </a:br>
            <a:r>
              <a:rPr lang="en-US" sz="2800" dirty="0" smtClean="0">
                <a:solidFill>
                  <a:schemeClr val="accent2">
                    <a:lumMod val="60000"/>
                    <a:lumOff val="40000"/>
                  </a:schemeClr>
                </a:solidFill>
                <a:latin typeface="Bahnschrift Light Condensed" pitchFamily="34" charset="0"/>
              </a:rPr>
              <a:t>(</a:t>
            </a:r>
            <a:r>
              <a:rPr lang="en-US" dirty="0" smtClean="0">
                <a:solidFill>
                  <a:schemeClr val="accent2">
                    <a:lumMod val="60000"/>
                    <a:lumOff val="40000"/>
                  </a:schemeClr>
                </a:solidFill>
                <a:latin typeface="Bahnschrift Light Condensed" pitchFamily="34" charset="0"/>
              </a:rPr>
              <a:t>comments</a:t>
            </a:r>
            <a:r>
              <a:rPr lang="en-US" sz="2800" dirty="0" smtClean="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884932" y="6060338"/>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smtClean="0">
                <a:solidFill>
                  <a:schemeClr val="bg1">
                    <a:lumMod val="95000"/>
                  </a:schemeClr>
                </a:solidFill>
              </a:rPr>
              <a:t>Single line comments</a:t>
            </a:r>
          </a:p>
          <a:p>
            <a:pPr marL="285750" indent="-285750">
              <a:lnSpc>
                <a:spcPct val="150000"/>
              </a:lnSpc>
              <a:buFont typeface="Courier New" panose="02070309020205020404" pitchFamily="49" charset="0"/>
              <a:buChar char="o"/>
            </a:pPr>
            <a:r>
              <a:rPr lang="en-IN" sz="1600" dirty="0" smtClean="0">
                <a:solidFill>
                  <a:schemeClr val="bg1">
                    <a:lumMod val="95000"/>
                  </a:schemeClr>
                </a:solidFill>
              </a:rPr>
              <a:t>Multiline comments</a:t>
            </a:r>
          </a:p>
          <a:p>
            <a:pPr marL="285750" indent="-285750">
              <a:lnSpc>
                <a:spcPct val="150000"/>
              </a:lnSpc>
              <a:buFont typeface="Courier New" panose="02070309020205020404" pitchFamily="49" charset="0"/>
              <a:buChar char="o"/>
            </a:pPr>
            <a:r>
              <a:rPr lang="en-IN" sz="1600" dirty="0" smtClean="0">
                <a:solidFill>
                  <a:schemeClr val="bg1">
                    <a:lumMod val="95000"/>
                  </a:schemeClr>
                </a:solidFill>
              </a:rPr>
              <a:t>Inline comments</a:t>
            </a:r>
            <a:endParaRPr lang="en-IN" sz="1600" dirty="0">
              <a:solidFill>
                <a:schemeClr val="bg1">
                  <a:lumMod val="95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775063" y="1913287"/>
            <a:ext cx="516573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smtClean="0">
                <a:solidFill>
                  <a:schemeClr val="tx1"/>
                </a:solidFill>
                <a:latin typeface="Barlow Black" panose="00000A00000000000000" pitchFamily="2" charset="0"/>
              </a:rPr>
              <a:t>Chapter – 5</a:t>
            </a:r>
            <a:br>
              <a:rPr lang="en-US" sz="7200" b="1" dirty="0" smtClean="0">
                <a:solidFill>
                  <a:schemeClr val="tx1"/>
                </a:solidFill>
                <a:latin typeface="Barlow Black" panose="00000A00000000000000" pitchFamily="2" charset="0"/>
              </a:rPr>
            </a:br>
            <a:r>
              <a:rPr lang="en-US" sz="2800" dirty="0" smtClean="0">
                <a:solidFill>
                  <a:schemeClr val="accent2">
                    <a:lumMod val="60000"/>
                    <a:lumOff val="40000"/>
                  </a:schemeClr>
                </a:solidFill>
                <a:latin typeface="Bahnschrift Light Condensed" pitchFamily="34" charset="0"/>
              </a:rPr>
              <a:t>(</a:t>
            </a:r>
            <a:r>
              <a:rPr lang="en-US" dirty="0" smtClean="0">
                <a:solidFill>
                  <a:schemeClr val="accent2">
                    <a:lumMod val="60000"/>
                    <a:lumOff val="40000"/>
                  </a:schemeClr>
                </a:solidFill>
                <a:latin typeface="Bahnschrift Light Condensed" pitchFamily="34" charset="0"/>
              </a:rPr>
              <a:t>variables</a:t>
            </a:r>
            <a:r>
              <a:rPr lang="en-US" sz="2800" dirty="0" smtClean="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884932" y="6060338"/>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err="1" smtClean="0">
                <a:solidFill>
                  <a:schemeClr val="bg1">
                    <a:lumMod val="95000"/>
                  </a:schemeClr>
                </a:solidFill>
              </a:rPr>
              <a:t>Var</a:t>
            </a:r>
            <a:endParaRPr lang="en-US" sz="1600" dirty="0" smtClean="0">
              <a:solidFill>
                <a:schemeClr val="bg1">
                  <a:lumMod val="95000"/>
                </a:schemeClr>
              </a:solidFill>
            </a:endParaRPr>
          </a:p>
          <a:p>
            <a:pPr marL="285750" indent="-285750">
              <a:lnSpc>
                <a:spcPct val="150000"/>
              </a:lnSpc>
              <a:buFont typeface="Courier New" panose="02070309020205020404" pitchFamily="49" charset="0"/>
              <a:buChar char="o"/>
            </a:pPr>
            <a:r>
              <a:rPr lang="en-IN" sz="1600" dirty="0" smtClean="0">
                <a:solidFill>
                  <a:schemeClr val="bg1">
                    <a:lumMod val="95000"/>
                  </a:schemeClr>
                </a:solidFill>
              </a:rPr>
              <a:t>What is Hoisting</a:t>
            </a:r>
          </a:p>
          <a:p>
            <a:pPr marL="285750" indent="-285750">
              <a:lnSpc>
                <a:spcPct val="150000"/>
              </a:lnSpc>
              <a:buFont typeface="Courier New" panose="02070309020205020404" pitchFamily="49" charset="0"/>
              <a:buChar char="o"/>
            </a:pPr>
            <a:r>
              <a:rPr lang="en-IN" sz="1600" dirty="0" smtClean="0">
                <a:solidFill>
                  <a:schemeClr val="bg1">
                    <a:lumMod val="95000"/>
                  </a:schemeClr>
                </a:solidFill>
              </a:rPr>
              <a:t>Undefined </a:t>
            </a:r>
            <a:r>
              <a:rPr lang="en-IN" sz="1600" dirty="0" err="1" smtClean="0">
                <a:solidFill>
                  <a:schemeClr val="bg1">
                    <a:lumMod val="95000"/>
                  </a:schemeClr>
                </a:solidFill>
              </a:rPr>
              <a:t>vs</a:t>
            </a:r>
            <a:r>
              <a:rPr lang="en-IN" sz="1600" dirty="0" smtClean="0">
                <a:solidFill>
                  <a:schemeClr val="bg1">
                    <a:lumMod val="95000"/>
                  </a:schemeClr>
                </a:solidFill>
              </a:rPr>
              <a:t> not-defined</a:t>
            </a:r>
          </a:p>
          <a:p>
            <a:pPr marL="285750" indent="-285750">
              <a:lnSpc>
                <a:spcPct val="150000"/>
              </a:lnSpc>
              <a:buFont typeface="Courier New" panose="02070309020205020404" pitchFamily="49" charset="0"/>
              <a:buChar char="o"/>
            </a:pPr>
            <a:r>
              <a:rPr lang="en-IN" sz="1600" dirty="0" smtClean="0">
                <a:solidFill>
                  <a:schemeClr val="bg1">
                    <a:lumMod val="95000"/>
                  </a:schemeClr>
                </a:solidFill>
              </a:rPr>
              <a:t>With arrow function</a:t>
            </a:r>
          </a:p>
          <a:p>
            <a:pPr marL="285750" indent="-285750">
              <a:lnSpc>
                <a:spcPct val="150000"/>
              </a:lnSpc>
              <a:buFont typeface="Courier New" panose="02070309020205020404" pitchFamily="49" charset="0"/>
              <a:buChar char="o"/>
            </a:pPr>
            <a:r>
              <a:rPr lang="en-IN" sz="1600" dirty="0" smtClean="0">
                <a:solidFill>
                  <a:schemeClr val="bg1">
                    <a:lumMod val="95000"/>
                  </a:schemeClr>
                </a:solidFill>
              </a:rPr>
              <a:t>What is call stack and how it works</a:t>
            </a:r>
          </a:p>
          <a:p>
            <a:pPr marL="285750" indent="-285750">
              <a:lnSpc>
                <a:spcPct val="150000"/>
              </a:lnSpc>
              <a:buFont typeface="Courier New" panose="02070309020205020404" pitchFamily="49" charset="0"/>
              <a:buChar char="o"/>
            </a:pPr>
            <a:r>
              <a:rPr lang="en-IN" sz="1600" dirty="0" smtClean="0">
                <a:solidFill>
                  <a:schemeClr val="bg1">
                    <a:lumMod val="95000"/>
                  </a:schemeClr>
                </a:solidFill>
              </a:rPr>
              <a:t>Let</a:t>
            </a:r>
          </a:p>
          <a:p>
            <a:pPr marL="285750" indent="-285750">
              <a:lnSpc>
                <a:spcPct val="150000"/>
              </a:lnSpc>
              <a:buFont typeface="Courier New" panose="02070309020205020404" pitchFamily="49" charset="0"/>
              <a:buChar char="o"/>
            </a:pPr>
            <a:r>
              <a:rPr lang="en-IN" sz="1600" dirty="0" smtClean="0">
                <a:solidFill>
                  <a:schemeClr val="bg1">
                    <a:lumMod val="95000"/>
                  </a:schemeClr>
                </a:solidFill>
              </a:rPr>
              <a:t>Const</a:t>
            </a:r>
            <a:endParaRPr lang="en-IN" sz="1600" dirty="0" smtClean="0">
              <a:solidFill>
                <a:schemeClr val="bg1">
                  <a:lumMod val="95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xmlns=""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xmlns="" id="{62BB4F8D-44B7-9866-F7B2-6375CB902974}"/>
              </a:ext>
            </a:extLst>
          </p:cNvPr>
          <p:cNvSpPr>
            <a:spLocks noGrp="1"/>
          </p:cNvSpPr>
          <p:nvPr>
            <p:ph type="title"/>
          </p:nvPr>
        </p:nvSpPr>
        <p:spPr>
          <a:xfrm>
            <a:off x="1131736" y="1913287"/>
            <a:ext cx="4809066"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r>
              <a:rPr lang="en-US" sz="7200" b="1" dirty="0">
                <a:solidFill>
                  <a:schemeClr val="tx1"/>
                </a:solidFill>
                <a:latin typeface="Barlow Black" panose="00000A00000000000000" pitchFamily="2" charset="0"/>
              </a:rPr>
              <a:t/>
            </a:r>
            <a:br>
              <a:rPr lang="en-US" sz="7200" b="1" dirty="0">
                <a:solidFill>
                  <a:schemeClr val="tx1"/>
                </a:solidFill>
                <a:latin typeface="Barlow Black" panose="00000A00000000000000" pitchFamily="2" charset="0"/>
              </a:rPr>
            </a:br>
            <a:r>
              <a:rPr lang="en-US" sz="7200" b="1" dirty="0" smtClean="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xmlns=""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xmlns=""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8" name="TextBox 7">
            <a:extLst>
              <a:ext uri="{FF2B5EF4-FFF2-40B4-BE49-F238E27FC236}">
                <a16:creationId xmlns:a16="http://schemas.microsoft.com/office/drawing/2014/main" xmlns="" id="{6E6F1672-8C91-3FA6-CB80-58FD68172333}"/>
              </a:ext>
            </a:extLst>
          </p:cNvPr>
          <p:cNvSpPr txBox="1"/>
          <p:nvPr/>
        </p:nvSpPr>
        <p:spPr>
          <a:xfrm>
            <a:off x="1719470" y="5842623"/>
            <a:ext cx="3842170" cy="369332"/>
          </a:xfrm>
          <a:prstGeom prst="rect">
            <a:avLst/>
          </a:prstGeom>
          <a:solidFill>
            <a:schemeClr val="bg1">
              <a:lumMod val="75000"/>
              <a:lumOff val="25000"/>
            </a:schemeClr>
          </a:solid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xmlns=""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8B67155-694F-FF61-7CDD-33A20A316215}"/>
              </a:ext>
            </a:extLst>
          </p:cNvPr>
          <p:cNvSpPr>
            <a:spLocks noGrp="1"/>
          </p:cNvSpPr>
          <p:nvPr>
            <p:ph type="title"/>
          </p:nvPr>
        </p:nvSpPr>
        <p:spPr>
          <a:xfrm>
            <a:off x="198363" y="597199"/>
            <a:ext cx="8596668" cy="666407"/>
          </a:xfrm>
        </p:spPr>
        <p:txBody>
          <a:bodyPr/>
          <a:lstStyle/>
          <a:p>
            <a:r>
              <a:rPr lang="en-US" b="1" dirty="0" smtClean="0">
                <a:solidFill>
                  <a:schemeClr val="tx1"/>
                </a:solidFill>
                <a:latin typeface="Bahnschrift SemiLight" pitchFamily="34" charset="0"/>
              </a:rPr>
              <a:t>What is </a:t>
            </a:r>
            <a:r>
              <a:rPr lang="en-US" b="1" dirty="0" err="1" smtClean="0">
                <a:solidFill>
                  <a:schemeClr val="tx1"/>
                </a:solidFill>
                <a:latin typeface="Bahnschrift SemiLight" pitchFamily="34" charset="0"/>
              </a:rPr>
              <a:t>var</a:t>
            </a:r>
            <a:r>
              <a:rPr lang="en-US" b="1" dirty="0" smtClean="0">
                <a:solidFill>
                  <a:schemeClr val="tx1"/>
                </a:solidFill>
                <a:latin typeface="Bahnschrift SemiLight" pitchFamily="34" charset="0"/>
              </a:rPr>
              <a:t>?</a:t>
            </a:r>
            <a:endParaRPr lang="en-US" b="1" dirty="0">
              <a:solidFill>
                <a:schemeClr val="tx1"/>
              </a:solidFill>
              <a:latin typeface="Bahnschrift SemiLight" pitchFamily="34" charset="0"/>
            </a:endParaRPr>
          </a:p>
        </p:txBody>
      </p:sp>
      <p:sp>
        <p:nvSpPr>
          <p:cNvPr id="3" name="Content Placeholder 2">
            <a:extLst>
              <a:ext uri="{FF2B5EF4-FFF2-40B4-BE49-F238E27FC236}">
                <a16:creationId xmlns:a16="http://schemas.microsoft.com/office/drawing/2014/main" xmlns="" id="{2A53D2DA-721D-FC7E-8E09-BCBD844B6F9F}"/>
              </a:ext>
            </a:extLst>
          </p:cNvPr>
          <p:cNvSpPr>
            <a:spLocks noGrp="1"/>
          </p:cNvSpPr>
          <p:nvPr>
            <p:ph idx="1"/>
          </p:nvPr>
        </p:nvSpPr>
        <p:spPr>
          <a:xfrm>
            <a:off x="233198" y="1259254"/>
            <a:ext cx="7502570" cy="830804"/>
          </a:xfrm>
        </p:spPr>
        <p:txBody>
          <a:bodyPr>
            <a:normAutofit/>
          </a:bodyPr>
          <a:lstStyle/>
          <a:p>
            <a:r>
              <a:rPr lang="en-US" sz="1600" dirty="0" smtClean="0"/>
              <a:t>In JavaScript, </a:t>
            </a:r>
            <a:r>
              <a:rPr lang="en-US" sz="1600" dirty="0" err="1" smtClean="0"/>
              <a:t>var</a:t>
            </a:r>
            <a:r>
              <a:rPr lang="en-US" sz="1600" dirty="0" smtClean="0"/>
              <a:t> is a keyword used to declare variables. It was the </a:t>
            </a:r>
            <a:r>
              <a:rPr lang="en-US" sz="1600" dirty="0" smtClean="0"/>
              <a:t>primary </a:t>
            </a:r>
            <a:r>
              <a:rPr lang="en-US" sz="1600" dirty="0" smtClean="0"/>
              <a:t>way to declare variables before the introduction of let and const in ES6 (</a:t>
            </a:r>
            <a:r>
              <a:rPr lang="en-US" sz="1600" dirty="0" err="1" smtClean="0"/>
              <a:t>ECMAScript</a:t>
            </a:r>
            <a:r>
              <a:rPr lang="en-US" sz="1600" dirty="0" smtClean="0"/>
              <a:t> </a:t>
            </a:r>
            <a:r>
              <a:rPr lang="en-US" sz="1600" dirty="0" smtClean="0"/>
              <a:t>2015</a:t>
            </a:r>
          </a:p>
          <a:p>
            <a:endParaRPr lang="en-US" sz="1600" dirty="0"/>
          </a:p>
        </p:txBody>
      </p:sp>
      <p:sp>
        <p:nvSpPr>
          <p:cNvPr id="5" name="Ribbon: Curved and Tilted Down 4">
            <a:extLst>
              <a:ext uri="{FF2B5EF4-FFF2-40B4-BE49-F238E27FC236}">
                <a16:creationId xmlns:a16="http://schemas.microsoft.com/office/drawing/2014/main" xmlns=""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xmlns=""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smtClean="0">
                <a:solidFill>
                  <a:schemeClr val="tx1"/>
                </a:solidFill>
              </a:rPr>
              <a:t>What is </a:t>
            </a:r>
            <a:r>
              <a:rPr lang="en-US" sz="1400" dirty="0" err="1" smtClean="0">
                <a:solidFill>
                  <a:schemeClr val="tx1"/>
                </a:solidFill>
              </a:rPr>
              <a:t>var</a:t>
            </a:r>
            <a:r>
              <a:rPr lang="en-US" sz="1400" dirty="0" smtClean="0">
                <a:solidFill>
                  <a:schemeClr val="tx1"/>
                </a:solidFill>
              </a:rPr>
              <a:t>?</a:t>
            </a:r>
            <a:endParaRPr lang="en-US" sz="1400" dirty="0" smtClean="0">
              <a:solidFill>
                <a:schemeClr val="tx1"/>
              </a:solidFill>
            </a:endParaRPr>
          </a:p>
          <a:p>
            <a:pPr marL="285750" indent="-285750">
              <a:lnSpc>
                <a:spcPct val="150000"/>
              </a:lnSpc>
              <a:buFont typeface="Courier New" panose="02070309020205020404" pitchFamily="49" charset="0"/>
              <a:buChar char="o"/>
            </a:pPr>
            <a:r>
              <a:rPr lang="en-IN" sz="1400" dirty="0" smtClean="0">
                <a:solidFill>
                  <a:schemeClr val="tx1"/>
                </a:solidFill>
              </a:rPr>
              <a:t>What is Hoisting</a:t>
            </a:r>
          </a:p>
          <a:p>
            <a:pPr marL="285750" indent="-285750">
              <a:lnSpc>
                <a:spcPct val="150000"/>
              </a:lnSpc>
              <a:buFont typeface="Courier New" panose="02070309020205020404" pitchFamily="49" charset="0"/>
              <a:buChar char="o"/>
            </a:pPr>
            <a:r>
              <a:rPr lang="en-IN" sz="1400" dirty="0" smtClean="0">
                <a:solidFill>
                  <a:schemeClr val="tx1"/>
                </a:solidFill>
              </a:rPr>
              <a:t>Undefined </a:t>
            </a:r>
            <a:r>
              <a:rPr lang="en-IN" sz="1400" dirty="0" err="1" smtClean="0">
                <a:solidFill>
                  <a:schemeClr val="tx1"/>
                </a:solidFill>
              </a:rPr>
              <a:t>vs</a:t>
            </a:r>
            <a:r>
              <a:rPr lang="en-IN" sz="1400" dirty="0" smtClean="0">
                <a:solidFill>
                  <a:schemeClr val="tx1"/>
                </a:solidFill>
              </a:rPr>
              <a:t> not-defined</a:t>
            </a:r>
          </a:p>
          <a:p>
            <a:pPr marL="285750" indent="-285750">
              <a:lnSpc>
                <a:spcPct val="150000"/>
              </a:lnSpc>
              <a:buFont typeface="Courier New" panose="02070309020205020404" pitchFamily="49" charset="0"/>
              <a:buChar char="o"/>
            </a:pPr>
            <a:r>
              <a:rPr lang="en-IN" sz="1400" dirty="0" smtClean="0">
                <a:solidFill>
                  <a:schemeClr val="tx1"/>
                </a:solidFill>
              </a:rPr>
              <a:t>With arrow function</a:t>
            </a:r>
          </a:p>
          <a:p>
            <a:pPr marL="285750" indent="-285750">
              <a:lnSpc>
                <a:spcPct val="150000"/>
              </a:lnSpc>
              <a:buFont typeface="Courier New" panose="02070309020205020404" pitchFamily="49" charset="0"/>
              <a:buChar char="o"/>
            </a:pPr>
            <a:r>
              <a:rPr lang="en-IN" sz="1400" dirty="0" smtClean="0">
                <a:solidFill>
                  <a:schemeClr val="tx1"/>
                </a:solidFill>
              </a:rPr>
              <a:t>What is call stack and how it works</a:t>
            </a:r>
          </a:p>
          <a:p>
            <a:pPr marL="285750" indent="-285750">
              <a:lnSpc>
                <a:spcPct val="150000"/>
              </a:lnSpc>
              <a:buFont typeface="Courier New" panose="02070309020205020404" pitchFamily="49" charset="0"/>
              <a:buChar char="o"/>
            </a:pPr>
            <a:r>
              <a:rPr lang="en-IN" sz="1400" dirty="0" smtClean="0">
                <a:solidFill>
                  <a:schemeClr val="tx1"/>
                </a:solidFill>
              </a:rPr>
              <a:t>Let</a:t>
            </a:r>
          </a:p>
          <a:p>
            <a:pPr marL="285750" indent="-285750">
              <a:lnSpc>
                <a:spcPct val="150000"/>
              </a:lnSpc>
              <a:buFont typeface="Courier New" panose="02070309020205020404" pitchFamily="49" charset="0"/>
              <a:buChar char="o"/>
            </a:pPr>
            <a:r>
              <a:rPr lang="en-IN" sz="1400" dirty="0" smtClean="0">
                <a:solidFill>
                  <a:schemeClr val="tx1"/>
                </a:solidFill>
              </a:rPr>
              <a:t>Const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2).png"/>
          <p:cNvPicPr>
            <a:picLocks noChangeAspect="1" noChangeArrowheads="1"/>
          </p:cNvPicPr>
          <p:nvPr/>
        </p:nvPicPr>
        <p:blipFill>
          <a:blip r:embed="rId2"/>
          <a:srcRect/>
          <a:stretch>
            <a:fillRect/>
          </a:stretch>
        </p:blipFill>
        <p:spPr bwMode="auto">
          <a:xfrm>
            <a:off x="756743" y="2263820"/>
            <a:ext cx="4259393" cy="3712801"/>
          </a:xfrm>
          <a:prstGeom prst="rect">
            <a:avLst/>
          </a:prstGeom>
          <a:noFill/>
        </p:spPr>
      </p:pic>
    </p:spTree>
    <p:extLst>
      <p:ext uri="{BB962C8B-B14F-4D97-AF65-F5344CB8AC3E}">
        <p14:creationId xmlns:p14="http://schemas.microsoft.com/office/powerpoint/2010/main" xmlns="" val="3002471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xmlns=""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xmlns=""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xmlns=""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xmlns="" val="3274136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xmlns=""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xmlns=""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xmlns=""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xmlns=""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57857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xmlns=""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xmlns=""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xmlns=""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xmlns=""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xmlns=""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xmlns=""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xmlns=""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xmlns=""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xmlns=""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xmlns=""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xmlns=""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xmlns=""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xmlns=""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xmlns=""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xmlns=""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xmlns=""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xmlns=""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xmlns=""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smtClean="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xmlns=""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2196</TotalTime>
  <Words>1108</Words>
  <Application>Microsoft Office PowerPoint</Application>
  <PresentationFormat>Custom</PresentationFormat>
  <Paragraphs>271</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JavaScript Chapter – 2  (first look)</vt:lpstr>
      <vt:lpstr>Enable and disable JavaScript</vt:lpstr>
      <vt:lpstr>Basic Syntax of JavaScript</vt:lpstr>
      <vt:lpstr>First JavaScript code on webpage</vt:lpstr>
      <vt:lpstr>Literal in JavaScript</vt:lpstr>
      <vt:lpstr>JavaScript Chapter – 3  (console)</vt:lpstr>
      <vt:lpstr>JavaScript Chapter – 4 (comments)</vt:lpstr>
      <vt:lpstr>JavaScript Chapter – 5 (variables)</vt:lpstr>
      <vt:lpstr>What is var?</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52</cp:revision>
  <dcterms:created xsi:type="dcterms:W3CDTF">2025-08-25T06:19:28Z</dcterms:created>
  <dcterms:modified xsi:type="dcterms:W3CDTF">2025-08-26T20:36:29Z</dcterms:modified>
</cp:coreProperties>
</file>