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2"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p:scale>
          <a:sx n="100" d="100"/>
          <a:sy n="100" d="100"/>
        </p:scale>
        <p:origin x="-990" y="-28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9/14/2025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4</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smtClean="0">
                <a:solidFill>
                  <a:schemeClr val="accent2">
                    <a:lumMod val="60000"/>
                    <a:lumOff val="40000"/>
                  </a:schemeClr>
                </a:solidFill>
                <a:latin typeface="Bahnschrift Light Condensed" pitchFamily="34" charset="0"/>
              </a:rPr>
              <a:t>comments</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smtClean="0">
                <a:solidFill>
                  <a:schemeClr val="bg1">
                    <a:lumMod val="95000"/>
                  </a:schemeClr>
                </a:solidFill>
              </a:rPr>
              <a:t>Single line</a:t>
            </a:r>
            <a:endParaRPr lang="en-US"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smtClean="0">
                <a:solidFill>
                  <a:schemeClr val="bg1">
                    <a:lumMod val="95000"/>
                  </a:schemeClr>
                </a:solidFill>
              </a:rPr>
              <a:t>Inline</a:t>
            </a:r>
            <a:endParaRPr lang="en-IN"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smtClean="0">
                <a:solidFill>
                  <a:schemeClr val="bg1">
                    <a:lumMod val="95000"/>
                  </a:schemeClr>
                </a:solidFill>
              </a:rPr>
              <a:t>Multiline</a:t>
            </a:r>
            <a:endParaRPr lang="en-IN"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err="1" smtClean="0">
                <a:solidFill>
                  <a:schemeClr val="bg1">
                    <a:lumMod val="95000"/>
                  </a:schemeClr>
                </a:solidFill>
              </a:rPr>
              <a:t>JSDoc</a:t>
            </a:r>
            <a:r>
              <a:rPr lang="en-IN" sz="2800" dirty="0" smtClean="0">
                <a:solidFill>
                  <a:schemeClr val="bg1">
                    <a:lumMod val="95000"/>
                  </a:schemeClr>
                </a:solidFill>
              </a:rPr>
              <a:t> Comment</a:t>
            </a:r>
            <a:endParaRPr lang="en-IN" sz="2800" dirty="0">
              <a:solidFill>
                <a:schemeClr val="bg1">
                  <a:lumMod val="95000"/>
                </a:schemeClr>
              </a:solidFill>
            </a:endParaRPr>
          </a:p>
        </p:txBody>
      </p:sp>
      <p:sp>
        <p:nvSpPr>
          <p:cNvPr id="3" name="TextBox 2">
            <a:extLst>
              <a:ext uri="{FF2B5EF4-FFF2-40B4-BE49-F238E27FC236}">
                <a16:creationId xmlns=""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r>
              <a:rPr lang="en-US" sz="2000" dirty="0"/>
              <a:t/>
            </a:r>
            <a:br>
              <a:rPr lang="en-US" sz="2000" dirty="0"/>
            </a:br>
            <a:r>
              <a:rPr lang="en-US" sz="2000" dirty="0"/>
              <a:t/>
            </a: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r>
              <a:rPr lang="en-US" sz="2000" dirty="0"/>
              <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r>
              <a:rPr lang="en-US" sz="2000" dirty="0">
                <a:solidFill>
                  <a:schemeClr val="tx1">
                    <a:lumMod val="50000"/>
                  </a:schemeClr>
                </a:solidFill>
              </a:rPr>
              <a:t/>
            </a: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r>
              <a:rPr lang="en-US" sz="2000" dirty="0"/>
              <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693676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5</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variables</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smtClean="0">
                <a:solidFill>
                  <a:schemeClr val="bg1">
                    <a:lumMod val="95000"/>
                  </a:schemeClr>
                </a:solidFill>
              </a:rPr>
              <a:t>var</a:t>
            </a:r>
            <a:r>
              <a:rPr lang="en-US" sz="2400" dirty="0" smtClean="0">
                <a:solidFill>
                  <a:schemeClr val="bg1">
                    <a:lumMod val="95000"/>
                  </a:schemeClr>
                </a:solidFill>
              </a:rPr>
              <a:t>, </a:t>
            </a:r>
            <a:r>
              <a:rPr lang="en-US" sz="2400" b="1" dirty="0" smtClean="0">
                <a:solidFill>
                  <a:schemeClr val="bg1">
                    <a:lumMod val="95000"/>
                  </a:schemeClr>
                </a:solidFill>
              </a:rPr>
              <a:t>let</a:t>
            </a:r>
            <a:r>
              <a:rPr lang="en-US" sz="2400" dirty="0" smtClean="0">
                <a:solidFill>
                  <a:schemeClr val="bg1">
                    <a:lumMod val="95000"/>
                  </a:schemeClr>
                </a:solidFill>
              </a:rPr>
              <a:t> and </a:t>
            </a:r>
            <a:r>
              <a:rPr lang="en-US" sz="2400" b="1" dirty="0" smtClean="0">
                <a:solidFill>
                  <a:schemeClr val="bg1">
                    <a:lumMod val="95000"/>
                  </a:schemeClr>
                </a:solidFill>
              </a:rPr>
              <a:t>const</a:t>
            </a:r>
            <a:endParaRPr lang="en-US" sz="2400" b="1" dirty="0">
              <a:solidFill>
                <a:schemeClr val="bg1">
                  <a:lumMod val="95000"/>
                </a:schemeClr>
              </a:solidFill>
            </a:endParaRPr>
          </a:p>
          <a:p>
            <a:pPr marL="285750" indent="-285750">
              <a:lnSpc>
                <a:spcPct val="150000"/>
              </a:lnSpc>
              <a:buFont typeface="Arial" pitchFamily="34" charset="0"/>
              <a:buChar char="•"/>
            </a:pPr>
            <a:r>
              <a:rPr lang="en-IN" sz="2400" dirty="0" smtClean="0">
                <a:solidFill>
                  <a:schemeClr val="bg1">
                    <a:lumMod val="95000"/>
                  </a:schemeClr>
                </a:solidFill>
              </a:rPr>
              <a:t>What is </a:t>
            </a:r>
            <a:r>
              <a:rPr lang="en-IN" sz="2400" b="1" dirty="0" smtClean="0">
                <a:solidFill>
                  <a:schemeClr val="bg1">
                    <a:lumMod val="95000"/>
                  </a:schemeClr>
                </a:solidFill>
              </a:rPr>
              <a:t>Hoisting</a:t>
            </a:r>
          </a:p>
          <a:p>
            <a:pPr marL="285750" indent="-285750">
              <a:lnSpc>
                <a:spcPct val="150000"/>
              </a:lnSpc>
              <a:buFont typeface="Arial" pitchFamily="34" charset="0"/>
              <a:buChar char="•"/>
            </a:pPr>
            <a:r>
              <a:rPr lang="en-IN" sz="2400" b="1" dirty="0" smtClean="0">
                <a:solidFill>
                  <a:schemeClr val="bg1">
                    <a:lumMod val="95000"/>
                  </a:schemeClr>
                </a:solidFill>
              </a:rPr>
              <a:t>Hoisting</a:t>
            </a:r>
            <a:r>
              <a:rPr lang="en-IN" sz="2400" dirty="0" smtClean="0">
                <a:solidFill>
                  <a:schemeClr val="bg1">
                    <a:lumMod val="95000"/>
                  </a:schemeClr>
                </a:solidFill>
              </a:rPr>
              <a:t> with arrow function</a:t>
            </a:r>
            <a:endParaRPr lang="en-IN" sz="2400" dirty="0">
              <a:solidFill>
                <a:schemeClr val="bg1">
                  <a:lumMod val="95000"/>
                </a:schemeClr>
              </a:solidFill>
            </a:endParaRPr>
          </a:p>
          <a:p>
            <a:pPr marL="285750" indent="-285750">
              <a:lnSpc>
                <a:spcPct val="150000"/>
              </a:lnSpc>
              <a:buFont typeface="Arial" pitchFamily="34" charset="0"/>
              <a:buChar char="•"/>
            </a:pPr>
            <a:r>
              <a:rPr lang="en-IN" sz="2400" b="1" dirty="0" smtClean="0">
                <a:solidFill>
                  <a:schemeClr val="bg1">
                    <a:lumMod val="95000"/>
                  </a:schemeClr>
                </a:solidFill>
              </a:rPr>
              <a:t>Undefined</a:t>
            </a:r>
            <a:r>
              <a:rPr lang="en-IN" sz="2400" dirty="0" smtClean="0">
                <a:solidFill>
                  <a:schemeClr val="bg1">
                    <a:lumMod val="95000"/>
                  </a:schemeClr>
                </a:solidFill>
              </a:rPr>
              <a:t> and </a:t>
            </a:r>
            <a:r>
              <a:rPr lang="en-IN" sz="2400" b="1" dirty="0" smtClean="0">
                <a:solidFill>
                  <a:schemeClr val="bg1">
                    <a:lumMod val="95000"/>
                  </a:schemeClr>
                </a:solidFill>
              </a:rPr>
              <a:t>not-defined</a:t>
            </a:r>
            <a:endParaRPr lang="en-IN" sz="2400" b="1" dirty="0">
              <a:solidFill>
                <a:schemeClr val="bg1">
                  <a:lumMod val="95000"/>
                </a:schemeClr>
              </a:solidFill>
            </a:endParaRPr>
          </a:p>
          <a:p>
            <a:pPr marL="285750" indent="-285750">
              <a:lnSpc>
                <a:spcPct val="150000"/>
              </a:lnSpc>
              <a:buFont typeface="Arial" pitchFamily="34" charset="0"/>
              <a:buChar char="•"/>
            </a:pPr>
            <a:r>
              <a:rPr lang="en-IN" sz="2400" dirty="0" smtClean="0">
                <a:solidFill>
                  <a:schemeClr val="bg1">
                    <a:lumMod val="95000"/>
                  </a:schemeClr>
                </a:solidFill>
              </a:rPr>
              <a:t>Working of </a:t>
            </a:r>
            <a:r>
              <a:rPr lang="en-IN" sz="2400" b="1" dirty="0" smtClean="0">
                <a:solidFill>
                  <a:schemeClr val="bg1">
                    <a:lumMod val="95000"/>
                  </a:schemeClr>
                </a:solidFill>
              </a:rPr>
              <a:t>Call stack</a:t>
            </a:r>
            <a:endParaRPr lang="en-IN" sz="2400" b="1" dirty="0">
              <a:solidFill>
                <a:schemeClr val="bg1">
                  <a:lumMod val="95000"/>
                </a:schemeClr>
              </a:solidFill>
            </a:endParaRPr>
          </a:p>
        </p:txBody>
      </p:sp>
      <p:sp>
        <p:nvSpPr>
          <p:cNvPr id="3" name="TextBox 2">
            <a:extLst>
              <a:ext uri="{FF2B5EF4-FFF2-40B4-BE49-F238E27FC236}">
                <a16:creationId xmlns=""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r>
              <a:rPr lang="en-US" sz="3600" b="1" dirty="0">
                <a:solidFill>
                  <a:schemeClr val="bg1"/>
                </a:solidFill>
              </a:rPr>
              <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r>
              <a:rPr lang="en-IN" sz="1600" dirty="0">
                <a:solidFill>
                  <a:schemeClr val="bg1"/>
                </a:solidFill>
              </a:rPr>
              <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r>
              <a:rPr lang="en-IN" sz="1400" dirty="0">
                <a:solidFill>
                  <a:schemeClr val="bg1"/>
                </a:solidFill>
              </a:rPr>
              <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r>
              <a:rPr lang="en-IN" sz="1600" dirty="0">
                <a:solidFill>
                  <a:schemeClr val="bg1"/>
                </a:solidFill>
              </a:rPr>
              <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r>
              <a:rPr lang="en-US" dirty="0"/>
              <a:t/>
            </a: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 xmlns:p14="http://schemas.microsoft.com/office/powerpoint/2010/main" val="3002471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a:t>
            </a:r>
            <a:r>
              <a:rPr lang="en-US" sz="7200" b="1" dirty="0">
                <a:solidFill>
                  <a:schemeClr val="tx1"/>
                </a:solidFill>
                <a:latin typeface="Barlow Black" panose="00000A00000000000000" pitchFamily="2" charset="0"/>
              </a:rPr>
              <a:t>– </a:t>
            </a:r>
            <a:r>
              <a:rPr lang="en-US" sz="7200" b="1" dirty="0" smtClean="0">
                <a:solidFill>
                  <a:schemeClr val="tx1"/>
                </a:solidFill>
                <a:latin typeface="Barlow Black" panose="00000A00000000000000" pitchFamily="2" charset="0"/>
              </a:rPr>
              <a:t>8</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use strict</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smtClean="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9</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Arithmetic Operators</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9</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Comparison Operators</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10</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6600" b="1" dirty="0" smtClean="0">
                <a:solidFill>
                  <a:schemeClr val="accent2">
                    <a:lumMod val="60000"/>
                    <a:lumOff val="40000"/>
                  </a:schemeClr>
                </a:solidFill>
                <a:latin typeface="Bahnschrift Light Condensed" pitchFamily="34" charset="0"/>
              </a:rPr>
              <a:t>(</a:t>
            </a:r>
            <a:r>
              <a:rPr lang="en-US" sz="8800" b="1" dirty="0" smtClean="0">
                <a:solidFill>
                  <a:schemeClr val="accent2">
                    <a:lumMod val="60000"/>
                    <a:lumOff val="40000"/>
                  </a:schemeClr>
                </a:solidFill>
                <a:latin typeface="Bahnschrift Light Condensed" pitchFamily="34" charset="0"/>
              </a:rPr>
              <a:t>Logical Operators</a:t>
            </a:r>
            <a:r>
              <a:rPr lang="en-US" sz="6600" b="1" dirty="0" smtClean="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smtClean="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smtClean="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smtClean="0">
                <a:solidFill>
                  <a:schemeClr val="tx1"/>
                </a:solidFill>
                <a:latin typeface="Barlow Black" panose="00000A00000000000000" pitchFamily="2" charset="0"/>
              </a:rPr>
              <a:t>Chapter – </a:t>
            </a:r>
            <a:r>
              <a:rPr lang="en-US" sz="7200" dirty="0" smtClean="0">
                <a:solidFill>
                  <a:schemeClr val="tx1"/>
                </a:solidFill>
                <a:latin typeface="Bahnschrift SemiLight" pitchFamily="34" charset="0"/>
              </a:rPr>
              <a:t>10</a:t>
            </a:r>
            <a:r>
              <a:rPr lang="en-US" sz="7200" b="1" dirty="0" smtClean="0">
                <a:solidFill>
                  <a:schemeClr val="tx1"/>
                </a:solidFill>
                <a:latin typeface="Barlow Black" panose="00000A00000000000000" pitchFamily="2" charset="0"/>
              </a:rPr>
              <a:t/>
            </a:r>
            <a:br>
              <a:rPr lang="en-US" sz="7200" b="1" dirty="0" smtClean="0">
                <a:solidFill>
                  <a:schemeClr val="tx1"/>
                </a:solidFill>
                <a:latin typeface="Barlow Black" panose="00000A00000000000000" pitchFamily="2" charset="0"/>
              </a:rPr>
            </a:br>
            <a:r>
              <a:rPr lang="en-US" sz="4800" dirty="0" smtClean="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smtClean="0">
                <a:latin typeface="Barlow Condensed ExtraLight" panose="00000306000000000000" pitchFamily="2" charset="0"/>
              </a:rPr>
              <a:t>JavaScript - </a:t>
            </a:r>
            <a:r>
              <a:rPr lang="en-US" sz="3200" b="1" dirty="0" smtClean="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smtClean="0"/>
              <a:t>let </a:t>
            </a:r>
            <a:r>
              <a:rPr lang="en-IN" sz="3600" dirty="0" smtClean="0">
                <a:solidFill>
                  <a:srgbClr val="0070C0"/>
                </a:solidFill>
              </a:rPr>
              <a:t>variable</a:t>
            </a:r>
            <a:r>
              <a:rPr lang="en-IN" sz="3600" dirty="0" smtClean="0"/>
              <a:t> = </a:t>
            </a:r>
            <a:r>
              <a:rPr lang="en-IN" sz="3600" dirty="0" smtClean="0">
                <a:solidFill>
                  <a:schemeClr val="bg2">
                    <a:lumMod val="60000"/>
                    <a:lumOff val="40000"/>
                  </a:schemeClr>
                </a:solidFill>
              </a:rPr>
              <a:t>condition</a:t>
            </a:r>
            <a:r>
              <a:rPr lang="en-IN" sz="3600" dirty="0" smtClean="0"/>
              <a:t> ? </a:t>
            </a:r>
            <a:r>
              <a:rPr lang="en-IN" sz="3600" dirty="0" smtClean="0">
                <a:solidFill>
                  <a:schemeClr val="bg2">
                    <a:lumMod val="60000"/>
                    <a:lumOff val="40000"/>
                  </a:schemeClr>
                </a:solidFill>
              </a:rPr>
              <a:t>expression</a:t>
            </a:r>
            <a:r>
              <a:rPr lang="en-IN" sz="3600" dirty="0" smtClean="0"/>
              <a:t> : </a:t>
            </a:r>
            <a:r>
              <a:rPr lang="en-IN" sz="3600" dirty="0" smtClean="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smtClean="0">
                <a:solidFill>
                  <a:schemeClr val="accent2">
                    <a:lumMod val="60000"/>
                    <a:lumOff val="40000"/>
                  </a:schemeClr>
                </a:solidFill>
                <a:latin typeface="Bahnschrift Light Condensed" pitchFamily="34" charset="0"/>
              </a:rPr>
              <a:t>(</a:t>
            </a:r>
            <a:r>
              <a:rPr lang="en-US" sz="4800" dirty="0" err="1" smtClean="0">
                <a:solidFill>
                  <a:schemeClr val="accent2">
                    <a:lumMod val="60000"/>
                    <a:lumOff val="40000"/>
                  </a:schemeClr>
                </a:solidFill>
                <a:latin typeface="Bahnschrift Light Condensed" pitchFamily="34" charset="0"/>
              </a:rPr>
              <a:t>Nullish</a:t>
            </a:r>
            <a:r>
              <a:rPr lang="en-US" sz="4800" dirty="0" smtClean="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smtClean="0"/>
              <a:t>let </a:t>
            </a:r>
            <a:r>
              <a:rPr lang="en-IN" sz="3600" dirty="0" smtClean="0">
                <a:solidFill>
                  <a:srgbClr val="0070C0"/>
                </a:solidFill>
              </a:rPr>
              <a:t>variable</a:t>
            </a:r>
            <a:r>
              <a:rPr lang="en-IN" sz="3600" dirty="0" smtClean="0"/>
              <a:t> = </a:t>
            </a:r>
            <a:r>
              <a:rPr lang="en-IN" sz="3600" dirty="0" smtClean="0">
                <a:solidFill>
                  <a:schemeClr val="bg2">
                    <a:lumMod val="60000"/>
                    <a:lumOff val="40000"/>
                  </a:schemeClr>
                </a:solidFill>
              </a:rPr>
              <a:t>condition</a:t>
            </a:r>
            <a:r>
              <a:rPr lang="en-IN" sz="3600" dirty="0" smtClean="0"/>
              <a:t> ?? </a:t>
            </a:r>
            <a:r>
              <a:rPr lang="en-IN" sz="3600" dirty="0" smtClean="0">
                <a:solidFill>
                  <a:schemeClr val="bg2">
                    <a:lumMod val="60000"/>
                    <a:lumOff val="40000"/>
                  </a:schemeClr>
                </a:solidFill>
              </a:rPr>
              <a:t>expression </a:t>
            </a:r>
            <a:endParaRPr lang="en-US" sz="3600" dirty="0">
              <a:solidFill>
                <a:schemeClr val="bg2">
                  <a:lumMod val="60000"/>
                  <a:lumOff val="40000"/>
                </a:schemeClr>
              </a:solidFill>
            </a:endParaRPr>
          </a:p>
        </p:txBody>
      </p:sp>
    </p:spTree>
    <p:extLst>
      <p:ext uri="{BB962C8B-B14F-4D97-AF65-F5344CB8AC3E}">
        <p14:creationId xmlns="" xmlns:p14="http://schemas.microsoft.com/office/powerpoint/2010/main" val="3287175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12607</TotalTime>
  <Words>1568</Words>
  <Application>Microsoft Office PowerPoint</Application>
  <PresentationFormat>Custom</PresentationFormat>
  <Paragraphs>402</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Slide 12</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(Logical Operators)</vt:lpstr>
      <vt:lpstr>Chapter – 10 (Conditional/Ternary Operator)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159</cp:revision>
  <dcterms:created xsi:type="dcterms:W3CDTF">2025-08-25T06:19:28Z</dcterms:created>
  <dcterms:modified xsi:type="dcterms:W3CDTF">2025-09-13T22:34:16Z</dcterms:modified>
</cp:coreProperties>
</file>