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p:scale>
          <a:sx n="106" d="100"/>
          <a:sy n="106" d="100"/>
        </p:scale>
        <p:origin x="-750" y="-1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xmlns=""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xmlns=""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xmlns=""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xmlns=""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xmlns=""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xmlns=""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xmlns=""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xmlns=""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xmlns=""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xmlns=""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8"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Single 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Multiline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Inline comments</a:t>
            </a:r>
          </a:p>
        </p:txBody>
      </p:sp>
      <p:sp>
        <p:nvSpPr>
          <p:cNvPr id="3" name="TextBox 2">
            <a:extLst>
              <a:ext uri="{FF2B5EF4-FFF2-40B4-BE49-F238E27FC236}">
                <a16:creationId xmlns:a16="http://schemas.microsoft.com/office/drawing/2014/main" xmlns="" id="{3D319B42-23F8-5263-DE6F-22326C838292}"/>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xmlns=""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r>
              <a:rPr lang="en-US" sz="2000" dirty="0"/>
              <a:t/>
            </a:r>
            <a:br>
              <a:rPr lang="en-US" sz="2000" dirty="0"/>
            </a:br>
            <a:r>
              <a:rPr lang="en-US" sz="2000" dirty="0"/>
              <a:t/>
            </a: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r>
              <a:rPr lang="en-US" sz="2000" dirty="0"/>
              <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r>
              <a:rPr lang="en-US" sz="2000" dirty="0">
                <a:solidFill>
                  <a:schemeClr val="tx1">
                    <a:lumMod val="50000"/>
                  </a:schemeClr>
                </a:solidFill>
              </a:rPr>
              <a:t/>
            </a: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r>
              <a:rPr lang="en-US" sz="2000" dirty="0"/>
              <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xmlns=""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xmlns=""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xmlns=""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solidFill>
              </a:rPr>
              <a:t>Topics</a:t>
            </a:r>
          </a:p>
          <a:p>
            <a:pPr marL="285750" indent="-285750">
              <a:lnSpc>
                <a:spcPct val="150000"/>
              </a:lnSpc>
              <a:buFont typeface="Courier New" panose="02070309020205020404" pitchFamily="49" charset="0"/>
              <a:buChar char="o"/>
            </a:pPr>
            <a:r>
              <a:rPr lang="en-US" sz="1600" dirty="0">
                <a:solidFill>
                  <a:schemeClr val="bg1"/>
                </a:solidFill>
              </a:rPr>
              <a:t>What are </a:t>
            </a:r>
            <a:r>
              <a:rPr lang="en-US" sz="1600" dirty="0" err="1">
                <a:solidFill>
                  <a:schemeClr val="bg1"/>
                </a:solidFill>
              </a:rPr>
              <a:t>var</a:t>
            </a:r>
            <a:r>
              <a:rPr lang="en-US" sz="1600" dirty="0">
                <a:solidFill>
                  <a:schemeClr val="bg1"/>
                </a:solidFill>
              </a:rPr>
              <a:t>, let, and const?</a:t>
            </a:r>
          </a:p>
          <a:p>
            <a:pPr marL="285750" indent="-285750">
              <a:lnSpc>
                <a:spcPct val="150000"/>
              </a:lnSpc>
              <a:buFont typeface="Courier New" panose="02070309020205020404" pitchFamily="49" charset="0"/>
              <a:buChar char="o"/>
            </a:pPr>
            <a:r>
              <a:rPr lang="en-IN" sz="1600" dirty="0">
                <a:solidFill>
                  <a:schemeClr val="bg1"/>
                </a:solidFill>
              </a:rPr>
              <a:t>What is Hoisting</a:t>
            </a:r>
          </a:p>
          <a:p>
            <a:pPr marL="285750" indent="-285750">
              <a:lnSpc>
                <a:spcPct val="150000"/>
              </a:lnSpc>
              <a:buFont typeface="Courier New" panose="02070309020205020404" pitchFamily="49" charset="0"/>
              <a:buChar char="o"/>
            </a:pPr>
            <a:r>
              <a:rPr lang="en-IN" sz="1600" dirty="0">
                <a:solidFill>
                  <a:schemeClr val="bg1"/>
                </a:solidFill>
              </a:rPr>
              <a:t>Undefined </a:t>
            </a:r>
            <a:r>
              <a:rPr lang="en-IN" sz="1600" dirty="0" err="1">
                <a:solidFill>
                  <a:schemeClr val="bg1"/>
                </a:solidFill>
              </a:rPr>
              <a:t>vs</a:t>
            </a:r>
            <a:r>
              <a:rPr lang="en-IN" sz="1600" dirty="0">
                <a:solidFill>
                  <a:schemeClr val="bg1"/>
                </a:solidFill>
              </a:rPr>
              <a:t> not-defined</a:t>
            </a:r>
          </a:p>
          <a:p>
            <a:pPr marL="285750" indent="-285750">
              <a:lnSpc>
                <a:spcPct val="150000"/>
              </a:lnSpc>
              <a:buFont typeface="Courier New" panose="02070309020205020404" pitchFamily="49" charset="0"/>
              <a:buChar char="o"/>
            </a:pPr>
            <a:r>
              <a:rPr lang="en-IN" sz="1600" dirty="0">
                <a:solidFill>
                  <a:schemeClr val="bg1"/>
                </a:solidFill>
              </a:rPr>
              <a:t>Hoisting arrow function</a:t>
            </a:r>
          </a:p>
          <a:p>
            <a:pPr marL="285750" indent="-285750">
              <a:lnSpc>
                <a:spcPct val="150000"/>
              </a:lnSpc>
              <a:buFont typeface="Courier New" panose="02070309020205020404" pitchFamily="49" charset="0"/>
              <a:buChar char="o"/>
            </a:pPr>
            <a:r>
              <a:rPr lang="en-IN" sz="1600" dirty="0">
                <a:solidFill>
                  <a:schemeClr val="bg1"/>
                </a:solidFill>
              </a:rPr>
              <a:t>What is the call stack and how it works</a:t>
            </a:r>
          </a:p>
        </p:txBody>
      </p:sp>
    </p:spTree>
    <p:extLst>
      <p:ext uri="{BB962C8B-B14F-4D97-AF65-F5344CB8AC3E}">
        <p14:creationId xmlns:p14="http://schemas.microsoft.com/office/powerpoint/2010/main" xmlns=""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a:t>
            </a:r>
            <a:r>
              <a:rPr lang="en-US" sz="1600" dirty="0" smtClean="0"/>
              <a:t>2015)</a:t>
            </a:r>
            <a:endParaRPr lang="en-US" sz="1600" dirty="0"/>
          </a:p>
          <a:p>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xmlns=""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6</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data types</a:t>
            </a:r>
            <a:r>
              <a:rPr lang="en-US" sz="2800" dirty="0" smtClean="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solidFill>
              </a:rPr>
              <a:t>Topics</a:t>
            </a:r>
          </a:p>
          <a:p>
            <a:pPr marL="285750" indent="-285750">
              <a:lnSpc>
                <a:spcPct val="150000"/>
              </a:lnSpc>
              <a:buFont typeface="Courier New" panose="02070309020205020404" pitchFamily="49" charset="0"/>
              <a:buChar char="o"/>
            </a:pPr>
            <a:r>
              <a:rPr lang="en-IN" sz="1600" dirty="0" smtClean="0">
                <a:solidFill>
                  <a:schemeClr val="bg1"/>
                </a:solidFill>
              </a:rPr>
              <a:t>Primitive </a:t>
            </a:r>
            <a:r>
              <a:rPr lang="en-IN" sz="1600" dirty="0" smtClean="0">
                <a:solidFill>
                  <a:schemeClr val="bg1"/>
                </a:solidFill>
              </a:rPr>
              <a:t>d</a:t>
            </a:r>
            <a:r>
              <a:rPr lang="en-IN" sz="1600" dirty="0" smtClean="0">
                <a:solidFill>
                  <a:schemeClr val="bg1"/>
                </a:solidFill>
              </a:rPr>
              <a:t>ata types</a:t>
            </a:r>
          </a:p>
          <a:p>
            <a:pPr marL="285750" indent="-285750">
              <a:lnSpc>
                <a:spcPct val="150000"/>
              </a:lnSpc>
              <a:buFont typeface="Courier New" panose="02070309020205020404" pitchFamily="49" charset="0"/>
              <a:buChar char="o"/>
            </a:pPr>
            <a:r>
              <a:rPr lang="en-IN" sz="1600" dirty="0" smtClean="0">
                <a:solidFill>
                  <a:schemeClr val="bg1"/>
                </a:solidFill>
              </a:rPr>
              <a:t>Composite data types</a:t>
            </a:r>
            <a:endParaRPr lang="en-IN" sz="1600" dirty="0">
              <a:solidFill>
                <a:schemeClr val="bg1"/>
              </a:solidFill>
            </a:endParaRPr>
          </a:p>
        </p:txBody>
      </p:sp>
    </p:spTree>
    <p:extLst>
      <p:ext uri="{BB962C8B-B14F-4D97-AF65-F5344CB8AC3E}">
        <p14:creationId xmlns:p14="http://schemas.microsoft.com/office/powerpoint/2010/main" xmlns=""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t>
            </a:r>
            <a:r>
              <a:rPr lang="en-US" b="1" dirty="0" smtClean="0">
                <a:solidFill>
                  <a:schemeClr val="tx1"/>
                </a:solidFill>
                <a:latin typeface="Bahnschrift SemiLight" pitchFamily="34" charset="0"/>
              </a:rPr>
              <a:t>are primitive data types?</a:t>
            </a:r>
            <a:endParaRPr lang="en-US" dirty="0">
              <a:solidFill>
                <a:schemeClr val="bg1">
                  <a:lumMod val="65000"/>
                  <a:lumOff val="35000"/>
                </a:schemeClr>
              </a:solidFill>
              <a:latin typeface="Bahnschrift Light Condensed" pitchFamily="34" charset="0"/>
            </a:endParaRP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smtClean="0">
                <a:solidFill>
                  <a:schemeClr val="tx1"/>
                </a:solidFill>
              </a:rPr>
              <a:t>Primitive data types</a:t>
            </a:r>
            <a:endParaRPr lang="en-US" dirty="0">
              <a:solidFill>
                <a:schemeClr val="tx1"/>
              </a:solidFill>
            </a:endParaRPr>
          </a:p>
          <a:p>
            <a:pPr marL="285750" indent="-285750">
              <a:lnSpc>
                <a:spcPct val="150000"/>
              </a:lnSpc>
              <a:buFont typeface="Courier New" panose="02070309020205020404" pitchFamily="49" charset="0"/>
              <a:buChar char="o"/>
            </a:pPr>
            <a:r>
              <a:rPr lang="en-IN" dirty="0" smtClean="0">
                <a:solidFill>
                  <a:schemeClr val="tx1"/>
                </a:solidFill>
              </a:rPr>
              <a:t>Composite data types</a:t>
            </a:r>
            <a:endParaRPr lang="en-IN"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a:t>
            </a:r>
            <a:r>
              <a:rPr lang="en-IN" b="1" dirty="0" smtClean="0">
                <a:solidFill>
                  <a:schemeClr val="accent2">
                    <a:lumMod val="60000"/>
                    <a:lumOff val="40000"/>
                  </a:schemeClr>
                </a:solidFill>
                <a:latin typeface="Bahnschrift SemiLight" pitchFamily="34" charset="0"/>
              </a:rPr>
              <a:t>6</a:t>
            </a:r>
            <a:endParaRPr lang="en-US" b="1" dirty="0">
              <a:solidFill>
                <a:schemeClr val="accent2">
                  <a:lumMod val="60000"/>
                  <a:lumOff val="40000"/>
                </a:schemeClr>
              </a:solidFill>
              <a:latin typeface="Bahnschrift SemiLight" pitchFamily="34" charset="0"/>
            </a:endParaRPr>
          </a:p>
        </p:txBody>
      </p:sp>
      <p:sp>
        <p:nvSpPr>
          <p:cNvPr id="8" name="Text Placeholder 7"/>
          <p:cNvSpPr>
            <a:spLocks noGrp="1"/>
          </p:cNvSpPr>
          <p:nvPr>
            <p:ph type="body" idx="1"/>
          </p:nvPr>
        </p:nvSpPr>
        <p:spPr>
          <a:xfrm>
            <a:off x="416078" y="1796869"/>
            <a:ext cx="7134253" cy="989874"/>
          </a:xfrm>
        </p:spPr>
        <p:txBody>
          <a:bodyPr anchor="t"/>
          <a:lstStyle/>
          <a:p>
            <a:r>
              <a:rPr lang="en-US" dirty="0" smtClean="0"/>
              <a:t>In JavaScript, a primitive data type (or primitive value) is a piece of data that is not an object and has no methods or properties. All primitive values are immutable, meaning they cannot be altered. </a:t>
            </a:r>
            <a:endParaRPr lang="en-US" dirty="0"/>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t>
            </a:r>
            <a:r>
              <a:rPr lang="en-US" b="1" dirty="0" smtClean="0">
                <a:solidFill>
                  <a:schemeClr val="tx1"/>
                </a:solidFill>
                <a:latin typeface="Bahnschrift SemiLight" pitchFamily="34" charset="0"/>
              </a:rPr>
              <a:t>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smtClean="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r>
              <a:rPr lang="en-US" dirty="0" smtClean="0"/>
              <a:t>.</a:t>
            </a:r>
            <a:endParaRPr lang="en-IN" dirty="0" smtClean="0">
              <a:solidFill>
                <a:schemeClr val="tx1"/>
              </a:solidFill>
            </a:endParaRP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smtClean="0">
                <a:solidFill>
                  <a:schemeClr val="tx1"/>
                </a:solidFill>
              </a:rPr>
              <a:t>Primitive data types</a:t>
            </a:r>
            <a:endParaRPr lang="en-US" strike="sngStrike" dirty="0">
              <a:solidFill>
                <a:schemeClr val="tx1"/>
              </a:solidFill>
            </a:endParaRPr>
          </a:p>
          <a:p>
            <a:pPr marL="285750" indent="-285750">
              <a:lnSpc>
                <a:spcPct val="150000"/>
              </a:lnSpc>
              <a:buFont typeface="Courier New" panose="02070309020205020404" pitchFamily="49" charset="0"/>
              <a:buChar char="o"/>
            </a:pPr>
            <a:r>
              <a:rPr lang="en-IN" dirty="0" smtClean="0">
                <a:solidFill>
                  <a:schemeClr val="tx1"/>
                </a:solidFill>
              </a:rPr>
              <a:t>Composite data types</a:t>
            </a:r>
            <a:endParaRPr lang="en-IN"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a:t>
            </a:r>
            <a:r>
              <a:rPr lang="en-IN" b="1" dirty="0" smtClean="0">
                <a:solidFill>
                  <a:schemeClr val="accent2">
                    <a:lumMod val="60000"/>
                    <a:lumOff val="40000"/>
                  </a:schemeClr>
                </a:solidFill>
                <a:latin typeface="Bahnschrift SemiLight" pitchFamily="34" charset="0"/>
              </a:rPr>
              <a:t>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6</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Type conversion</a:t>
            </a:r>
            <a:r>
              <a:rPr lang="en-US" sz="2800" dirty="0" smtClean="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xmlns=""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xmlns=""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xmlns=""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xmlns=""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xmlns=""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smtClean="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smtClean="0">
                <a:solidFill>
                  <a:schemeClr val="tx1"/>
                </a:solidFill>
              </a:rPr>
              <a:t>Type conversion </a:t>
            </a:r>
            <a:br>
              <a:rPr lang="en-US" sz="2400" b="1" dirty="0" smtClean="0">
                <a:solidFill>
                  <a:schemeClr val="tx1"/>
                </a:solidFill>
              </a:rPr>
            </a:br>
            <a:r>
              <a:rPr lang="en-US" b="1" dirty="0" smtClean="0">
                <a:solidFill>
                  <a:schemeClr val="accent1">
                    <a:lumMod val="60000"/>
                    <a:lumOff val="40000"/>
                  </a:schemeClr>
                </a:solidFill>
              </a:rPr>
              <a:t>Topics</a:t>
            </a:r>
            <a:endParaRPr lang="en-US" b="1" dirty="0">
              <a:solidFill>
                <a:schemeClr val="accent1">
                  <a:lumMod val="60000"/>
                  <a:lumOff val="40000"/>
                </a:schemeClr>
              </a:solidFill>
            </a:endParaRPr>
          </a:p>
          <a:p>
            <a:pPr marL="285750" indent="-285750">
              <a:lnSpc>
                <a:spcPct val="150000"/>
              </a:lnSpc>
              <a:buFont typeface="Courier New" panose="02070309020205020404" pitchFamily="49" charset="0"/>
              <a:buChar char="o"/>
            </a:pPr>
            <a:r>
              <a:rPr lang="en-US" sz="1400" dirty="0" smtClean="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smtClean="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a:t>
            </a:r>
            <a:r>
              <a:rPr lang="en-IN" b="1" dirty="0" smtClean="0">
                <a:solidFill>
                  <a:schemeClr val="accent2">
                    <a:lumMod val="60000"/>
                    <a:lumOff val="40000"/>
                  </a:schemeClr>
                </a:solidFill>
                <a:latin typeface="Bahnschrift SemiLight" pitchFamily="34" charset="0"/>
              </a:rPr>
              <a:t>6</a:t>
            </a:r>
            <a:endParaRPr lang="en-US" b="1" dirty="0">
              <a:solidFill>
                <a:schemeClr val="accent2">
                  <a:lumMod val="60000"/>
                  <a:lumOff val="40000"/>
                </a:schemeClr>
              </a:solidFill>
              <a:latin typeface="Bahnschrift SemiLight"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smtClean="0"/>
              <a:t>When type conversion is done by JavaScript automatically, it is called </a:t>
            </a:r>
            <a:r>
              <a:rPr lang="en-US" b="1" dirty="0" smtClean="0"/>
              <a:t>implicit type</a:t>
            </a:r>
            <a:r>
              <a:rPr lang="en-US" dirty="0" smtClean="0"/>
              <a:t> conversion. For example, when we use the '</a:t>
            </a:r>
            <a:r>
              <a:rPr lang="en-US" b="1" dirty="0" smtClean="0"/>
              <a:t>+</a:t>
            </a:r>
            <a:r>
              <a:rPr lang="en-US" dirty="0" smtClean="0"/>
              <a:t>' operator with the </a:t>
            </a:r>
            <a:r>
              <a:rPr lang="en-US" b="1" dirty="0" smtClean="0"/>
              <a:t>string</a:t>
            </a:r>
            <a:r>
              <a:rPr lang="en-US" dirty="0" smtClean="0"/>
              <a:t> and </a:t>
            </a:r>
            <a:r>
              <a:rPr lang="en-US" b="1" dirty="0" smtClean="0"/>
              <a:t>number</a:t>
            </a:r>
            <a:r>
              <a:rPr lang="en-US" dirty="0" smtClean="0"/>
              <a:t> operands, JavaScript converts the </a:t>
            </a:r>
            <a:r>
              <a:rPr lang="en-US" b="1" dirty="0" smtClean="0"/>
              <a:t>number</a:t>
            </a:r>
            <a:r>
              <a:rPr lang="en-US" dirty="0" smtClean="0"/>
              <a:t> to a </a:t>
            </a:r>
            <a:r>
              <a:rPr lang="en-US" b="1" dirty="0" smtClean="0"/>
              <a:t>string</a:t>
            </a:r>
            <a:r>
              <a:rPr lang="en-US" dirty="0" smtClean="0"/>
              <a:t> and concatenates it with the string.</a:t>
            </a:r>
            <a:endParaRPr lang="en-US" dirty="0"/>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smtClean="0">
                <a:solidFill>
                  <a:schemeClr val="tx1">
                    <a:lumMod val="65000"/>
                    <a:lumOff val="35000"/>
                  </a:schemeClr>
                </a:solidFill>
                <a:latin typeface="Barlow Condensed" pitchFamily="2" charset="0"/>
              </a:rPr>
              <a:t>JavaScript </a:t>
            </a:r>
            <a:r>
              <a:rPr lang="en-US" sz="3200" dirty="0" smtClean="0">
                <a:solidFill>
                  <a:schemeClr val="tx1">
                    <a:lumMod val="65000"/>
                    <a:lumOff val="35000"/>
                  </a:schemeClr>
                </a:solidFill>
                <a:latin typeface="Barlow Condensed" pitchFamily="2" charset="0"/>
              </a:rPr>
              <a:t>Tutorials</a:t>
            </a:r>
            <a:endParaRPr lang="en-IN" sz="3200" dirty="0" smtClean="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xmlns=""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smtClean="0"/>
              <a:t>In many cases, programmers are required to convert the data type of the variable manually. It is called the </a:t>
            </a:r>
            <a:r>
              <a:rPr lang="en-US" b="1" dirty="0" smtClean="0"/>
              <a:t>explicit type</a:t>
            </a:r>
            <a:r>
              <a:rPr lang="en-US" dirty="0" smtClean="0"/>
              <a:t> conversion</a:t>
            </a:r>
            <a:r>
              <a:rPr lang="en-US" dirty="0" smtClean="0"/>
              <a:t>.</a:t>
            </a:r>
            <a:br>
              <a:rPr lang="en-US" dirty="0" smtClean="0"/>
            </a:br>
            <a:r>
              <a:rPr lang="en-US" dirty="0" smtClean="0"/>
              <a:t/>
            </a:r>
            <a:br>
              <a:rPr lang="en-US" dirty="0" smtClean="0"/>
            </a:br>
            <a:r>
              <a:rPr lang="en-US" dirty="0" smtClean="0"/>
              <a:t>String(), </a:t>
            </a:r>
            <a:r>
              <a:rPr lang="en-US" dirty="0" err="1" smtClean="0"/>
              <a:t>toString</a:t>
            </a:r>
            <a:r>
              <a:rPr lang="en-US" dirty="0" smtClean="0"/>
              <a:t>(), </a:t>
            </a:r>
            <a:r>
              <a:rPr lang="en-US" smtClean="0"/>
              <a:t>number(), + sign, </a:t>
            </a:r>
            <a:r>
              <a:rPr lang="en-US" dirty="0" err="1" smtClean="0"/>
              <a:t>parseInt</a:t>
            </a:r>
            <a:r>
              <a:rPr lang="en-US" dirty="0" smtClean="0"/>
              <a:t>(), </a:t>
            </a:r>
            <a:r>
              <a:rPr lang="en-US" dirty="0" err="1" smtClean="0"/>
              <a:t>parseFloat</a:t>
            </a:r>
            <a:r>
              <a:rPr lang="en-US" dirty="0" smtClean="0"/>
              <a:t>(), </a:t>
            </a:r>
            <a:r>
              <a:rPr lang="en-US" dirty="0" err="1" smtClean="0"/>
              <a:t>boolean</a:t>
            </a:r>
            <a:r>
              <a:rPr lang="en-US" dirty="0" smtClean="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xmlns="" val="300247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xmlns=""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xmlns=""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xmlns=""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xmlns=""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xmlns=""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xmlns=""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xmlns=""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xmlns=""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xmlns=""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xmlns=""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xmlns=""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xmlns=""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xmlns=""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xmlns=""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xmlns=""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xmlns=""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xmlns=""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xmlns=""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xmlns=""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xmlns=""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2647</TotalTime>
  <Words>1463</Words>
  <Application>Microsoft Office PowerPoint</Application>
  <PresentationFormat>Custom</PresentationFormat>
  <Paragraphs>342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Slide 12</vt:lpstr>
      <vt:lpstr>Enable and disable JavaScript</vt:lpstr>
      <vt:lpstr>Basic Syntax of JavaScript</vt:lpstr>
      <vt:lpstr>First JavaScript code on webpage</vt:lpstr>
      <vt:lpstr>Literal in JavaScript</vt:lpstr>
      <vt:lpstr>JavaScript Chapter – 3  (console)</vt:lpstr>
      <vt:lpstr>JavaScript Chapter – 4 (comments)</vt:lpstr>
      <vt:lpstr>Literal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6 (Type conversion)</vt:lpstr>
      <vt:lpstr>Implicit data type conversion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95</cp:revision>
  <dcterms:created xsi:type="dcterms:W3CDTF">2025-08-25T06:19:28Z</dcterms:created>
  <dcterms:modified xsi:type="dcterms:W3CDTF">2025-08-28T09:48:59Z</dcterms:modified>
</cp:coreProperties>
</file>