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33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7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0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1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423C-79E8-2701-DB3F-2D4CA67D7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57" y="2076543"/>
            <a:ext cx="8859446" cy="1646302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  <a:latin typeface="Barlow Black" panose="00000A00000000000000" pitchFamily="2" charset="0"/>
              </a:rPr>
              <a:t>JavaScript</a:t>
            </a:r>
            <a:r>
              <a:rPr lang="en-US" sz="8800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 Tutorials</a:t>
            </a:r>
            <a:endParaRPr lang="en-IN" sz="8800" dirty="0">
              <a:solidFill>
                <a:schemeClr val="tx1"/>
              </a:solidFill>
              <a:latin typeface="Barlow Condensed ExtraLight" panose="00000306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29AF9-FA04-B477-0E47-5B7F12E6F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71059"/>
            <a:ext cx="7766936" cy="1096899"/>
          </a:xfrm>
        </p:spPr>
        <p:txBody>
          <a:bodyPr>
            <a:normAutofit/>
          </a:bodyPr>
          <a:lstStyle/>
          <a:p>
            <a:r>
              <a:rPr lang="en-US" sz="4800" dirty="0"/>
              <a:t>From basic to advanced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27C14-3D93-9CDE-B1D8-91C6ACAF4DA4}"/>
              </a:ext>
            </a:extLst>
          </p:cNvPr>
          <p:cNvSpPr txBox="1"/>
          <p:nvPr/>
        </p:nvSpPr>
        <p:spPr>
          <a:xfrm>
            <a:off x="5605242" y="4957091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By- Gautam Kumar (uidhtml.com)</a:t>
            </a:r>
            <a:endParaRPr lang="en-IN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7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BBDB7-3E52-64BD-6E92-66253059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78BE-607F-2A2B-B318-30B2DA7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78711"/>
            <a:ext cx="8596668" cy="7818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Development tools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1AC9-1751-ACAB-8097-E6D486A5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2391533"/>
          </a:xfrm>
        </p:spPr>
        <p:txBody>
          <a:bodyPr>
            <a:normAutofit/>
          </a:bodyPr>
          <a:lstStyle/>
          <a:p>
            <a:r>
              <a:rPr lang="en-US" dirty="0"/>
              <a:t>Sublime, notepad, bracket etc.</a:t>
            </a:r>
          </a:p>
          <a:p>
            <a:r>
              <a:rPr lang="en-US" dirty="0"/>
              <a:t>But most popular is </a:t>
            </a:r>
            <a:r>
              <a:rPr lang="en-US" dirty="0" err="1"/>
              <a:t>VsCode</a:t>
            </a:r>
            <a:r>
              <a:rPr lang="en-US" dirty="0"/>
              <a:t> (Visual Studio code)</a:t>
            </a:r>
          </a:p>
          <a:p>
            <a:r>
              <a:rPr lang="en-US" dirty="0"/>
              <a:t>Browser – Chrome, Mozilla, Microsoft edge etc.</a:t>
            </a:r>
          </a:p>
        </p:txBody>
      </p:sp>
      <p:sp>
        <p:nvSpPr>
          <p:cNvPr id="5" name="Ribbon: Curved and Tilted Down 4">
            <a:extLst>
              <a:ext uri="{FF2B5EF4-FFF2-40B4-BE49-F238E27FC236}">
                <a16:creationId xmlns:a16="http://schemas.microsoft.com/office/drawing/2014/main" id="{29648F54-4274-51BA-8F35-F8C888E0A19B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3C4F40D-DC8F-F75B-7F98-E5029EC432CA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6E9D7-F5F8-14CC-9DF6-FC4AF2EA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155-694F-FF61-7CDD-33A20A31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4182"/>
            <a:ext cx="8596668" cy="6664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JavaScript at the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D2DA-721D-FC7E-8E09-BCBD844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4087811"/>
          </a:xfrm>
        </p:spPr>
        <p:txBody>
          <a:bodyPr>
            <a:normAutofit/>
          </a:bodyPr>
          <a:lstStyle/>
          <a:p>
            <a:r>
              <a:rPr lang="en-US" dirty="0"/>
              <a:t>In  2015 ES6 version of JavaScript introduced, including OOPs and Async function, template literals, etc.</a:t>
            </a:r>
          </a:p>
          <a:p>
            <a:r>
              <a:rPr lang="en-US" dirty="0"/>
              <a:t>In June 2023, the 14</a:t>
            </a:r>
            <a:r>
              <a:rPr lang="en-US" baseline="30000" dirty="0"/>
              <a:t>th</a:t>
            </a:r>
            <a:r>
              <a:rPr lang="en-US" dirty="0"/>
              <a:t> version of </a:t>
            </a:r>
            <a:r>
              <a:rPr lang="en-US" dirty="0" err="1"/>
              <a:t>javaScript</a:t>
            </a:r>
            <a:r>
              <a:rPr lang="en-US" dirty="0"/>
              <a:t> introduced. New functions added.</a:t>
            </a:r>
            <a:br>
              <a:rPr lang="en-US" dirty="0"/>
            </a:br>
            <a:r>
              <a:rPr lang="en-US" dirty="0" err="1"/>
              <a:t>toReversed</a:t>
            </a:r>
            <a:r>
              <a:rPr lang="en-US" dirty="0"/>
              <a:t>(), </a:t>
            </a:r>
            <a:r>
              <a:rPr lang="en-US" dirty="0" err="1"/>
              <a:t>toSorted</a:t>
            </a:r>
            <a:r>
              <a:rPr lang="en-US" dirty="0"/>
              <a:t>(), </a:t>
            </a:r>
            <a:r>
              <a:rPr lang="en-US" dirty="0" err="1"/>
              <a:t>toSpliced</a:t>
            </a:r>
            <a:r>
              <a:rPr lang="en-US" dirty="0"/>
              <a:t>() and with() were added to </a:t>
            </a:r>
            <a:r>
              <a:rPr lang="en-US" dirty="0" err="1"/>
              <a:t>array.prototype</a:t>
            </a:r>
            <a:r>
              <a:rPr lang="en-US" dirty="0"/>
              <a:t>. </a:t>
            </a:r>
            <a:r>
              <a:rPr lang="en-US" dirty="0" err="1"/>
              <a:t>findLast</a:t>
            </a:r>
            <a:r>
              <a:rPr lang="en-US" dirty="0"/>
              <a:t>(), and </a:t>
            </a:r>
            <a:r>
              <a:rPr lang="en-US" dirty="0" err="1"/>
              <a:t>findLastIndex</a:t>
            </a:r>
            <a:r>
              <a:rPr lang="en-US" dirty="0"/>
              <a:t>() etc. are also added. </a:t>
            </a:r>
          </a:p>
        </p:txBody>
      </p:sp>
      <p:sp>
        <p:nvSpPr>
          <p:cNvPr id="5" name="Ribbon: Curved and Tilted Down 4">
            <a:extLst>
              <a:ext uri="{FF2B5EF4-FFF2-40B4-BE49-F238E27FC236}">
                <a16:creationId xmlns:a16="http://schemas.microsoft.com/office/drawing/2014/main" id="{3FA23525-E3EA-B8CB-FD6A-53084CA847A7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1A4C732A-2840-82C8-A359-298D925E33B3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7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0A2CD68B-7A56-F86D-8B6F-4A8BF99B4C9E}"/>
              </a:ext>
            </a:extLst>
          </p:cNvPr>
          <p:cNvSpPr/>
          <p:nvPr/>
        </p:nvSpPr>
        <p:spPr>
          <a:xfrm>
            <a:off x="1719470" y="2032529"/>
            <a:ext cx="3985591" cy="3985591"/>
          </a:xfrm>
          <a:prstGeom prst="irregularSeal2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B4F8D-44B7-9866-F7B2-6375CB90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36" y="1913287"/>
            <a:ext cx="4809066" cy="381009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JavaScript</a:t>
            </a:r>
            <a:br>
              <a:rPr lang="en-US" sz="7200" b="1" dirty="0">
                <a:solidFill>
                  <a:schemeClr val="tx1"/>
                </a:solidFill>
                <a:latin typeface="Barlow Black" panose="00000A00000000000000" pitchFamily="2" charset="0"/>
              </a:rPr>
            </a:br>
            <a:r>
              <a:rPr lang="en-US" sz="7200" b="1" dirty="0">
                <a:solidFill>
                  <a:schemeClr val="tx1"/>
                </a:solidFill>
                <a:latin typeface="Barlow Black" panose="00000A00000000000000" pitchFamily="2" charset="0"/>
              </a:rPr>
              <a:t>Overview</a:t>
            </a:r>
            <a:br>
              <a:rPr lang="en-US" sz="7200" b="1" dirty="0">
                <a:solidFill>
                  <a:schemeClr val="tx1"/>
                </a:solidFill>
                <a:latin typeface="Barlow Black" panose="00000A00000000000000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Chapter - </a:t>
            </a:r>
            <a:r>
              <a:rPr lang="en-US" b="1" dirty="0">
                <a:solidFill>
                  <a:schemeClr val="tx1"/>
                </a:solidFill>
                <a:latin typeface="Barlow Black" panose="00000A00000000000000" pitchFamily="2" charset="0"/>
              </a:rPr>
              <a:t>1</a:t>
            </a:r>
            <a:endParaRPr lang="en-IN" b="1" dirty="0">
              <a:solidFill>
                <a:schemeClr val="tx1"/>
              </a:solidFill>
              <a:latin typeface="Barlow Black" panose="00000A00000000000000" pitchFamily="2" charset="0"/>
            </a:endParaRPr>
          </a:p>
        </p:txBody>
      </p:sp>
      <p:sp>
        <p:nvSpPr>
          <p:cNvPr id="4" name="Ribbon: Curved and Tilted Down 3">
            <a:extLst>
              <a:ext uri="{FF2B5EF4-FFF2-40B4-BE49-F238E27FC236}">
                <a16:creationId xmlns:a16="http://schemas.microsoft.com/office/drawing/2014/main" id="{909DBECF-689C-9AA7-1649-9166A578EDF9}"/>
              </a:ext>
            </a:extLst>
          </p:cNvPr>
          <p:cNvSpPr/>
          <p:nvPr/>
        </p:nvSpPr>
        <p:spPr>
          <a:xfrm>
            <a:off x="1124594" y="1134618"/>
            <a:ext cx="4823349" cy="778670"/>
          </a:xfrm>
          <a:prstGeom prst="ellipseRibb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 Tutorials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8EB993A-3F18-C6B7-226F-EDD62B4B31DB}"/>
              </a:ext>
            </a:extLst>
          </p:cNvPr>
          <p:cNvSpPr/>
          <p:nvPr/>
        </p:nvSpPr>
        <p:spPr>
          <a:xfrm>
            <a:off x="5561640" y="477079"/>
            <a:ext cx="5616326" cy="6122504"/>
          </a:xfrm>
          <a:prstGeom prst="verticalScrol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JavaScript at the current time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F1672-8C91-3FA6-CB80-58FD68172333}"/>
              </a:ext>
            </a:extLst>
          </p:cNvPr>
          <p:cNvSpPr txBox="1"/>
          <p:nvPr/>
        </p:nvSpPr>
        <p:spPr>
          <a:xfrm>
            <a:off x="1719470" y="5842623"/>
            <a:ext cx="3842170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Gautam Kumar-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uidhtml.com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C62D-BA73-7142-9269-B229A82A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8557-B8C1-B1F3-960D-C1C68708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18467"/>
            <a:ext cx="7502569" cy="66875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5AF3-2B9F-42C3-52C5-51254FAF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3880773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Interpreted programming language, with object-oriented capabilities.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Mostly used for web pages, where it allows the client-side to interact with the user.</a:t>
            </a:r>
          </a:p>
          <a:p>
            <a:r>
              <a:rPr lang="en-US" dirty="0"/>
              <a:t>It’s a single-threaded programming language.</a:t>
            </a:r>
          </a:p>
          <a:p>
            <a:r>
              <a:rPr lang="en-US" dirty="0"/>
              <a:t>Used for client-side and server-side development.</a:t>
            </a:r>
          </a:p>
          <a:p>
            <a:r>
              <a:rPr lang="en-US" dirty="0"/>
              <a:t>It’s a dynamic programming language too.</a:t>
            </a:r>
          </a:p>
        </p:txBody>
      </p:sp>
      <p:sp>
        <p:nvSpPr>
          <p:cNvPr id="6" name="Ribbon: Curved and Tilted Down 5">
            <a:extLst>
              <a:ext uri="{FF2B5EF4-FFF2-40B4-BE49-F238E27FC236}">
                <a16:creationId xmlns:a16="http://schemas.microsoft.com/office/drawing/2014/main" id="{7BEA6FE3-CC31-4B69-44C6-04DF1B8559E4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2D8E823F-54F9-1A01-E3EF-B3211339B30B}"/>
              </a:ext>
            </a:extLst>
          </p:cNvPr>
          <p:cNvSpPr/>
          <p:nvPr/>
        </p:nvSpPr>
        <p:spPr>
          <a:xfrm>
            <a:off x="7851914" y="1418467"/>
            <a:ext cx="4240696" cy="462289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9B82A-D876-79BD-D559-707BFDC5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8D5637-E45A-11BE-1BA4-F40373E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8467"/>
            <a:ext cx="8596668" cy="74212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63D1-C74F-75B0-CE48-A95AEA2A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3880773"/>
          </a:xfrm>
        </p:spPr>
        <p:txBody>
          <a:bodyPr>
            <a:normAutofit/>
          </a:bodyPr>
          <a:lstStyle/>
          <a:p>
            <a:r>
              <a:rPr lang="en-US" dirty="0"/>
              <a:t>Developed by Bredan Eich, scientist and programmer at Netscape Communications Corporation.</a:t>
            </a:r>
          </a:p>
          <a:p>
            <a:r>
              <a:rPr lang="en-US" dirty="0"/>
              <a:t>ECMA standardized JavaScript after its 3rd version.</a:t>
            </a:r>
          </a:p>
          <a:p>
            <a:r>
              <a:rPr lang="en-US" dirty="0"/>
              <a:t>NodeJS was introduced by ECMA, </a:t>
            </a:r>
            <a:r>
              <a:rPr lang="en-US" dirty="0" err="1"/>
              <a:t>i.e</a:t>
            </a:r>
            <a:r>
              <a:rPr lang="en-US" dirty="0"/>
              <a:t>, ES5 in 2009 for the server-side, and ES6 was introduced in 2015 with some advanced features.</a:t>
            </a:r>
          </a:p>
          <a:p>
            <a:r>
              <a:rPr lang="en-US" dirty="0"/>
              <a:t>Es14 is released in June 2023</a:t>
            </a:r>
          </a:p>
        </p:txBody>
      </p:sp>
      <p:sp>
        <p:nvSpPr>
          <p:cNvPr id="5" name="Ribbon: Curved and Tilted Down 4">
            <a:extLst>
              <a:ext uri="{FF2B5EF4-FFF2-40B4-BE49-F238E27FC236}">
                <a16:creationId xmlns:a16="http://schemas.microsoft.com/office/drawing/2014/main" id="{75419B56-A4AB-830D-A49F-7700EED8C0FA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CD6C5744-A805-1655-2B2A-4D4D0DD0695E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5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929B9-0FF5-B5F7-0DB4-914C4F4A1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810556-B3F2-D67B-C5C6-43963FC8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8467"/>
            <a:ext cx="8596668" cy="74212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52B2-F12D-991D-3EC9-9526D8ED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3880773"/>
          </a:xfrm>
        </p:spPr>
        <p:txBody>
          <a:bodyPr>
            <a:normAutofit/>
          </a:bodyPr>
          <a:lstStyle/>
          <a:p>
            <a:r>
              <a:rPr lang="en-US" dirty="0"/>
              <a:t>Code that runs on a browser. The browser can interpret that.</a:t>
            </a:r>
          </a:p>
          <a:p>
            <a:r>
              <a:rPr lang="en-US" dirty="0"/>
              <a:t>Means now the webpage is not static HTML, it can interact with the user. </a:t>
            </a:r>
          </a:p>
          <a:p>
            <a:r>
              <a:rPr lang="en-US" dirty="0"/>
              <a:t>Such as form submission and its validation.</a:t>
            </a:r>
          </a:p>
          <a:p>
            <a:r>
              <a:rPr lang="en-US" dirty="0"/>
              <a:t>Button click, link navigation, display tooltip, and other info in a pop-up, etc.</a:t>
            </a:r>
          </a:p>
          <a:p>
            <a:r>
              <a:rPr lang="en-US" dirty="0"/>
              <a:t>Popular client-side libraries are ReactJS, Angular, </a:t>
            </a:r>
            <a:r>
              <a:rPr lang="en-US" dirty="0" err="1"/>
              <a:t>NextJS</a:t>
            </a:r>
            <a:r>
              <a:rPr lang="en-US" dirty="0"/>
              <a:t>, and </a:t>
            </a:r>
            <a:r>
              <a:rPr lang="en-US" dirty="0" err="1"/>
              <a:t>VueJS</a:t>
            </a:r>
            <a:r>
              <a:rPr lang="en-US" dirty="0"/>
              <a:t>.</a:t>
            </a:r>
          </a:p>
        </p:txBody>
      </p:sp>
      <p:sp>
        <p:nvSpPr>
          <p:cNvPr id="8" name="Ribbon: Curved and Tilted Down 7">
            <a:extLst>
              <a:ext uri="{FF2B5EF4-FFF2-40B4-BE49-F238E27FC236}">
                <a16:creationId xmlns:a16="http://schemas.microsoft.com/office/drawing/2014/main" id="{C9C1F804-0CF6-A2DC-646C-9B9441D8EBB0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94613FC4-1176-9125-467B-B6CE33BB59CD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2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B94CD-0809-14B6-E79F-D0C06F89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13225-B875-57E9-5CCB-88427D87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8467"/>
            <a:ext cx="8596668" cy="6129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server-side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1329-5AAF-6358-9761-2C4901A0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61596" cy="3880773"/>
          </a:xfrm>
        </p:spPr>
        <p:txBody>
          <a:bodyPr>
            <a:normAutofit/>
          </a:bodyPr>
          <a:lstStyle/>
          <a:p>
            <a:r>
              <a:rPr lang="en-US" dirty="0"/>
              <a:t>Earlier, JavaScript was introduced only for client-side and added behavior to HTML.</a:t>
            </a:r>
          </a:p>
          <a:p>
            <a:r>
              <a:rPr lang="en-US" dirty="0"/>
              <a:t>From 2009, we started using JavaScript as a server-side language for creating dynamic websites.</a:t>
            </a:r>
          </a:p>
          <a:p>
            <a:r>
              <a:rPr lang="en-US" dirty="0"/>
              <a:t>Best example is NodeJS. We can execute JavaScript outside the browser. Which is faster than any other programming language, such as PHP, Java, .NET, 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B0E81A-A704-BABA-7779-F926A6BFCB35}"/>
              </a:ext>
            </a:extLst>
          </p:cNvPr>
          <p:cNvSpPr txBox="1">
            <a:spLocks/>
          </p:cNvSpPr>
          <p:nvPr/>
        </p:nvSpPr>
        <p:spPr>
          <a:xfrm>
            <a:off x="677334" y="1418467"/>
            <a:ext cx="8596668" cy="7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ibbon: Curved and Tilted Down 9">
            <a:extLst>
              <a:ext uri="{FF2B5EF4-FFF2-40B4-BE49-F238E27FC236}">
                <a16:creationId xmlns:a16="http://schemas.microsoft.com/office/drawing/2014/main" id="{3DBA1B1D-2AF2-C619-7353-1037498CD788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BE18EA22-49FD-59C7-DB0C-3006A91F02E6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8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F01F8-A8CD-88AB-42C3-C2E632C5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2CFF87A5-7472-22DC-030C-A3CCBBC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8163"/>
            <a:ext cx="8596312" cy="692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Advantages of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553A-B321-D7AA-C0CD-A58D1C15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3880773"/>
          </a:xfrm>
        </p:spPr>
        <p:txBody>
          <a:bodyPr>
            <a:normAutofit/>
          </a:bodyPr>
          <a:lstStyle/>
          <a:p>
            <a:r>
              <a:rPr lang="en-US" dirty="0"/>
              <a:t>Less server interaction.</a:t>
            </a:r>
          </a:p>
          <a:p>
            <a:r>
              <a:rPr lang="en-US" dirty="0"/>
              <a:t>Faster than any other language.</a:t>
            </a:r>
          </a:p>
          <a:p>
            <a:r>
              <a:rPr lang="en-US" dirty="0"/>
              <a:t>Instant feedback to the user.</a:t>
            </a:r>
          </a:p>
          <a:p>
            <a:r>
              <a:rPr lang="en-US" dirty="0"/>
              <a:t>We can write code in the built-in software of Windows/macOS </a:t>
            </a:r>
            <a:r>
              <a:rPr lang="en-US" dirty="0" err="1"/>
              <a:t>i.e</a:t>
            </a:r>
            <a:r>
              <a:rPr lang="en-US" dirty="0"/>
              <a:t>, Notepad.</a:t>
            </a:r>
          </a:p>
          <a:p>
            <a:r>
              <a:rPr lang="en-US" dirty="0"/>
              <a:t>Can be used as a richer interface, such as drag and drop, sliders, etc.</a:t>
            </a:r>
          </a:p>
          <a:p>
            <a:r>
              <a:rPr lang="en-US" dirty="0"/>
              <a:t>Interaction with the mouse with JavaScript makes it more interactive and easy accessible.</a:t>
            </a:r>
          </a:p>
        </p:txBody>
      </p:sp>
      <p:sp>
        <p:nvSpPr>
          <p:cNvPr id="8" name="Ribbon: Curved and Tilted Down 7">
            <a:extLst>
              <a:ext uri="{FF2B5EF4-FFF2-40B4-BE49-F238E27FC236}">
                <a16:creationId xmlns:a16="http://schemas.microsoft.com/office/drawing/2014/main" id="{C52AE18F-E34C-AFB6-7EA6-F589DEF7B3D0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18A95ECD-6D24-C669-0CF8-39F3FBCDDA47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4F207-D856-6E6D-9995-159800F5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2773E7F4-011C-1186-0E83-1852CC15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4791"/>
            <a:ext cx="8596312" cy="6427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Limitations of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D7CB-A484-F4DC-1247-3B0F9708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2391533"/>
          </a:xfrm>
        </p:spPr>
        <p:txBody>
          <a:bodyPr>
            <a:normAutofit/>
          </a:bodyPr>
          <a:lstStyle/>
          <a:p>
            <a:r>
              <a:rPr lang="en-US" dirty="0"/>
              <a:t>It’s not a full-fledged programming language.</a:t>
            </a:r>
          </a:p>
          <a:p>
            <a:r>
              <a:rPr lang="en-US" dirty="0"/>
              <a:t>We can not interact with the system’s files and folders for CRUD operations.</a:t>
            </a:r>
          </a:p>
          <a:p>
            <a:r>
              <a:rPr lang="en-US" dirty="0"/>
              <a:t>Lacking multithreaded capabilities. We have async today.</a:t>
            </a:r>
          </a:p>
        </p:txBody>
      </p:sp>
      <p:sp>
        <p:nvSpPr>
          <p:cNvPr id="6" name="Ribbon: Curved and Tilted Down 5">
            <a:extLst>
              <a:ext uri="{FF2B5EF4-FFF2-40B4-BE49-F238E27FC236}">
                <a16:creationId xmlns:a16="http://schemas.microsoft.com/office/drawing/2014/main" id="{DA6F4F8F-5ABC-21EF-A2AB-B0F4B5058194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694A0A23-21B4-6D65-E96A-AD1A0AC04FCC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E5E6-801F-A2FD-C03F-6F548682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859A-CC6B-038D-5AE0-901278C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80931"/>
            <a:ext cx="8039283" cy="67965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Imperative vs Declarative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3A65-ADA6-AEAF-69B6-B9779A5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502570" cy="3733315"/>
          </a:xfrm>
        </p:spPr>
        <p:txBody>
          <a:bodyPr>
            <a:normAutofit/>
          </a:bodyPr>
          <a:lstStyle/>
          <a:p>
            <a:r>
              <a:rPr lang="en-US" dirty="0"/>
              <a:t>For imperative, we define each step for code execution, such as the sum of 1-100. We create a loop where each step is executed, which we see.</a:t>
            </a:r>
          </a:p>
          <a:p>
            <a:r>
              <a:rPr lang="en-US" dirty="0"/>
              <a:t> Indecisive, we do not know what is happening inside, but in the end, we get the desired result.</a:t>
            </a:r>
          </a:p>
        </p:txBody>
      </p:sp>
      <p:sp>
        <p:nvSpPr>
          <p:cNvPr id="6" name="Ribbon: Curved and Tilted Down 5">
            <a:extLst>
              <a:ext uri="{FF2B5EF4-FFF2-40B4-BE49-F238E27FC236}">
                <a16:creationId xmlns:a16="http://schemas.microsoft.com/office/drawing/2014/main" id="{571A9BAF-7164-4534-E0BD-EE0EDF7090A3}"/>
              </a:ext>
            </a:extLst>
          </p:cNvPr>
          <p:cNvSpPr/>
          <p:nvPr/>
        </p:nvSpPr>
        <p:spPr>
          <a:xfrm>
            <a:off x="677334" y="437162"/>
            <a:ext cx="4701209" cy="758952"/>
          </a:xfrm>
          <a:prstGeom prst="ellipseRibbon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Tutorials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2B3A4DF-1DDB-DA3D-C01E-CA4956EC89D7}"/>
              </a:ext>
            </a:extLst>
          </p:cNvPr>
          <p:cNvSpPr/>
          <p:nvPr/>
        </p:nvSpPr>
        <p:spPr>
          <a:xfrm>
            <a:off x="7851914" y="715617"/>
            <a:ext cx="4240696" cy="4989444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Client-side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Imperative vs Declarative JavaScript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Development tools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at the current time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80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2086</TotalTime>
  <Words>807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 Black</vt:lpstr>
      <vt:lpstr>Barlow Condensed ExtraLight</vt:lpstr>
      <vt:lpstr>Courier New</vt:lpstr>
      <vt:lpstr>Trebuchet MS</vt:lpstr>
      <vt:lpstr>Wingdings 3</vt:lpstr>
      <vt:lpstr>Facet</vt:lpstr>
      <vt:lpstr>JavaScript Tutorials</vt:lpstr>
      <vt:lpstr>JavaScript Overview Chapter - 1</vt:lpstr>
      <vt:lpstr>What is JavaScript</vt:lpstr>
      <vt:lpstr>History of JavaScript</vt:lpstr>
      <vt:lpstr>What is client-side</vt:lpstr>
      <vt:lpstr>What is server-side</vt:lpstr>
      <vt:lpstr>Advantages of JavaScript</vt:lpstr>
      <vt:lpstr>Limitations of JavaScript</vt:lpstr>
      <vt:lpstr>Imperative vs Declarative</vt:lpstr>
      <vt:lpstr>Development tools JavaScript</vt:lpstr>
      <vt:lpstr>JavaScript at the current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Kumar</dc:creator>
  <cp:lastModifiedBy>Gautam Kumar</cp:lastModifiedBy>
  <cp:revision>33</cp:revision>
  <dcterms:created xsi:type="dcterms:W3CDTF">2025-08-25T06:19:28Z</dcterms:created>
  <dcterms:modified xsi:type="dcterms:W3CDTF">2025-08-26T17:06:11Z</dcterms:modified>
</cp:coreProperties>
</file>