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p:scale>
          <a:sx n="100" d="100"/>
          <a:sy n="100" d="100"/>
        </p:scale>
        <p:origin x="-990" y="-28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xmlns=""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xmlns=""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xmlns=""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xmlns=""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xmlns=""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131736" y="1913287"/>
            <a:ext cx="4809066" cy="3810095"/>
          </a:xfrm>
          <a:noFill/>
        </p:spPr>
        <p:txBody>
          <a:bodyPr anchor="ctr">
            <a:normAutofit fontScale="90000"/>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2</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first look</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791180" y="6045586"/>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131736" y="1913287"/>
            <a:ext cx="4809066" cy="3810095"/>
          </a:xfrm>
          <a:noFill/>
        </p:spPr>
        <p:txBody>
          <a:bodyPr anchor="ctr">
            <a:normAutofit fontScale="90000"/>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719470" y="5842623"/>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775063" y="1913287"/>
            <a:ext cx="516573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884932" y="6060338"/>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Single 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Multiline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Inline comments</a:t>
            </a:r>
          </a:p>
        </p:txBody>
      </p:sp>
    </p:spTree>
    <p:extLst>
      <p:ext uri="{BB962C8B-B14F-4D97-AF65-F5344CB8AC3E}">
        <p14:creationId xmlns:p14="http://schemas.microsoft.com/office/powerpoint/2010/main" xmlns=""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xmlns=""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r>
              <a:rPr lang="en-US" sz="2000" dirty="0"/>
              <a:t/>
            </a:r>
            <a:br>
              <a:rPr lang="en-US" sz="2000" dirty="0"/>
            </a:br>
            <a:r>
              <a:rPr lang="en-US" sz="2000" dirty="0"/>
              <a:t/>
            </a: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r>
              <a:rPr lang="en-US" sz="2000" dirty="0"/>
              <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r>
              <a:rPr lang="en-US" sz="2000" dirty="0">
                <a:solidFill>
                  <a:schemeClr val="tx1">
                    <a:lumMod val="50000"/>
                  </a:schemeClr>
                </a:solidFill>
              </a:rPr>
              <a:t/>
            </a: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r>
              <a:rPr lang="en-US" sz="2000" dirty="0"/>
              <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xmlns=""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xmlns=""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131736" y="1913287"/>
            <a:ext cx="4809066"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719470" y="5842623"/>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775063" y="1913287"/>
            <a:ext cx="516573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884932" y="6060338"/>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solidFill>
              </a:rPr>
              <a:t>Topics</a:t>
            </a:r>
          </a:p>
          <a:p>
            <a:pPr marL="285750" indent="-285750">
              <a:lnSpc>
                <a:spcPct val="150000"/>
              </a:lnSpc>
              <a:buFont typeface="Courier New" panose="02070309020205020404" pitchFamily="49" charset="0"/>
              <a:buChar char="o"/>
            </a:pPr>
            <a:r>
              <a:rPr lang="en-US" sz="1600" dirty="0" smtClean="0">
                <a:solidFill>
                  <a:schemeClr val="bg1"/>
                </a:solidFill>
              </a:rPr>
              <a:t>What are </a:t>
            </a:r>
            <a:r>
              <a:rPr lang="en-US" sz="1600" dirty="0" err="1" smtClean="0">
                <a:solidFill>
                  <a:schemeClr val="bg1"/>
                </a:solidFill>
              </a:rPr>
              <a:t>var</a:t>
            </a:r>
            <a:r>
              <a:rPr lang="en-US" sz="1600" dirty="0" smtClean="0">
                <a:solidFill>
                  <a:schemeClr val="bg1"/>
                </a:solidFill>
              </a:rPr>
              <a:t>, let, and const?</a:t>
            </a:r>
          </a:p>
          <a:p>
            <a:pPr marL="285750" indent="-285750">
              <a:lnSpc>
                <a:spcPct val="150000"/>
              </a:lnSpc>
              <a:buFont typeface="Courier New" panose="02070309020205020404" pitchFamily="49" charset="0"/>
              <a:buChar char="o"/>
            </a:pPr>
            <a:r>
              <a:rPr lang="en-IN" sz="1600" dirty="0" smtClean="0">
                <a:solidFill>
                  <a:schemeClr val="bg1"/>
                </a:solidFill>
              </a:rPr>
              <a:t>What is Hoisting</a:t>
            </a:r>
          </a:p>
          <a:p>
            <a:pPr marL="285750" indent="-285750">
              <a:lnSpc>
                <a:spcPct val="150000"/>
              </a:lnSpc>
              <a:buFont typeface="Courier New" panose="02070309020205020404" pitchFamily="49" charset="0"/>
              <a:buChar char="o"/>
            </a:pPr>
            <a:r>
              <a:rPr lang="en-IN" sz="1600" dirty="0" smtClean="0">
                <a:solidFill>
                  <a:schemeClr val="bg1"/>
                </a:solidFill>
              </a:rPr>
              <a:t>Undefined </a:t>
            </a:r>
            <a:r>
              <a:rPr lang="en-IN" sz="1600" dirty="0" err="1" smtClean="0">
                <a:solidFill>
                  <a:schemeClr val="bg1"/>
                </a:solidFill>
              </a:rPr>
              <a:t>vs</a:t>
            </a:r>
            <a:r>
              <a:rPr lang="en-IN" sz="1600" dirty="0" smtClean="0">
                <a:solidFill>
                  <a:schemeClr val="bg1"/>
                </a:solidFill>
              </a:rPr>
              <a:t> not-defined</a:t>
            </a:r>
          </a:p>
          <a:p>
            <a:pPr marL="285750" indent="-285750">
              <a:lnSpc>
                <a:spcPct val="150000"/>
              </a:lnSpc>
              <a:buFont typeface="Courier New" panose="02070309020205020404" pitchFamily="49" charset="0"/>
              <a:buChar char="o"/>
            </a:pPr>
            <a:r>
              <a:rPr lang="en-IN" sz="1600" dirty="0" smtClean="0">
                <a:solidFill>
                  <a:schemeClr val="bg1"/>
                </a:solidFill>
              </a:rPr>
              <a:t>Hoisting </a:t>
            </a:r>
            <a:r>
              <a:rPr lang="en-IN" sz="1600" dirty="0" smtClean="0">
                <a:solidFill>
                  <a:schemeClr val="bg1"/>
                </a:solidFill>
              </a:rPr>
              <a:t>arrow function</a:t>
            </a:r>
          </a:p>
          <a:p>
            <a:pPr marL="285750" indent="-285750">
              <a:lnSpc>
                <a:spcPct val="150000"/>
              </a:lnSpc>
              <a:buFont typeface="Courier New" panose="02070309020205020404" pitchFamily="49" charset="0"/>
              <a:buChar char="o"/>
            </a:pPr>
            <a:r>
              <a:rPr lang="en-IN" sz="1600" dirty="0" smtClean="0">
                <a:solidFill>
                  <a:schemeClr val="bg1"/>
                </a:solidFill>
              </a:rPr>
              <a:t>What is the call stack and how it works</a:t>
            </a:r>
            <a:endParaRPr lang="en-IN" sz="1600" dirty="0">
              <a:solidFill>
                <a:schemeClr val="bg1"/>
              </a:solidFill>
            </a:endParaRPr>
          </a:p>
        </p:txBody>
      </p:sp>
    </p:spTree>
    <p:extLst>
      <p:ext uri="{BB962C8B-B14F-4D97-AF65-F5344CB8AC3E}">
        <p14:creationId xmlns:p14="http://schemas.microsoft.com/office/powerpoint/2010/main" xmlns=""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t>
            </a:r>
            <a:r>
              <a:rPr lang="en-US" b="1" dirty="0" smtClean="0">
                <a:solidFill>
                  <a:schemeClr val="tx1"/>
                </a:solidFill>
                <a:latin typeface="Bahnschrift SemiLight" pitchFamily="34" charset="0"/>
              </a:rPr>
              <a:t>are </a:t>
            </a:r>
            <a:r>
              <a:rPr lang="en-US" b="1" dirty="0" err="1" smtClean="0">
                <a:solidFill>
                  <a:schemeClr val="tx1"/>
                </a:solidFill>
                <a:latin typeface="Bahnschrift SemiLight" pitchFamily="34" charset="0"/>
              </a:rPr>
              <a:t>var</a:t>
            </a:r>
            <a:r>
              <a:rPr lang="en-US" b="1" dirty="0" smtClean="0">
                <a:solidFill>
                  <a:schemeClr val="tx1"/>
                </a:solidFill>
                <a:latin typeface="Bahnschrift SemiLight" pitchFamily="34" charset="0"/>
              </a:rPr>
              <a:t>, let and const?</a:t>
            </a:r>
            <a:endParaRPr lang="en-US" b="1" dirty="0">
              <a:solidFill>
                <a:schemeClr val="tx1"/>
              </a:solidFill>
              <a:latin typeface="Bahnschrift SemiLight" pitchFamily="34" charset="0"/>
            </a:endParaRP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a:t>
            </a:r>
            <a:r>
              <a:rPr lang="en-IN" dirty="0" smtClean="0">
                <a:solidFill>
                  <a:schemeClr val="tx1"/>
                </a:solidFill>
              </a:rPr>
              <a:t>Hoisting</a:t>
            </a:r>
          </a:p>
          <a:p>
            <a:pPr marL="285750" indent="-285750">
              <a:lnSpc>
                <a:spcPct val="150000"/>
              </a:lnSpc>
              <a:buFont typeface="Courier New" panose="02070309020205020404" pitchFamily="49" charset="0"/>
              <a:buChar char="o"/>
            </a:pPr>
            <a:r>
              <a:rPr lang="en-IN" dirty="0" smtClean="0">
                <a:solidFill>
                  <a:schemeClr val="tx1"/>
                </a:solidFill>
              </a:rPr>
              <a:t>Undefined </a:t>
            </a:r>
            <a:r>
              <a:rPr lang="en-IN" dirty="0" err="1" smtClean="0">
                <a:solidFill>
                  <a:schemeClr val="tx1"/>
                </a:solidFill>
              </a:rPr>
              <a:t>vs</a:t>
            </a:r>
            <a:r>
              <a:rPr lang="en-IN" dirty="0" smtClean="0">
                <a:solidFill>
                  <a:schemeClr val="tx1"/>
                </a:solidFill>
              </a:rPr>
              <a:t> not-defined</a:t>
            </a:r>
          </a:p>
          <a:p>
            <a:pPr marL="285750" indent="-285750">
              <a:lnSpc>
                <a:spcPct val="150000"/>
              </a:lnSpc>
              <a:buFont typeface="Courier New" panose="02070309020205020404" pitchFamily="49" charset="0"/>
              <a:buChar char="o"/>
            </a:pPr>
            <a:r>
              <a:rPr lang="en-IN" dirty="0" smtClean="0">
                <a:solidFill>
                  <a:schemeClr val="tx1"/>
                </a:solidFill>
              </a:rPr>
              <a:t>With arrow function</a:t>
            </a:r>
          </a:p>
          <a:p>
            <a:pPr marL="285750" indent="-285750">
              <a:lnSpc>
                <a:spcPct val="150000"/>
              </a:lnSpc>
              <a:buFont typeface="Courier New" panose="02070309020205020404" pitchFamily="49" charset="0"/>
              <a:buChar char="o"/>
            </a:pPr>
            <a:r>
              <a:rPr lang="en-IN" dirty="0" smtClean="0">
                <a:solidFill>
                  <a:schemeClr val="tx1"/>
                </a:solidFill>
              </a:rPr>
              <a:t>What is the call stack and how it works</a:t>
            </a:r>
            <a:endParaRPr lang="en-IN"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err="1" smtClean="0">
                <a:solidFill>
                  <a:schemeClr val="tx1"/>
                </a:solidFill>
                <a:latin typeface="Bahnschrift SemiLight" pitchFamily="34" charset="0"/>
              </a:rPr>
              <a:t>v</a:t>
            </a:r>
            <a:r>
              <a:rPr lang="en-US" b="1" dirty="0" err="1" smtClean="0">
                <a:solidFill>
                  <a:schemeClr val="tx1"/>
                </a:solidFill>
                <a:latin typeface="Bahnschrift SemiLight" pitchFamily="34" charset="0"/>
              </a:rPr>
              <a:t>ar</a:t>
            </a:r>
            <a:r>
              <a:rPr lang="en-US" b="1" dirty="0" smtClean="0">
                <a:solidFill>
                  <a:schemeClr val="tx1"/>
                </a:solidFill>
                <a:latin typeface="Bahnschrift SemiLight" pitchFamily="34" charset="0"/>
              </a:rPr>
              <a:t> and let on global scope</a:t>
            </a:r>
            <a:endParaRPr lang="en-US" b="1" dirty="0">
              <a:solidFill>
                <a:schemeClr val="tx1"/>
              </a:solidFill>
              <a:latin typeface="Bahnschrift SemiLight" pitchFamily="34" charset="0"/>
            </a:endParaRP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4"/>
            <a:ext cx="7502570" cy="5389196"/>
          </a:xfrm>
        </p:spPr>
        <p:txBody>
          <a:bodyPr>
            <a:normAutofit/>
          </a:bodyPr>
          <a:lstStyle/>
          <a:p>
            <a:r>
              <a:rPr lang="en-US" sz="1600" dirty="0" smtClean="0"/>
              <a:t>Global Object </a:t>
            </a:r>
            <a:r>
              <a:rPr lang="en-US" sz="1600" dirty="0" smtClean="0"/>
              <a:t>Property</a:t>
            </a:r>
            <a:br>
              <a:rPr lang="en-US" sz="1600" dirty="0" smtClean="0"/>
            </a:br>
            <a:r>
              <a:rPr lang="en-US" sz="1600" b="1" dirty="0" err="1" smtClean="0"/>
              <a:t>var</a:t>
            </a:r>
            <a:r>
              <a:rPr lang="en-US" sz="1600" b="1" dirty="0" smtClean="0"/>
              <a:t>:</a:t>
            </a:r>
            <a:r>
              <a:rPr lang="en-US" sz="1600" dirty="0" smtClean="0"/>
              <a:t> When declared in the global scope (outside of any function or block), </a:t>
            </a:r>
            <a:r>
              <a:rPr lang="en-US" sz="1600" dirty="0" err="1" smtClean="0"/>
              <a:t>var</a:t>
            </a:r>
            <a:r>
              <a:rPr lang="en-US" sz="1600" dirty="0" smtClean="0"/>
              <a:t> creates a property on the global object (e.g., window in browsers, global in Node.js). This means a </a:t>
            </a:r>
            <a:r>
              <a:rPr lang="en-US" sz="1600" dirty="0" err="1" smtClean="0"/>
              <a:t>var</a:t>
            </a:r>
            <a:r>
              <a:rPr lang="en-US" sz="1600" dirty="0" smtClean="0"/>
              <a:t> declared globally can be accessed as a property of the global object</a:t>
            </a:r>
            <a:r>
              <a:rPr lang="en-US" sz="1600" dirty="0" smtClean="0"/>
              <a:t>.</a:t>
            </a:r>
            <a:br>
              <a:rPr lang="en-US" sz="1600" dirty="0" smtClean="0"/>
            </a:br>
            <a:r>
              <a:rPr lang="en-US" sz="1600" dirty="0" smtClean="0"/>
              <a:t/>
            </a:r>
            <a:br>
              <a:rPr lang="en-US" sz="1600" dirty="0" smtClean="0"/>
            </a:br>
            <a:r>
              <a:rPr lang="en-US" sz="1600" dirty="0" smtClean="0"/>
              <a:t/>
            </a:r>
            <a:br>
              <a:rPr lang="en-US" sz="1600" dirty="0" smtClean="0"/>
            </a:br>
            <a:r>
              <a:rPr lang="en-US" sz="1600" dirty="0" smtClean="0"/>
              <a:t/>
            </a:r>
            <a:br>
              <a:rPr lang="en-US" sz="1600" dirty="0" smtClean="0"/>
            </a:br>
            <a:r>
              <a:rPr lang="en-US" sz="1600" b="1" dirty="0" smtClean="0"/>
              <a:t>let:</a:t>
            </a:r>
            <a:r>
              <a:rPr lang="en-US" sz="1600" dirty="0" smtClean="0"/>
              <a:t> In contrast, let declared in the global scope does not create a property on the global object. It still exists in the global scope and is accessible, but not as a direct property of window or global.</a:t>
            </a:r>
          </a:p>
          <a:p>
            <a:endParaRPr lang="en-US" sz="1600" dirty="0" smtClean="0"/>
          </a:p>
          <a:p>
            <a:pPr>
              <a:lnSpc>
                <a:spcPct val="150000"/>
              </a:lnSpc>
            </a:pPr>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a:t>
            </a:r>
            <a:r>
              <a:rPr lang="en-IN" dirty="0" smtClean="0">
                <a:solidFill>
                  <a:schemeClr val="tx1"/>
                </a:solidFill>
              </a:rPr>
              <a:t>Hoisting</a:t>
            </a:r>
            <a:endParaRPr lang="en-IN"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236463" y="901999"/>
            <a:ext cx="8596668" cy="666407"/>
          </a:xfrm>
        </p:spPr>
        <p:txBody>
          <a:bodyPr>
            <a:normAutofit/>
          </a:bodyPr>
          <a:lstStyle/>
          <a:p>
            <a:r>
              <a:rPr lang="en-US" b="1" dirty="0" smtClean="0">
                <a:solidFill>
                  <a:schemeClr val="tx1"/>
                </a:solidFill>
                <a:latin typeface="Bahnschrift SemiLight" pitchFamily="34" charset="0"/>
              </a:rPr>
              <a:t>Re-</a:t>
            </a:r>
            <a:r>
              <a:rPr lang="en-US" b="1" dirty="0" err="1" smtClean="0">
                <a:solidFill>
                  <a:schemeClr val="tx1"/>
                </a:solidFill>
                <a:latin typeface="Bahnschrift SemiLight" pitchFamily="34" charset="0"/>
              </a:rPr>
              <a:t>declartion</a:t>
            </a:r>
            <a:r>
              <a:rPr lang="en-US" b="1" dirty="0" smtClean="0">
                <a:solidFill>
                  <a:schemeClr val="tx1"/>
                </a:solidFill>
                <a:latin typeface="Bahnschrift SemiLight" pitchFamily="34" charset="0"/>
              </a:rPr>
              <a:t> of </a:t>
            </a:r>
            <a:r>
              <a:rPr lang="en-US" b="1" dirty="0" err="1" smtClean="0">
                <a:solidFill>
                  <a:schemeClr val="tx1"/>
                </a:solidFill>
                <a:latin typeface="Bahnschrift SemiLight" pitchFamily="34" charset="0"/>
              </a:rPr>
              <a:t>v</a:t>
            </a:r>
            <a:r>
              <a:rPr lang="en-US" b="1" dirty="0" err="1" smtClean="0">
                <a:solidFill>
                  <a:schemeClr val="tx1"/>
                </a:solidFill>
                <a:latin typeface="Bahnschrift SemiLight" pitchFamily="34" charset="0"/>
              </a:rPr>
              <a:t>ar</a:t>
            </a:r>
            <a:r>
              <a:rPr lang="en-US" b="1" dirty="0" smtClean="0">
                <a:solidFill>
                  <a:schemeClr val="tx1"/>
                </a:solidFill>
                <a:latin typeface="Bahnschrift SemiLight" pitchFamily="34" charset="0"/>
              </a:rPr>
              <a:t> and let</a:t>
            </a:r>
            <a:endParaRPr lang="en-US" b="1" dirty="0">
              <a:solidFill>
                <a:schemeClr val="tx1"/>
              </a:solidFill>
              <a:latin typeface="Bahnschrift SemiLight" pitchFamily="34" charset="0"/>
            </a:endParaRP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a:t>
            </a:r>
            <a:r>
              <a:rPr lang="en-IN" dirty="0" smtClean="0">
                <a:solidFill>
                  <a:schemeClr val="tx1"/>
                </a:solidFill>
              </a:rPr>
              <a:t>Hoisting</a:t>
            </a:r>
            <a:endParaRPr lang="en-IN"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xmlns=""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smtClean="0">
                <a:solidFill>
                  <a:schemeClr val="accent2">
                    <a:lumMod val="60000"/>
                    <a:lumOff val="40000"/>
                  </a:schemeClr>
                </a:solidFill>
              </a:rPr>
              <a:t>let:</a:t>
            </a:r>
            <a:r>
              <a:rPr lang="en-US" sz="1600" dirty="0" smtClean="0"/>
              <a:t> Does not allow re-declaration of the same variable within the same scope. Attempting to do so will result in a </a:t>
            </a:r>
            <a:r>
              <a:rPr lang="en-US" sz="1600" dirty="0" err="1" smtClean="0"/>
              <a:t>SyntaxError</a:t>
            </a:r>
            <a:r>
              <a:rPr lang="en-US" sz="1600" dirty="0" smtClean="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xmlns=""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smtClean="0">
                <a:solidFill>
                  <a:schemeClr val="accent2">
                    <a:lumMod val="60000"/>
                    <a:lumOff val="40000"/>
                  </a:schemeClr>
                </a:solidFill>
              </a:rPr>
              <a:t>var</a:t>
            </a:r>
            <a:r>
              <a:rPr lang="en-US" sz="1600" b="1" dirty="0" smtClean="0">
                <a:solidFill>
                  <a:schemeClr val="accent2">
                    <a:lumMod val="60000"/>
                    <a:lumOff val="40000"/>
                  </a:schemeClr>
                </a:solidFill>
              </a:rPr>
              <a:t>:</a:t>
            </a:r>
            <a:r>
              <a:rPr lang="en-US" sz="1600" dirty="0" smtClean="0"/>
              <a:t> Allows re-declaration of the same variable within the same </a:t>
            </a:r>
            <a:r>
              <a:rPr lang="en-US" sz="1600" dirty="0" smtClean="0"/>
              <a:t>scope</a:t>
            </a:r>
            <a:br>
              <a:rPr lang="en-US" sz="1600" dirty="0" smtClean="0"/>
            </a:br>
            <a:r>
              <a:rPr lang="en-US" sz="1600" dirty="0" smtClean="0"/>
              <a:t>without </a:t>
            </a:r>
            <a:r>
              <a:rPr lang="en-US" sz="1600" dirty="0" smtClean="0"/>
              <a:t>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236463" y="901999"/>
            <a:ext cx="8596668" cy="666407"/>
          </a:xfrm>
        </p:spPr>
        <p:txBody>
          <a:bodyPr>
            <a:normAutofit/>
          </a:bodyPr>
          <a:lstStyle/>
          <a:p>
            <a:r>
              <a:rPr lang="en-US" b="1" dirty="0" smtClean="0">
                <a:solidFill>
                  <a:schemeClr val="tx1"/>
                </a:solidFill>
                <a:latin typeface="Bahnschrift SemiLight" pitchFamily="34" charset="0"/>
              </a:rPr>
              <a:t>What is hoisting?</a:t>
            </a:r>
            <a:endParaRPr lang="en-US" b="1" dirty="0">
              <a:solidFill>
                <a:schemeClr val="tx1"/>
              </a:solidFill>
              <a:latin typeface="Bahnschrift SemiLight" pitchFamily="34" charset="0"/>
            </a:endParaRP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a:t>
            </a:r>
            <a:r>
              <a:rPr lang="en-IN" dirty="0" smtClean="0">
                <a:solidFill>
                  <a:schemeClr val="tx1"/>
                </a:solidFill>
              </a:rPr>
              <a:t>Hoisting</a:t>
            </a:r>
            <a:endParaRPr lang="en-IN"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xmlns=""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smtClean="0">
                <a:solidFill>
                  <a:schemeClr val="accent2">
                    <a:lumMod val="60000"/>
                    <a:lumOff val="40000"/>
                  </a:schemeClr>
                </a:solidFill>
              </a:rPr>
              <a:t>let:</a:t>
            </a:r>
            <a:r>
              <a:rPr lang="en-US" sz="1600" dirty="0" smtClean="0"/>
              <a:t>  Variables declared with let are also hoisted, but they are not initialized. They enter a "Temporal Dead Zone" from the beginning of their scope until their declaration line. Accessing them before their declaration will result in a </a:t>
            </a:r>
            <a:r>
              <a:rPr lang="en-US" sz="1600" dirty="0" err="1" smtClean="0"/>
              <a:t>ReferenceError</a:t>
            </a:r>
            <a:r>
              <a:rPr lang="en-US" sz="1600" dirty="0" smtClean="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xmlns=""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smtClean="0">
                <a:solidFill>
                  <a:schemeClr val="accent2">
                    <a:lumMod val="60000"/>
                    <a:lumOff val="40000"/>
                  </a:schemeClr>
                </a:solidFill>
              </a:rPr>
              <a:t>var</a:t>
            </a:r>
            <a:r>
              <a:rPr lang="en-US" sz="1600" b="1" dirty="0" smtClean="0">
                <a:solidFill>
                  <a:schemeClr val="accent2">
                    <a:lumMod val="60000"/>
                    <a:lumOff val="40000"/>
                  </a:schemeClr>
                </a:solidFill>
              </a:rPr>
              <a:t>:</a:t>
            </a:r>
            <a:r>
              <a:rPr lang="en-US" sz="1600" dirty="0" smtClean="0"/>
              <a:t> </a:t>
            </a:r>
            <a:r>
              <a:rPr lang="en-US" sz="1600" dirty="0" smtClean="0"/>
              <a:t>Variables </a:t>
            </a:r>
            <a:r>
              <a:rPr lang="en-US" sz="1600" dirty="0" smtClean="0"/>
              <a:t>declared with </a:t>
            </a:r>
            <a:r>
              <a:rPr lang="en-US" sz="1600" dirty="0" err="1" smtClean="0"/>
              <a:t>var</a:t>
            </a:r>
            <a:r>
              <a:rPr lang="en-US" sz="1600" dirty="0" smtClean="0"/>
              <a:t> are hoisted to the top of their scope and are initialized with undefined. This means they can be accessed before their declaration line, although their value will be undefined. </a:t>
            </a:r>
          </a:p>
          <a:p>
            <a:endParaRPr lang="en-US" sz="1600" dirty="0" smtClean="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smtClean="0">
                <a:solidFill>
                  <a:schemeClr val="accent2">
                    <a:lumMod val="20000"/>
                    <a:lumOff val="80000"/>
                  </a:schemeClr>
                </a:solidFill>
              </a:rPr>
              <a:t>In summary, while both </a:t>
            </a:r>
            <a:r>
              <a:rPr lang="en-US" sz="1600" dirty="0" err="1" smtClean="0">
                <a:solidFill>
                  <a:schemeClr val="accent2">
                    <a:lumMod val="20000"/>
                    <a:lumOff val="80000"/>
                  </a:schemeClr>
                </a:solidFill>
              </a:rPr>
              <a:t>var</a:t>
            </a:r>
            <a:r>
              <a:rPr lang="en-US" sz="1600" dirty="0" smtClean="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endParaRPr lang="en-US" sz="1600" dirty="0">
              <a:solidFill>
                <a:schemeClr val="accent2">
                  <a:lumMod val="20000"/>
                  <a:lumOff val="80000"/>
                </a:schemeClr>
              </a:solidFill>
            </a:endParaRPr>
          </a:p>
        </p:txBody>
      </p:sp>
    </p:spTree>
    <p:extLst>
      <p:ext uri="{BB962C8B-B14F-4D97-AF65-F5344CB8AC3E}">
        <p14:creationId xmlns:p14="http://schemas.microsoft.com/office/powerpoint/2010/main" xmlns=""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smtClean="0">
                <a:solidFill>
                  <a:schemeClr val="tx1"/>
                </a:solidFill>
                <a:latin typeface="Bahnschrift SemiLight" pitchFamily="34" charset="0"/>
              </a:rPr>
              <a:t>What is hoisting? </a:t>
            </a:r>
            <a:r>
              <a:rPr lang="en-US" dirty="0" smtClean="0">
                <a:solidFill>
                  <a:schemeClr val="bg1">
                    <a:lumMod val="65000"/>
                    <a:lumOff val="35000"/>
                  </a:schemeClr>
                </a:solidFill>
                <a:latin typeface="Bahnschrift Light Condensed" pitchFamily="34" charset="0"/>
              </a:rPr>
              <a:t>- continues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smtClean="0">
                <a:solidFill>
                  <a:schemeClr val="tx1"/>
                </a:solidFill>
              </a:rPr>
              <a:t>Undefined </a:t>
            </a:r>
            <a:r>
              <a:rPr lang="en-IN" dirty="0" err="1" smtClean="0">
                <a:solidFill>
                  <a:schemeClr val="tx1"/>
                </a:solidFill>
              </a:rPr>
              <a:t>vs</a:t>
            </a:r>
            <a:r>
              <a:rPr lang="en-IN" dirty="0" smtClean="0">
                <a:solidFill>
                  <a:schemeClr val="tx1"/>
                </a:solidFill>
              </a:rPr>
              <a:t> not-defined</a:t>
            </a:r>
          </a:p>
          <a:p>
            <a:pPr marL="285750" indent="-285750">
              <a:lnSpc>
                <a:spcPct val="150000"/>
              </a:lnSpc>
              <a:buFont typeface="Wingdings" pitchFamily="2" charset="2"/>
              <a:buChar char="v"/>
            </a:pPr>
            <a:r>
              <a:rPr lang="en-IN" dirty="0" smtClean="0">
                <a:solidFill>
                  <a:schemeClr val="tx1"/>
                </a:solidFill>
              </a:rPr>
              <a:t>Variable with arrow </a:t>
            </a:r>
            <a:r>
              <a:rPr lang="en-IN" dirty="0" smtClean="0">
                <a:solidFill>
                  <a:schemeClr val="tx1"/>
                </a:solidFill>
              </a:rPr>
              <a:t>function</a:t>
            </a:r>
          </a:p>
          <a:p>
            <a:pPr marL="285750" indent="-285750">
              <a:lnSpc>
                <a:spcPct val="150000"/>
              </a:lnSpc>
              <a:buFont typeface="Wingdings" pitchFamily="2" charset="2"/>
              <a:buChar char="v"/>
            </a:pPr>
            <a:r>
              <a:rPr lang="en-IN" dirty="0" smtClean="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a:t>
            </a:r>
            <a:r>
              <a:rPr lang="en-IN" dirty="0" smtClean="0">
                <a:solidFill>
                  <a:schemeClr val="tx1"/>
                </a:solidFill>
              </a:rPr>
              <a:t>Hoisting</a:t>
            </a:r>
            <a:endParaRPr lang="en-IN"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xmlns=""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xmlns=""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xmlns=""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xmlns="" val="327413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xmlns=""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xmlns=""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xmlns=""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xmlns=""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xmlns=""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xmlns=""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xmlns=""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xmlns=""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xmlns=""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xmlns=""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xmlns=""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xmlns=""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xmlns=""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xmlns=""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xmlns=""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xmlns=""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xmlns=""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xmlns=""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xmlns=""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xmlns=""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2496</TotalTime>
  <Words>1267</Words>
  <Application>Microsoft Office PowerPoint</Application>
  <PresentationFormat>Custom</PresentationFormat>
  <Paragraphs>311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JavaScript Chapter – 2  (first look)</vt:lpstr>
      <vt:lpstr>Enable and disable JavaScript</vt:lpstr>
      <vt:lpstr>Basic Syntax of JavaScript</vt:lpstr>
      <vt:lpstr>First JavaScript code on webpage</vt:lpstr>
      <vt:lpstr>Literal in JavaScript</vt:lpstr>
      <vt:lpstr>JavaScript Chapter – 3  (console)</vt:lpstr>
      <vt:lpstr>JavaScript Chapter – 4 (comments)</vt:lpstr>
      <vt:lpstr>Literal in JavaScript</vt:lpstr>
      <vt:lpstr>JavaScript Chapter – 5 (variables)</vt:lpstr>
      <vt:lpstr>What are var, let and const?</vt:lpstr>
      <vt:lpstr>var and let on global scope</vt:lpstr>
      <vt:lpstr>Re-declartion of var and let</vt:lpstr>
      <vt:lpstr>What is hoisting?</vt:lpstr>
      <vt:lpstr>What is hoisting? - continues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68</cp:revision>
  <dcterms:created xsi:type="dcterms:W3CDTF">2025-08-25T06:19:28Z</dcterms:created>
  <dcterms:modified xsi:type="dcterms:W3CDTF">2025-08-27T11:21:02Z</dcterms:modified>
</cp:coreProperties>
</file>