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DA"/>
    <a:srgbClr val="31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183-0836-F850-2462-7A2459FD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2538-0B7A-7CCD-7FAE-7E7F95D6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654A-9C96-940B-77DA-781DA58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0C7F-027E-4757-A860-0E1FCA2B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AAF1-9B3A-3976-867B-19A844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22A-0D0D-BE7C-296C-CDBE56D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773BB-4CE1-93BD-36DF-8FDFFE5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A382-340A-CDF4-CEC8-86932C3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FA7D-D06A-2D25-7B94-35ECD1D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838C-88F4-B6B8-C7BA-2928077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91D00-0E2A-F614-1AF6-8A5B25681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FB4D-F489-3233-25F8-7B8ADC52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ECC5-5A58-EC9F-F3C8-128F69D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89D7-E6B2-ED78-4C2F-77AE6EF9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8E1-F0D8-8A7D-FB31-8396952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6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56B-76A2-DF80-C88F-EBEC5098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0B0E-16C1-0B0D-982F-EC5B60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63AE-9720-2E32-4636-C7A739F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965-A0A0-1109-450D-314EA800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E403-A992-8887-50DE-EE4F4CFF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C82-19AA-C683-CDA7-CF967AC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6325-8364-1C24-8BCC-BBDAE3F2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0FD8-0992-8044-F440-43A2662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5CC1-334A-7578-2E7F-5D87E64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F9F5-A1E8-86D8-F933-CCBCC8D6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5F5-7209-1264-1D16-1FC92BF7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49D8-3BB8-8367-7A70-05DA0AC1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8A-A5DC-BD66-956F-C1183818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DA1E-4376-4AFA-7FE9-C13D4B4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B23F-68BD-7FB4-B85B-5E1D0F3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786E-D512-6385-D6D4-5146978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6BC7-5512-A6AD-8984-695CEB0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604D-7D08-CD13-12E9-11A23A84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3AEA-9BA4-1976-F9CD-9CE81E3B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19E6E-FE50-6C51-76E0-E14BABC2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F7F2F-8007-3278-F189-900EAFE5D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917E-1C53-2AA2-17DE-F911E56C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8FD93-F63F-07CB-E751-0AFE4CAE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E53C-2DF9-6612-E2C5-5ACEEDF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08E4-12A3-7B20-4836-A25E95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4BF39-53B8-0D0A-F890-CB510F65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073E-4E8D-3085-EBAA-6F7EDA47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D4CF-22E9-B378-A9A4-DD18A47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B42A-A44B-19E7-6778-EC5F0231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142C-B456-128D-A570-8D3603B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5397-B7D7-FE4A-7E3B-BFFFD3A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B6C-4912-3CA7-59A0-A6BF10C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A53F-309A-533A-F83A-BDCCB546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91A6D-1780-DEBD-A367-0E7FB45B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476A-4F3D-F268-A58F-B81A5DC9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2A95-EFA3-407A-6C94-708E94F9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814A-2DA1-BBFC-821C-2A0C5A7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779-A496-7BF0-0A2D-CC54E664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AE7BD-4FA2-6412-45A4-851EE093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D810B-CEA1-F9C4-8FAC-7BE1771A9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881B-2801-93B2-124A-73A505A8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400-D090-8B0A-2880-305873C0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58A3-6FA7-BF6D-9BEE-152ECD78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1256F-EB44-DB16-A12C-1B0F256F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5D04-FD27-8E29-72EF-906AEAA1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5FC0-B8A8-B87A-383D-7DADD6E3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9723-41B8-49F9-B72A-1C6CA71BE0CC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D8BA-3FE8-C21C-F02E-F86CE84E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300-0832-D5A6-042E-163FF5CD1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05D1-4039-5811-0C1E-7A7C09DD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6076"/>
            <a:ext cx="3647440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634C-93A3-7050-FC0F-920CC5877F62}"/>
              </a:ext>
            </a:extLst>
          </p:cNvPr>
          <p:cNvSpPr txBox="1"/>
          <p:nvPr/>
        </p:nvSpPr>
        <p:spPr>
          <a:xfrm>
            <a:off x="2596411" y="930471"/>
            <a:ext cx="605005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9600" dirty="0">
              <a:solidFill>
                <a:srgbClr val="0037DA"/>
              </a:solidFill>
              <a:latin typeface="Segoe UI Variable Text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EBD49-EE01-781E-2A4B-179233560F37}"/>
              </a:ext>
            </a:extLst>
          </p:cNvPr>
          <p:cNvSpPr txBox="1"/>
          <p:nvPr/>
        </p:nvSpPr>
        <p:spPr>
          <a:xfrm>
            <a:off x="888998" y="3085204"/>
            <a:ext cx="1041400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Installation</a:t>
            </a:r>
            <a:br>
              <a:rPr lang="en-US" sz="6600" dirty="0"/>
            </a:br>
            <a:r>
              <a:rPr lang="en-US" sz="2800" dirty="0"/>
              <a:t>one-time setup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002060"/>
                </a:solidFill>
                <a:latin typeface="Trebuchet MS" panose="020B0603020202020204" pitchFamily="34" charset="0"/>
              </a:rPr>
              <a:t>Creating first APP with Axios</a:t>
            </a:r>
            <a:endParaRPr lang="en-IN" sz="6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747ACA51-8793-622E-5937-052CC2A0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2130349" cy="21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824883-BE5A-1478-BDE7-3FF7BF9D686B}"/>
              </a:ext>
            </a:extLst>
          </p:cNvPr>
          <p:cNvSpPr/>
          <p:nvPr/>
        </p:nvSpPr>
        <p:spPr>
          <a:xfrm flipV="1">
            <a:off x="8303565" y="3026465"/>
            <a:ext cx="342900" cy="3429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1D8056-2B95-4C57-2EB8-1B126500580D}"/>
              </a:ext>
            </a:extLst>
          </p:cNvPr>
          <p:cNvSpPr/>
          <p:nvPr/>
        </p:nvSpPr>
        <p:spPr>
          <a:xfrm flipV="1">
            <a:off x="329708" y="4450974"/>
            <a:ext cx="426830" cy="426830"/>
          </a:xfrm>
          <a:prstGeom prst="ellipse">
            <a:avLst/>
          </a:prstGeom>
          <a:noFill/>
          <a:ln w="44450">
            <a:solidFill>
              <a:schemeClr val="bg2">
                <a:lumMod val="75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81D4C-7708-CE35-1602-3646880096E8}"/>
              </a:ext>
            </a:extLst>
          </p:cNvPr>
          <p:cNvSpPr/>
          <p:nvPr/>
        </p:nvSpPr>
        <p:spPr>
          <a:xfrm flipV="1">
            <a:off x="10537473" y="1240217"/>
            <a:ext cx="475084" cy="47508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1FFA9-60A9-85BC-8C91-67021BC38138}"/>
              </a:ext>
            </a:extLst>
          </p:cNvPr>
          <p:cNvSpPr/>
          <p:nvPr/>
        </p:nvSpPr>
        <p:spPr>
          <a:xfrm flipV="1">
            <a:off x="1822492" y="3528403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B23C5-1703-4EF6-6B48-D4BC4DA8ABC9}"/>
              </a:ext>
            </a:extLst>
          </p:cNvPr>
          <p:cNvSpPr/>
          <p:nvPr/>
        </p:nvSpPr>
        <p:spPr>
          <a:xfrm flipV="1">
            <a:off x="9692419" y="61665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518307-D499-157F-D7A8-19676B838F33}"/>
              </a:ext>
            </a:extLst>
          </p:cNvPr>
          <p:cNvSpPr/>
          <p:nvPr/>
        </p:nvSpPr>
        <p:spPr>
          <a:xfrm flipV="1">
            <a:off x="11303002" y="4358816"/>
            <a:ext cx="345875" cy="345875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6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71D9E-3809-7379-ED66-33A3B8EA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9C6-6BEE-D58B-7476-0F534B87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9A5697C6-56B6-E6D8-C43F-7D6926EC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1C8C1-C14D-453F-43D6-0817F65915F3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5428E-8182-1752-9B83-198E076EDA25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296C4-5814-8154-A8D2-A8B80F7F0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1" y="2294417"/>
            <a:ext cx="10611678" cy="37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1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473D8-B99A-B4CA-38F3-8A2DDA2E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B2B0-59F1-0FAE-95B1-19D3DB6F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D873E9F2-A285-C156-32BC-D94449E9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2C36-1C63-F7A4-0133-E641F8E573CA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F3C19-E60E-47B9-646C-D11A4D514E96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BEACD-10F3-6806-C908-1EECD4ADF276}"/>
              </a:ext>
            </a:extLst>
          </p:cNvPr>
          <p:cNvSpPr txBox="1"/>
          <p:nvPr/>
        </p:nvSpPr>
        <p:spPr>
          <a:xfrm>
            <a:off x="2643952" y="2644170"/>
            <a:ext cx="7413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Examples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9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2FEC1-1A90-935C-A82D-844CFCC2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43DA-2EBB-A414-C29D-C7CC523A0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E0E08FCD-5DDE-D7F8-0CC1-BBFA9CEBB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54EFB-0C74-6F93-4603-53864A181976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1C2F7-5ED2-3A81-B435-66FBC88CD887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B6286-D3C6-8DA6-7003-BC0B1BB457DF}"/>
              </a:ext>
            </a:extLst>
          </p:cNvPr>
          <p:cNvSpPr txBox="1"/>
          <p:nvPr/>
        </p:nvSpPr>
        <p:spPr>
          <a:xfrm>
            <a:off x="335280" y="1691906"/>
            <a:ext cx="116107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Types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3600" dirty="0">
                <a:latin typeface="Bahnschrift SemiBold SemiConden" panose="020B0502040204020203" pitchFamily="34" charset="0"/>
              </a:rPr>
              <a:t>Why should we use types?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2800" dirty="0">
                <a:latin typeface="Aptos Narrow" panose="020B0004020202020204" pitchFamily="34" charset="0"/>
              </a:rPr>
              <a:t>1. Compiler shows errors during code writing </a:t>
            </a:r>
          </a:p>
          <a:p>
            <a:r>
              <a:rPr lang="en-US" sz="2800" dirty="0">
                <a:latin typeface="Aptos Narrow" panose="020B0004020202020204" pitchFamily="34" charset="0"/>
              </a:rPr>
              <a:t>2. The developer can understand what type of data is flowing through our code.</a:t>
            </a:r>
            <a:br>
              <a:rPr lang="en-US" sz="2800" dirty="0">
                <a:latin typeface="Aptos Narrow" panose="020B0004020202020204" pitchFamily="34" charset="0"/>
              </a:rPr>
            </a:br>
            <a:endParaRPr lang="en-US" sz="2800" dirty="0">
              <a:latin typeface="Aptos Narrow" panose="020B0004020202020204" pitchFamily="34" charset="0"/>
            </a:endParaRPr>
          </a:p>
          <a:p>
            <a:r>
              <a:rPr lang="en-US" sz="3600" b="1" dirty="0">
                <a:latin typeface="Aptos Narrow" panose="020B0004020202020204" pitchFamily="34" charset="0"/>
              </a:rPr>
              <a:t>Where do we use types?</a:t>
            </a:r>
          </a:p>
          <a:p>
            <a:r>
              <a:rPr lang="en-US" sz="2800" dirty="0">
                <a:latin typeface="Aptos Narrow" panose="020B0004020202020204" pitchFamily="34" charset="0"/>
              </a:rPr>
              <a:t>Ans- Everywhere</a:t>
            </a:r>
          </a:p>
        </p:txBody>
      </p:sp>
    </p:spTree>
    <p:extLst>
      <p:ext uri="{BB962C8B-B14F-4D97-AF65-F5344CB8AC3E}">
        <p14:creationId xmlns:p14="http://schemas.microsoft.com/office/powerpoint/2010/main" val="219506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33B9C-B4BB-2FAF-C94E-F48455232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4403-284E-7B68-C5D4-9FE065D2A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47637FE2-0701-FDE7-A123-11037792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B8C8E-3C7F-7669-6DCB-140C28A8F7C1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037F6-2C03-8BDB-1543-3B1C15A6F46C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4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698D-4C61-A161-A021-FD62B95097E0}"/>
              </a:ext>
            </a:extLst>
          </p:cNvPr>
          <p:cNvSpPr txBox="1"/>
          <p:nvPr/>
        </p:nvSpPr>
        <p:spPr>
          <a:xfrm>
            <a:off x="290647" y="1867421"/>
            <a:ext cx="116107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Types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8000" dirty="0">
                <a:latin typeface="Bahnschrift SemiBold SemiConden" panose="020B0502040204020203" pitchFamily="34" charset="0"/>
              </a:rPr>
              <a:t>Annotations with Variables</a:t>
            </a:r>
            <a:br>
              <a:rPr lang="en-US" sz="7200" dirty="0">
                <a:latin typeface="Bahnschrift SemiBold SemiConden" panose="020B0502040204020203" pitchFamily="34" charset="0"/>
              </a:rPr>
            </a:br>
            <a:r>
              <a:rPr lang="en-US" sz="72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let</a:t>
            </a:r>
            <a:r>
              <a:rPr lang="en-US" sz="7200" dirty="0">
                <a:latin typeface="Bahnschrift SemiBold SemiConden" panose="020B0502040204020203" pitchFamily="34" charset="0"/>
              </a:rPr>
              <a:t> </a:t>
            </a:r>
            <a:r>
              <a:rPr lang="en-US" sz="7200" dirty="0" err="1">
                <a:latin typeface="Bahnschrift SemiBold SemiConden" panose="020B0502040204020203" pitchFamily="34" charset="0"/>
              </a:rPr>
              <a:t>myVar</a:t>
            </a:r>
            <a:r>
              <a:rPr lang="en-US" sz="7200" dirty="0">
                <a:latin typeface="Bahnschrift SemiBold SemiConden" panose="020B0502040204020203" pitchFamily="34" charset="0"/>
              </a:rPr>
              <a:t>: </a:t>
            </a:r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number</a:t>
            </a:r>
            <a:r>
              <a:rPr lang="en-US" sz="7200" dirty="0">
                <a:latin typeface="Bahnschrift SemiBold SemiConden" panose="020B0502040204020203" pitchFamily="34" charset="0"/>
              </a:rPr>
              <a:t> = </a:t>
            </a:r>
            <a:r>
              <a:rPr lang="en-US" sz="7200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10</a:t>
            </a:r>
            <a:endParaRPr lang="en-US" sz="7200" dirty="0">
              <a:solidFill>
                <a:srgbClr val="FFC00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7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E3A1-89AA-3FF5-9295-4F8DC02E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E6-CA7A-F2FB-334B-900636C3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5334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0E85-3974-1D8F-EED9-EF46A8EBC36C}"/>
              </a:ext>
            </a:extLst>
          </p:cNvPr>
          <p:cNvSpPr txBox="1"/>
          <p:nvPr/>
        </p:nvSpPr>
        <p:spPr>
          <a:xfrm>
            <a:off x="1204707" y="583479"/>
            <a:ext cx="548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40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EB627004-260D-163F-C436-E5A0B421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5" y="268225"/>
            <a:ext cx="958692" cy="9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1F95D-46A6-4036-4933-BC3393343461}"/>
              </a:ext>
            </a:extLst>
          </p:cNvPr>
          <p:cNvSpPr txBox="1"/>
          <p:nvPr/>
        </p:nvSpPr>
        <p:spPr>
          <a:xfrm>
            <a:off x="377232" y="2062449"/>
            <a:ext cx="95413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Window</a:t>
            </a:r>
            <a:r>
              <a:rPr lang="en-US" sz="4800" dirty="0">
                <a:solidFill>
                  <a:srgbClr val="0037DA"/>
                </a:solidFill>
              </a:rPr>
              <a:t> </a:t>
            </a:r>
            <a:br>
              <a:rPr lang="en-US" sz="2800" dirty="0">
                <a:solidFill>
                  <a:srgbClr val="0037DA"/>
                </a:solidFill>
              </a:rPr>
            </a:br>
            <a:r>
              <a:rPr lang="en-US" sz="2800" dirty="0"/>
              <a:t>1. Install Node: Download Node from </a:t>
            </a:r>
            <a:r>
              <a:rPr lang="en-US" sz="2800" i="1" dirty="0">
                <a:solidFill>
                  <a:srgbClr val="0037DA"/>
                </a:solidFill>
              </a:rPr>
              <a:t>https://nodejs.org/en</a:t>
            </a:r>
            <a:br>
              <a:rPr lang="en-US" sz="2800" dirty="0"/>
            </a:br>
            <a:r>
              <a:rPr lang="en-US" sz="2800" dirty="0"/>
              <a:t>2. Check if “</a:t>
            </a:r>
            <a:r>
              <a:rPr lang="en-US" sz="2800" b="1" dirty="0" err="1">
                <a:solidFill>
                  <a:srgbClr val="0037DA"/>
                </a:solidFill>
              </a:rPr>
              <a:t>npm</a:t>
            </a:r>
            <a:r>
              <a:rPr lang="en-US" sz="2800" dirty="0"/>
              <a:t>” is installed correctly: “</a:t>
            </a:r>
            <a:r>
              <a:rPr lang="en-US" sz="2800" i="1" dirty="0" err="1">
                <a:solidFill>
                  <a:srgbClr val="0037DA"/>
                </a:solidFill>
              </a:rPr>
              <a:t>npm</a:t>
            </a:r>
            <a:r>
              <a:rPr lang="en-US" sz="2800" i="1" dirty="0">
                <a:solidFill>
                  <a:srgbClr val="0037DA"/>
                </a:solidFill>
              </a:rPr>
              <a:t> - -version</a:t>
            </a:r>
            <a:r>
              <a:rPr lang="en-US" sz="2800" i="1" dirty="0"/>
              <a:t>” </a:t>
            </a:r>
            <a:r>
              <a:rPr lang="en-US" sz="2800" dirty="0"/>
              <a:t>on CMD</a:t>
            </a:r>
          </a:p>
          <a:p>
            <a:r>
              <a:rPr lang="en-US" sz="2800" dirty="0"/>
              <a:t>3. Install </a:t>
            </a:r>
            <a:r>
              <a:rPr lang="en-US" sz="2800" b="1" dirty="0">
                <a:solidFill>
                  <a:srgbClr val="0037DA"/>
                </a:solidFill>
              </a:rPr>
              <a:t>Typescript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0037DA"/>
                </a:solidFill>
              </a:rPr>
              <a:t>ts</a:t>
            </a:r>
            <a:r>
              <a:rPr lang="en-US" sz="2800" b="1" dirty="0">
                <a:solidFill>
                  <a:srgbClr val="0037DA"/>
                </a:solidFill>
              </a:rPr>
              <a:t>-node</a:t>
            </a:r>
            <a:br>
              <a:rPr lang="en-US" sz="2800" dirty="0"/>
            </a:br>
            <a:r>
              <a:rPr lang="en-US" sz="2800" dirty="0"/>
              <a:t>“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  <a:endParaRPr lang="en-IN" sz="4800" dirty="0"/>
          </a:p>
          <a:p>
            <a:r>
              <a:rPr lang="en-IN" sz="48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macOS</a:t>
            </a:r>
            <a:br>
              <a:rPr lang="en-IN" sz="2800" i="1" dirty="0">
                <a:solidFill>
                  <a:srgbClr val="0037DA"/>
                </a:solidFill>
              </a:rPr>
            </a:br>
            <a:r>
              <a:rPr lang="en-IN" sz="2800" dirty="0"/>
              <a:t>If getting </a:t>
            </a:r>
            <a:r>
              <a:rPr lang="en-IN" sz="2800" b="1" i="1" dirty="0">
                <a:solidFill>
                  <a:srgbClr val="C00000"/>
                </a:solidFill>
              </a:rPr>
              <a:t>EACCESS</a:t>
            </a:r>
            <a:r>
              <a:rPr lang="en-IN" sz="2800" dirty="0"/>
              <a:t> error, add “</a:t>
            </a:r>
            <a:r>
              <a:rPr lang="en-IN" sz="2800" b="1" i="1" dirty="0" err="1">
                <a:solidFill>
                  <a:srgbClr val="0037DA"/>
                </a:solidFill>
              </a:rPr>
              <a:t>sudo</a:t>
            </a:r>
            <a:r>
              <a:rPr lang="en-IN" sz="2800" i="1" dirty="0"/>
              <a:t>”</a:t>
            </a:r>
            <a:r>
              <a:rPr lang="en-IN" sz="2800" dirty="0"/>
              <a:t> in front of the command</a:t>
            </a:r>
            <a:br>
              <a:rPr lang="en-IN" sz="2800" dirty="0"/>
            </a:br>
            <a:r>
              <a:rPr lang="en-US" sz="2800" dirty="0"/>
              <a:t>“</a:t>
            </a:r>
            <a:r>
              <a:rPr lang="en-US" sz="2800" i="1" dirty="0" err="1">
                <a:solidFill>
                  <a:srgbClr val="0037DA"/>
                </a:solidFill>
              </a:rPr>
              <a:t>sudo</a:t>
            </a:r>
            <a:r>
              <a:rPr lang="en-US" sz="2800" i="1" dirty="0">
                <a:solidFill>
                  <a:srgbClr val="0037DA"/>
                </a:solidFill>
              </a:rPr>
              <a:t> 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9896EE-08BE-5E6E-7B23-4CA9E6FBDBA2}"/>
              </a:ext>
            </a:extLst>
          </p:cNvPr>
          <p:cNvSpPr/>
          <p:nvPr/>
        </p:nvSpPr>
        <p:spPr>
          <a:xfrm flipV="1">
            <a:off x="6687475" y="1414135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6E9EC-B1AA-9B17-C615-5B9EA22519BA}"/>
              </a:ext>
            </a:extLst>
          </p:cNvPr>
          <p:cNvSpPr/>
          <p:nvPr/>
        </p:nvSpPr>
        <p:spPr>
          <a:xfrm flipV="1">
            <a:off x="6524584" y="4139941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EF0F10-DDBC-586D-951E-5153A032E162}"/>
              </a:ext>
            </a:extLst>
          </p:cNvPr>
          <p:cNvSpPr/>
          <p:nvPr/>
        </p:nvSpPr>
        <p:spPr>
          <a:xfrm>
            <a:off x="10510074" y="3996407"/>
            <a:ext cx="512422" cy="51242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2D7F89-0AAE-7C07-033F-B157DE10ED3A}"/>
              </a:ext>
            </a:extLst>
          </p:cNvPr>
          <p:cNvSpPr/>
          <p:nvPr/>
        </p:nvSpPr>
        <p:spPr>
          <a:xfrm flipV="1">
            <a:off x="10734581" y="5676972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5DD229-8826-4412-0B16-5B854A6A33C7}"/>
              </a:ext>
            </a:extLst>
          </p:cNvPr>
          <p:cNvSpPr/>
          <p:nvPr/>
        </p:nvSpPr>
        <p:spPr>
          <a:xfrm flipV="1">
            <a:off x="9018417" y="4368039"/>
            <a:ext cx="508791" cy="50879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8ED546-28D7-4D48-B65B-FA7132DD1295}"/>
              </a:ext>
            </a:extLst>
          </p:cNvPr>
          <p:cNvSpPr/>
          <p:nvPr/>
        </p:nvSpPr>
        <p:spPr>
          <a:xfrm flipV="1">
            <a:off x="6796249" y="4508084"/>
            <a:ext cx="368746" cy="36874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8C7C1-94C9-CF60-286A-6102BE580259}"/>
              </a:ext>
            </a:extLst>
          </p:cNvPr>
          <p:cNvSpPr txBox="1"/>
          <p:nvPr/>
        </p:nvSpPr>
        <p:spPr>
          <a:xfrm>
            <a:off x="377232" y="1345451"/>
            <a:ext cx="6147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Environment Setup</a:t>
            </a:r>
            <a:endParaRPr lang="en-IN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5B1DB-B82D-4317-43EF-3ACE7F47F97B}"/>
              </a:ext>
            </a:extLst>
          </p:cNvPr>
          <p:cNvSpPr txBox="1"/>
          <p:nvPr/>
        </p:nvSpPr>
        <p:spPr>
          <a:xfrm>
            <a:off x="8737021" y="26822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0B862-904D-8A44-C37E-CE8DB894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1ECE-ABFC-B341-B390-3692B238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79796"/>
            <a:ext cx="3830320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</a:t>
            </a:r>
            <a:r>
              <a:rPr lang="en-US" sz="2400" dirty="0" err="1">
                <a:solidFill>
                  <a:schemeClr val="bg1"/>
                </a:solidFill>
              </a:rPr>
              <a:t>VSCode</a:t>
            </a:r>
            <a:r>
              <a:rPr lang="en-US" sz="2400" dirty="0">
                <a:solidFill>
                  <a:schemeClr val="bg1"/>
                </a:solidFill>
              </a:rPr>
              <a:t> – Chapter 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BE6E-3B27-4E9D-CED0-A6F6DD67B21B}"/>
              </a:ext>
            </a:extLst>
          </p:cNvPr>
          <p:cNvSpPr txBox="1"/>
          <p:nvPr/>
        </p:nvSpPr>
        <p:spPr>
          <a:xfrm>
            <a:off x="2086733" y="2752491"/>
            <a:ext cx="801854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Download &amp; installation</a:t>
            </a:r>
            <a:br>
              <a:rPr lang="en-US" sz="6600" dirty="0"/>
            </a:br>
            <a:r>
              <a:rPr lang="en-US" sz="2800" dirty="0"/>
              <a:t>code editor</a:t>
            </a:r>
            <a:endParaRPr lang="en-IN" sz="2800" dirty="0"/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919835DA-7A99-C336-24E2-05E1513C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B4850-CA24-F14B-B395-59022B2E0766}"/>
              </a:ext>
            </a:extLst>
          </p:cNvPr>
          <p:cNvSpPr txBox="1"/>
          <p:nvPr/>
        </p:nvSpPr>
        <p:spPr>
          <a:xfrm>
            <a:off x="2602608" y="4558510"/>
            <a:ext cx="698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>
                <a:solidFill>
                  <a:srgbClr val="0037DA"/>
                </a:solidFill>
              </a:rPr>
              <a:t>https://code.visualstudio.com/download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D689E-4C90-4FDE-D271-EB26489A1DF5}"/>
              </a:ext>
            </a:extLst>
          </p:cNvPr>
          <p:cNvSpPr txBox="1"/>
          <p:nvPr/>
        </p:nvSpPr>
        <p:spPr>
          <a:xfrm>
            <a:off x="1013790" y="482602"/>
            <a:ext cx="553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2CA04-3450-C3E0-1D9C-92C150FF272B}"/>
              </a:ext>
            </a:extLst>
          </p:cNvPr>
          <p:cNvGrpSpPr/>
          <p:nvPr/>
        </p:nvGrpSpPr>
        <p:grpSpPr>
          <a:xfrm>
            <a:off x="3988076" y="1552162"/>
            <a:ext cx="4215848" cy="1200329"/>
            <a:chOff x="3430655" y="1795175"/>
            <a:chExt cx="4215848" cy="1200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FDE251-6F5B-3290-AE9C-A7873E927D9F}"/>
                </a:ext>
              </a:extLst>
            </p:cNvPr>
            <p:cNvSpPr txBox="1"/>
            <p:nvPr/>
          </p:nvSpPr>
          <p:spPr>
            <a:xfrm>
              <a:off x="4465981" y="1795175"/>
              <a:ext cx="3180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err="1">
                  <a:solidFill>
                    <a:srgbClr val="0037DA"/>
                  </a:solidFill>
                  <a:latin typeface="Bahnschrift SemiBold SemiConden" panose="020B0502040204020203" pitchFamily="34" charset="0"/>
                </a:rPr>
                <a:t>VSCode</a:t>
              </a:r>
              <a:endParaRPr lang="en-IN" sz="7200" dirty="0">
                <a:solidFill>
                  <a:srgbClr val="0037DA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B2DCE9-DCF4-7F11-48E0-062D65CE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655" y="1895573"/>
              <a:ext cx="1099931" cy="109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875F057-2891-52F6-A8C8-A60BC6D8193D}"/>
              </a:ext>
            </a:extLst>
          </p:cNvPr>
          <p:cNvSpPr/>
          <p:nvPr/>
        </p:nvSpPr>
        <p:spPr>
          <a:xfrm flipV="1">
            <a:off x="506231" y="5020916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BA9C78-E43C-609C-2E70-CC1EE34AC030}"/>
              </a:ext>
            </a:extLst>
          </p:cNvPr>
          <p:cNvSpPr/>
          <p:nvPr/>
        </p:nvSpPr>
        <p:spPr>
          <a:xfrm flipV="1">
            <a:off x="1779864" y="5363816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DC8AC2-9A3D-2BA8-9FD5-ED22863BABB2}"/>
              </a:ext>
            </a:extLst>
          </p:cNvPr>
          <p:cNvSpPr/>
          <p:nvPr/>
        </p:nvSpPr>
        <p:spPr>
          <a:xfrm flipV="1">
            <a:off x="10631231" y="2307242"/>
            <a:ext cx="496451" cy="496451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E09BC9-BFD8-6BA4-5388-B10FC5E12328}"/>
              </a:ext>
            </a:extLst>
          </p:cNvPr>
          <p:cNvSpPr/>
          <p:nvPr/>
        </p:nvSpPr>
        <p:spPr>
          <a:xfrm flipV="1">
            <a:off x="7956274" y="5477843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F285D-16DC-732D-D691-2F4D2A2A8932}"/>
              </a:ext>
            </a:extLst>
          </p:cNvPr>
          <p:cNvSpPr/>
          <p:nvPr/>
        </p:nvSpPr>
        <p:spPr>
          <a:xfrm flipV="1">
            <a:off x="8019551" y="3930794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1DB8AA-97DC-34AE-858C-BDDE2AB473EF}"/>
              </a:ext>
            </a:extLst>
          </p:cNvPr>
          <p:cNvSpPr/>
          <p:nvPr/>
        </p:nvSpPr>
        <p:spPr>
          <a:xfrm flipV="1">
            <a:off x="1192031" y="2773178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82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2270F-8794-95F2-610D-8B30B891CCDD}"/>
              </a:ext>
            </a:extLst>
          </p:cNvPr>
          <p:cNvSpPr txBox="1"/>
          <p:nvPr/>
        </p:nvSpPr>
        <p:spPr>
          <a:xfrm>
            <a:off x="8642074" y="18652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34F40-0446-0B0E-DF81-2DFA2DAE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30C-FE34-D726-5F44-766818AB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97121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First App – Chapter 3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B8626707-613C-EE15-B1D8-AF49A65C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8A71D-A8D6-1E5D-2B30-CB67FEC86673}"/>
              </a:ext>
            </a:extLst>
          </p:cNvPr>
          <p:cNvSpPr txBox="1"/>
          <p:nvPr/>
        </p:nvSpPr>
        <p:spPr>
          <a:xfrm>
            <a:off x="343333" y="1975595"/>
            <a:ext cx="50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SemiBold SemiConden" panose="020B0502040204020203" pitchFamily="34" charset="0"/>
              </a:rPr>
              <a:t>First APP</a:t>
            </a:r>
            <a:endParaRPr lang="en-IN" sz="72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FB1CE-EEF5-682D-2AA1-0D10643FED8B}"/>
              </a:ext>
            </a:extLst>
          </p:cNvPr>
          <p:cNvSpPr txBox="1"/>
          <p:nvPr/>
        </p:nvSpPr>
        <p:spPr>
          <a:xfrm>
            <a:off x="343333" y="3137718"/>
            <a:ext cx="85184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take a look at the fake API we'll use to fetch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new project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dirty="0" err="1"/>
              <a:t>package.json</a:t>
            </a:r>
            <a:r>
              <a:rPr lang="en-US" sz="2800" dirty="0"/>
              <a:t> file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init</a:t>
            </a:r>
            <a:r>
              <a:rPr lang="en-US" sz="2800" i="1" dirty="0">
                <a:solidFill>
                  <a:srgbClr val="0070C0"/>
                </a:solidFill>
              </a:rPr>
              <a:t> -y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Axios to make a request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install </a:t>
            </a:r>
            <a:r>
              <a:rPr lang="en-US" sz="2800" i="1" dirty="0" err="1">
                <a:solidFill>
                  <a:srgbClr val="0070C0"/>
                </a:solidFill>
              </a:rPr>
              <a:t>axios</a:t>
            </a:r>
            <a:endParaRPr lang="en-US" sz="2800" i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write code!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1E17-4F10-434D-CD36-54E67D7A0BAF}"/>
              </a:ext>
            </a:extLst>
          </p:cNvPr>
          <p:cNvSpPr txBox="1"/>
          <p:nvPr/>
        </p:nvSpPr>
        <p:spPr>
          <a:xfrm>
            <a:off x="1013790" y="482602"/>
            <a:ext cx="471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60D02-43A6-8064-D62C-4CA7AD0D39D2}"/>
              </a:ext>
            </a:extLst>
          </p:cNvPr>
          <p:cNvSpPr/>
          <p:nvPr/>
        </p:nvSpPr>
        <p:spPr>
          <a:xfrm flipV="1">
            <a:off x="6913749" y="4956842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F3D07-1FE2-78D3-3F11-89CB5880B90A}"/>
              </a:ext>
            </a:extLst>
          </p:cNvPr>
          <p:cNvSpPr/>
          <p:nvPr/>
        </p:nvSpPr>
        <p:spPr>
          <a:xfrm flipV="1">
            <a:off x="9270228" y="2164342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7EB98-D45F-635B-64D3-D7423A310C4E}"/>
              </a:ext>
            </a:extLst>
          </p:cNvPr>
          <p:cNvSpPr/>
          <p:nvPr/>
        </p:nvSpPr>
        <p:spPr>
          <a:xfrm flipV="1">
            <a:off x="9270228" y="3471088"/>
            <a:ext cx="531964" cy="53196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B9BF26-DA17-1742-A1A6-F061263141E9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D281AA-FF46-7699-F015-19CD84519506}"/>
              </a:ext>
            </a:extLst>
          </p:cNvPr>
          <p:cNvSpPr/>
          <p:nvPr/>
        </p:nvSpPr>
        <p:spPr>
          <a:xfrm flipV="1">
            <a:off x="11104880" y="38634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B44455-EC92-F527-D609-6F8E2DFAC628}"/>
              </a:ext>
            </a:extLst>
          </p:cNvPr>
          <p:cNvSpPr/>
          <p:nvPr/>
        </p:nvSpPr>
        <p:spPr>
          <a:xfrm flipV="1">
            <a:off x="10618304" y="5924605"/>
            <a:ext cx="685800" cy="685800"/>
          </a:xfrm>
          <a:prstGeom prst="ellipse">
            <a:avLst/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EEDE7-8A5A-0FA1-2E19-8E41A8594AD4}"/>
              </a:ext>
            </a:extLst>
          </p:cNvPr>
          <p:cNvSpPr txBox="1"/>
          <p:nvPr/>
        </p:nvSpPr>
        <p:spPr>
          <a:xfrm>
            <a:off x="8827825" y="337639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F534A-DE39-3D97-8F21-4EE56C73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3897-2C52-4500-D7F9-0A23F522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Execute typescript – chapter 4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128F41F0-15ED-B2B0-543A-1B49A69F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1644E-69D3-A4BD-CB9E-E850EF2506F2}"/>
              </a:ext>
            </a:extLst>
          </p:cNvPr>
          <p:cNvSpPr txBox="1"/>
          <p:nvPr/>
        </p:nvSpPr>
        <p:spPr>
          <a:xfrm>
            <a:off x="290647" y="1932712"/>
            <a:ext cx="11610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Fake API with TypeScript</a:t>
            </a:r>
            <a:br>
              <a:rPr lang="en-US" sz="5400" dirty="0">
                <a:latin typeface="Bahnschrift SemiBold SemiConden" panose="020B0502040204020203" pitchFamily="34" charset="0"/>
              </a:rPr>
            </a:br>
            <a:r>
              <a:rPr lang="en-US" sz="5400" dirty="0">
                <a:latin typeface="Bahnschrift SemiBold SemiConden" panose="020B0502040204020203" pitchFamily="34" charset="0"/>
              </a:rPr>
              <a:t>with Axios and displaying unexpected behavior</a:t>
            </a:r>
            <a:endParaRPr lang="en-IN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75EB-0B48-A5C2-DCA0-895D0DB326D4}"/>
              </a:ext>
            </a:extLst>
          </p:cNvPr>
          <p:cNvSpPr txBox="1"/>
          <p:nvPr/>
        </p:nvSpPr>
        <p:spPr>
          <a:xfrm>
            <a:off x="1013791" y="482602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 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0A8F64-4694-F869-E41C-0E9912CF08D1}"/>
              </a:ext>
            </a:extLst>
          </p:cNvPr>
          <p:cNvSpPr/>
          <p:nvPr/>
        </p:nvSpPr>
        <p:spPr>
          <a:xfrm flipV="1">
            <a:off x="6096000" y="4204037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17E00-4493-D6CC-5BD7-404E4915B2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09D4C-8ABD-66DA-D8A4-1466D3A90968}"/>
              </a:ext>
            </a:extLst>
          </p:cNvPr>
          <p:cNvSpPr/>
          <p:nvPr/>
        </p:nvSpPr>
        <p:spPr>
          <a:xfrm flipV="1">
            <a:off x="5302307" y="5951508"/>
            <a:ext cx="631355" cy="631355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CA559-27CF-EC57-42D7-96D3686B6952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5E0FAC-2AE2-1385-3569-078F5AD2B9EF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563EBF-DD58-EA74-8FE4-6AC01377CFB8}"/>
              </a:ext>
            </a:extLst>
          </p:cNvPr>
          <p:cNvSpPr/>
          <p:nvPr/>
        </p:nvSpPr>
        <p:spPr>
          <a:xfrm flipV="1">
            <a:off x="8900272" y="5166860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4CD70-6466-6617-2F07-CE90E7D1CADB}"/>
              </a:ext>
            </a:extLst>
          </p:cNvPr>
          <p:cNvSpPr txBox="1"/>
          <p:nvPr/>
        </p:nvSpPr>
        <p:spPr>
          <a:xfrm>
            <a:off x="8658346" y="268224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DE07-FA8A-6BE6-FD68-CCF0921B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877-D4AE-12E5-BC7E-3C67A617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Catching Errors – chapter 5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8A32D310-A007-D077-73D4-E37239A8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CC82D-CDA7-ADEE-7B0D-EEB74B875944}"/>
              </a:ext>
            </a:extLst>
          </p:cNvPr>
          <p:cNvSpPr txBox="1"/>
          <p:nvPr/>
        </p:nvSpPr>
        <p:spPr>
          <a:xfrm>
            <a:off x="290647" y="2230829"/>
            <a:ext cx="116107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Write the first code and</a:t>
            </a:r>
            <a:br>
              <a:rPr lang="en-US" sz="7200" dirty="0">
                <a:latin typeface="Bahnschrift SemiBold SemiConden" panose="020B0502040204020203" pitchFamily="34" charset="0"/>
              </a:rPr>
            </a:br>
            <a:r>
              <a:rPr lang="en-US" sz="7200" dirty="0">
                <a:latin typeface="Bahnschrift SemiBold SemiConden" panose="020B0502040204020203" pitchFamily="34" charset="0"/>
              </a:rPr>
              <a:t>Catch Basic </a:t>
            </a:r>
            <a:r>
              <a:rPr lang="en-US" sz="7200" dirty="0">
                <a:solidFill>
                  <a:srgbClr val="C00000"/>
                </a:solidFill>
                <a:latin typeface="Bahnschrift SemiBold SemiConden" panose="020B0502040204020203" pitchFamily="34" charset="0"/>
              </a:rPr>
              <a:t>Errors</a:t>
            </a:r>
          </a:p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SemiConden" panose="020B0502040204020203" pitchFamily="34" charset="0"/>
              </a:rPr>
              <a:t>From my first APP</a:t>
            </a:r>
            <a:endParaRPr lang="en-IN" sz="48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FC8CE-F9DC-9C92-11C0-F7DAA2685B15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D07AFB-EFC4-D253-D8EE-D498A149BD51}"/>
              </a:ext>
            </a:extLst>
          </p:cNvPr>
          <p:cNvSpPr/>
          <p:nvPr/>
        </p:nvSpPr>
        <p:spPr>
          <a:xfrm flipV="1">
            <a:off x="670891" y="3257970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1A13D-3D4C-7C89-228D-0AE5235B26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1C2B-68C6-6B42-DD1B-AC40CB62AE9D}"/>
              </a:ext>
            </a:extLst>
          </p:cNvPr>
          <p:cNvSpPr/>
          <p:nvPr/>
        </p:nvSpPr>
        <p:spPr>
          <a:xfrm flipV="1">
            <a:off x="10495225" y="2109968"/>
            <a:ext cx="353992" cy="35399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7F093B-092F-BE6D-9932-849D2A55998B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3ED891-4A52-EC2B-4B2F-908145579373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09794B-2B18-CC9A-242E-1674E8CF155F}"/>
              </a:ext>
            </a:extLst>
          </p:cNvPr>
          <p:cNvSpPr/>
          <p:nvPr/>
        </p:nvSpPr>
        <p:spPr>
          <a:xfrm flipV="1">
            <a:off x="7303812" y="5686019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6F02-EC66-DB0C-A18D-86F47190CF32}"/>
              </a:ext>
            </a:extLst>
          </p:cNvPr>
          <p:cNvSpPr txBox="1"/>
          <p:nvPr/>
        </p:nvSpPr>
        <p:spPr>
          <a:xfrm>
            <a:off x="8520130" y="29793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DCFFA-1052-D13D-9C9D-E1BEE127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6C45-4227-7718-D182-565F768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Catching Errors – chapter 5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B7CEFBBB-CEB4-A740-8DB7-C5D78916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3DD96-FA47-4058-752B-0B3DAC841848}"/>
              </a:ext>
            </a:extLst>
          </p:cNvPr>
          <p:cNvSpPr txBox="1"/>
          <p:nvPr/>
        </p:nvSpPr>
        <p:spPr>
          <a:xfrm>
            <a:off x="201622" y="2004778"/>
            <a:ext cx="1161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Syntax and Design pattern</a:t>
            </a:r>
            <a:endParaRPr lang="en-US" sz="7200" dirty="0">
              <a:solidFill>
                <a:srgbClr val="C0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01266-FC1A-3F6D-2296-67EECD3F7828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D3CF5-9568-4102-449E-081A8ADFD74B}"/>
              </a:ext>
            </a:extLst>
          </p:cNvPr>
          <p:cNvSpPr/>
          <p:nvPr/>
        </p:nvSpPr>
        <p:spPr>
          <a:xfrm flipV="1">
            <a:off x="670891" y="3257970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B71919-F3D5-58CD-6C7D-6A3C06E091CC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C82BF-8A94-286F-BAEC-73CFDA0CA438}"/>
              </a:ext>
            </a:extLst>
          </p:cNvPr>
          <p:cNvSpPr/>
          <p:nvPr/>
        </p:nvSpPr>
        <p:spPr>
          <a:xfrm flipV="1">
            <a:off x="9725219" y="2974274"/>
            <a:ext cx="353992" cy="35399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0A3B02-B5A2-1F21-7B1F-9D473BC9EEAA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C8678E-6524-51FF-B752-B71CA06CF34D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72889-9A35-5681-0E7D-FF7E462D5F50}"/>
              </a:ext>
            </a:extLst>
          </p:cNvPr>
          <p:cNvSpPr/>
          <p:nvPr/>
        </p:nvSpPr>
        <p:spPr>
          <a:xfrm flipV="1">
            <a:off x="7303812" y="5686019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9F4C1-2229-A670-6571-0241F2D2FB54}"/>
              </a:ext>
            </a:extLst>
          </p:cNvPr>
          <p:cNvSpPr txBox="1"/>
          <p:nvPr/>
        </p:nvSpPr>
        <p:spPr>
          <a:xfrm>
            <a:off x="8520130" y="29793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9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96E62-27C5-06B2-E300-6220370B2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2BA3-2A6E-B991-E17B-428639E7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60ED6E10-E099-9CB5-DA73-C29495E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3EF6B-6CDA-52B2-DB7D-2C7B3E0CEC8D}"/>
              </a:ext>
            </a:extLst>
          </p:cNvPr>
          <p:cNvSpPr txBox="1"/>
          <p:nvPr/>
        </p:nvSpPr>
        <p:spPr>
          <a:xfrm>
            <a:off x="2564439" y="2213282"/>
            <a:ext cx="74133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Types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way to define what kind of value we are going to set in a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3B24-4E4A-4A93-F63A-DE9D0EC22E52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E5781-1777-2F73-8FE3-0B30D48BB37C}"/>
              </a:ext>
            </a:extLst>
          </p:cNvPr>
          <p:cNvSpPr/>
          <p:nvPr/>
        </p:nvSpPr>
        <p:spPr>
          <a:xfrm flipV="1">
            <a:off x="8959007" y="4764693"/>
            <a:ext cx="413593" cy="413593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9DC0AD-413A-71CF-0CCA-5D9B2E223E7E}"/>
              </a:ext>
            </a:extLst>
          </p:cNvPr>
          <p:cNvSpPr/>
          <p:nvPr/>
        </p:nvSpPr>
        <p:spPr>
          <a:xfrm flipV="1">
            <a:off x="11174385" y="2334959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37B718-B105-70D4-94E9-08D774031983}"/>
              </a:ext>
            </a:extLst>
          </p:cNvPr>
          <p:cNvSpPr/>
          <p:nvPr/>
        </p:nvSpPr>
        <p:spPr>
          <a:xfrm flipV="1">
            <a:off x="1282148" y="2496452"/>
            <a:ext cx="506066" cy="506066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35FB7-FFA8-D669-3078-2E91CFE1EFAF}"/>
              </a:ext>
            </a:extLst>
          </p:cNvPr>
          <p:cNvSpPr/>
          <p:nvPr/>
        </p:nvSpPr>
        <p:spPr>
          <a:xfrm flipV="1">
            <a:off x="6074673" y="1322058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94C6E0-2044-0B92-7FCE-0FD7B918C300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378AC7-5F1C-88E3-AFCA-770F1F793F6E}"/>
              </a:ext>
            </a:extLst>
          </p:cNvPr>
          <p:cNvSpPr/>
          <p:nvPr/>
        </p:nvSpPr>
        <p:spPr>
          <a:xfrm flipV="1">
            <a:off x="8333022" y="2301355"/>
            <a:ext cx="448130" cy="44813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AAE53D-0F4F-1A34-58C3-A56CE64562C6}"/>
              </a:ext>
            </a:extLst>
          </p:cNvPr>
          <p:cNvSpPr/>
          <p:nvPr/>
        </p:nvSpPr>
        <p:spPr>
          <a:xfrm flipV="1">
            <a:off x="8079989" y="596026"/>
            <a:ext cx="506066" cy="506066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62DDF3-425F-04D7-A6D4-987BB2208A3C}"/>
              </a:ext>
            </a:extLst>
          </p:cNvPr>
          <p:cNvSpPr/>
          <p:nvPr/>
        </p:nvSpPr>
        <p:spPr>
          <a:xfrm flipV="1">
            <a:off x="10310991" y="5862445"/>
            <a:ext cx="344574" cy="344574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70DB7-E261-E680-7E78-64FB91966DBC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D88F9-7BF8-983A-322D-32E6E93D8AA2}"/>
              </a:ext>
            </a:extLst>
          </p:cNvPr>
          <p:cNvSpPr/>
          <p:nvPr/>
        </p:nvSpPr>
        <p:spPr>
          <a:xfrm flipV="1">
            <a:off x="1328384" y="5862445"/>
            <a:ext cx="413593" cy="413593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D1384E-C1F6-DEA6-5C8C-9CE749F18C06}"/>
              </a:ext>
            </a:extLst>
          </p:cNvPr>
          <p:cNvSpPr/>
          <p:nvPr/>
        </p:nvSpPr>
        <p:spPr>
          <a:xfrm flipV="1">
            <a:off x="3513285" y="129607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0FFF91-98A7-151E-4E0D-420C21C68611}"/>
              </a:ext>
            </a:extLst>
          </p:cNvPr>
          <p:cNvSpPr/>
          <p:nvPr/>
        </p:nvSpPr>
        <p:spPr>
          <a:xfrm flipV="1">
            <a:off x="6882124" y="6016125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367660-3241-BAE8-B62E-FC3DF88D001F}"/>
              </a:ext>
            </a:extLst>
          </p:cNvPr>
          <p:cNvSpPr/>
          <p:nvPr/>
        </p:nvSpPr>
        <p:spPr>
          <a:xfrm flipV="1">
            <a:off x="3927811" y="5307777"/>
            <a:ext cx="448130" cy="44813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9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3A813-3C85-DCCC-2561-48582DCD6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E9FD-5E37-6D3E-1356-574B2C61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DDBBD34A-D013-D911-C9E5-7A719B13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48466-F860-A3F0-9596-441DC5981AAD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9B37C-9929-3708-B835-10FC9653EB36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4B6DEA-8712-CF0E-E7D1-A089B22F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17" y="1353261"/>
            <a:ext cx="8726992" cy="50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346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Narrow</vt:lpstr>
      <vt:lpstr>Arial</vt:lpstr>
      <vt:lpstr>Bahnschrift SemiBold SemiConden</vt:lpstr>
      <vt:lpstr>Calibri</vt:lpstr>
      <vt:lpstr>Calibri Light</vt:lpstr>
      <vt:lpstr>Segoe UI Variable Text Semibold</vt:lpstr>
      <vt:lpstr>Trebuchet MS</vt:lpstr>
      <vt:lpstr>Office Theme</vt:lpstr>
      <vt:lpstr>Install Typescript – Chapter 1</vt:lpstr>
      <vt:lpstr>Install Typescript – Chapter 1</vt:lpstr>
      <vt:lpstr>Install VSCode – Chapter 2</vt:lpstr>
      <vt:lpstr>First App – Chapter 3</vt:lpstr>
      <vt:lpstr>Execute typescript – chapter 4</vt:lpstr>
      <vt:lpstr>Catching Errors – chapter 5</vt:lpstr>
      <vt:lpstr>Catching Errors – chapter 5</vt:lpstr>
      <vt:lpstr>Types – chapter 6</vt:lpstr>
      <vt:lpstr>Types – chapter 6</vt:lpstr>
      <vt:lpstr>Types – chapter 6</vt:lpstr>
      <vt:lpstr>Types – chapter 6</vt:lpstr>
      <vt:lpstr>Types – chapter 6</vt:lpstr>
      <vt:lpstr>Types –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Kumar</dc:creator>
  <cp:lastModifiedBy>Gautam Kumar</cp:lastModifiedBy>
  <cp:revision>77</cp:revision>
  <dcterms:created xsi:type="dcterms:W3CDTF">2025-09-15T12:49:11Z</dcterms:created>
  <dcterms:modified xsi:type="dcterms:W3CDTF">2025-10-16T21:31:18Z</dcterms:modified>
</cp:coreProperties>
</file>