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notesMasterIdLst>
    <p:notesMasterId r:id="rId15"/>
  </p:notesMasterIdLst>
  <p:sldIdLst>
    <p:sldId id="256" r:id="rId2"/>
    <p:sldId id="287" r:id="rId3"/>
    <p:sldId id="257" r:id="rId4"/>
    <p:sldId id="284" r:id="rId5"/>
    <p:sldId id="285" r:id="rId6"/>
    <p:sldId id="286" r:id="rId7"/>
    <p:sldId id="261" r:id="rId8"/>
    <p:sldId id="265" r:id="rId9"/>
    <p:sldId id="270" r:id="rId10"/>
    <p:sldId id="275" r:id="rId11"/>
    <p:sldId id="280" r:id="rId12"/>
    <p:sldId id="283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01" autoAdjust="0"/>
  </p:normalViewPr>
  <p:slideViewPr>
    <p:cSldViewPr snapToGrid="0">
      <p:cViewPr varScale="1">
        <p:scale>
          <a:sx n="83" d="100"/>
          <a:sy n="83" d="100"/>
        </p:scale>
        <p:origin x="55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331E7-C8DF-436D-82BF-ADFFA4FD124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12C71-58C0-4104-A810-2456EFF4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12C71-58C0-4104-A810-2456EFF4ED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7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12C71-58C0-4104-A810-2456EFF4ED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7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12C71-58C0-4104-A810-2456EFF4ED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2465-EA92-42AC-B824-3BEA5FA73727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237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EFD8-518C-4D5E-8EF1-88F7A5A4C2E8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9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C9F5-FEAE-4F14-ACF3-743030430902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E4AF-A9FF-4658-A146-31DCB8FB961B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5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707E-4BC9-47D0-96FC-9DFC9BB9C61D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0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5113-9034-4F9B-8115-A3006D6F766E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7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1FAF-CFA6-4253-A25A-494852DB4666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50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211F-E0EF-4120-A816-3CD3C832AEA8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7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EEA8-DC2C-4137-B5B2-057C5DAD3EC8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27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AC57-FFF2-4EDF-B6E8-836959FB28CD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7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5333-2217-4556-A14F-E39238F1A0E6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1F06-80BB-4CE8-B863-6BDD7499A57A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4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2D63-344A-432F-8CAC-B08D2BAFC89A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62D1-6D79-4D25-A0EF-520C799CA3B3}" type="datetime1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6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059F-7D41-4ABD-9416-EE44747083EC}" type="datetime1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209F-C010-4588-9832-41014EBC0758}" type="datetime1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964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55D-C241-4B22-9125-A47B8B06B188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9C38-FEC0-4838-95A8-7ABFA0202330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C450B6-2A65-45D8-86F7-529306ACB4D9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90DE73-E2B1-4B33-89E6-89D6E912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6" r:id="rId14"/>
    <p:sldLayoutId id="2147484127" r:id="rId15"/>
    <p:sldLayoutId id="2147484128" r:id="rId16"/>
    <p:sldLayoutId id="2147484129" r:id="rId17"/>
    <p:sldLayoutId id="2147484130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WIN_20190208_22_18_04_Pro.mp4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WIN_20190208_22_18_04_Pro.mp4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5762-7444-4DBE-8A61-A446EA421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641" y="509187"/>
            <a:ext cx="8361229" cy="209822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Serviciul</a:t>
            </a:r>
            <a:r>
              <a:rPr lang="en-US" dirty="0"/>
              <a:t> de </a:t>
            </a:r>
            <a:r>
              <a:rPr lang="en-US" dirty="0" err="1"/>
              <a:t>Ambulan</a:t>
            </a:r>
            <a:r>
              <a:rPr lang="ro-RO" dirty="0"/>
              <a:t>ț</a:t>
            </a:r>
            <a:r>
              <a:rPr lang="en-US" dirty="0"/>
              <a:t>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5D74F-A88B-4932-BDE1-C2EF4F3D6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268" y="4438994"/>
            <a:ext cx="2492149" cy="430659"/>
          </a:xfrm>
        </p:spPr>
        <p:txBody>
          <a:bodyPr>
            <a:normAutofit fontScale="92500"/>
          </a:bodyPr>
          <a:lstStyle/>
          <a:p>
            <a:r>
              <a:rPr lang="ro-RO" dirty="0"/>
              <a:t>Anghel Neculai-Vasile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80CCF-5C2E-4A42-8909-F8AD34A1CE48}"/>
              </a:ext>
            </a:extLst>
          </p:cNvPr>
          <p:cNvSpPr txBox="1"/>
          <p:nvPr/>
        </p:nvSpPr>
        <p:spPr>
          <a:xfrm>
            <a:off x="6743773" y="4288597"/>
            <a:ext cx="3241965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12000"/>
              </a:lnSpc>
            </a:pPr>
            <a:r>
              <a:rPr lang="ro-RO" sz="2300" dirty="0"/>
              <a:t>Coordonator științific Lect. Dr. Alex Moruz</a:t>
            </a:r>
            <a:endParaRPr lang="en-US" sz="2300" dirty="0"/>
          </a:p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42F8B-3850-4AD9-9C1E-DF7EB40C4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00" y="3080365"/>
            <a:ext cx="885676" cy="88567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B8FA89-18EA-4385-8E85-2C5CF3E2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0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Securitatea serviciului S.D.A.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9D88C9-78AE-4E65-A7BF-D434E2E78E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6313" y="3051954"/>
            <a:ext cx="10394707" cy="2480628"/>
          </a:xfrm>
        </p:spPr>
        <p:txBody>
          <a:bodyPr anchor="t">
            <a:normAutofit fontScale="92500" lnSpcReduction="20000"/>
          </a:bodyPr>
          <a:lstStyle/>
          <a:p>
            <a:r>
              <a:rPr lang="ro-RO" dirty="0"/>
              <a:t>Combaterea apelurilor false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Ordonanța de urgență </a:t>
            </a:r>
            <a:r>
              <a:rPr lang="ro-RO" i="1" dirty="0"/>
              <a:t>nr. 34/2008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Posibilitatea de a trimite raport lunar catre politie cu apelurile false</a:t>
            </a:r>
            <a:endParaRPr lang="ro-RO" i="1" dirty="0"/>
          </a:p>
          <a:p>
            <a:r>
              <a:rPr lang="ro-RO" dirty="0"/>
              <a:t>Declarațiile parametrizate împotriva atacului SQL Injection</a:t>
            </a:r>
          </a:p>
          <a:p>
            <a:r>
              <a:rPr lang="ro-RO" dirty="0"/>
              <a:t>Funcția de validare CNP </a:t>
            </a:r>
          </a:p>
          <a:p>
            <a:r>
              <a:rPr lang="ro-RO" dirty="0"/>
              <a:t>Avertizare, Banare, Blocare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o-RO" b="1" dirty="0"/>
          </a:p>
          <a:p>
            <a:pPr lvl="1">
              <a:buFont typeface="Wingdings" panose="05000000000000000000" pitchFamily="2" charset="2"/>
              <a:buChar char="Ø"/>
            </a:pP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73609-2DAC-4DA8-98A9-C250224BB500}"/>
              </a:ext>
            </a:extLst>
          </p:cNvPr>
          <p:cNvSpPr txBox="1"/>
          <p:nvPr/>
        </p:nvSpPr>
        <p:spPr>
          <a:xfrm>
            <a:off x="1484311" y="2176789"/>
            <a:ext cx="575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/>
                </a:solidFill>
              </a:rPr>
              <a:t>Metode de securitate implementate: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5BFD9-95F1-4B40-9EAB-2B4DC6A4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Idei de îmbunătățire pentru S.D.A. 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9D88C9-78AE-4E65-A7BF-D434E2E78E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1438" y="2631972"/>
            <a:ext cx="10557540" cy="248062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REțELE NEURONALE  -- S.O.S. Automat</a:t>
            </a:r>
          </a:p>
          <a:p>
            <a:pPr lvl="0"/>
            <a:r>
              <a:rPr lang="ro-RO" dirty="0"/>
              <a:t>PRELUARE DATE AUTOMATE -- Informatii automate despre Starea pacientului</a:t>
            </a:r>
          </a:p>
          <a:p>
            <a:r>
              <a:rPr lang="ro-RO" dirty="0"/>
              <a:t>MONITORIZARE PACIENT ÎN TIMP REAL – Raport initial pentru internare</a:t>
            </a:r>
          </a:p>
          <a:p>
            <a:r>
              <a:rPr lang="ro-RO" dirty="0"/>
              <a:t>LOCALIZARE VIZUALĂ A AMBULANȚELOR – monitorizare resurse Si transparenta catre pacienti</a:t>
            </a:r>
            <a:endParaRPr lang="en-US" dirty="0"/>
          </a:p>
          <a:p>
            <a:pPr lvl="0"/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ro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05DC4-A0A3-43B2-9915-B5172941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1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444" y="2414337"/>
            <a:ext cx="3180346" cy="874295"/>
          </a:xfrm>
        </p:spPr>
        <p:txBody>
          <a:bodyPr/>
          <a:lstStyle/>
          <a:p>
            <a:r>
              <a:rPr lang="ro-RO" dirty="0"/>
              <a:t>Concluzie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9D88C9-78AE-4E65-A7BF-D434E2E78E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1444" y="2539608"/>
            <a:ext cx="3180346" cy="620687"/>
          </a:xfrm>
        </p:spPr>
        <p:txBody>
          <a:bodyPr anchor="t">
            <a:normAutofit/>
          </a:bodyPr>
          <a:lstStyle/>
          <a:p>
            <a:pPr lvl="0"/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ro-RO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508F05-6A7E-4E52-98D0-50A2C5712746}"/>
              </a:ext>
            </a:extLst>
          </p:cNvPr>
          <p:cNvSpPr txBox="1">
            <a:spLocks/>
          </p:cNvSpPr>
          <p:nvPr/>
        </p:nvSpPr>
        <p:spPr>
          <a:xfrm>
            <a:off x="1311444" y="3719339"/>
            <a:ext cx="10399293" cy="87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Automatizare = Stabilitatea Serviciului de ambulanțe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D780CC-3747-4A74-8205-BD5C0F6D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12" y="1772181"/>
            <a:ext cx="5054061" cy="2062354"/>
          </a:xfrm>
        </p:spPr>
        <p:txBody>
          <a:bodyPr>
            <a:normAutofit/>
          </a:bodyPr>
          <a:lstStyle/>
          <a:p>
            <a:r>
              <a:rPr lang="ro-RO" dirty="0"/>
              <a:t>Mulțumesc! </a:t>
            </a:r>
            <a:br>
              <a:rPr lang="ro-RO" dirty="0"/>
            </a:br>
            <a:br>
              <a:rPr lang="ro-RO" dirty="0"/>
            </a:br>
            <a:r>
              <a:rPr lang="ro-RO" dirty="0"/>
              <a:t>	Intrebări?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A0069-104B-46BC-8F9A-2A69B4C4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3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A4CBD2C-A330-4B24-96DA-6AAA103DB582}"/>
              </a:ext>
            </a:extLst>
          </p:cNvPr>
          <p:cNvSpPr txBox="1">
            <a:spLocks/>
          </p:cNvSpPr>
          <p:nvPr/>
        </p:nvSpPr>
        <p:spPr>
          <a:xfrm>
            <a:off x="1956975" y="147974"/>
            <a:ext cx="2801361" cy="10706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dirty="0"/>
              <a:t>Cuprins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3A26F3-569A-4BF2-A94D-FA8F07858A07}"/>
              </a:ext>
            </a:extLst>
          </p:cNvPr>
          <p:cNvSpPr/>
          <p:nvPr/>
        </p:nvSpPr>
        <p:spPr>
          <a:xfrm>
            <a:off x="4758336" y="1218060"/>
            <a:ext cx="6255577" cy="4536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o-RO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Problema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o-RO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Soluția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Cum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func</a:t>
            </a:r>
            <a:r>
              <a:rPr lang="ro-RO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ț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ioneaz</a:t>
            </a:r>
            <a:r>
              <a:rPr lang="ro-RO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ă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 ?</a:t>
            </a:r>
            <a:endParaRPr lang="ro-RO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Funcționalități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secundare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Securitatea serviciului S.D.A.</a:t>
            </a:r>
            <a:endParaRPr lang="ro-RO" sz="28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Idei de </a:t>
            </a:r>
            <a:r>
              <a:rPr lang="ro-RO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î</a:t>
            </a: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mbunătățire</a:t>
            </a:r>
            <a:r>
              <a:rPr lang="ro-RO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 pentru</a:t>
            </a: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 S.D.A. </a:t>
            </a:r>
            <a:endParaRPr lang="ro-RO" sz="28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o-RO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Concluzie</a:t>
            </a:r>
            <a:endParaRPr lang="ro-RO" sz="28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9EDAC6E-DA2F-4151-AB94-D1CBEF10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8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637672"/>
            <a:ext cx="3811833" cy="1151965"/>
          </a:xfrm>
        </p:spPr>
        <p:txBody>
          <a:bodyPr>
            <a:normAutofit/>
          </a:bodyPr>
          <a:lstStyle/>
          <a:p>
            <a:r>
              <a:rPr lang="ro-RO" dirty="0"/>
              <a:t>Problema</a:t>
            </a:r>
            <a:r>
              <a:rPr lang="en-US" dirty="0"/>
              <a:t> 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27DB34-0653-4185-AFCD-73F4F7A06E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5780" y="2989730"/>
            <a:ext cx="10394707" cy="1541702"/>
          </a:xfrm>
        </p:spPr>
        <p:txBody>
          <a:bodyPr anchor="t"/>
          <a:lstStyle/>
          <a:p>
            <a:r>
              <a:rPr lang="pt-BR" dirty="0"/>
              <a:t>Integrarea în serviciul de urgentă 112 </a:t>
            </a:r>
            <a:endParaRPr lang="ro-RO" dirty="0"/>
          </a:p>
          <a:p>
            <a:r>
              <a:rPr lang="en-US" dirty="0" err="1"/>
              <a:t>Preluarea</a:t>
            </a:r>
            <a:r>
              <a:rPr lang="en-US" dirty="0"/>
              <a:t> </a:t>
            </a:r>
            <a:r>
              <a:rPr lang="en-US" dirty="0" err="1"/>
              <a:t>apelurilor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</a:t>
            </a:r>
            <a:endParaRPr lang="ro-RO" dirty="0"/>
          </a:p>
          <a:p>
            <a:r>
              <a:rPr lang="pt-BR" dirty="0"/>
              <a:t>Transmiterea verbală a informațiilor între pacient și dispecer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74542-F7A4-4FAE-AC4F-DFE4B6C8F22F}"/>
              </a:ext>
            </a:extLst>
          </p:cNvPr>
          <p:cNvSpPr txBox="1"/>
          <p:nvPr/>
        </p:nvSpPr>
        <p:spPr>
          <a:xfrm>
            <a:off x="4631390" y="952044"/>
            <a:ext cx="516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/>
                </a:solidFill>
              </a:rPr>
              <a:t>Timpul și procedura de preluare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75F9CF-FAA4-47CD-9B34-ADCC51B5301D}"/>
              </a:ext>
            </a:extLst>
          </p:cNvPr>
          <p:cNvSpPr txBox="1">
            <a:spLocks/>
          </p:cNvSpPr>
          <p:nvPr/>
        </p:nvSpPr>
        <p:spPr>
          <a:xfrm>
            <a:off x="1136617" y="2177598"/>
            <a:ext cx="1175082" cy="42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o-RO" sz="2400" dirty="0"/>
              <a:t>Cauze : 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47CA81-D29D-409E-A281-0BF8CA08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275" y="222435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ro-RO" dirty="0"/>
              <a:t>Soluția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D42EFA-BBC1-478A-9D8F-CFC7BD2247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4346" y="2341086"/>
            <a:ext cx="5071191" cy="2175828"/>
          </a:xfrm>
        </p:spPr>
        <p:txBody>
          <a:bodyPr anchor="t">
            <a:normAutofit fontScale="77500" lnSpcReduction="20000"/>
          </a:bodyPr>
          <a:lstStyle/>
          <a:p>
            <a:r>
              <a:rPr lang="ro-RO" dirty="0"/>
              <a:t>Serviciu independent</a:t>
            </a:r>
          </a:p>
          <a:p>
            <a:r>
              <a:rPr lang="ro-RO" dirty="0"/>
              <a:t>Serviciu Automat cu preluare de urgențe în paralel </a:t>
            </a:r>
          </a:p>
          <a:p>
            <a:r>
              <a:rPr lang="ro-RO" dirty="0"/>
              <a:t>Asignarea Ambulanței în mai puțin de 6 secunde în funcție de cea mai mica distanță</a:t>
            </a:r>
          </a:p>
          <a:p>
            <a:r>
              <a:rPr lang="ro-RO" dirty="0"/>
              <a:t>Informații transmise digital (locație, simptome)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EDE487-E3DA-4C56-9D91-2628B6B8955E}"/>
              </a:ext>
            </a:extLst>
          </p:cNvPr>
          <p:cNvGrpSpPr/>
          <p:nvPr/>
        </p:nvGrpSpPr>
        <p:grpSpPr>
          <a:xfrm>
            <a:off x="6479006" y="1837765"/>
            <a:ext cx="3886200" cy="3149601"/>
            <a:chOff x="1590750" y="1209675"/>
            <a:chExt cx="4438500" cy="3581400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6067490B-2BBA-4834-8196-CE29D5FD68E3}"/>
                </a:ext>
              </a:extLst>
            </p:cNvPr>
            <p:cNvSpPr/>
            <p:nvPr/>
          </p:nvSpPr>
          <p:spPr>
            <a:xfrm>
              <a:off x="2857650" y="2425041"/>
              <a:ext cx="1886100" cy="1085700"/>
            </a:xfrm>
            <a:prstGeom prst="flowChartAlternateProcess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o-RO" sz="30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Server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0D29B6-92B2-46C7-82CF-825306E7D54F}"/>
                </a:ext>
              </a:extLst>
            </p:cNvPr>
            <p:cNvSpPr/>
            <p:nvPr/>
          </p:nvSpPr>
          <p:spPr>
            <a:xfrm>
              <a:off x="1590750" y="1209675"/>
              <a:ext cx="1276200" cy="6096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o-RO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Pacient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52C5A9-8CFA-4A29-B03D-E7BC489CB95F}"/>
                </a:ext>
              </a:extLst>
            </p:cNvPr>
            <p:cNvSpPr/>
            <p:nvPr/>
          </p:nvSpPr>
          <p:spPr>
            <a:xfrm>
              <a:off x="4753050" y="1209675"/>
              <a:ext cx="1276200" cy="6096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o-RO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Ambulanță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A86F85-884B-44D4-B95B-D61FD051C64E}"/>
                </a:ext>
              </a:extLst>
            </p:cNvPr>
            <p:cNvSpPr/>
            <p:nvPr/>
          </p:nvSpPr>
          <p:spPr>
            <a:xfrm>
              <a:off x="1590750" y="4181475"/>
              <a:ext cx="1276200" cy="6096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o-RO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Medic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85818C-7525-4C1F-8C23-486CF559145B}"/>
                </a:ext>
              </a:extLst>
            </p:cNvPr>
            <p:cNvSpPr/>
            <p:nvPr/>
          </p:nvSpPr>
          <p:spPr>
            <a:xfrm>
              <a:off x="4753050" y="4181475"/>
              <a:ext cx="1276200" cy="6096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ro-RO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Dispecer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13BB5F-12EE-4A73-BA9A-9B61D00816B3}"/>
                </a:ext>
              </a:extLst>
            </p:cNvPr>
            <p:cNvCxnSpPr/>
            <p:nvPr/>
          </p:nvCxnSpPr>
          <p:spPr>
            <a:xfrm rot="10800000">
              <a:off x="2228850" y="1819275"/>
              <a:ext cx="628800" cy="800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D3253B1-6A5E-4E08-8BA4-3B5B64E18DE3}"/>
                </a:ext>
              </a:extLst>
            </p:cNvPr>
            <p:cNvCxnSpPr/>
            <p:nvPr/>
          </p:nvCxnSpPr>
          <p:spPr>
            <a:xfrm>
              <a:off x="2524125" y="1819275"/>
              <a:ext cx="495300" cy="647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F537A4-B08F-4002-93C3-115271F709A4}"/>
                </a:ext>
              </a:extLst>
            </p:cNvPr>
            <p:cNvCxnSpPr/>
            <p:nvPr/>
          </p:nvCxnSpPr>
          <p:spPr>
            <a:xfrm flipH="1">
              <a:off x="4600500" y="1819275"/>
              <a:ext cx="504900" cy="628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B9E58E-1C29-4175-AB01-F12593967994}"/>
                </a:ext>
              </a:extLst>
            </p:cNvPr>
            <p:cNvCxnSpPr/>
            <p:nvPr/>
          </p:nvCxnSpPr>
          <p:spPr>
            <a:xfrm rot="10800000" flipH="1">
              <a:off x="4771950" y="1819275"/>
              <a:ext cx="619200" cy="781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EDABDA-99CF-4E80-BB04-C78C553A0FE8}"/>
                </a:ext>
              </a:extLst>
            </p:cNvPr>
            <p:cNvCxnSpPr/>
            <p:nvPr/>
          </p:nvCxnSpPr>
          <p:spPr>
            <a:xfrm rot="10800000">
              <a:off x="4686150" y="3467175"/>
              <a:ext cx="705000" cy="714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D8C469-8044-4DAC-95E5-C3E27D37B17E}"/>
                </a:ext>
              </a:extLst>
            </p:cNvPr>
            <p:cNvCxnSpPr/>
            <p:nvPr/>
          </p:nvCxnSpPr>
          <p:spPr>
            <a:xfrm>
              <a:off x="4533900" y="3552825"/>
              <a:ext cx="609600" cy="638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E30B46-3EC3-4CC5-873A-377A9607F871}"/>
                </a:ext>
              </a:extLst>
            </p:cNvPr>
            <p:cNvCxnSpPr/>
            <p:nvPr/>
          </p:nvCxnSpPr>
          <p:spPr>
            <a:xfrm rot="10800000" flipH="1">
              <a:off x="2428875" y="3543300"/>
              <a:ext cx="552600" cy="647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0200C5B-5756-4DF6-8694-74E9A5D609A9}"/>
                </a:ext>
              </a:extLst>
            </p:cNvPr>
            <p:cNvCxnSpPr/>
            <p:nvPr/>
          </p:nvCxnSpPr>
          <p:spPr>
            <a:xfrm flipH="1">
              <a:off x="2647800" y="3552825"/>
              <a:ext cx="514500" cy="628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3C2809-F2AB-411D-9EA7-FC20073A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69" y="1612852"/>
            <a:ext cx="5226100" cy="3087991"/>
          </a:xfrm>
        </p:spPr>
        <p:txBody>
          <a:bodyPr>
            <a:normAutofit/>
          </a:bodyPr>
          <a:lstStyle/>
          <a:p>
            <a:r>
              <a:rPr lang="en-US" dirty="0"/>
              <a:t>Cum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ioneaz</a:t>
            </a:r>
            <a:r>
              <a:rPr lang="ro-RO" dirty="0"/>
              <a:t>ă</a:t>
            </a:r>
            <a:r>
              <a:rPr lang="en-US" dirty="0"/>
              <a:t> ?</a:t>
            </a:r>
          </a:p>
        </p:txBody>
      </p:sp>
      <p:sp>
        <p:nvSpPr>
          <p:cNvPr id="5" name="Rectangle 4">
            <a:hlinkClick r:id="rId2" action="ppaction://hlinkfile"/>
            <a:extLst>
              <a:ext uri="{FF2B5EF4-FFF2-40B4-BE49-F238E27FC236}">
                <a16:creationId xmlns:a16="http://schemas.microsoft.com/office/drawing/2014/main" id="{140968A0-676D-4D8B-A712-C6DA97547A11}"/>
              </a:ext>
            </a:extLst>
          </p:cNvPr>
          <p:cNvSpPr/>
          <p:nvPr/>
        </p:nvSpPr>
        <p:spPr>
          <a:xfrm>
            <a:off x="6793346" y="2755065"/>
            <a:ext cx="2115128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B4FDC-1030-4149-BD7B-B6C9B4A9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614" y="873943"/>
            <a:ext cx="9511058" cy="67776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ionalit</a:t>
            </a:r>
            <a:r>
              <a:rPr lang="ro-RO" dirty="0"/>
              <a:t>ăț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secundare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BDED-2E86-4298-8EB7-6309BE661B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4952" y="2341086"/>
            <a:ext cx="5071191" cy="2175828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err="1"/>
              <a:t>Manipulare</a:t>
            </a:r>
            <a:r>
              <a:rPr lang="en-US" dirty="0"/>
              <a:t> </a:t>
            </a:r>
            <a:r>
              <a:rPr lang="en-US" dirty="0" err="1"/>
              <a:t>baz</a:t>
            </a:r>
            <a:r>
              <a:rPr lang="ro-RO" dirty="0"/>
              <a:t>ă</a:t>
            </a:r>
            <a:r>
              <a:rPr lang="en-US" dirty="0"/>
              <a:t> de date </a:t>
            </a:r>
            <a:endParaRPr lang="ro-RO" dirty="0"/>
          </a:p>
          <a:p>
            <a:r>
              <a:rPr lang="en-US" dirty="0" err="1"/>
              <a:t>Disponibilitate</a:t>
            </a:r>
            <a:r>
              <a:rPr lang="en-US" dirty="0"/>
              <a:t> </a:t>
            </a:r>
            <a:r>
              <a:rPr lang="en-US" dirty="0" err="1"/>
              <a:t>Ambulan</a:t>
            </a:r>
            <a:r>
              <a:rPr lang="ro-RO" dirty="0"/>
              <a:t>ță</a:t>
            </a:r>
          </a:p>
          <a:p>
            <a:r>
              <a:rPr lang="en-US" dirty="0" err="1"/>
              <a:t>Cerin</a:t>
            </a:r>
            <a:r>
              <a:rPr lang="ro-RO" dirty="0"/>
              <a:t>ț</a:t>
            </a:r>
            <a:r>
              <a:rPr lang="en-US" dirty="0"/>
              <a:t>e </a:t>
            </a:r>
            <a:r>
              <a:rPr lang="en-US" dirty="0" err="1"/>
              <a:t>dispecer</a:t>
            </a:r>
            <a:endParaRPr lang="ro-RO" dirty="0"/>
          </a:p>
          <a:p>
            <a:r>
              <a:rPr lang="en-US" dirty="0" err="1"/>
              <a:t>Avertizare</a:t>
            </a:r>
            <a:r>
              <a:rPr lang="en-US" dirty="0"/>
              <a:t>, </a:t>
            </a:r>
            <a:r>
              <a:rPr lang="en-US" dirty="0" err="1"/>
              <a:t>banare</a:t>
            </a:r>
            <a:r>
              <a:rPr lang="en-US" dirty="0"/>
              <a:t>, </a:t>
            </a: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pacient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53D313-3E52-490B-98C7-93DEE278FA22}"/>
              </a:ext>
            </a:extLst>
          </p:cNvPr>
          <p:cNvSpPr txBox="1">
            <a:spLocks/>
          </p:cNvSpPr>
          <p:nvPr/>
        </p:nvSpPr>
        <p:spPr>
          <a:xfrm>
            <a:off x="6907643" y="2341086"/>
            <a:ext cx="5071191" cy="217582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Monitorizare</a:t>
            </a:r>
            <a:r>
              <a:rPr lang="en-US" dirty="0"/>
              <a:t> </a:t>
            </a:r>
            <a:r>
              <a:rPr lang="en-US" dirty="0" err="1"/>
              <a:t>urgen</a:t>
            </a:r>
            <a:r>
              <a:rPr lang="ro-RO" dirty="0"/>
              <a:t>ț</a:t>
            </a:r>
            <a:r>
              <a:rPr lang="en-US" dirty="0"/>
              <a:t>e</a:t>
            </a:r>
          </a:p>
          <a:p>
            <a:r>
              <a:rPr lang="en-US" dirty="0" err="1"/>
              <a:t>Raportare</a:t>
            </a:r>
            <a:r>
              <a:rPr lang="en-US" dirty="0"/>
              <a:t> </a:t>
            </a:r>
            <a:r>
              <a:rPr lang="en-US" dirty="0" err="1"/>
              <a:t>poli</a:t>
            </a:r>
            <a:r>
              <a:rPr lang="ro-RO" dirty="0"/>
              <a:t>ț</a:t>
            </a:r>
            <a:r>
              <a:rPr lang="en-US" dirty="0" err="1"/>
              <a:t>ie</a:t>
            </a:r>
            <a:endParaRPr lang="en-US" dirty="0"/>
          </a:p>
          <a:p>
            <a:r>
              <a:rPr lang="en-US" dirty="0" err="1"/>
              <a:t>Monitorizare</a:t>
            </a:r>
            <a:r>
              <a:rPr lang="en-US" dirty="0"/>
              <a:t> </a:t>
            </a:r>
            <a:r>
              <a:rPr lang="en-US" dirty="0" err="1"/>
              <a:t>Pacien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Ambulan</a:t>
            </a:r>
            <a:r>
              <a:rPr lang="ro-RO" dirty="0"/>
              <a:t>ț</a:t>
            </a:r>
            <a:r>
              <a:rPr lang="en-US" dirty="0"/>
              <a:t>e active</a:t>
            </a:r>
          </a:p>
          <a:p>
            <a:r>
              <a:rPr lang="en-US" dirty="0" err="1"/>
              <a:t>Apel</a:t>
            </a:r>
            <a:r>
              <a:rPr lang="en-US" dirty="0"/>
              <a:t> 112</a:t>
            </a:r>
          </a:p>
        </p:txBody>
      </p:sp>
      <p:sp>
        <p:nvSpPr>
          <p:cNvPr id="5" name="Rectangle 4">
            <a:hlinkClick r:id="rId2" action="ppaction://hlinkfile"/>
            <a:extLst>
              <a:ext uri="{FF2B5EF4-FFF2-40B4-BE49-F238E27FC236}">
                <a16:creationId xmlns:a16="http://schemas.microsoft.com/office/drawing/2014/main" id="{2E5D5B4D-7C55-487D-82AD-65C59A3B270D}"/>
              </a:ext>
            </a:extLst>
          </p:cNvPr>
          <p:cNvSpPr/>
          <p:nvPr/>
        </p:nvSpPr>
        <p:spPr>
          <a:xfrm>
            <a:off x="5038436" y="5180494"/>
            <a:ext cx="2115128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BB719-C5C9-4851-B639-F0C9E1CE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821" y="685800"/>
            <a:ext cx="10018713" cy="1752599"/>
          </a:xfrm>
        </p:spPr>
        <p:txBody>
          <a:bodyPr/>
          <a:lstStyle/>
          <a:p>
            <a:r>
              <a:rPr lang="ro-RO" dirty="0"/>
              <a:t>Securitatea serviciului S.D.A.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AD9B-78CD-43A1-8D27-7D028DE094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3562" y="2973787"/>
            <a:ext cx="10394707" cy="1541702"/>
          </a:xfrm>
        </p:spPr>
        <p:txBody>
          <a:bodyPr anchor="t"/>
          <a:lstStyle/>
          <a:p>
            <a:r>
              <a:rPr lang="pt-BR" dirty="0"/>
              <a:t>Prejudicii materiale pentru serviciul de ambulanțe</a:t>
            </a:r>
            <a:endParaRPr lang="ro-RO" dirty="0"/>
          </a:p>
          <a:p>
            <a:r>
              <a:rPr lang="en-US" dirty="0" err="1"/>
              <a:t>Suprasolicitarea</a:t>
            </a:r>
            <a:r>
              <a:rPr lang="en-US" dirty="0"/>
              <a:t> </a:t>
            </a:r>
            <a:r>
              <a:rPr lang="en-US" dirty="0" err="1"/>
              <a:t>echipajelor</a:t>
            </a:r>
            <a:r>
              <a:rPr lang="en-US" dirty="0"/>
              <a:t> de </a:t>
            </a:r>
            <a:r>
              <a:rPr lang="en-US" dirty="0" err="1"/>
              <a:t>medicale</a:t>
            </a:r>
            <a:endParaRPr lang="ro-RO" dirty="0"/>
          </a:p>
          <a:p>
            <a:r>
              <a:rPr lang="en-US" dirty="0" err="1"/>
              <a:t>Pierderi</a:t>
            </a:r>
            <a:r>
              <a:rPr lang="en-US" dirty="0"/>
              <a:t> de </a:t>
            </a:r>
            <a:r>
              <a:rPr lang="en-US" dirty="0" err="1"/>
              <a:t>vieți</a:t>
            </a:r>
            <a:r>
              <a:rPr lang="en-US" dirty="0"/>
              <a:t> </a:t>
            </a:r>
            <a:r>
              <a:rPr lang="en-US" dirty="0" err="1"/>
              <a:t>omenești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securități</a:t>
            </a:r>
            <a:r>
              <a:rPr lang="en-US" dirty="0"/>
              <a:t> </a:t>
            </a:r>
            <a:r>
              <a:rPr lang="en-US" dirty="0" err="1"/>
              <a:t>slabe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atacuri</a:t>
            </a:r>
            <a:r>
              <a:rPr lang="en-US" dirty="0"/>
              <a:t> </a:t>
            </a:r>
            <a:r>
              <a:rPr lang="en-US" dirty="0" err="1"/>
              <a:t>puternice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73609-2DAC-4DA8-98A9-C250224BB500}"/>
              </a:ext>
            </a:extLst>
          </p:cNvPr>
          <p:cNvSpPr txBox="1"/>
          <p:nvPr/>
        </p:nvSpPr>
        <p:spPr>
          <a:xfrm>
            <a:off x="1683916" y="1819292"/>
            <a:ext cx="3160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/>
                </a:solidFill>
              </a:rPr>
              <a:t>Riscuri: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2EE0-D136-4790-8823-3E560709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Securitatea serviciului S.D.A.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AD9B-78CD-43A1-8D27-7D028DE094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8317" y="2955314"/>
            <a:ext cx="10394707" cy="1541702"/>
          </a:xfrm>
        </p:spPr>
        <p:txBody>
          <a:bodyPr anchor="t"/>
          <a:lstStyle/>
          <a:p>
            <a:r>
              <a:rPr lang="pt-BR" dirty="0"/>
              <a:t>Atacuri asupra serverului </a:t>
            </a:r>
            <a:r>
              <a:rPr lang="ro-RO" dirty="0"/>
              <a:t> (DOS sau DDOS)</a:t>
            </a:r>
          </a:p>
          <a:p>
            <a:r>
              <a:rPr lang="pt-BR" dirty="0"/>
              <a:t>Atacuri asupra rețelei și a informațiilor ce circulă pe rețea</a:t>
            </a:r>
            <a:r>
              <a:rPr lang="ro-RO" dirty="0"/>
              <a:t> (Sniffing/ Spoofing)</a:t>
            </a:r>
          </a:p>
          <a:p>
            <a:r>
              <a:rPr lang="pt-BR" dirty="0"/>
              <a:t>Atacuri asupra bazei de date</a:t>
            </a:r>
            <a:r>
              <a:rPr lang="ro-RO" dirty="0"/>
              <a:t> (SQL Injection)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62226-C4AE-4AF4-8D6F-94433353EF48}"/>
              </a:ext>
            </a:extLst>
          </p:cNvPr>
          <p:cNvSpPr txBox="1"/>
          <p:nvPr/>
        </p:nvSpPr>
        <p:spPr>
          <a:xfrm>
            <a:off x="1484311" y="1912027"/>
            <a:ext cx="3160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/>
                </a:solidFill>
              </a:rPr>
              <a:t>Atacuri posibile: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E5678-77DC-4E57-B9AF-ECF59392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BB-2A1E-46A8-B1A7-E3DA07CD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17" y="346776"/>
            <a:ext cx="10018713" cy="1752599"/>
          </a:xfrm>
        </p:spPr>
        <p:txBody>
          <a:bodyPr/>
          <a:lstStyle/>
          <a:p>
            <a:r>
              <a:rPr lang="ro-RO" dirty="0"/>
              <a:t>Securitatea serviciului S.D.A.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07C2A5-58DB-4495-A8AD-F1EC40966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80623" y="2737917"/>
            <a:ext cx="10394707" cy="2480628"/>
          </a:xfrm>
        </p:spPr>
        <p:txBody>
          <a:bodyPr anchor="t">
            <a:normAutofit/>
          </a:bodyPr>
          <a:lstStyle/>
          <a:p>
            <a:r>
              <a:rPr lang="pt-BR" dirty="0"/>
              <a:t>Securizarea căilor de cumunicare prin criptare RSA</a:t>
            </a:r>
            <a:endParaRPr lang="ro-RO" dirty="0"/>
          </a:p>
          <a:p>
            <a:r>
              <a:rPr lang="ro-RO" dirty="0"/>
              <a:t>Autentificare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Autentificarea aplicației client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Autentificarea utilizatorului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o-RO" i="1" dirty="0"/>
          </a:p>
          <a:p>
            <a:pPr lvl="1">
              <a:buFont typeface="Wingdings" panose="05000000000000000000" pitchFamily="2" charset="2"/>
              <a:buChar char="Ø"/>
            </a:pPr>
            <a:endParaRPr lang="ro-RO" b="1" dirty="0"/>
          </a:p>
          <a:p>
            <a:pPr lvl="1">
              <a:buFont typeface="Wingdings" panose="05000000000000000000" pitchFamily="2" charset="2"/>
              <a:buChar char="Ø"/>
            </a:pP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73609-2DAC-4DA8-98A9-C250224BB500}"/>
              </a:ext>
            </a:extLst>
          </p:cNvPr>
          <p:cNvSpPr txBox="1"/>
          <p:nvPr/>
        </p:nvSpPr>
        <p:spPr>
          <a:xfrm>
            <a:off x="1462243" y="1837765"/>
            <a:ext cx="575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/>
                </a:solidFill>
              </a:rPr>
              <a:t>Metode de securitate implementate: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684229-2DEC-4122-8839-EF01A59F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DE73-E2B1-4B33-89E6-89D6E91212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6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194</TotalTime>
  <Words>391</Words>
  <Application>Microsoft Office PowerPoint</Application>
  <PresentationFormat>Widescreen</PresentationFormat>
  <Paragraphs>88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Parallax</vt:lpstr>
      <vt:lpstr>Serviciul de Ambulanțe</vt:lpstr>
      <vt:lpstr>PowerPoint Presentation</vt:lpstr>
      <vt:lpstr>Problema :</vt:lpstr>
      <vt:lpstr>Soluția</vt:lpstr>
      <vt:lpstr>Cum funcționează ?</vt:lpstr>
      <vt:lpstr>Funcționalități secundare</vt:lpstr>
      <vt:lpstr>Securitatea serviciului S.D.A.</vt:lpstr>
      <vt:lpstr>Securitatea serviciului S.D.A.</vt:lpstr>
      <vt:lpstr>Securitatea serviciului S.D.A.</vt:lpstr>
      <vt:lpstr>Securitatea serviciului S.D.A.</vt:lpstr>
      <vt:lpstr>Idei de îmbunătățire pentru S.D.A. </vt:lpstr>
      <vt:lpstr>Concluzie</vt:lpstr>
      <vt:lpstr>Mulțumesc!    Intrebări?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Serviciul de Ambulanțe</dc:title>
  <dc:creator>Anghel Neculai</dc:creator>
  <cp:lastModifiedBy>Anghel Neculai</cp:lastModifiedBy>
  <cp:revision>23</cp:revision>
  <dcterms:created xsi:type="dcterms:W3CDTF">2019-02-08T17:45:56Z</dcterms:created>
  <dcterms:modified xsi:type="dcterms:W3CDTF">2019-02-10T21:09:49Z</dcterms:modified>
</cp:coreProperties>
</file>