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73" r:id="rId7"/>
    <p:sldId id="279" r:id="rId8"/>
    <p:sldId id="281" r:id="rId9"/>
    <p:sldId id="406" r:id="rId10"/>
    <p:sldId id="282" r:id="rId11"/>
    <p:sldId id="278" r:id="rId12"/>
    <p:sldId id="276" r:id="rId13"/>
    <p:sldId id="275" r:id="rId14"/>
    <p:sldId id="274" r:id="rId15"/>
    <p:sldId id="280" r:id="rId16"/>
    <p:sldId id="277" r:id="rId17"/>
    <p:sldId id="27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B52B7-7909-4539-AEBE-2699BA1BA90C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082F-DAC3-45B3-BD26-FA0F0DD13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87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1F8CF-FCD6-4DDB-8E0B-1F3EBE1E1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002C86-9701-48C5-AF6C-A0EB26D8A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DE6EA-A4CF-44B8-AECB-FA9A5C839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ED13-1F0A-437C-B7F1-E8AA832F4A76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D8AE0A-F423-4179-8D62-34AD7864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CFD01-D84C-4D83-B8C9-84599832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5A1-861F-49F8-BC12-0277EEF5A4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89D46C-D91D-4CC8-AC5F-9D0054119A9E}"/>
              </a:ext>
            </a:extLst>
          </p:cNvPr>
          <p:cNvSpPr/>
          <p:nvPr userDrawn="1"/>
        </p:nvSpPr>
        <p:spPr>
          <a:xfrm>
            <a:off x="986" y="0"/>
            <a:ext cx="12192000" cy="6851921"/>
          </a:xfrm>
          <a:prstGeom prst="rect">
            <a:avLst/>
          </a:prstGeom>
          <a:solidFill>
            <a:srgbClr val="34558B"/>
          </a:solidFill>
          <a:ln>
            <a:solidFill>
              <a:srgbClr val="3455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22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E909C-6679-4403-BE23-614C75D6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CCBA7D-4A86-4067-9587-DB3A380F4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B8D7A9-A3C6-4DA2-94F3-CF3295200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ED13-1F0A-437C-B7F1-E8AA832F4A7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1B593D-3A68-422C-9309-2504D426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0548A-22D3-4EE8-8A73-DBF8DFA8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5A1-861F-49F8-BC12-0277EEF5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27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BD0A7F-6836-45C1-88FD-E6059AA0F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848B87-20E9-4033-A9EE-AB998A654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773B8B-994F-440C-A6CF-C0710B8B5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ED13-1F0A-437C-B7F1-E8AA832F4A7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10A49-B152-48E6-93C8-3D43859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A47CF-FE7A-4F67-AA11-89CE9C48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5A1-861F-49F8-BC12-0277EEF5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50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B036F-DB69-45EC-883A-BF7FB28C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669BD-83B4-4E83-AC48-CA6ACECE3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9072D-2BE9-41BB-994B-89BDE709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ED13-1F0A-437C-B7F1-E8AA832F4A7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074CB-365F-42A8-B091-F7ECE059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4285D-21D4-497F-959D-498C7C75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5A1-861F-49F8-BC12-0277EEF5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05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7650E-6307-4CB6-81C9-0F089F7FE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E8F79-BF7C-45D3-8A41-066F12962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75BDC-A5E7-413F-86FA-EC70A232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ED13-1F0A-437C-B7F1-E8AA832F4A7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7E31D7-B880-4F49-83BE-3FA6D96B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368B4-6451-4EB9-9F2A-6A2C5B27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5A1-861F-49F8-BC12-0277EEF5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17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532DE-42C4-4F6B-9740-9DD2D581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65667-06B3-41B9-81B1-BAB40A8CA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78FB20-0E9F-4D7C-B612-C47BD1913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551BDA-7EEB-43AB-93DD-8C9A07F2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ED13-1F0A-437C-B7F1-E8AA832F4A7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859106-2859-4280-AA04-9CC1D17E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ACB5D0-D48C-4215-9C99-8A6DF82F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5A1-861F-49F8-BC12-0277EEF5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09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85599-CE84-467B-958E-933548CA7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BE6E1D-E6DF-4B87-B4AB-BF89E1AEA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CE9645-82E6-45F4-838B-5FA5351AD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1C38A9-5F9C-4D12-AFCF-0F1FBB5BC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879208-96E7-4A6A-8C17-E64D9F81D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949AAA-3E57-413C-9340-39E91E990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ED13-1F0A-437C-B7F1-E8AA832F4A7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94F9EF-36DA-4ACB-A929-D1B0D40C0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D3E45F-FCDB-4F86-B088-F795FA43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5A1-861F-49F8-BC12-0277EEF5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6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B97D1-BCDD-45A0-A603-4D307104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C1304C-BB6B-4033-AE1A-0FE2636D9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ED13-1F0A-437C-B7F1-E8AA832F4A7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8286A0-22EA-4DEE-97D9-B901753D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C29314-29B1-4B7B-B332-13CE813A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5A1-861F-49F8-BC12-0277EEF5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79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3CEEA9-FC1A-49D7-8780-465D3026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ED13-1F0A-437C-B7F1-E8AA832F4A7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8A2E41-BFBB-4B4F-934A-A84A45810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3EB016-8CF8-40D7-9157-9AF823B7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5A1-861F-49F8-BC12-0277EEF5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04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9923C-93D1-4C34-9874-409CF153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4A377-96FD-4141-BC66-A3138C4FC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333658-3590-4AC1-B307-AA756B151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47AF90-40D4-400D-8749-4D42BFDB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ED13-1F0A-437C-B7F1-E8AA832F4A7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637DEC-5553-46D1-BA73-38D4B8FB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E6498B-296D-41AD-9E8A-8ED4D125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5A1-861F-49F8-BC12-0277EEF5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57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3FA1E-B1AA-4F37-B5E2-3CFFD4216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B18FC6-EFB8-489A-847B-371E4C350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E02100-8049-4A5F-A9FA-A567F476D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D432A6-FFCF-492A-B334-63D57DC0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ED13-1F0A-437C-B7F1-E8AA832F4A7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824CC0-EEEF-400D-8434-ED846F19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0125D-62DF-487E-9C31-6ED46027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5A1-861F-49F8-BC12-0277EEF5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93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F70F0C-3B7C-4A3D-AA28-1142C3D9E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192F5E-34A5-4435-A18A-EC21F41E9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7AF66-1FA9-4C02-9895-96A3AD96B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AED13-1F0A-437C-B7F1-E8AA832F4A7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22B561-4642-4D54-B2F5-E772FCD38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7AF27-E769-4241-AC79-634BA31FA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065A1-861F-49F8-BC12-0277EEF5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81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17A7CE-A3EC-47A4-B07E-A5658F66E3A0}"/>
              </a:ext>
            </a:extLst>
          </p:cNvPr>
          <p:cNvSpPr txBox="1"/>
          <p:nvPr/>
        </p:nvSpPr>
        <p:spPr>
          <a:xfrm>
            <a:off x="832927" y="1934387"/>
            <a:ext cx="574519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+mj-lt"/>
                <a:ea typeface="문체부 돋음체" panose="020B0609000101010101" pitchFamily="49" charset="-127"/>
              </a:rPr>
              <a:t>TRIPY</a:t>
            </a:r>
            <a:r>
              <a:rPr lang="ko-KR" altLang="en-US" sz="2400" dirty="0">
                <a:solidFill>
                  <a:schemeClr val="bg1"/>
                </a:solidFill>
                <a:latin typeface="+mj-lt"/>
                <a:ea typeface="문체부 돋음체" panose="020B0609000101010101" pitchFamily="49" charset="-127"/>
              </a:rPr>
              <a:t> </a:t>
            </a:r>
            <a:endParaRPr lang="en-US" altLang="ko-KR" sz="2400" dirty="0">
              <a:solidFill>
                <a:schemeClr val="bg1"/>
              </a:solidFill>
              <a:latin typeface="+mj-lt"/>
              <a:ea typeface="문체부 돋음체" panose="020B060900010101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B392BB-6BDF-4E62-9E9A-DAB0994BA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068" y="1781101"/>
            <a:ext cx="1635039" cy="16350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C3F74C-1BDC-44B4-B235-E5579E5591DF}"/>
              </a:ext>
            </a:extLst>
          </p:cNvPr>
          <p:cNvSpPr txBox="1"/>
          <p:nvPr/>
        </p:nvSpPr>
        <p:spPr>
          <a:xfrm>
            <a:off x="832927" y="1884575"/>
            <a:ext cx="5745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ea typeface="문체부 돋음체" panose="020B0609000101010101" pitchFamily="49" charset="-127"/>
              </a:rPr>
              <a:t>TRIP</a:t>
            </a:r>
            <a:r>
              <a:rPr lang="ko-KR" altLang="en-US" sz="2000" dirty="0">
                <a:solidFill>
                  <a:schemeClr val="bg1"/>
                </a:solidFill>
                <a:ea typeface="문체부 돋음체" panose="020B0609000101010101" pitchFamily="49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ea typeface="문체부 돋음체" panose="020B0609000101010101" pitchFamily="49" charset="-127"/>
              </a:rPr>
              <a:t>+</a:t>
            </a:r>
            <a:r>
              <a:rPr lang="ko-KR" altLang="en-US" sz="2000" dirty="0">
                <a:solidFill>
                  <a:schemeClr val="bg1"/>
                </a:solidFill>
                <a:ea typeface="문체부 돋음체" panose="020B0609000101010101" pitchFamily="49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ea typeface="문체부 돋음체" panose="020B0609000101010101" pitchFamily="49" charset="-127"/>
              </a:rPr>
              <a:t>PARTY</a:t>
            </a:r>
            <a:r>
              <a:rPr lang="ko-KR" altLang="en-US" sz="2000" dirty="0">
                <a:solidFill>
                  <a:schemeClr val="bg1"/>
                </a:solidFill>
                <a:ea typeface="문체부 돋음체" panose="020B0609000101010101" pitchFamily="49" charset="-127"/>
              </a:rPr>
              <a:t> </a:t>
            </a:r>
            <a:endParaRPr lang="en-US" altLang="ko-KR" sz="2000" dirty="0">
              <a:solidFill>
                <a:schemeClr val="bg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CD771-80A8-44AA-9B86-245B687C42F7}"/>
              </a:ext>
            </a:extLst>
          </p:cNvPr>
          <p:cNvSpPr txBox="1"/>
          <p:nvPr/>
        </p:nvSpPr>
        <p:spPr>
          <a:xfrm>
            <a:off x="978366" y="5130873"/>
            <a:ext cx="2900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B0BDCC"/>
                </a:solidFill>
                <a:latin typeface="+mn-ea"/>
                <a:ea typeface="문체부 돋음체" panose="020B0609000101010101" pitchFamily="49" charset="-127"/>
              </a:rPr>
              <a:t>2016184005 </a:t>
            </a:r>
            <a:r>
              <a:rPr lang="ko-KR" altLang="en-US" sz="2000" dirty="0" err="1">
                <a:solidFill>
                  <a:srgbClr val="B0BDCC"/>
                </a:solidFill>
                <a:latin typeface="+mn-ea"/>
                <a:ea typeface="문체부 돋음체" panose="020B0609000101010101" pitchFamily="49" charset="-127"/>
              </a:rPr>
              <a:t>김의진</a:t>
            </a:r>
            <a:endParaRPr lang="en-US" altLang="ko-KR" sz="2000" dirty="0">
              <a:solidFill>
                <a:srgbClr val="B0BDCC"/>
              </a:solidFill>
              <a:latin typeface="+mn-ea"/>
              <a:ea typeface="문체부 돋음체" panose="020B0609000101010101" pitchFamily="49" charset="-127"/>
            </a:endParaRPr>
          </a:p>
          <a:p>
            <a:r>
              <a:rPr lang="en-US" altLang="ko-KR" sz="2000" dirty="0">
                <a:solidFill>
                  <a:srgbClr val="B0BDCC"/>
                </a:solidFill>
                <a:latin typeface="+mn-ea"/>
                <a:ea typeface="문체부 돋음체" panose="020B0609000101010101" pitchFamily="49" charset="-127"/>
              </a:rPr>
              <a:t>2017184014 </a:t>
            </a:r>
            <a:r>
              <a:rPr lang="ko-KR" altLang="en-US" sz="2000" dirty="0">
                <a:solidFill>
                  <a:srgbClr val="B0BDCC"/>
                </a:solidFill>
                <a:latin typeface="+mn-ea"/>
                <a:ea typeface="문체부 돋음체" panose="020B0609000101010101" pitchFamily="49" charset="-127"/>
              </a:rPr>
              <a:t>박재홍</a:t>
            </a:r>
            <a:endParaRPr lang="en-US" altLang="ko-KR" sz="2000" dirty="0">
              <a:solidFill>
                <a:srgbClr val="B0BDCC"/>
              </a:solidFill>
              <a:latin typeface="+mn-ea"/>
              <a:ea typeface="문체부 돋음체" panose="020B060900010101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AA3B0-506D-480E-AD55-58D062E27033}"/>
              </a:ext>
            </a:extLst>
          </p:cNvPr>
          <p:cNvSpPr txBox="1"/>
          <p:nvPr/>
        </p:nvSpPr>
        <p:spPr>
          <a:xfrm>
            <a:off x="8336178" y="6392099"/>
            <a:ext cx="389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B0BDCC"/>
                </a:solidFill>
                <a:latin typeface="+mn-ea"/>
              </a:rPr>
              <a:t>2022</a:t>
            </a:r>
            <a:r>
              <a:rPr lang="ko-KR" altLang="en-US" dirty="0">
                <a:solidFill>
                  <a:srgbClr val="B0BDCC"/>
                </a:solidFill>
                <a:latin typeface="+mn-ea"/>
              </a:rPr>
              <a:t>년도 졸업작품 설계기획 발표</a:t>
            </a:r>
            <a:endParaRPr lang="en-US" altLang="ko-KR" dirty="0">
              <a:solidFill>
                <a:srgbClr val="B0BD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8702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EEE0-E4A7-4727-8209-93843F9B1E0D}"/>
              </a:ext>
            </a:extLst>
          </p:cNvPr>
          <p:cNvSpPr/>
          <p:nvPr/>
        </p:nvSpPr>
        <p:spPr>
          <a:xfrm flipV="1">
            <a:off x="640086" y="570017"/>
            <a:ext cx="602844" cy="45719"/>
          </a:xfrm>
          <a:prstGeom prst="rect">
            <a:avLst/>
          </a:prstGeom>
          <a:solidFill>
            <a:srgbClr val="34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4755-A5F9-439E-A62D-926355B567E5}"/>
              </a:ext>
            </a:extLst>
          </p:cNvPr>
          <p:cNvSpPr txBox="1"/>
          <p:nvPr/>
        </p:nvSpPr>
        <p:spPr>
          <a:xfrm>
            <a:off x="523460" y="671731"/>
            <a:ext cx="1970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서비스 소개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C4BC7-6A32-46E8-957F-906D05686364}"/>
              </a:ext>
            </a:extLst>
          </p:cNvPr>
          <p:cNvSpPr txBox="1"/>
          <p:nvPr/>
        </p:nvSpPr>
        <p:spPr>
          <a:xfrm>
            <a:off x="9476582" y="169907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>
                <a:solidFill>
                  <a:schemeClr val="tx2"/>
                </a:solidFill>
                <a:latin typeface="+mj-ea"/>
                <a:ea typeface="+mj-ea"/>
              </a:rPr>
              <a:t>1</a:t>
            </a: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장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8B46E44-BDDE-4412-9A78-3F69D2A80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451" y="369962"/>
            <a:ext cx="3067613" cy="627774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E47942-4FC3-42B4-AE15-822DC56A3302}"/>
              </a:ext>
            </a:extLst>
          </p:cNvPr>
          <p:cNvSpPr/>
          <p:nvPr/>
        </p:nvSpPr>
        <p:spPr>
          <a:xfrm>
            <a:off x="4302516" y="5764035"/>
            <a:ext cx="3164541" cy="93681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0B63D62C-4AE6-4E1E-ADF2-13693B5E0C58}"/>
              </a:ext>
            </a:extLst>
          </p:cNvPr>
          <p:cNvSpPr txBox="1"/>
          <p:nvPr/>
        </p:nvSpPr>
        <p:spPr>
          <a:xfrm>
            <a:off x="7739292" y="5610875"/>
            <a:ext cx="4313651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ko-KR" altLang="en-US" sz="1600" kern="0" dirty="0"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톱            </a:t>
            </a:r>
            <a:r>
              <a:rPr lang="en-US" altLang="ko-KR" sz="1600" kern="0" dirty="0"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600" kern="0" dirty="0"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건설하기</a:t>
            </a:r>
            <a:endParaRPr lang="en-US" altLang="ko-KR" sz="1600" kern="0" dirty="0">
              <a:solidFill>
                <a:srgbClr val="C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ko-KR" altLang="en-US" sz="1600" kern="0" dirty="0"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여권         </a:t>
            </a:r>
            <a:r>
              <a:rPr lang="en-US" altLang="ko-KR" sz="1600" kern="0" dirty="0"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     </a:t>
            </a:r>
            <a:r>
              <a:rPr lang="ko-KR" altLang="en-US" sz="1600" kern="0" dirty="0"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앱으로 돌아가기</a:t>
            </a:r>
            <a:endParaRPr lang="en-US" altLang="ko-KR" sz="1600" kern="0" dirty="0">
              <a:solidFill>
                <a:srgbClr val="C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ko-KR" altLang="en-US" sz="1600" kern="0" dirty="0"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핸들         </a:t>
            </a:r>
            <a:r>
              <a:rPr lang="en-US" altLang="ko-KR" sz="1600" kern="0" dirty="0"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     </a:t>
            </a:r>
            <a:r>
              <a:rPr lang="ko-KR" altLang="en-US" sz="1600" kern="0" dirty="0"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다른 친구 구경가기</a:t>
            </a:r>
            <a:endParaRPr lang="en-US" altLang="ko-KR" sz="1600" kern="0" dirty="0">
              <a:solidFill>
                <a:srgbClr val="C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ko-KR" altLang="en-US" sz="1600" kern="0" dirty="0"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여행가방  </a:t>
            </a:r>
            <a:r>
              <a:rPr lang="ko-KR" altLang="en-US" sz="1100" kern="0" dirty="0"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</a:t>
            </a:r>
            <a:r>
              <a:rPr lang="en-US" altLang="ko-KR" sz="1600" kern="0" dirty="0"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     </a:t>
            </a:r>
            <a:r>
              <a:rPr lang="ko-KR" altLang="en-US" sz="1600" kern="0" dirty="0"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다른 지역으로 이동하기</a:t>
            </a:r>
            <a:endParaRPr lang="en-US" altLang="ko-KR" sz="1600" kern="0" dirty="0">
              <a:solidFill>
                <a:srgbClr val="C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2A6A22-4B07-43EC-951C-2A3A9DDC6F49}"/>
              </a:ext>
            </a:extLst>
          </p:cNvPr>
          <p:cNvSpPr/>
          <p:nvPr/>
        </p:nvSpPr>
        <p:spPr>
          <a:xfrm>
            <a:off x="6955526" y="390850"/>
            <a:ext cx="484095" cy="93681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D460BCE3-4D12-4DC3-AECC-D712D26C3345}"/>
              </a:ext>
            </a:extLst>
          </p:cNvPr>
          <p:cNvSpPr txBox="1"/>
          <p:nvPr/>
        </p:nvSpPr>
        <p:spPr>
          <a:xfrm>
            <a:off x="7698141" y="428954"/>
            <a:ext cx="1727165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ko-KR" altLang="en-US" sz="1600" kern="0" dirty="0"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스패너 </a:t>
            </a:r>
            <a:r>
              <a:rPr lang="en-US" altLang="ko-KR" sz="1600" kern="0" dirty="0"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1600" kern="0" dirty="0"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설정</a:t>
            </a:r>
            <a:endParaRPr lang="en-US" altLang="ko-KR" sz="1600" kern="0" dirty="0">
              <a:solidFill>
                <a:srgbClr val="C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ko-KR" altLang="en-US" sz="1600" kern="0" dirty="0"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계산기 </a:t>
            </a:r>
            <a:r>
              <a:rPr lang="en-US" altLang="ko-KR" sz="1600" kern="0" dirty="0"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1600" kern="0" dirty="0"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환전소</a:t>
            </a:r>
            <a:endParaRPr lang="en-US" altLang="ko-KR" sz="1600" kern="0" dirty="0">
              <a:solidFill>
                <a:srgbClr val="C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97D01B-C2AC-4950-B288-B7B773ED5303}"/>
              </a:ext>
            </a:extLst>
          </p:cNvPr>
          <p:cNvSpPr/>
          <p:nvPr/>
        </p:nvSpPr>
        <p:spPr>
          <a:xfrm>
            <a:off x="5646676" y="426032"/>
            <a:ext cx="1308850" cy="4684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5E3030AD-1F83-4413-9EC0-1E1C95BA76DA}"/>
              </a:ext>
            </a:extLst>
          </p:cNvPr>
          <p:cNvSpPr txBox="1"/>
          <p:nvPr/>
        </p:nvSpPr>
        <p:spPr>
          <a:xfrm>
            <a:off x="7730945" y="1002222"/>
            <a:ext cx="3740619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ko-KR" altLang="en-US" sz="1600" kern="0" dirty="0"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환전소에서는 원하는 재화를 교환하여 얻을 수 있습니다</a:t>
            </a:r>
            <a:r>
              <a:rPr lang="en-US" altLang="ko-KR" sz="1600" kern="0" dirty="0"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AB65BE-4592-407A-ADC5-17081203B3C6}"/>
              </a:ext>
            </a:extLst>
          </p:cNvPr>
          <p:cNvSpPr/>
          <p:nvPr/>
        </p:nvSpPr>
        <p:spPr>
          <a:xfrm>
            <a:off x="4339457" y="390849"/>
            <a:ext cx="1189025" cy="4684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CA7F598C-1720-4F51-A71D-3CD82311E936}"/>
              </a:ext>
            </a:extLst>
          </p:cNvPr>
          <p:cNvSpPr txBox="1"/>
          <p:nvPr/>
        </p:nvSpPr>
        <p:spPr>
          <a:xfrm>
            <a:off x="1365311" y="1189391"/>
            <a:ext cx="3452427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ko-KR" altLang="en-US" sz="1600" kern="0" dirty="0"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레벨이 올라가면 곡괭이 재질이 달라지며 이후에는 삽이나 도끼 등으로 변경될 예정입니다</a:t>
            </a:r>
            <a:r>
              <a:rPr lang="en-US" altLang="ko-KR" sz="1600" kern="0" dirty="0"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9F1D49-5B5F-44FB-B130-AC27B738387B}"/>
              </a:ext>
            </a:extLst>
          </p:cNvPr>
          <p:cNvSpPr txBox="1"/>
          <p:nvPr/>
        </p:nvSpPr>
        <p:spPr>
          <a:xfrm>
            <a:off x="7603706" y="2486497"/>
            <a:ext cx="39950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en-US" altLang="ko-KR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</a:t>
            </a:r>
            <a:r>
              <a:rPr lang="ko-KR" altLang="en-US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이용 용도 </a:t>
            </a:r>
            <a:r>
              <a:rPr lang="en-US" altLang="ko-KR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 ( </a:t>
            </a:r>
            <a:r>
              <a:rPr lang="ko-KR" altLang="en-US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현재 나무 </a:t>
            </a:r>
            <a:r>
              <a:rPr lang="en-US" altLang="ko-KR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en-US" altLang="ko-KR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사람들의 감정표현 혹은 방명록을 받을 수 있습니다</a:t>
            </a:r>
            <a:r>
              <a:rPr lang="en-US" altLang="ko-KR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en-US" altLang="ko-KR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</a:t>
            </a:r>
            <a:r>
              <a:rPr lang="ko-KR" altLang="en-US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클릭된 보석은 랜덤 재화를 생성합니다</a:t>
            </a:r>
            <a:r>
              <a:rPr lang="en-US" altLang="ko-KR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  <a:p>
            <a:pPr marL="285750" indent="-285750" fontAlgn="base" latinLnBrk="0">
              <a:buFontTx/>
              <a:buChar char="-"/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en-US" altLang="ko-KR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r>
              <a:rPr lang="ko-KR" altLang="en-US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가지 재화가 확률적으로 등장 </a:t>
            </a:r>
            <a:endParaRPr lang="en-US" altLang="ko-KR" sz="1200" kern="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 fontAlgn="base" latinLnBrk="0">
              <a:buFontTx/>
              <a:buChar char="-"/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ko-KR" altLang="en-US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적은 양의 머니 </a:t>
            </a:r>
            <a:r>
              <a:rPr lang="en-US" altLang="ko-KR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40%, </a:t>
            </a:r>
            <a:r>
              <a:rPr lang="ko-KR" altLang="en-US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많은 양의 머니</a:t>
            </a:r>
            <a:r>
              <a:rPr lang="en-US" altLang="ko-KR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</a:p>
          <a:p>
            <a:pPr marL="285750" indent="-285750" fontAlgn="base" latinLnBrk="0">
              <a:buFontTx/>
              <a:buChar char="-"/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en-US" altLang="ko-KR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30%, </a:t>
            </a:r>
            <a:r>
              <a:rPr lang="ko-KR" altLang="en-US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재화 </a:t>
            </a:r>
            <a:r>
              <a:rPr lang="en-US" altLang="ko-KR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20%, </a:t>
            </a:r>
            <a:r>
              <a:rPr lang="ko-KR" altLang="en-US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특수 재화 </a:t>
            </a:r>
            <a:r>
              <a:rPr lang="en-US" altLang="ko-KR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AF294C-9D45-44A7-B8B5-56CEF32321F7}"/>
              </a:ext>
            </a:extLst>
          </p:cNvPr>
          <p:cNvSpPr txBox="1"/>
          <p:nvPr/>
        </p:nvSpPr>
        <p:spPr>
          <a:xfrm>
            <a:off x="87699" y="3759218"/>
            <a:ext cx="42037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en-US" altLang="ko-KR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 </a:t>
            </a:r>
            <a:r>
              <a:rPr lang="ko-KR" altLang="en-US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이용 용도 </a:t>
            </a:r>
            <a:r>
              <a:rPr lang="en-US" altLang="ko-KR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 (</a:t>
            </a:r>
            <a:r>
              <a:rPr lang="ko-KR" altLang="en-US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현재 건물 </a:t>
            </a:r>
            <a:r>
              <a:rPr lang="en-US" altLang="ko-KR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 marL="228600" indent="-228600" algn="r" fontAlgn="base" latinLnBrk="0">
              <a:buAutoNum type="arabicPeriod"/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ko-KR" altLang="en-US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생산 건물은 일정 시간마다 특수 재화를 생성합니다</a:t>
            </a:r>
            <a:r>
              <a:rPr lang="en-US" altLang="ko-KR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  <a:p>
            <a:pPr algn="r"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en-US" altLang="ko-KR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( 24</a:t>
            </a:r>
            <a:r>
              <a:rPr lang="ko-KR" altLang="en-US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시간에 </a:t>
            </a:r>
            <a:r>
              <a:rPr lang="en-US" altLang="ko-KR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r>
              <a:rPr lang="ko-KR" altLang="en-US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 생성 시간 </a:t>
            </a:r>
            <a:r>
              <a:rPr lang="en-US" altLang="ko-KR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 algn="r"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en-US" altLang="ko-KR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</a:t>
            </a:r>
            <a:r>
              <a:rPr lang="ko-KR" altLang="en-US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추억을 기념하는 사진첩으로 사용이 가능합니다</a:t>
            </a:r>
            <a:r>
              <a:rPr lang="en-US" altLang="ko-KR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  <a:p>
            <a:pPr algn="r"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en-US" altLang="ko-KR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Ex ) </a:t>
            </a:r>
            <a:r>
              <a:rPr lang="ko-KR" altLang="en-US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건물의 이름 </a:t>
            </a:r>
            <a:r>
              <a:rPr lang="en-US" altLang="ko-KR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=</a:t>
            </a:r>
            <a:r>
              <a:rPr lang="ko-KR" altLang="en-US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“2021.10.31. </a:t>
            </a:r>
            <a:r>
              <a:rPr lang="ko-KR" altLang="en-US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누구와 함께</a:t>
            </a:r>
            <a:r>
              <a:rPr lang="en-US" altLang="ko-KR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~”</a:t>
            </a:r>
            <a:r>
              <a:rPr lang="ko-KR" altLang="en-US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 </a:t>
            </a:r>
            <a:endParaRPr lang="en-US" altLang="ko-KR" sz="1200" kern="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ko-KR" altLang="en-US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설정한 후 사진들을 보관합니다</a:t>
            </a:r>
            <a:r>
              <a:rPr lang="en-US" altLang="ko-KR" sz="12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8348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EEE0-E4A7-4727-8209-93843F9B1E0D}"/>
              </a:ext>
            </a:extLst>
          </p:cNvPr>
          <p:cNvSpPr/>
          <p:nvPr/>
        </p:nvSpPr>
        <p:spPr>
          <a:xfrm flipV="1">
            <a:off x="640086" y="570017"/>
            <a:ext cx="602844" cy="45719"/>
          </a:xfrm>
          <a:prstGeom prst="rect">
            <a:avLst/>
          </a:prstGeom>
          <a:solidFill>
            <a:srgbClr val="34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4755-A5F9-439E-A62D-926355B567E5}"/>
              </a:ext>
            </a:extLst>
          </p:cNvPr>
          <p:cNvSpPr txBox="1"/>
          <p:nvPr/>
        </p:nvSpPr>
        <p:spPr>
          <a:xfrm>
            <a:off x="523460" y="671731"/>
            <a:ext cx="2367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latin typeface="+mj-ea"/>
                <a:ea typeface="+mj-ea"/>
              </a:rPr>
              <a:t>중점 연구 분야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B9BB8-876C-48F2-B994-0FC7C02FA86C}"/>
              </a:ext>
            </a:extLst>
          </p:cNvPr>
          <p:cNvSpPr txBox="1"/>
          <p:nvPr/>
        </p:nvSpPr>
        <p:spPr>
          <a:xfrm>
            <a:off x="640086" y="12940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상용화를 목적으로 하고 있다.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240B0-70E2-4A2C-80D0-DCB724FF0C3D}"/>
              </a:ext>
            </a:extLst>
          </p:cNvPr>
          <p:cNvSpPr txBox="1"/>
          <p:nvPr/>
        </p:nvSpPr>
        <p:spPr>
          <a:xfrm>
            <a:off x="640086" y="17354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사진 및 카메라 연동과 </a:t>
            </a:r>
            <a:r>
              <a:rPr lang="ko-KR" altLang="en-US" dirty="0" err="1"/>
              <a:t>GPS데이터</a:t>
            </a:r>
            <a:r>
              <a:rPr lang="ko-KR" altLang="en-US" dirty="0"/>
              <a:t> 추출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4F2B6-A9A7-462B-8855-D759872AAAD0}"/>
              </a:ext>
            </a:extLst>
          </p:cNvPr>
          <p:cNvSpPr txBox="1"/>
          <p:nvPr/>
        </p:nvSpPr>
        <p:spPr>
          <a:xfrm>
            <a:off x="640086" y="21768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Dynamic한</a:t>
            </a:r>
            <a:r>
              <a:rPr lang="ko-KR" altLang="en-US" dirty="0"/>
              <a:t> </a:t>
            </a:r>
            <a:r>
              <a:rPr lang="ko-KR" altLang="en-US" dirty="0" err="1"/>
              <a:t>타이쿤</a:t>
            </a:r>
            <a:r>
              <a:rPr lang="ko-KR" altLang="en-US" dirty="0"/>
              <a:t> 게임 제작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D286A2-5AEF-4F12-B87F-DDAE45520014}"/>
              </a:ext>
            </a:extLst>
          </p:cNvPr>
          <p:cNvSpPr txBox="1"/>
          <p:nvPr/>
        </p:nvSpPr>
        <p:spPr>
          <a:xfrm>
            <a:off x="729673" y="26182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REST </a:t>
            </a:r>
            <a:r>
              <a:rPr lang="ko-KR" altLang="en-US" dirty="0" err="1"/>
              <a:t>API를</a:t>
            </a:r>
            <a:r>
              <a:rPr lang="ko-KR" altLang="en-US" dirty="0"/>
              <a:t> 이용하여 주변 관광지 추천과 정보 제공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B14187-AF15-46E9-A6E6-A23A71B4D6E6}"/>
              </a:ext>
            </a:extLst>
          </p:cNvPr>
          <p:cNvSpPr txBox="1"/>
          <p:nvPr/>
        </p:nvSpPr>
        <p:spPr>
          <a:xfrm>
            <a:off x="729673" y="3059668"/>
            <a:ext cx="7222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커뮤니티 기능, 도전 과제 및 업적(협동 업적) 등의 다양한 컨텐츠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9243D4-A5FC-4B15-994A-937D3899FF1D}"/>
              </a:ext>
            </a:extLst>
          </p:cNvPr>
          <p:cNvSpPr txBox="1"/>
          <p:nvPr/>
        </p:nvSpPr>
        <p:spPr>
          <a:xfrm>
            <a:off x="729673" y="5059341"/>
            <a:ext cx="7222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추가적으로 제작할 때 어려운 부분이 있을까요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794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EEE0-E4A7-4727-8209-93843F9B1E0D}"/>
              </a:ext>
            </a:extLst>
          </p:cNvPr>
          <p:cNvSpPr/>
          <p:nvPr/>
        </p:nvSpPr>
        <p:spPr>
          <a:xfrm flipV="1">
            <a:off x="640086" y="570017"/>
            <a:ext cx="602844" cy="45719"/>
          </a:xfrm>
          <a:prstGeom prst="rect">
            <a:avLst/>
          </a:prstGeom>
          <a:solidFill>
            <a:srgbClr val="34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4755-A5F9-439E-A62D-926355B567E5}"/>
              </a:ext>
            </a:extLst>
          </p:cNvPr>
          <p:cNvSpPr txBox="1"/>
          <p:nvPr/>
        </p:nvSpPr>
        <p:spPr>
          <a:xfrm>
            <a:off x="523460" y="671731"/>
            <a:ext cx="1970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개발 환경</a:t>
            </a:r>
            <a:endParaRPr lang="en-US" altLang="ko-KR" sz="2400" b="1" dirty="0"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FF99160-22F2-45D1-854B-D8326B0AF706}"/>
              </a:ext>
            </a:extLst>
          </p:cNvPr>
          <p:cNvGrpSpPr/>
          <p:nvPr/>
        </p:nvGrpSpPr>
        <p:grpSpPr>
          <a:xfrm>
            <a:off x="980444" y="1616364"/>
            <a:ext cx="2426387" cy="1981913"/>
            <a:chOff x="980444" y="1616364"/>
            <a:chExt cx="2426387" cy="1981913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1508E4E-4370-4A26-A615-4C7563652DF8}"/>
                </a:ext>
              </a:extLst>
            </p:cNvPr>
            <p:cNvSpPr/>
            <p:nvPr/>
          </p:nvSpPr>
          <p:spPr>
            <a:xfrm>
              <a:off x="1440874" y="1616364"/>
              <a:ext cx="1505528" cy="15055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이미지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B84092-EDB3-4EF3-ACDF-D88B6417EF0B}"/>
                </a:ext>
              </a:extLst>
            </p:cNvPr>
            <p:cNvSpPr txBox="1"/>
            <p:nvPr/>
          </p:nvSpPr>
          <p:spPr>
            <a:xfrm>
              <a:off x="980444" y="3259723"/>
              <a:ext cx="2426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2"/>
                  </a:solidFill>
                  <a:latin typeface="+mn-ea"/>
                </a:rPr>
                <a:t>사용중인 프로그램 이름</a:t>
              </a:r>
              <a:endParaRPr lang="en-US" altLang="ko-KR" sz="1600" dirty="0">
                <a:solidFill>
                  <a:schemeClr val="tx2"/>
                </a:solidFill>
                <a:latin typeface="+mn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1CF0094-2A1E-4D8F-9E49-5C87C9B7AE4B}"/>
              </a:ext>
            </a:extLst>
          </p:cNvPr>
          <p:cNvGrpSpPr/>
          <p:nvPr/>
        </p:nvGrpSpPr>
        <p:grpSpPr>
          <a:xfrm>
            <a:off x="3839099" y="1616364"/>
            <a:ext cx="2426387" cy="1981913"/>
            <a:chOff x="980444" y="1616364"/>
            <a:chExt cx="2426387" cy="1981913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0089F82-E856-4F11-AD8D-C06152C3687A}"/>
                </a:ext>
              </a:extLst>
            </p:cNvPr>
            <p:cNvSpPr/>
            <p:nvPr/>
          </p:nvSpPr>
          <p:spPr>
            <a:xfrm>
              <a:off x="1440874" y="1616364"/>
              <a:ext cx="1505528" cy="15055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이미지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872658-9493-4579-A3E6-2B095F7E5AF1}"/>
                </a:ext>
              </a:extLst>
            </p:cNvPr>
            <p:cNvSpPr txBox="1"/>
            <p:nvPr/>
          </p:nvSpPr>
          <p:spPr>
            <a:xfrm>
              <a:off x="980444" y="3259723"/>
              <a:ext cx="2426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2"/>
                  </a:solidFill>
                  <a:latin typeface="+mn-ea"/>
                </a:rPr>
                <a:t>Node.js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882F7C8-07BD-4E12-AC7C-FED2B832D540}"/>
              </a:ext>
            </a:extLst>
          </p:cNvPr>
          <p:cNvGrpSpPr/>
          <p:nvPr/>
        </p:nvGrpSpPr>
        <p:grpSpPr>
          <a:xfrm>
            <a:off x="6513026" y="1616364"/>
            <a:ext cx="2426387" cy="1981913"/>
            <a:chOff x="980444" y="1616364"/>
            <a:chExt cx="2426387" cy="1981913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79CE964-5EF9-4BDE-B0B4-73F9F0A6320F}"/>
                </a:ext>
              </a:extLst>
            </p:cNvPr>
            <p:cNvSpPr/>
            <p:nvPr/>
          </p:nvSpPr>
          <p:spPr>
            <a:xfrm>
              <a:off x="1440874" y="1616364"/>
              <a:ext cx="1505528" cy="15055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이미지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B9545D6-A210-46A1-83A7-35A948D1DC60}"/>
                </a:ext>
              </a:extLst>
            </p:cNvPr>
            <p:cNvSpPr txBox="1"/>
            <p:nvPr/>
          </p:nvSpPr>
          <p:spPr>
            <a:xfrm>
              <a:off x="980444" y="3259723"/>
              <a:ext cx="2426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2"/>
                  </a:solidFill>
                  <a:latin typeface="+mn-ea"/>
                </a:rPr>
                <a:t>사용중인 프로그램 이름</a:t>
              </a:r>
              <a:endParaRPr lang="en-US" altLang="ko-KR" sz="1600" dirty="0">
                <a:solidFill>
                  <a:schemeClr val="tx2"/>
                </a:solidFill>
                <a:latin typeface="+mn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B693B3C-CB87-4B81-887C-8B7625D10DBA}"/>
              </a:ext>
            </a:extLst>
          </p:cNvPr>
          <p:cNvGrpSpPr/>
          <p:nvPr/>
        </p:nvGrpSpPr>
        <p:grpSpPr>
          <a:xfrm>
            <a:off x="9066880" y="1616364"/>
            <a:ext cx="2426387" cy="1981913"/>
            <a:chOff x="980444" y="1616364"/>
            <a:chExt cx="2426387" cy="1981913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D2F5ED2-83F4-4C43-803B-2BFBDAB6D375}"/>
                </a:ext>
              </a:extLst>
            </p:cNvPr>
            <p:cNvSpPr/>
            <p:nvPr/>
          </p:nvSpPr>
          <p:spPr>
            <a:xfrm>
              <a:off x="1440874" y="1616364"/>
              <a:ext cx="1505528" cy="15055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이미지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E25EF5-C9D9-4717-8622-5BA80AEE6FB4}"/>
                </a:ext>
              </a:extLst>
            </p:cNvPr>
            <p:cNvSpPr txBox="1"/>
            <p:nvPr/>
          </p:nvSpPr>
          <p:spPr>
            <a:xfrm>
              <a:off x="980444" y="3259723"/>
              <a:ext cx="2426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2"/>
                  </a:solidFill>
                  <a:latin typeface="+mn-ea"/>
                </a:rPr>
                <a:t>사용중인 프로그램 이름</a:t>
              </a:r>
              <a:endParaRPr lang="en-US" altLang="ko-KR" sz="1600" dirty="0">
                <a:solidFill>
                  <a:schemeClr val="tx2"/>
                </a:solidFill>
                <a:latin typeface="+mn-ea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0D58DEA-61B9-4B38-8641-31473B828D5A}"/>
              </a:ext>
            </a:extLst>
          </p:cNvPr>
          <p:cNvGrpSpPr/>
          <p:nvPr/>
        </p:nvGrpSpPr>
        <p:grpSpPr>
          <a:xfrm>
            <a:off x="3917608" y="4077855"/>
            <a:ext cx="2426387" cy="1981913"/>
            <a:chOff x="980444" y="1616364"/>
            <a:chExt cx="2426387" cy="1981913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7BBF812-0B5A-405A-B049-A3070F6BF553}"/>
                </a:ext>
              </a:extLst>
            </p:cNvPr>
            <p:cNvSpPr/>
            <p:nvPr/>
          </p:nvSpPr>
          <p:spPr>
            <a:xfrm>
              <a:off x="1440874" y="1616364"/>
              <a:ext cx="1505528" cy="15055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PHASER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B2FF29-E29E-4667-BABA-5EC7354D6812}"/>
                </a:ext>
              </a:extLst>
            </p:cNvPr>
            <p:cNvSpPr txBox="1"/>
            <p:nvPr/>
          </p:nvSpPr>
          <p:spPr>
            <a:xfrm>
              <a:off x="980444" y="3259723"/>
              <a:ext cx="2426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2"/>
                  </a:solidFill>
                  <a:latin typeface="+mn-ea"/>
                </a:rPr>
                <a:t>PHASER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22DB16F-ABF0-42C1-A68A-A37FF52B7BDC}"/>
              </a:ext>
            </a:extLst>
          </p:cNvPr>
          <p:cNvSpPr txBox="1"/>
          <p:nvPr/>
        </p:nvSpPr>
        <p:spPr>
          <a:xfrm>
            <a:off x="6591535" y="5721214"/>
            <a:ext cx="2426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tx2"/>
                </a:solidFill>
                <a:latin typeface="+mn-ea"/>
              </a:rPr>
              <a:t>PhotoShop</a:t>
            </a:r>
            <a:endParaRPr lang="en-US" altLang="ko-KR" sz="1600" dirty="0">
              <a:solidFill>
                <a:schemeClr val="tx2"/>
              </a:solidFill>
              <a:latin typeface="+mn-ea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DA8FF5A-8DBF-4329-A702-67BF37B0FAFB}"/>
              </a:ext>
            </a:extLst>
          </p:cNvPr>
          <p:cNvGrpSpPr/>
          <p:nvPr/>
        </p:nvGrpSpPr>
        <p:grpSpPr>
          <a:xfrm>
            <a:off x="9145389" y="4077855"/>
            <a:ext cx="2426387" cy="1981913"/>
            <a:chOff x="980444" y="1616364"/>
            <a:chExt cx="2426387" cy="1981913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6D14973-6295-4FC1-B0DE-2EF823995F95}"/>
                </a:ext>
              </a:extLst>
            </p:cNvPr>
            <p:cNvSpPr/>
            <p:nvPr/>
          </p:nvSpPr>
          <p:spPr>
            <a:xfrm>
              <a:off x="1440874" y="1616364"/>
              <a:ext cx="1505528" cy="15055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이미지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64189B-CD22-42D8-81D4-C354A8E62DD8}"/>
                </a:ext>
              </a:extLst>
            </p:cNvPr>
            <p:cNvSpPr txBox="1"/>
            <p:nvPr/>
          </p:nvSpPr>
          <p:spPr>
            <a:xfrm>
              <a:off x="980444" y="3259723"/>
              <a:ext cx="2426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solidFill>
                    <a:schemeClr val="tx2"/>
                  </a:solidFill>
                  <a:latin typeface="+mn-ea"/>
                </a:rPr>
                <a:t>github</a:t>
              </a:r>
              <a:endParaRPr lang="en-US" altLang="ko-KR" sz="1600" dirty="0">
                <a:solidFill>
                  <a:schemeClr val="tx2"/>
                </a:solidFill>
                <a:latin typeface="+mn-ea"/>
              </a:endParaRPr>
            </a:p>
          </p:txBody>
        </p:sp>
      </p:grpSp>
      <p:pic>
        <p:nvPicPr>
          <p:cNvPr id="31" name="Google Shape;178;p23">
            <a:extLst>
              <a:ext uri="{FF2B5EF4-FFF2-40B4-BE49-F238E27FC236}">
                <a16:creationId xmlns:a16="http://schemas.microsoft.com/office/drawing/2014/main" id="{6D1E0113-A7AD-4090-9F2E-E0CC49D992F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9381" y="4050147"/>
            <a:ext cx="1607691" cy="1454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80;p23">
            <a:extLst>
              <a:ext uri="{FF2B5EF4-FFF2-40B4-BE49-F238E27FC236}">
                <a16:creationId xmlns:a16="http://schemas.microsoft.com/office/drawing/2014/main" id="{3C2065DE-23CC-4F6E-85BF-F2B1250B758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603" y="4262528"/>
            <a:ext cx="1100250" cy="1085647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84869C9-0ACF-4EB7-8AE8-D99807C27327}"/>
              </a:ext>
            </a:extLst>
          </p:cNvPr>
          <p:cNvSpPr txBox="1"/>
          <p:nvPr/>
        </p:nvSpPr>
        <p:spPr>
          <a:xfrm>
            <a:off x="1080653" y="5643858"/>
            <a:ext cx="2426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Visual Studio Code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DB90F4-55BB-41CE-ADE2-DB751B378FEB}"/>
              </a:ext>
            </a:extLst>
          </p:cNvPr>
          <p:cNvSpPr txBox="1"/>
          <p:nvPr/>
        </p:nvSpPr>
        <p:spPr>
          <a:xfrm>
            <a:off x="6100619" y="441471"/>
            <a:ext cx="352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이미지는 찾아 </a:t>
            </a:r>
            <a:r>
              <a:rPr lang="ko-KR" altLang="en-US" sz="1600" dirty="0" err="1">
                <a:solidFill>
                  <a:schemeClr val="tx2"/>
                </a:solidFill>
                <a:latin typeface="+mn-ea"/>
              </a:rPr>
              <a:t>넣을게요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~!</a:t>
            </a:r>
          </a:p>
        </p:txBody>
      </p:sp>
    </p:spTree>
    <p:extLst>
      <p:ext uri="{BB962C8B-B14F-4D97-AF65-F5344CB8AC3E}">
        <p14:creationId xmlns:p14="http://schemas.microsoft.com/office/powerpoint/2010/main" val="1917220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EEE0-E4A7-4727-8209-93843F9B1E0D}"/>
              </a:ext>
            </a:extLst>
          </p:cNvPr>
          <p:cNvSpPr/>
          <p:nvPr/>
        </p:nvSpPr>
        <p:spPr>
          <a:xfrm flipV="1">
            <a:off x="640086" y="570017"/>
            <a:ext cx="602844" cy="45719"/>
          </a:xfrm>
          <a:prstGeom prst="rect">
            <a:avLst/>
          </a:prstGeom>
          <a:solidFill>
            <a:srgbClr val="34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4755-A5F9-439E-A62D-926355B567E5}"/>
              </a:ext>
            </a:extLst>
          </p:cNvPr>
          <p:cNvSpPr txBox="1"/>
          <p:nvPr/>
        </p:nvSpPr>
        <p:spPr>
          <a:xfrm>
            <a:off x="523460" y="671731"/>
            <a:ext cx="27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latin typeface="+mj-ea"/>
                <a:ea typeface="+mj-ea"/>
              </a:rPr>
              <a:t>개인별 준비 현황</a:t>
            </a:r>
            <a:endParaRPr lang="en-US" altLang="ko-KR" sz="2400" b="1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BD8337A-637A-489D-9F14-3EFC6FEF021C}"/>
              </a:ext>
            </a:extLst>
          </p:cNvPr>
          <p:cNvGrpSpPr/>
          <p:nvPr/>
        </p:nvGrpSpPr>
        <p:grpSpPr>
          <a:xfrm>
            <a:off x="2504279" y="2030546"/>
            <a:ext cx="894703" cy="894703"/>
            <a:chOff x="8820797" y="3922421"/>
            <a:chExt cx="1213018" cy="1213018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3BC3E13-7719-4D51-9E7C-3F279B2BD5A2}"/>
                </a:ext>
              </a:extLst>
            </p:cNvPr>
            <p:cNvSpPr/>
            <p:nvPr/>
          </p:nvSpPr>
          <p:spPr>
            <a:xfrm>
              <a:off x="8820797" y="3922421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F43DD4E-0C24-460C-9821-D4BF576DC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3591" y="4135216"/>
              <a:ext cx="787427" cy="78742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3DDCCDE-9CEB-4CF1-A026-1237AE999D5B}"/>
              </a:ext>
            </a:extLst>
          </p:cNvPr>
          <p:cNvSpPr txBox="1"/>
          <p:nvPr/>
        </p:nvSpPr>
        <p:spPr>
          <a:xfrm>
            <a:off x="2504279" y="16304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tx2"/>
                </a:solidFill>
                <a:latin typeface="+mj-ea"/>
                <a:ea typeface="+mj-ea"/>
              </a:rPr>
              <a:t>김의진</a:t>
            </a:r>
            <a:endParaRPr lang="ko-KR" altLang="en-US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838AE6-D270-47A6-A2D8-61BDCA3DD0E2}"/>
              </a:ext>
            </a:extLst>
          </p:cNvPr>
          <p:cNvSpPr txBox="1"/>
          <p:nvPr/>
        </p:nvSpPr>
        <p:spPr>
          <a:xfrm>
            <a:off x="1559409" y="3082203"/>
            <a:ext cx="457048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>
                <a:solidFill>
                  <a:schemeClr val="tx2"/>
                </a:solidFill>
                <a:latin typeface="+mj-ea"/>
                <a:ea typeface="+mj-ea"/>
              </a:rPr>
              <a:t>C, C++ </a:t>
            </a: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수강</a:t>
            </a:r>
            <a:r>
              <a:rPr lang="en-US" altLang="ko-KR" sz="2000" b="1" dirty="0">
                <a:solidFill>
                  <a:schemeClr val="tx2"/>
                </a:solidFill>
                <a:latin typeface="+mj-ea"/>
                <a:ea typeface="+mj-ea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>
                <a:solidFill>
                  <a:schemeClr val="tx2"/>
                </a:solidFill>
                <a:latin typeface="+mj-ea"/>
                <a:ea typeface="+mj-ea"/>
              </a:rPr>
              <a:t>STL </a:t>
            </a: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수강 </a:t>
            </a:r>
            <a:r>
              <a:rPr lang="en-US" altLang="ko-KR" sz="2000" b="1" dirty="0">
                <a:solidFill>
                  <a:schemeClr val="tx2"/>
                </a:solidFill>
                <a:latin typeface="+mj-ea"/>
                <a:ea typeface="+mj-ea"/>
              </a:rPr>
              <a:t>? (</a:t>
            </a: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이걸 써야 할까요</a:t>
            </a:r>
            <a:r>
              <a:rPr lang="en-US" altLang="ko-KR" sz="2000" b="1" dirty="0">
                <a:solidFill>
                  <a:schemeClr val="tx2"/>
                </a:solidFill>
                <a:latin typeface="+mj-ea"/>
                <a:ea typeface="+mj-ea"/>
              </a:rPr>
              <a:t>?)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게임 소프트웨어 공학</a:t>
            </a:r>
            <a:endParaRPr lang="en-US" altLang="ko-KR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그래픽 저작 도구</a:t>
            </a:r>
            <a:endParaRPr lang="en-US" altLang="ko-KR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게임 엔진</a:t>
            </a:r>
            <a:endParaRPr lang="en-US" altLang="ko-KR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모바일 프로그래밍</a:t>
            </a:r>
            <a:endParaRPr lang="en-US" altLang="ko-KR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 err="1">
                <a:solidFill>
                  <a:schemeClr val="tx2"/>
                </a:solidFill>
                <a:latin typeface="+mj-ea"/>
                <a:ea typeface="+mj-ea"/>
              </a:rPr>
              <a:t>웹어플리케이션</a:t>
            </a: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 구현 기초</a:t>
            </a:r>
            <a:endParaRPr lang="en-US" altLang="ko-KR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형은 </a:t>
            </a:r>
            <a:r>
              <a:rPr lang="ko-KR" altLang="en-US" sz="2000" b="1" dirty="0" err="1">
                <a:solidFill>
                  <a:schemeClr val="tx2"/>
                </a:solidFill>
                <a:latin typeface="+mj-ea"/>
                <a:ea typeface="+mj-ea"/>
              </a:rPr>
              <a:t>컴공꺼</a:t>
            </a: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 좀 쓰면 </a:t>
            </a:r>
            <a:r>
              <a:rPr lang="ko-KR" altLang="en-US" sz="2000" b="1" dirty="0" err="1">
                <a:solidFill>
                  <a:schemeClr val="tx2"/>
                </a:solidFill>
                <a:latin typeface="+mj-ea"/>
                <a:ea typeface="+mj-ea"/>
              </a:rPr>
              <a:t>될거</a:t>
            </a: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 err="1">
                <a:solidFill>
                  <a:schemeClr val="tx2"/>
                </a:solidFill>
                <a:latin typeface="+mj-ea"/>
                <a:ea typeface="+mj-ea"/>
              </a:rPr>
              <a:t>같은디요</a:t>
            </a:r>
            <a:endParaRPr lang="ko-KR" altLang="en-US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296CDAA-B858-4DDB-8F5E-A412440EF961}"/>
              </a:ext>
            </a:extLst>
          </p:cNvPr>
          <p:cNvGrpSpPr/>
          <p:nvPr/>
        </p:nvGrpSpPr>
        <p:grpSpPr>
          <a:xfrm>
            <a:off x="7449410" y="2030545"/>
            <a:ext cx="894703" cy="894703"/>
            <a:chOff x="8820797" y="3922421"/>
            <a:chExt cx="1213018" cy="121301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E551801-D069-4DAC-A6B1-CD4563429D11}"/>
                </a:ext>
              </a:extLst>
            </p:cNvPr>
            <p:cNvSpPr/>
            <p:nvPr/>
          </p:nvSpPr>
          <p:spPr>
            <a:xfrm>
              <a:off x="8820797" y="3922421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0A4E80B-0D51-4D55-B1E5-E33FD113F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3591" y="4135216"/>
              <a:ext cx="787427" cy="787427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56B3454-652C-4AF4-818C-154644556964}"/>
              </a:ext>
            </a:extLst>
          </p:cNvPr>
          <p:cNvSpPr txBox="1"/>
          <p:nvPr/>
        </p:nvSpPr>
        <p:spPr>
          <a:xfrm>
            <a:off x="7449410" y="163043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박재홍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AF4ADF-08E8-404B-896B-8B48204C7614}"/>
              </a:ext>
            </a:extLst>
          </p:cNvPr>
          <p:cNvSpPr txBox="1"/>
          <p:nvPr/>
        </p:nvSpPr>
        <p:spPr>
          <a:xfrm>
            <a:off x="6504540" y="3082202"/>
            <a:ext cx="551785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>
                <a:solidFill>
                  <a:schemeClr val="tx2"/>
                </a:solidFill>
                <a:latin typeface="+mj-ea"/>
                <a:ea typeface="+mj-ea"/>
              </a:rPr>
              <a:t>C, C++ </a:t>
            </a: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수강</a:t>
            </a:r>
            <a:r>
              <a:rPr lang="en-US" altLang="ko-KR" sz="2000" b="1" dirty="0">
                <a:solidFill>
                  <a:schemeClr val="tx2"/>
                </a:solidFill>
                <a:latin typeface="+mj-ea"/>
                <a:ea typeface="+mj-ea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>
                <a:solidFill>
                  <a:schemeClr val="tx2"/>
                </a:solidFill>
                <a:latin typeface="+mj-ea"/>
                <a:ea typeface="+mj-ea"/>
              </a:rPr>
              <a:t>STL </a:t>
            </a: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수강 </a:t>
            </a:r>
            <a:r>
              <a:rPr lang="en-US" altLang="ko-KR" sz="2000" b="1" dirty="0">
                <a:solidFill>
                  <a:schemeClr val="tx2"/>
                </a:solidFill>
                <a:latin typeface="+mj-ea"/>
                <a:ea typeface="+mj-ea"/>
              </a:rPr>
              <a:t>? (</a:t>
            </a: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이걸 써야 할까요</a:t>
            </a:r>
            <a:r>
              <a:rPr lang="en-US" altLang="ko-KR" sz="2000" b="1" dirty="0">
                <a:solidFill>
                  <a:schemeClr val="tx2"/>
                </a:solidFill>
                <a:latin typeface="+mj-ea"/>
                <a:ea typeface="+mj-ea"/>
              </a:rPr>
              <a:t>?)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게임 소프트웨어 공학 </a:t>
            </a:r>
            <a:r>
              <a:rPr lang="en-US" altLang="ko-KR" sz="2000" b="1" dirty="0">
                <a:solidFill>
                  <a:schemeClr val="tx2"/>
                </a:solidFill>
                <a:latin typeface="+mj-ea"/>
                <a:ea typeface="+mj-ea"/>
              </a:rPr>
              <a:t>( </a:t>
            </a:r>
            <a:r>
              <a:rPr lang="ko-KR" altLang="en-US" sz="2000" b="1" dirty="0" err="1">
                <a:solidFill>
                  <a:schemeClr val="tx2"/>
                </a:solidFill>
                <a:latin typeface="+mj-ea"/>
                <a:ea typeface="+mj-ea"/>
              </a:rPr>
              <a:t>이친구도</a:t>
            </a:r>
            <a:r>
              <a:rPr lang="en-US" altLang="ko-KR" sz="2000" b="1" dirty="0">
                <a:solidFill>
                  <a:schemeClr val="tx2"/>
                </a:solidFill>
                <a:latin typeface="+mj-ea"/>
                <a:ea typeface="+mj-ea"/>
              </a:rPr>
              <a:t>…</a:t>
            </a:r>
            <a:r>
              <a:rPr lang="ko-KR" altLang="en-US" sz="2000" b="1" dirty="0" err="1">
                <a:solidFill>
                  <a:schemeClr val="tx2"/>
                </a:solidFill>
                <a:latin typeface="+mj-ea"/>
                <a:ea typeface="+mj-ea"/>
              </a:rPr>
              <a:t>깃때매</a:t>
            </a:r>
            <a:r>
              <a:rPr lang="en-US" altLang="ko-KR" sz="2000" b="1" dirty="0">
                <a:solidFill>
                  <a:schemeClr val="tx2"/>
                </a:solidFill>
                <a:latin typeface="+mj-ea"/>
                <a:ea typeface="+mj-ea"/>
              </a:rPr>
              <a:t>?)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그래픽 저작 도구</a:t>
            </a:r>
            <a:endParaRPr lang="en-US" altLang="ko-KR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게임 엔진</a:t>
            </a:r>
            <a:endParaRPr lang="en-US" altLang="ko-KR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모바일 프로그래밍</a:t>
            </a:r>
            <a:endParaRPr lang="en-US" altLang="ko-KR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 err="1">
                <a:solidFill>
                  <a:schemeClr val="tx2"/>
                </a:solidFill>
                <a:latin typeface="+mj-ea"/>
                <a:ea typeface="+mj-ea"/>
              </a:rPr>
              <a:t>웹어플리케이션</a:t>
            </a: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 구현 기초</a:t>
            </a:r>
          </a:p>
        </p:txBody>
      </p:sp>
    </p:spTree>
    <p:extLst>
      <p:ext uri="{BB962C8B-B14F-4D97-AF65-F5344CB8AC3E}">
        <p14:creationId xmlns:p14="http://schemas.microsoft.com/office/powerpoint/2010/main" val="3828229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EEE0-E4A7-4727-8209-93843F9B1E0D}"/>
              </a:ext>
            </a:extLst>
          </p:cNvPr>
          <p:cNvSpPr/>
          <p:nvPr/>
        </p:nvSpPr>
        <p:spPr>
          <a:xfrm flipV="1">
            <a:off x="640086" y="570017"/>
            <a:ext cx="602844" cy="45719"/>
          </a:xfrm>
          <a:prstGeom prst="rect">
            <a:avLst/>
          </a:prstGeom>
          <a:solidFill>
            <a:srgbClr val="34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4755-A5F9-439E-A62D-926355B567E5}"/>
              </a:ext>
            </a:extLst>
          </p:cNvPr>
          <p:cNvSpPr txBox="1"/>
          <p:nvPr/>
        </p:nvSpPr>
        <p:spPr>
          <a:xfrm>
            <a:off x="523460" y="671731"/>
            <a:ext cx="173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개발 일정</a:t>
            </a:r>
            <a:endParaRPr lang="en-US" altLang="ko-KR" sz="2400" b="1" dirty="0">
              <a:latin typeface="+mj-ea"/>
              <a:ea typeface="+mj-ea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9222591-409D-4093-85F9-72177F712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466317"/>
              </p:ext>
            </p:extLst>
          </p:nvPr>
        </p:nvGraphicFramePr>
        <p:xfrm>
          <a:off x="640086" y="1601824"/>
          <a:ext cx="10305002" cy="422425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60586">
                  <a:extLst>
                    <a:ext uri="{9D8B030D-6E8A-4147-A177-3AD203B41FA5}">
                      <a16:colId xmlns:a16="http://schemas.microsoft.com/office/drawing/2014/main" val="2323736671"/>
                    </a:ext>
                  </a:extLst>
                </a:gridCol>
                <a:gridCol w="1055552">
                  <a:extLst>
                    <a:ext uri="{9D8B030D-6E8A-4147-A177-3AD203B41FA5}">
                      <a16:colId xmlns:a16="http://schemas.microsoft.com/office/drawing/2014/main" val="1559899135"/>
                    </a:ext>
                  </a:extLst>
                </a:gridCol>
                <a:gridCol w="1055552">
                  <a:extLst>
                    <a:ext uri="{9D8B030D-6E8A-4147-A177-3AD203B41FA5}">
                      <a16:colId xmlns:a16="http://schemas.microsoft.com/office/drawing/2014/main" val="3781794511"/>
                    </a:ext>
                  </a:extLst>
                </a:gridCol>
                <a:gridCol w="1055552">
                  <a:extLst>
                    <a:ext uri="{9D8B030D-6E8A-4147-A177-3AD203B41FA5}">
                      <a16:colId xmlns:a16="http://schemas.microsoft.com/office/drawing/2014/main" val="3220428989"/>
                    </a:ext>
                  </a:extLst>
                </a:gridCol>
                <a:gridCol w="1055552">
                  <a:extLst>
                    <a:ext uri="{9D8B030D-6E8A-4147-A177-3AD203B41FA5}">
                      <a16:colId xmlns:a16="http://schemas.microsoft.com/office/drawing/2014/main" val="450905815"/>
                    </a:ext>
                  </a:extLst>
                </a:gridCol>
                <a:gridCol w="1055552">
                  <a:extLst>
                    <a:ext uri="{9D8B030D-6E8A-4147-A177-3AD203B41FA5}">
                      <a16:colId xmlns:a16="http://schemas.microsoft.com/office/drawing/2014/main" val="3636665358"/>
                    </a:ext>
                  </a:extLst>
                </a:gridCol>
                <a:gridCol w="1055552">
                  <a:extLst>
                    <a:ext uri="{9D8B030D-6E8A-4147-A177-3AD203B41FA5}">
                      <a16:colId xmlns:a16="http://schemas.microsoft.com/office/drawing/2014/main" val="3067156828"/>
                    </a:ext>
                  </a:extLst>
                </a:gridCol>
                <a:gridCol w="1055552">
                  <a:extLst>
                    <a:ext uri="{9D8B030D-6E8A-4147-A177-3AD203B41FA5}">
                      <a16:colId xmlns:a16="http://schemas.microsoft.com/office/drawing/2014/main" val="3256621768"/>
                    </a:ext>
                  </a:extLst>
                </a:gridCol>
                <a:gridCol w="1055552">
                  <a:extLst>
                    <a:ext uri="{9D8B030D-6E8A-4147-A177-3AD203B41FA5}">
                      <a16:colId xmlns:a16="http://schemas.microsoft.com/office/drawing/2014/main" val="441871175"/>
                    </a:ext>
                  </a:extLst>
                </a:gridCol>
              </a:tblGrid>
              <a:tr h="527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extLst>
                  <a:ext uri="{0D108BD9-81ED-4DB2-BD59-A6C34878D82A}">
                    <a16:rowId xmlns:a16="http://schemas.microsoft.com/office/drawing/2014/main" val="326385661"/>
                  </a:ext>
                </a:extLst>
              </a:tr>
              <a:tr h="529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웹 서비스 개발</a:t>
                      </a: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76326" marR="76326" marT="38163" marB="38163" anchor="ctr"/>
                </a:tc>
                <a:extLst>
                  <a:ext uri="{0D108BD9-81ED-4DB2-BD59-A6C34878D82A}">
                    <a16:rowId xmlns:a16="http://schemas.microsoft.com/office/drawing/2014/main" val="279538891"/>
                  </a:ext>
                </a:extLst>
              </a:tr>
              <a:tr h="529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모바일 연동</a:t>
                      </a: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76326" marR="76326" marT="38163" marB="38163" anchor="ctr"/>
                </a:tc>
                <a:extLst>
                  <a:ext uri="{0D108BD9-81ED-4DB2-BD59-A6C34878D82A}">
                    <a16:rowId xmlns:a16="http://schemas.microsoft.com/office/drawing/2014/main" val="102847372"/>
                  </a:ext>
                </a:extLst>
              </a:tr>
              <a:tr h="529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업적 추가</a:t>
                      </a: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76326" marR="76326" marT="38163" marB="38163" anchor="ctr"/>
                </a:tc>
                <a:extLst>
                  <a:ext uri="{0D108BD9-81ED-4DB2-BD59-A6C34878D82A}">
                    <a16:rowId xmlns:a16="http://schemas.microsoft.com/office/drawing/2014/main" val="738159786"/>
                  </a:ext>
                </a:extLst>
              </a:tr>
              <a:tr h="527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도전 과제 추가</a:t>
                      </a: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extLst>
                  <a:ext uri="{0D108BD9-81ED-4DB2-BD59-A6C34878D82A}">
                    <a16:rowId xmlns:a16="http://schemas.microsoft.com/office/drawing/2014/main" val="1301332389"/>
                  </a:ext>
                </a:extLst>
              </a:tr>
              <a:tr h="527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꾸미기 개발</a:t>
                      </a: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extLst>
                  <a:ext uri="{0D108BD9-81ED-4DB2-BD59-A6C34878D82A}">
                    <a16:rowId xmlns:a16="http://schemas.microsoft.com/office/drawing/2014/main" val="2199530021"/>
                  </a:ext>
                </a:extLst>
              </a:tr>
              <a:tr h="527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리소스 제작</a:t>
                      </a: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extLst>
                  <a:ext uri="{0D108BD9-81ED-4DB2-BD59-A6C34878D82A}">
                    <a16:rowId xmlns:a16="http://schemas.microsoft.com/office/drawing/2014/main" val="1827408203"/>
                  </a:ext>
                </a:extLst>
              </a:tr>
              <a:tr h="527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DB </a:t>
                      </a:r>
                      <a:r>
                        <a:rPr lang="ko-KR" altLang="en-US" sz="1500" dirty="0"/>
                        <a:t>구축</a:t>
                      </a:r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 </a:t>
                      </a:r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6326" marR="76326" marT="38163" marB="38163" anchor="ctr"/>
                </a:tc>
                <a:extLst>
                  <a:ext uri="{0D108BD9-81ED-4DB2-BD59-A6C34878D82A}">
                    <a16:rowId xmlns:a16="http://schemas.microsoft.com/office/drawing/2014/main" val="1486503671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E928C79-3EED-4D3F-A458-9E168A64D4DF}"/>
              </a:ext>
            </a:extLst>
          </p:cNvPr>
          <p:cNvSpPr/>
          <p:nvPr/>
        </p:nvSpPr>
        <p:spPr>
          <a:xfrm>
            <a:off x="2595418" y="2281384"/>
            <a:ext cx="2687782" cy="221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2C1E399-12D8-4DC7-BAA2-C3B5FA334E5F}"/>
              </a:ext>
            </a:extLst>
          </p:cNvPr>
          <p:cNvSpPr/>
          <p:nvPr/>
        </p:nvSpPr>
        <p:spPr>
          <a:xfrm>
            <a:off x="4722923" y="2814466"/>
            <a:ext cx="2951941" cy="221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F30F767-3087-43BC-B402-13490B7BEDC4}"/>
              </a:ext>
            </a:extLst>
          </p:cNvPr>
          <p:cNvSpPr/>
          <p:nvPr/>
        </p:nvSpPr>
        <p:spPr>
          <a:xfrm>
            <a:off x="4694613" y="3349106"/>
            <a:ext cx="1927167" cy="221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56A0D2-9084-4D80-BC40-2CBD8588ECC5}"/>
              </a:ext>
            </a:extLst>
          </p:cNvPr>
          <p:cNvSpPr/>
          <p:nvPr/>
        </p:nvSpPr>
        <p:spPr>
          <a:xfrm>
            <a:off x="4694612" y="3872029"/>
            <a:ext cx="1927167" cy="221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96282ED-93EA-4F4F-82F1-4200275BBCA9}"/>
              </a:ext>
            </a:extLst>
          </p:cNvPr>
          <p:cNvSpPr/>
          <p:nvPr/>
        </p:nvSpPr>
        <p:spPr>
          <a:xfrm>
            <a:off x="2595419" y="4402829"/>
            <a:ext cx="2951942" cy="221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4F4ECE3-0597-4E27-99F0-0FA7C9D8DFB5}"/>
              </a:ext>
            </a:extLst>
          </p:cNvPr>
          <p:cNvSpPr/>
          <p:nvPr/>
        </p:nvSpPr>
        <p:spPr>
          <a:xfrm>
            <a:off x="2595419" y="4929592"/>
            <a:ext cx="2951942" cy="221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580E745-C1D5-48E9-AC09-4E0FA53D7F93}"/>
              </a:ext>
            </a:extLst>
          </p:cNvPr>
          <p:cNvSpPr/>
          <p:nvPr/>
        </p:nvSpPr>
        <p:spPr>
          <a:xfrm>
            <a:off x="6908802" y="2281384"/>
            <a:ext cx="1812542" cy="221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569DFF1-D6AD-4793-AC8F-83B7367A2C2A}"/>
              </a:ext>
            </a:extLst>
          </p:cNvPr>
          <p:cNvSpPr/>
          <p:nvPr/>
        </p:nvSpPr>
        <p:spPr>
          <a:xfrm>
            <a:off x="2595418" y="5447626"/>
            <a:ext cx="2951942" cy="221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DFB1D78-D15B-40F3-BBA2-CDC283B50503}"/>
              </a:ext>
            </a:extLst>
          </p:cNvPr>
          <p:cNvSpPr/>
          <p:nvPr/>
        </p:nvSpPr>
        <p:spPr>
          <a:xfrm>
            <a:off x="6842298" y="4402829"/>
            <a:ext cx="1879046" cy="221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EFC434D-72E3-49CC-8779-39CC896570D0}"/>
              </a:ext>
            </a:extLst>
          </p:cNvPr>
          <p:cNvSpPr/>
          <p:nvPr/>
        </p:nvSpPr>
        <p:spPr>
          <a:xfrm>
            <a:off x="8967216" y="3349106"/>
            <a:ext cx="1790607" cy="221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8D53D22-8836-4823-989B-05017E045D55}"/>
              </a:ext>
            </a:extLst>
          </p:cNvPr>
          <p:cNvSpPr/>
          <p:nvPr/>
        </p:nvSpPr>
        <p:spPr>
          <a:xfrm>
            <a:off x="8967216" y="3856789"/>
            <a:ext cx="1790607" cy="221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731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EEE0-E4A7-4727-8209-93843F9B1E0D}"/>
              </a:ext>
            </a:extLst>
          </p:cNvPr>
          <p:cNvSpPr/>
          <p:nvPr/>
        </p:nvSpPr>
        <p:spPr>
          <a:xfrm flipV="1">
            <a:off x="640086" y="570017"/>
            <a:ext cx="602844" cy="45719"/>
          </a:xfrm>
          <a:prstGeom prst="rect">
            <a:avLst/>
          </a:prstGeom>
          <a:solidFill>
            <a:srgbClr val="34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4755-A5F9-439E-A62D-926355B567E5}"/>
              </a:ext>
            </a:extLst>
          </p:cNvPr>
          <p:cNvSpPr txBox="1"/>
          <p:nvPr/>
        </p:nvSpPr>
        <p:spPr>
          <a:xfrm>
            <a:off x="523460" y="671731"/>
            <a:ext cx="27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역할 분담</a:t>
            </a:r>
            <a:endParaRPr lang="en-US" altLang="ko-KR" sz="2400" b="1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BD8337A-637A-489D-9F14-3EFC6FEF021C}"/>
              </a:ext>
            </a:extLst>
          </p:cNvPr>
          <p:cNvGrpSpPr/>
          <p:nvPr/>
        </p:nvGrpSpPr>
        <p:grpSpPr>
          <a:xfrm>
            <a:off x="2504279" y="2030546"/>
            <a:ext cx="894703" cy="894703"/>
            <a:chOff x="8820797" y="3922421"/>
            <a:chExt cx="1213018" cy="1213018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3BC3E13-7719-4D51-9E7C-3F279B2BD5A2}"/>
                </a:ext>
              </a:extLst>
            </p:cNvPr>
            <p:cNvSpPr/>
            <p:nvPr/>
          </p:nvSpPr>
          <p:spPr>
            <a:xfrm>
              <a:off x="8820797" y="3922421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F43DD4E-0C24-460C-9821-D4BF576DC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3591" y="4135216"/>
              <a:ext cx="787427" cy="78742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3DDCCDE-9CEB-4CF1-A026-1237AE999D5B}"/>
              </a:ext>
            </a:extLst>
          </p:cNvPr>
          <p:cNvSpPr txBox="1"/>
          <p:nvPr/>
        </p:nvSpPr>
        <p:spPr>
          <a:xfrm>
            <a:off x="2504279" y="16304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tx2"/>
                </a:solidFill>
                <a:latin typeface="+mj-ea"/>
                <a:ea typeface="+mj-ea"/>
              </a:rPr>
              <a:t>김의진</a:t>
            </a:r>
            <a:endParaRPr lang="ko-KR" altLang="en-US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838AE6-D270-47A6-A2D8-61BDCA3DD0E2}"/>
              </a:ext>
            </a:extLst>
          </p:cNvPr>
          <p:cNvSpPr txBox="1"/>
          <p:nvPr/>
        </p:nvSpPr>
        <p:spPr>
          <a:xfrm>
            <a:off x="1559409" y="3082203"/>
            <a:ext cx="13901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웹 개발</a:t>
            </a:r>
            <a:endParaRPr lang="en-US" altLang="ko-KR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>
                <a:solidFill>
                  <a:schemeClr val="tx2"/>
                </a:solidFill>
                <a:latin typeface="+mj-ea"/>
                <a:ea typeface="+mj-ea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>
                <a:solidFill>
                  <a:schemeClr val="tx2"/>
                </a:solidFill>
                <a:latin typeface="+mj-ea"/>
                <a:ea typeface="+mj-ea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>
                <a:solidFill>
                  <a:schemeClr val="tx2"/>
                </a:solidFill>
                <a:latin typeface="+mj-ea"/>
                <a:ea typeface="+mj-ea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>
                <a:solidFill>
                  <a:schemeClr val="tx2"/>
                </a:solidFill>
                <a:latin typeface="+mj-ea"/>
                <a:ea typeface="+mj-ea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>
                <a:solidFill>
                  <a:schemeClr val="tx2"/>
                </a:solidFill>
                <a:latin typeface="+mj-ea"/>
                <a:ea typeface="+mj-ea"/>
              </a:rPr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296CDAA-B858-4DDB-8F5E-A412440EF961}"/>
              </a:ext>
            </a:extLst>
          </p:cNvPr>
          <p:cNvGrpSpPr/>
          <p:nvPr/>
        </p:nvGrpSpPr>
        <p:grpSpPr>
          <a:xfrm>
            <a:off x="7449410" y="2030545"/>
            <a:ext cx="894703" cy="894703"/>
            <a:chOff x="8820797" y="3922421"/>
            <a:chExt cx="1213018" cy="121301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E551801-D069-4DAC-A6B1-CD4563429D11}"/>
                </a:ext>
              </a:extLst>
            </p:cNvPr>
            <p:cNvSpPr/>
            <p:nvPr/>
          </p:nvSpPr>
          <p:spPr>
            <a:xfrm>
              <a:off x="8820797" y="3922421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0A4E80B-0D51-4D55-B1E5-E33FD113F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3591" y="4135216"/>
              <a:ext cx="787427" cy="787427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56B3454-652C-4AF4-818C-154644556964}"/>
              </a:ext>
            </a:extLst>
          </p:cNvPr>
          <p:cNvSpPr txBox="1"/>
          <p:nvPr/>
        </p:nvSpPr>
        <p:spPr>
          <a:xfrm>
            <a:off x="7449410" y="163043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박재홍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AF4ADF-08E8-404B-896B-8B48204C7614}"/>
              </a:ext>
            </a:extLst>
          </p:cNvPr>
          <p:cNvSpPr txBox="1"/>
          <p:nvPr/>
        </p:nvSpPr>
        <p:spPr>
          <a:xfrm>
            <a:off x="6504540" y="3082202"/>
            <a:ext cx="39677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 err="1">
                <a:solidFill>
                  <a:schemeClr val="tx2"/>
                </a:solidFill>
                <a:latin typeface="+mj-ea"/>
                <a:ea typeface="+mj-ea"/>
              </a:rPr>
              <a:t>타이쿤</a:t>
            </a: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 게임 제작</a:t>
            </a:r>
            <a:endParaRPr lang="en-US" altLang="ko-KR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컨텐츠 추가</a:t>
            </a:r>
            <a:endParaRPr lang="en-US" altLang="ko-KR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서버 배우자 재홍아</a:t>
            </a:r>
            <a:r>
              <a:rPr lang="en-US" altLang="ko-KR" sz="2000" b="1" dirty="0">
                <a:solidFill>
                  <a:schemeClr val="tx2"/>
                </a:solidFill>
                <a:latin typeface="+mj-ea"/>
                <a:ea typeface="+mj-ea"/>
              </a:rPr>
              <a:t>….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 err="1">
                <a:solidFill>
                  <a:schemeClr val="tx2"/>
                </a:solidFill>
                <a:latin typeface="+mj-ea"/>
                <a:ea typeface="+mj-ea"/>
              </a:rPr>
              <a:t>머라고</a:t>
            </a: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 err="1">
                <a:solidFill>
                  <a:schemeClr val="tx2"/>
                </a:solidFill>
                <a:latin typeface="+mj-ea"/>
                <a:ea typeface="+mj-ea"/>
              </a:rPr>
              <a:t>적어두는</a:t>
            </a: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 게 좋을 까요</a:t>
            </a:r>
            <a:endParaRPr lang="en-US" altLang="ko-KR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6220AA-5610-4BD0-AA67-8EEE36A2C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353" y="143369"/>
            <a:ext cx="4289784" cy="241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87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EEE0-E4A7-4727-8209-93843F9B1E0D}"/>
              </a:ext>
            </a:extLst>
          </p:cNvPr>
          <p:cNvSpPr/>
          <p:nvPr/>
        </p:nvSpPr>
        <p:spPr>
          <a:xfrm flipV="1">
            <a:off x="640086" y="570017"/>
            <a:ext cx="602844" cy="45719"/>
          </a:xfrm>
          <a:prstGeom prst="rect">
            <a:avLst/>
          </a:prstGeom>
          <a:solidFill>
            <a:srgbClr val="34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4755-A5F9-439E-A62D-926355B567E5}"/>
              </a:ext>
            </a:extLst>
          </p:cNvPr>
          <p:cNvSpPr txBox="1"/>
          <p:nvPr/>
        </p:nvSpPr>
        <p:spPr>
          <a:xfrm>
            <a:off x="523460" y="671731"/>
            <a:ext cx="173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참고 문헌</a:t>
            </a:r>
            <a:endParaRPr lang="en-US" altLang="ko-KR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48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EEE0-E4A7-4727-8209-93843F9B1E0D}"/>
              </a:ext>
            </a:extLst>
          </p:cNvPr>
          <p:cNvSpPr/>
          <p:nvPr/>
        </p:nvSpPr>
        <p:spPr>
          <a:xfrm flipV="1">
            <a:off x="640086" y="570017"/>
            <a:ext cx="602844" cy="45719"/>
          </a:xfrm>
          <a:prstGeom prst="rect">
            <a:avLst/>
          </a:prstGeom>
          <a:solidFill>
            <a:srgbClr val="34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4755-A5F9-439E-A62D-926355B567E5}"/>
              </a:ext>
            </a:extLst>
          </p:cNvPr>
          <p:cNvSpPr txBox="1"/>
          <p:nvPr/>
        </p:nvSpPr>
        <p:spPr>
          <a:xfrm>
            <a:off x="523460" y="671731"/>
            <a:ext cx="173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연구목적</a:t>
            </a:r>
            <a:endParaRPr lang="en-US" altLang="ko-KR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527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9C3942-6BAA-455A-976D-34A4EF65219A}"/>
              </a:ext>
            </a:extLst>
          </p:cNvPr>
          <p:cNvSpPr txBox="1"/>
          <p:nvPr/>
        </p:nvSpPr>
        <p:spPr>
          <a:xfrm>
            <a:off x="648200" y="401150"/>
            <a:ext cx="2907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j-lt"/>
                <a:ea typeface="문체부 돋음체" panose="020B0609000101010101" pitchFamily="49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39130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EEE0-E4A7-4727-8209-93843F9B1E0D}"/>
              </a:ext>
            </a:extLst>
          </p:cNvPr>
          <p:cNvSpPr/>
          <p:nvPr/>
        </p:nvSpPr>
        <p:spPr>
          <a:xfrm flipV="1">
            <a:off x="640086" y="570017"/>
            <a:ext cx="602844" cy="45719"/>
          </a:xfrm>
          <a:prstGeom prst="rect">
            <a:avLst/>
          </a:prstGeom>
          <a:solidFill>
            <a:srgbClr val="34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4755-A5F9-439E-A62D-926355B567E5}"/>
              </a:ext>
            </a:extLst>
          </p:cNvPr>
          <p:cNvSpPr txBox="1"/>
          <p:nvPr/>
        </p:nvSpPr>
        <p:spPr>
          <a:xfrm>
            <a:off x="523460" y="671731"/>
            <a:ext cx="173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연구목적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AE76E-F683-4940-92E0-0A8BA3AE94C3}"/>
              </a:ext>
            </a:extLst>
          </p:cNvPr>
          <p:cNvSpPr txBox="1"/>
          <p:nvPr/>
        </p:nvSpPr>
        <p:spPr>
          <a:xfrm>
            <a:off x="809786" y="3429000"/>
            <a:ext cx="1051399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실제 상용화되고 있는 어플리케이션을 비교 분석하여 완성도 있는 어플리케이션을 만들기 위함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이걸 좀 풀어 써야 할까요</a:t>
            </a:r>
            <a:r>
              <a:rPr lang="en-US" altLang="ko-KR" dirty="0"/>
              <a:t>? )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형이 쓰시는 기술력들 향상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완성도 있는 게임 제작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여행 어플리케이션과 게임을 합쳐 엔터테인먼트 컴퓨팅의 취지 적격 </a:t>
            </a:r>
            <a:r>
              <a:rPr lang="en-US" altLang="ko-KR" dirty="0"/>
              <a:t>UP?</a:t>
            </a:r>
          </a:p>
          <a:p>
            <a:r>
              <a:rPr lang="ko-KR" altLang="en-US" dirty="0"/>
              <a:t>당당하게 그동안 </a:t>
            </a:r>
            <a:r>
              <a:rPr lang="ko-KR" altLang="en-US" dirty="0" err="1"/>
              <a:t>엔컴과</a:t>
            </a:r>
            <a:r>
              <a:rPr lang="ko-KR" altLang="en-US" dirty="0"/>
              <a:t> 관련되는 졸업 작품이 없었다</a:t>
            </a:r>
            <a:r>
              <a:rPr lang="en-US" altLang="ko-KR" dirty="0"/>
              <a:t>? </a:t>
            </a:r>
            <a:r>
              <a:rPr lang="ko-KR" altLang="en-US" dirty="0" err="1"/>
              <a:t>이런것도</a:t>
            </a:r>
            <a:r>
              <a:rPr lang="ko-KR" altLang="en-US" dirty="0"/>
              <a:t> 괜찮을 거 같기도 합니다</a:t>
            </a:r>
            <a:r>
              <a:rPr lang="en-US" altLang="ko-KR" dirty="0"/>
              <a:t>….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17D7E61-5DC0-49C6-84F3-AC83B360C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81" y="184712"/>
            <a:ext cx="5510358" cy="300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5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EEE0-E4A7-4727-8209-93843F9B1E0D}"/>
              </a:ext>
            </a:extLst>
          </p:cNvPr>
          <p:cNvSpPr/>
          <p:nvPr/>
        </p:nvSpPr>
        <p:spPr>
          <a:xfrm flipV="1">
            <a:off x="640086" y="570017"/>
            <a:ext cx="602844" cy="45719"/>
          </a:xfrm>
          <a:prstGeom prst="rect">
            <a:avLst/>
          </a:prstGeom>
          <a:solidFill>
            <a:srgbClr val="34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4755-A5F9-439E-A62D-926355B567E5}"/>
              </a:ext>
            </a:extLst>
          </p:cNvPr>
          <p:cNvSpPr txBox="1"/>
          <p:nvPr/>
        </p:nvSpPr>
        <p:spPr>
          <a:xfrm>
            <a:off x="523460" y="671731"/>
            <a:ext cx="2266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서비스 컨셉</a:t>
            </a:r>
            <a:endParaRPr lang="en-US" altLang="ko-KR" sz="2400" b="1" dirty="0">
              <a:latin typeface="+mj-ea"/>
              <a:ea typeface="+mj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CEA501C-F956-4F40-9B3A-06A6E75AFE38}"/>
              </a:ext>
            </a:extLst>
          </p:cNvPr>
          <p:cNvGrpSpPr/>
          <p:nvPr/>
        </p:nvGrpSpPr>
        <p:grpSpPr>
          <a:xfrm>
            <a:off x="215427" y="1550559"/>
            <a:ext cx="5599098" cy="2001085"/>
            <a:chOff x="216304" y="1550559"/>
            <a:chExt cx="5599098" cy="200108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54B076-3AA5-4C04-B677-878A25D30B42}"/>
                </a:ext>
              </a:extLst>
            </p:cNvPr>
            <p:cNvSpPr txBox="1"/>
            <p:nvPr/>
          </p:nvSpPr>
          <p:spPr>
            <a:xfrm>
              <a:off x="216304" y="3028424"/>
              <a:ext cx="559909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2"/>
                  </a:solidFill>
                </a:rPr>
                <a:t>여행자가 모임을 작성하여 관리하거나</a:t>
              </a:r>
              <a:r>
                <a:rPr lang="en-US" altLang="ko-KR" sz="1400" dirty="0">
                  <a:solidFill>
                    <a:schemeClr val="tx2"/>
                  </a:solidFill>
                </a:rPr>
                <a:t>, </a:t>
              </a:r>
            </a:p>
            <a:p>
              <a:pPr algn="ctr"/>
              <a:r>
                <a:rPr lang="ko-KR" altLang="en-US" sz="1400" dirty="0">
                  <a:solidFill>
                    <a:schemeClr val="tx2"/>
                  </a:solidFill>
                </a:rPr>
                <a:t>다양한 모임을 검색하여 참여할 수 있는 서비스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D9DE0A-41FD-4134-8AD0-1613F01F992F}"/>
                </a:ext>
              </a:extLst>
            </p:cNvPr>
            <p:cNvSpPr txBox="1"/>
            <p:nvPr/>
          </p:nvSpPr>
          <p:spPr>
            <a:xfrm>
              <a:off x="2248841" y="1550559"/>
              <a:ext cx="153402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200" dirty="0">
                  <a:solidFill>
                    <a:schemeClr val="tx2"/>
                  </a:solidFill>
                  <a:latin typeface="Arial Black" panose="020B0A04020102020204" pitchFamily="34" charset="0"/>
                </a:rPr>
                <a:t>01</a:t>
              </a:r>
              <a:endParaRPr lang="ko-KR" altLang="en-US" sz="7200" dirty="0">
                <a:solidFill>
                  <a:schemeClr val="tx2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5C43B1-E254-49D8-ACB5-64FC746C9D66}"/>
                </a:ext>
              </a:extLst>
            </p:cNvPr>
            <p:cNvSpPr txBox="1"/>
            <p:nvPr/>
          </p:nvSpPr>
          <p:spPr>
            <a:xfrm>
              <a:off x="1633328" y="2554781"/>
              <a:ext cx="276505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chemeClr val="tx2"/>
                  </a:solidFill>
                </a:rPr>
                <a:t>여행 전 일정 관리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96FDC14-F0BD-4051-9EE0-B4D9BDDB1F4E}"/>
              </a:ext>
            </a:extLst>
          </p:cNvPr>
          <p:cNvGrpSpPr/>
          <p:nvPr/>
        </p:nvGrpSpPr>
        <p:grpSpPr>
          <a:xfrm>
            <a:off x="2665396" y="4053536"/>
            <a:ext cx="6663800" cy="1980193"/>
            <a:chOff x="2806737" y="4107111"/>
            <a:chExt cx="6663800" cy="198019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15AFFC-BBC6-4A37-B4C0-429F27DCDD7F}"/>
                </a:ext>
              </a:extLst>
            </p:cNvPr>
            <p:cNvSpPr txBox="1"/>
            <p:nvPr/>
          </p:nvSpPr>
          <p:spPr>
            <a:xfrm>
              <a:off x="2806737" y="5564084"/>
              <a:ext cx="66638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2"/>
                  </a:solidFill>
                </a:rPr>
                <a:t>여행지에서 퀘스트 및 과제 클리어 시 </a:t>
              </a:r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2"/>
                  </a:solidFill>
                </a:rPr>
                <a:t>관련된 업적과 포인트를 얻을 수 있는 서비스 제공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1C934C-6BA5-43FD-918E-31DF574709BC}"/>
                </a:ext>
              </a:extLst>
            </p:cNvPr>
            <p:cNvSpPr txBox="1"/>
            <p:nvPr/>
          </p:nvSpPr>
          <p:spPr>
            <a:xfrm>
              <a:off x="5300622" y="4107111"/>
              <a:ext cx="153402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200" dirty="0">
                  <a:solidFill>
                    <a:schemeClr val="tx2"/>
                  </a:solidFill>
                  <a:latin typeface="Arial Black" panose="020B0A04020102020204" pitchFamily="34" charset="0"/>
                </a:rPr>
                <a:t>02</a:t>
              </a:r>
              <a:endParaRPr lang="ko-KR" altLang="en-US" sz="7200" dirty="0">
                <a:solidFill>
                  <a:schemeClr val="tx2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535EBD-1B28-4225-816A-0C053737053F}"/>
                </a:ext>
              </a:extLst>
            </p:cNvPr>
            <p:cNvSpPr txBox="1"/>
            <p:nvPr/>
          </p:nvSpPr>
          <p:spPr>
            <a:xfrm>
              <a:off x="4636238" y="5101677"/>
              <a:ext cx="3210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chemeClr val="tx2"/>
                  </a:solidFill>
                </a:rPr>
                <a:t>여행 중 컨텐츠 관리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3C63E0F-740B-419B-B614-82A8B917F0A9}"/>
              </a:ext>
            </a:extLst>
          </p:cNvPr>
          <p:cNvGrpSpPr/>
          <p:nvPr/>
        </p:nvGrpSpPr>
        <p:grpSpPr>
          <a:xfrm>
            <a:off x="6101384" y="1550558"/>
            <a:ext cx="5599098" cy="2001086"/>
            <a:chOff x="6101384" y="1550558"/>
            <a:chExt cx="5599098" cy="20010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526BBF-4B8B-4BAD-8344-C85111B9C74D}"/>
                </a:ext>
              </a:extLst>
            </p:cNvPr>
            <p:cNvSpPr txBox="1"/>
            <p:nvPr/>
          </p:nvSpPr>
          <p:spPr>
            <a:xfrm>
              <a:off x="8133921" y="1550558"/>
              <a:ext cx="153402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200" dirty="0">
                  <a:solidFill>
                    <a:schemeClr val="tx2"/>
                  </a:solidFill>
                  <a:latin typeface="Arial Black" panose="020B0A04020102020204" pitchFamily="34" charset="0"/>
                </a:rPr>
                <a:t>03</a:t>
              </a:r>
              <a:endParaRPr lang="ko-KR" altLang="en-US" sz="7200" dirty="0">
                <a:solidFill>
                  <a:schemeClr val="tx2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197E9C-7EE1-4395-928D-E458D537636C}"/>
                </a:ext>
              </a:extLst>
            </p:cNvPr>
            <p:cNvSpPr txBox="1"/>
            <p:nvPr/>
          </p:nvSpPr>
          <p:spPr>
            <a:xfrm>
              <a:off x="7560203" y="2554780"/>
              <a:ext cx="268146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chemeClr val="tx2"/>
                  </a:solidFill>
                </a:rPr>
                <a:t>여행 후 소통 관리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7224A7-255E-45D1-8A25-038B98B441ED}"/>
                </a:ext>
              </a:extLst>
            </p:cNvPr>
            <p:cNvSpPr txBox="1"/>
            <p:nvPr/>
          </p:nvSpPr>
          <p:spPr>
            <a:xfrm>
              <a:off x="6101384" y="3028424"/>
              <a:ext cx="559909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 err="1">
                  <a:solidFill>
                    <a:schemeClr val="tx2"/>
                  </a:solidFill>
                </a:rPr>
                <a:t>타이쿤</a:t>
              </a:r>
              <a:r>
                <a:rPr lang="ko-KR" altLang="en-US" sz="1400" dirty="0">
                  <a:solidFill>
                    <a:schemeClr val="tx2"/>
                  </a:solidFill>
                </a:rPr>
                <a:t> 게임과 </a:t>
              </a:r>
              <a:r>
                <a:rPr lang="en-US" altLang="ko-KR" sz="1400" dirty="0">
                  <a:solidFill>
                    <a:schemeClr val="tx2"/>
                  </a:solidFill>
                </a:rPr>
                <a:t>SNS </a:t>
              </a:r>
              <a:r>
                <a:rPr lang="ko-KR" altLang="en-US" sz="1400" dirty="0">
                  <a:solidFill>
                    <a:schemeClr val="tx2"/>
                  </a:solidFill>
                </a:rPr>
                <a:t>형태를 합쳐</a:t>
              </a:r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2"/>
                  </a:solidFill>
                </a:rPr>
                <a:t>여행 내용을 업로드하고 소통을 도와주는 서비스 </a:t>
              </a:r>
              <a:endParaRPr lang="en-US" altLang="ko-KR" sz="14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43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EEE0-E4A7-4727-8209-93843F9B1E0D}"/>
              </a:ext>
            </a:extLst>
          </p:cNvPr>
          <p:cNvSpPr/>
          <p:nvPr/>
        </p:nvSpPr>
        <p:spPr>
          <a:xfrm flipV="1">
            <a:off x="640086" y="570017"/>
            <a:ext cx="602844" cy="45719"/>
          </a:xfrm>
          <a:prstGeom prst="rect">
            <a:avLst/>
          </a:prstGeom>
          <a:solidFill>
            <a:srgbClr val="34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4755-A5F9-439E-A62D-926355B567E5}"/>
              </a:ext>
            </a:extLst>
          </p:cNvPr>
          <p:cNvSpPr txBox="1"/>
          <p:nvPr/>
        </p:nvSpPr>
        <p:spPr>
          <a:xfrm>
            <a:off x="523460" y="671731"/>
            <a:ext cx="3900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서비스 필요성</a:t>
            </a:r>
            <a:endParaRPr lang="en-US" altLang="ko-KR" sz="2400" b="1" dirty="0">
              <a:latin typeface="+mj-ea"/>
              <a:ea typeface="+mj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A2B2AC2-07BA-44C8-A10D-5B770DA852B3}"/>
              </a:ext>
            </a:extLst>
          </p:cNvPr>
          <p:cNvGrpSpPr/>
          <p:nvPr/>
        </p:nvGrpSpPr>
        <p:grpSpPr>
          <a:xfrm>
            <a:off x="1161791" y="1412227"/>
            <a:ext cx="9868415" cy="1102435"/>
            <a:chOff x="-16080" y="3622364"/>
            <a:chExt cx="5053513" cy="110243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2B2F1C-BC5B-4D2F-9FD9-E43666A51518}"/>
                </a:ext>
              </a:extLst>
            </p:cNvPr>
            <p:cNvSpPr txBox="1"/>
            <p:nvPr/>
          </p:nvSpPr>
          <p:spPr>
            <a:xfrm>
              <a:off x="-16080" y="3622364"/>
              <a:ext cx="18799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2"/>
                  </a:solidFill>
                  <a:latin typeface="+mj-ea"/>
                  <a:ea typeface="+mj-ea"/>
                </a:rPr>
                <a:t>1</a:t>
              </a:r>
              <a:r>
                <a:rPr lang="ko-KR" altLang="en-US" sz="2000" b="1" dirty="0">
                  <a:solidFill>
                    <a:schemeClr val="tx2"/>
                  </a:solidFill>
                  <a:latin typeface="+mj-ea"/>
                  <a:ea typeface="+mj-ea"/>
                </a:rPr>
                <a:t>인 여행객 및 자유 여행 증가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E42BCF-628F-4928-A39B-BBF2580D6F31}"/>
                </a:ext>
              </a:extLst>
            </p:cNvPr>
            <p:cNvSpPr txBox="1"/>
            <p:nvPr/>
          </p:nvSpPr>
          <p:spPr>
            <a:xfrm>
              <a:off x="-16080" y="4140024"/>
              <a:ext cx="50535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chemeClr val="tx2"/>
                  </a:solidFill>
                  <a:latin typeface="+mn-ea"/>
                </a:rPr>
                <a:t>패키지 여행은 감소하며 </a:t>
              </a:r>
              <a:r>
                <a:rPr lang="en-US" altLang="ko-KR" sz="1600" dirty="0">
                  <a:solidFill>
                    <a:schemeClr val="tx2"/>
                  </a:solidFill>
                  <a:latin typeface="+mn-ea"/>
                </a:rPr>
                <a:t>1</a:t>
              </a:r>
              <a:r>
                <a:rPr lang="ko-KR" altLang="en-US" sz="1600" dirty="0">
                  <a:solidFill>
                    <a:schemeClr val="tx2"/>
                  </a:solidFill>
                  <a:latin typeface="+mn-ea"/>
                </a:rPr>
                <a:t>인 여행이나 자유 여행의 증가로 여행</a:t>
              </a:r>
              <a:r>
                <a:rPr lang="en-US" altLang="ko-KR" sz="1600" dirty="0">
                  <a:solidFill>
                    <a:schemeClr val="tx2"/>
                  </a:solidFill>
                  <a:latin typeface="+mn-ea"/>
                </a:rPr>
                <a:t>, </a:t>
              </a:r>
              <a:r>
                <a:rPr lang="ko-KR" altLang="en-US" sz="1600" dirty="0">
                  <a:solidFill>
                    <a:schemeClr val="tx2"/>
                  </a:solidFill>
                  <a:latin typeface="+mn-ea"/>
                </a:rPr>
                <a:t>투어 어플리케이션이 성장세를 보이고 있습니다</a:t>
              </a:r>
              <a:r>
                <a:rPr lang="en-US" altLang="ko-KR" sz="1600" dirty="0">
                  <a:solidFill>
                    <a:schemeClr val="tx2"/>
                  </a:solidFill>
                  <a:latin typeface="+mn-ea"/>
                </a:rPr>
                <a:t>.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3827507-6323-4E2B-BA8F-7C45FAC48A92}"/>
              </a:ext>
            </a:extLst>
          </p:cNvPr>
          <p:cNvGrpSpPr/>
          <p:nvPr/>
        </p:nvGrpSpPr>
        <p:grpSpPr>
          <a:xfrm>
            <a:off x="1161789" y="2851810"/>
            <a:ext cx="9868415" cy="856214"/>
            <a:chOff x="-16080" y="3622364"/>
            <a:chExt cx="5053513" cy="85621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8353097-5BF2-4715-B493-3BCB23AEC610}"/>
                </a:ext>
              </a:extLst>
            </p:cNvPr>
            <p:cNvSpPr txBox="1"/>
            <p:nvPr/>
          </p:nvSpPr>
          <p:spPr>
            <a:xfrm>
              <a:off x="-16080" y="3622364"/>
              <a:ext cx="15458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2"/>
                  </a:solidFill>
                  <a:latin typeface="+mj-ea"/>
                  <a:ea typeface="+mj-ea"/>
                </a:rPr>
                <a:t>여행 중 다양한 모임증가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0B7A2B-E84B-4082-97D6-7640F00C77D2}"/>
                </a:ext>
              </a:extLst>
            </p:cNvPr>
            <p:cNvSpPr txBox="1"/>
            <p:nvPr/>
          </p:nvSpPr>
          <p:spPr>
            <a:xfrm>
              <a:off x="-16080" y="4140024"/>
              <a:ext cx="50535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chemeClr val="tx2"/>
                  </a:solidFill>
                  <a:latin typeface="+mn-ea"/>
                </a:rPr>
                <a:t>게스트 하우스 파티나 청춘 파티 등 다양한 여행객 파티나 행사가 인기를 끌고 있음</a:t>
              </a:r>
              <a:r>
                <a:rPr lang="en-US" altLang="ko-KR" sz="1600" dirty="0">
                  <a:solidFill>
                    <a:schemeClr val="tx2"/>
                  </a:solidFill>
                  <a:latin typeface="+mn-ea"/>
                </a:rPr>
                <a:t>.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749F4CB-BF66-4574-87FC-CE5AF47B503E}"/>
              </a:ext>
            </a:extLst>
          </p:cNvPr>
          <p:cNvGrpSpPr/>
          <p:nvPr/>
        </p:nvGrpSpPr>
        <p:grpSpPr>
          <a:xfrm>
            <a:off x="1161789" y="4106728"/>
            <a:ext cx="9868415" cy="1841099"/>
            <a:chOff x="-16080" y="3622364"/>
            <a:chExt cx="5053513" cy="184109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909F21E-AA14-4360-A203-1DD69546BAA2}"/>
                </a:ext>
              </a:extLst>
            </p:cNvPr>
            <p:cNvSpPr txBox="1"/>
            <p:nvPr/>
          </p:nvSpPr>
          <p:spPr>
            <a:xfrm>
              <a:off x="-16080" y="3622364"/>
              <a:ext cx="1414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2"/>
                  </a:solidFill>
                  <a:latin typeface="+mj-ea"/>
                  <a:ea typeface="+mj-ea"/>
                </a:rPr>
                <a:t>모임 관련 서비스 부족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08039D8-84C5-4509-A3FB-214E6DE95A6F}"/>
                </a:ext>
              </a:extLst>
            </p:cNvPr>
            <p:cNvSpPr txBox="1"/>
            <p:nvPr/>
          </p:nvSpPr>
          <p:spPr>
            <a:xfrm>
              <a:off x="-16080" y="4140024"/>
              <a:ext cx="505351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chemeClr val="tx2"/>
                  </a:solidFill>
                  <a:latin typeface="+mn-ea"/>
                </a:rPr>
                <a:t>현재 플레이 스토어에는 다양한 여행 관련 어플리케이션이 존재</a:t>
              </a:r>
              <a:r>
                <a:rPr lang="en-US" altLang="ko-KR" sz="1600" dirty="0">
                  <a:solidFill>
                    <a:schemeClr val="tx2"/>
                  </a:solidFill>
                  <a:latin typeface="+mn-ea"/>
                </a:rPr>
                <a:t>.</a:t>
              </a: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endParaRPr lang="en-US" altLang="ko-KR" sz="1600" dirty="0">
                <a:solidFill>
                  <a:schemeClr val="tx2"/>
                </a:solidFill>
                <a:latin typeface="+mn-ea"/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tx2"/>
                  </a:solidFill>
                  <a:latin typeface="+mn-ea"/>
                </a:rPr>
                <a:t>2018</a:t>
              </a:r>
              <a:r>
                <a:rPr lang="ko-KR" altLang="en-US" sz="1600" dirty="0">
                  <a:solidFill>
                    <a:schemeClr val="tx2"/>
                  </a:solidFill>
                  <a:latin typeface="+mn-ea"/>
                </a:rPr>
                <a:t>년도 국민 여행 조사 보고에 따르면 국내 여행시 약 </a:t>
              </a:r>
              <a:r>
                <a:rPr lang="en-US" altLang="ko-KR" sz="1600" dirty="0">
                  <a:solidFill>
                    <a:schemeClr val="tx2"/>
                  </a:solidFill>
                  <a:latin typeface="+mn-ea"/>
                </a:rPr>
                <a:t>23%</a:t>
              </a:r>
              <a:r>
                <a:rPr lang="ko-KR" altLang="en-US" sz="1600" dirty="0">
                  <a:solidFill>
                    <a:schemeClr val="tx2"/>
                  </a:solidFill>
                  <a:latin typeface="+mn-ea"/>
                </a:rPr>
                <a:t>가 여행 어플리케이션을 사용</a:t>
              </a:r>
              <a:r>
                <a:rPr lang="en-US" altLang="ko-KR" sz="1600" dirty="0">
                  <a:solidFill>
                    <a:schemeClr val="tx2"/>
                  </a:solidFill>
                  <a:latin typeface="+mn-ea"/>
                </a:rPr>
                <a:t>.</a:t>
              </a: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endParaRPr lang="en-US" altLang="ko-KR" sz="1600" dirty="0">
                <a:solidFill>
                  <a:schemeClr val="tx2"/>
                </a:solidFill>
                <a:latin typeface="+mn-ea"/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chemeClr val="tx2"/>
                  </a:solidFill>
                  <a:latin typeface="+mn-ea"/>
                </a:rPr>
                <a:t>모임 관련 어플리케이션이 등장하고 있지만 수가 적으며 여행객을 목표로 삼고 있지 않음</a:t>
              </a:r>
              <a:r>
                <a:rPr lang="en-US" altLang="ko-KR" sz="1600" dirty="0">
                  <a:solidFill>
                    <a:schemeClr val="tx2"/>
                  </a:solidFill>
                  <a:latin typeface="+mn-ea"/>
                </a:rPr>
                <a:t>.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93E1969-0291-4168-B800-824B554A9678}"/>
              </a:ext>
            </a:extLst>
          </p:cNvPr>
          <p:cNvSpPr txBox="1"/>
          <p:nvPr/>
        </p:nvSpPr>
        <p:spPr>
          <a:xfrm>
            <a:off x="3577410" y="458181"/>
            <a:ext cx="9868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여기에 모임이나 오픈 카톡으로 </a:t>
            </a:r>
            <a:r>
              <a:rPr lang="ko-KR" altLang="en-US" sz="1600" dirty="0" err="1">
                <a:solidFill>
                  <a:schemeClr val="tx2"/>
                </a:solidFill>
                <a:latin typeface="+mn-ea"/>
              </a:rPr>
              <a:t>구하는게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 힘들다는 것도 넣으면 좋을 거 같은데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..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어디에 </a:t>
            </a:r>
            <a:r>
              <a:rPr lang="ko-KR" altLang="en-US" sz="1600" dirty="0" err="1">
                <a:solidFill>
                  <a:schemeClr val="tx2"/>
                </a:solidFill>
                <a:latin typeface="+mn-ea"/>
              </a:rPr>
              <a:t>넣어야할지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97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EEE0-E4A7-4727-8209-93843F9B1E0D}"/>
              </a:ext>
            </a:extLst>
          </p:cNvPr>
          <p:cNvSpPr/>
          <p:nvPr/>
        </p:nvSpPr>
        <p:spPr>
          <a:xfrm flipV="1">
            <a:off x="640086" y="570017"/>
            <a:ext cx="602844" cy="45719"/>
          </a:xfrm>
          <a:prstGeom prst="rect">
            <a:avLst/>
          </a:prstGeom>
          <a:solidFill>
            <a:srgbClr val="34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4755-A5F9-439E-A62D-926355B567E5}"/>
              </a:ext>
            </a:extLst>
          </p:cNvPr>
          <p:cNvSpPr txBox="1"/>
          <p:nvPr/>
        </p:nvSpPr>
        <p:spPr>
          <a:xfrm>
            <a:off x="523460" y="671731"/>
            <a:ext cx="173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차별성</a:t>
            </a:r>
            <a:endParaRPr lang="en-US" altLang="ko-KR" sz="2400" b="1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F8FCB47-5776-4C0B-A83E-D214CF55BBF7}"/>
              </a:ext>
            </a:extLst>
          </p:cNvPr>
          <p:cNvGrpSpPr/>
          <p:nvPr/>
        </p:nvGrpSpPr>
        <p:grpSpPr>
          <a:xfrm>
            <a:off x="1247549" y="1463593"/>
            <a:ext cx="9868415" cy="1594878"/>
            <a:chOff x="-16080" y="3622364"/>
            <a:chExt cx="5053513" cy="159487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4305E6-4ABE-47D0-A479-179BF87A3769}"/>
                </a:ext>
              </a:extLst>
            </p:cNvPr>
            <p:cNvSpPr txBox="1"/>
            <p:nvPr/>
          </p:nvSpPr>
          <p:spPr>
            <a:xfrm>
              <a:off x="-16080" y="3622364"/>
              <a:ext cx="1140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2"/>
                  </a:solidFill>
                  <a:latin typeface="+mj-ea"/>
                  <a:ea typeface="+mj-ea"/>
                </a:rPr>
                <a:t>확고한 주요 타겟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8BFF73-B890-47FF-9C64-1D911D586913}"/>
                </a:ext>
              </a:extLst>
            </p:cNvPr>
            <p:cNvSpPr txBox="1"/>
            <p:nvPr/>
          </p:nvSpPr>
          <p:spPr>
            <a:xfrm>
              <a:off x="-16080" y="4140024"/>
              <a:ext cx="505351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chemeClr val="tx2"/>
                  </a:solidFill>
                  <a:latin typeface="+mn-ea"/>
                </a:rPr>
                <a:t>가족</a:t>
              </a:r>
              <a:r>
                <a:rPr lang="en-US" altLang="ko-KR" sz="1600" dirty="0">
                  <a:solidFill>
                    <a:schemeClr val="tx2"/>
                  </a:solidFill>
                  <a:latin typeface="+mn-ea"/>
                </a:rPr>
                <a:t>, </a:t>
              </a:r>
              <a:r>
                <a:rPr lang="ko-KR" altLang="en-US" sz="1600" dirty="0">
                  <a:solidFill>
                    <a:schemeClr val="tx2"/>
                  </a:solidFill>
                  <a:latin typeface="+mn-ea"/>
                </a:rPr>
                <a:t>패키지 여행객이 아닌 최근 유행하고 있는 자유여행</a:t>
              </a:r>
              <a:r>
                <a:rPr lang="en-US" altLang="ko-KR" sz="1600" dirty="0">
                  <a:solidFill>
                    <a:schemeClr val="tx2"/>
                  </a:solidFill>
                  <a:latin typeface="+mn-ea"/>
                </a:rPr>
                <a:t>, </a:t>
              </a:r>
              <a:r>
                <a:rPr lang="ko-KR" altLang="en-US" sz="1600" dirty="0">
                  <a:solidFill>
                    <a:schemeClr val="tx2"/>
                  </a:solidFill>
                  <a:latin typeface="+mn-ea"/>
                </a:rPr>
                <a:t>배낭 여행</a:t>
              </a:r>
              <a:r>
                <a:rPr lang="en-US" altLang="ko-KR" sz="1600" dirty="0">
                  <a:solidFill>
                    <a:schemeClr val="tx2"/>
                  </a:solidFill>
                  <a:latin typeface="+mn-ea"/>
                </a:rPr>
                <a:t> </a:t>
              </a:r>
              <a:r>
                <a:rPr lang="ko-KR" altLang="en-US" sz="1600" dirty="0">
                  <a:solidFill>
                    <a:schemeClr val="tx2"/>
                  </a:solidFill>
                  <a:latin typeface="+mn-ea"/>
                </a:rPr>
                <a:t>등</a:t>
              </a:r>
              <a:r>
                <a:rPr lang="en-US" altLang="ko-KR" sz="1600" dirty="0">
                  <a:solidFill>
                    <a:schemeClr val="tx2"/>
                  </a:solidFill>
                  <a:latin typeface="+mn-ea"/>
                </a:rPr>
                <a:t>, </a:t>
              </a:r>
              <a:r>
                <a:rPr lang="ko-KR" altLang="en-US" sz="1600" dirty="0">
                  <a:solidFill>
                    <a:schemeClr val="tx2"/>
                  </a:solidFill>
                  <a:latin typeface="+mn-ea"/>
                </a:rPr>
                <a:t>혼자 여행하는 여행객을 위한 어플리케이션</a:t>
              </a:r>
              <a:r>
                <a:rPr lang="en-US" altLang="ko-KR" sz="1600" dirty="0">
                  <a:solidFill>
                    <a:schemeClr val="tx2"/>
                  </a:solidFill>
                  <a:latin typeface="+mn-ea"/>
                </a:rPr>
                <a:t>.</a:t>
              </a: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endParaRPr lang="en-US" altLang="ko-KR" sz="1600" dirty="0">
                <a:solidFill>
                  <a:schemeClr val="tx2"/>
                </a:solidFill>
                <a:latin typeface="+mn-ea"/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chemeClr val="tx2"/>
                  </a:solidFill>
                  <a:latin typeface="+mn-ea"/>
                </a:rPr>
                <a:t>자연</a:t>
              </a:r>
              <a:r>
                <a:rPr lang="en-US" altLang="ko-KR" sz="1600" dirty="0">
                  <a:solidFill>
                    <a:schemeClr val="tx2"/>
                  </a:solidFill>
                  <a:latin typeface="+mn-ea"/>
                </a:rPr>
                <a:t>, </a:t>
              </a:r>
              <a:r>
                <a:rPr lang="ko-KR" altLang="en-US" sz="1600" dirty="0">
                  <a:solidFill>
                    <a:schemeClr val="tx2"/>
                  </a:solidFill>
                  <a:latin typeface="+mn-ea"/>
                </a:rPr>
                <a:t>풍경 감상</a:t>
              </a:r>
              <a:r>
                <a:rPr lang="en-US" altLang="ko-KR" sz="1600" dirty="0">
                  <a:solidFill>
                    <a:schemeClr val="tx2"/>
                  </a:solidFill>
                  <a:latin typeface="+mn-ea"/>
                </a:rPr>
                <a:t>, </a:t>
              </a:r>
              <a:r>
                <a:rPr lang="ko-KR" altLang="en-US" sz="1600" dirty="0">
                  <a:solidFill>
                    <a:schemeClr val="tx2"/>
                  </a:solidFill>
                  <a:latin typeface="+mn-ea"/>
                </a:rPr>
                <a:t>맛집 관광을 목표로 낮은 경비로 여행하는 </a:t>
              </a:r>
              <a:r>
                <a:rPr lang="en-US" altLang="ko-KR" sz="1600" dirty="0">
                  <a:solidFill>
                    <a:schemeClr val="tx2"/>
                  </a:solidFill>
                  <a:latin typeface="+mn-ea"/>
                </a:rPr>
                <a:t>20~30</a:t>
              </a:r>
              <a:r>
                <a:rPr lang="ko-KR" altLang="en-US" sz="1600" dirty="0">
                  <a:solidFill>
                    <a:schemeClr val="tx2"/>
                  </a:solidFill>
                  <a:latin typeface="+mn-ea"/>
                </a:rPr>
                <a:t>대를 타겟</a:t>
              </a:r>
              <a:r>
                <a:rPr lang="en-US" altLang="ko-KR" sz="1600" dirty="0">
                  <a:solidFill>
                    <a:schemeClr val="tx2"/>
                  </a:solidFill>
                  <a:latin typeface="+mn-ea"/>
                </a:rPr>
                <a:t>.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B73EF29-03F3-4352-883E-E57A230F3A82}"/>
              </a:ext>
            </a:extLst>
          </p:cNvPr>
          <p:cNvGrpSpPr/>
          <p:nvPr/>
        </p:nvGrpSpPr>
        <p:grpSpPr>
          <a:xfrm>
            <a:off x="1242930" y="3440061"/>
            <a:ext cx="10071615" cy="1841099"/>
            <a:chOff x="-16080" y="3622364"/>
            <a:chExt cx="5053513" cy="184109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DA5546A-1F2C-4C91-971D-26817455DAF3}"/>
                </a:ext>
              </a:extLst>
            </p:cNvPr>
            <p:cNvSpPr txBox="1"/>
            <p:nvPr/>
          </p:nvSpPr>
          <p:spPr>
            <a:xfrm>
              <a:off x="-16080" y="3622364"/>
              <a:ext cx="1237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2"/>
                  </a:solidFill>
                  <a:latin typeface="+mj-ea"/>
                  <a:ea typeface="+mj-ea"/>
                </a:rPr>
                <a:t>다양한 컨텐츠 제공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9EA0F5-2459-46E4-B5F5-33B275D43E0A}"/>
                </a:ext>
              </a:extLst>
            </p:cNvPr>
            <p:cNvSpPr txBox="1"/>
            <p:nvPr/>
          </p:nvSpPr>
          <p:spPr>
            <a:xfrm>
              <a:off x="-16080" y="4140024"/>
              <a:ext cx="505351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chemeClr val="tx2"/>
                  </a:solidFill>
                  <a:latin typeface="+mn-ea"/>
                </a:rPr>
                <a:t>여행 관련 어플리케이션의 문제점인 낮은 어플리케이션 사용량을 해결하기 위해 업적과 도전 과제 시스템을 통해 어플리케이션 지속적인 사용 유도</a:t>
              </a:r>
              <a:r>
                <a:rPr lang="en-US" altLang="ko-KR" sz="1600" dirty="0">
                  <a:solidFill>
                    <a:schemeClr val="tx2"/>
                  </a:solidFill>
                  <a:latin typeface="+mn-ea"/>
                </a:rPr>
                <a:t>.</a:t>
              </a: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endParaRPr lang="en-US" altLang="ko-KR" sz="1600" dirty="0">
                <a:solidFill>
                  <a:schemeClr val="tx2"/>
                </a:solidFill>
                <a:latin typeface="+mn-ea"/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ko-KR" altLang="en-US" sz="1600" dirty="0" err="1">
                  <a:solidFill>
                    <a:schemeClr val="tx2"/>
                  </a:solidFill>
                  <a:latin typeface="+mn-ea"/>
                </a:rPr>
                <a:t>타이쿤</a:t>
              </a:r>
              <a:r>
                <a:rPr lang="ko-KR" altLang="en-US" sz="1600" dirty="0">
                  <a:solidFill>
                    <a:schemeClr val="tx2"/>
                  </a:solidFill>
                  <a:latin typeface="+mn-ea"/>
                </a:rPr>
                <a:t> 게임으로 자신만의 공간을 만들고 </a:t>
              </a:r>
              <a:r>
                <a:rPr lang="ko-KR" altLang="en-US" sz="1600" dirty="0" err="1">
                  <a:solidFill>
                    <a:schemeClr val="tx2"/>
                  </a:solidFill>
                  <a:latin typeface="+mn-ea"/>
                </a:rPr>
                <a:t>사람들과의</a:t>
              </a:r>
              <a:r>
                <a:rPr lang="ko-KR" altLang="en-US" sz="1600" dirty="0">
                  <a:solidFill>
                    <a:schemeClr val="tx2"/>
                  </a:solidFill>
                  <a:latin typeface="+mn-ea"/>
                </a:rPr>
                <a:t> 소통</a:t>
              </a:r>
              <a:r>
                <a:rPr lang="en-US" altLang="ko-KR" sz="1600" dirty="0">
                  <a:solidFill>
                    <a:schemeClr val="tx2"/>
                  </a:solidFill>
                  <a:latin typeface="+mn-ea"/>
                </a:rPr>
                <a:t>, </a:t>
              </a:r>
              <a:r>
                <a:rPr lang="ko-KR" altLang="en-US" sz="1600" dirty="0">
                  <a:solidFill>
                    <a:schemeClr val="tx2"/>
                  </a:solidFill>
                  <a:latin typeface="+mn-ea"/>
                </a:rPr>
                <a:t>재화 수확 시스템을 통해 지속적인 접속 유도</a:t>
              </a:r>
              <a:r>
                <a:rPr lang="en-US" altLang="ko-KR" sz="1600" dirty="0">
                  <a:solidFill>
                    <a:schemeClr val="tx2"/>
                  </a:solidFill>
                  <a:latin typeface="+mn-ea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887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EEE0-E4A7-4727-8209-93843F9B1E0D}"/>
              </a:ext>
            </a:extLst>
          </p:cNvPr>
          <p:cNvSpPr/>
          <p:nvPr/>
        </p:nvSpPr>
        <p:spPr>
          <a:xfrm flipV="1">
            <a:off x="640086" y="570017"/>
            <a:ext cx="602844" cy="45719"/>
          </a:xfrm>
          <a:prstGeom prst="rect">
            <a:avLst/>
          </a:prstGeom>
          <a:solidFill>
            <a:srgbClr val="34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4755-A5F9-439E-A62D-926355B567E5}"/>
              </a:ext>
            </a:extLst>
          </p:cNvPr>
          <p:cNvSpPr txBox="1"/>
          <p:nvPr/>
        </p:nvSpPr>
        <p:spPr>
          <a:xfrm>
            <a:off x="523460" y="671731"/>
            <a:ext cx="1970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서비스 소개</a:t>
            </a:r>
            <a:endParaRPr lang="en-US" altLang="ko-KR" sz="2400" b="1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05806C5-F3B4-4DC9-A411-17762292BA72}"/>
              </a:ext>
            </a:extLst>
          </p:cNvPr>
          <p:cNvGrpSpPr/>
          <p:nvPr/>
        </p:nvGrpSpPr>
        <p:grpSpPr>
          <a:xfrm>
            <a:off x="1161791" y="1541531"/>
            <a:ext cx="9868415" cy="1102435"/>
            <a:chOff x="-16080" y="3622364"/>
            <a:chExt cx="5053513" cy="11024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D0D400-766E-46A5-AAB4-79B780F9ED7C}"/>
                </a:ext>
              </a:extLst>
            </p:cNvPr>
            <p:cNvSpPr txBox="1"/>
            <p:nvPr/>
          </p:nvSpPr>
          <p:spPr>
            <a:xfrm>
              <a:off x="-16080" y="3622364"/>
              <a:ext cx="18545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2"/>
                  </a:solidFill>
                  <a:latin typeface="+mj-ea"/>
                  <a:ea typeface="+mj-ea"/>
                </a:rPr>
                <a:t>자신의 여행 일정을 추가하고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16FAA6-3F62-4F04-8B18-39DAE3884DDE}"/>
                </a:ext>
              </a:extLst>
            </p:cNvPr>
            <p:cNvSpPr txBox="1"/>
            <p:nvPr/>
          </p:nvSpPr>
          <p:spPr>
            <a:xfrm>
              <a:off x="-16080" y="4140024"/>
              <a:ext cx="50535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Tx/>
                <a:buChar char="-"/>
              </a:pPr>
              <a:r>
                <a:rPr lang="ko-KR" altLang="en-US" sz="1600" dirty="0">
                  <a:solidFill>
                    <a:schemeClr val="tx2"/>
                  </a:solidFill>
                  <a:latin typeface="+mn-ea"/>
                </a:rPr>
                <a:t>패키지 여행은 감소하며 </a:t>
              </a:r>
              <a:r>
                <a:rPr lang="en-US" altLang="ko-KR" sz="1600" dirty="0">
                  <a:solidFill>
                    <a:schemeClr val="tx2"/>
                  </a:solidFill>
                  <a:latin typeface="+mn-ea"/>
                </a:rPr>
                <a:t>1</a:t>
              </a:r>
              <a:r>
                <a:rPr lang="ko-KR" altLang="en-US" sz="1600" dirty="0">
                  <a:solidFill>
                    <a:schemeClr val="tx2"/>
                  </a:solidFill>
                  <a:latin typeface="+mn-ea"/>
                </a:rPr>
                <a:t>인 여행이나 자유 여행의 증가로 여행</a:t>
              </a:r>
              <a:r>
                <a:rPr lang="en-US" altLang="ko-KR" sz="1600" dirty="0">
                  <a:solidFill>
                    <a:schemeClr val="tx2"/>
                  </a:solidFill>
                  <a:latin typeface="+mn-ea"/>
                </a:rPr>
                <a:t>, </a:t>
              </a:r>
              <a:r>
                <a:rPr lang="ko-KR" altLang="en-US" sz="1600" dirty="0">
                  <a:solidFill>
                    <a:schemeClr val="tx2"/>
                  </a:solidFill>
                  <a:latin typeface="+mn-ea"/>
                </a:rPr>
                <a:t>투어 어플리케이션이 성장세를 보이고 있습니다</a:t>
              </a:r>
              <a:r>
                <a:rPr lang="en-US" altLang="ko-KR" sz="1600" dirty="0">
                  <a:solidFill>
                    <a:schemeClr val="tx2"/>
                  </a:solidFill>
                  <a:latin typeface="+mn-ea"/>
                </a:rPr>
                <a:t>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69C4BC7-6A32-46E8-957F-906D05686364}"/>
              </a:ext>
            </a:extLst>
          </p:cNvPr>
          <p:cNvSpPr txBox="1"/>
          <p:nvPr/>
        </p:nvSpPr>
        <p:spPr>
          <a:xfrm>
            <a:off x="9965651" y="215626"/>
            <a:ext cx="2129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모임 관련 </a:t>
            </a:r>
            <a:r>
              <a:rPr lang="en-US" altLang="ko-KR" sz="2000" b="1" dirty="0">
                <a:solidFill>
                  <a:schemeClr val="tx2"/>
                </a:solidFill>
                <a:latin typeface="+mj-ea"/>
                <a:ea typeface="+mj-ea"/>
              </a:rPr>
              <a:t>1~2</a:t>
            </a: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323940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EEE0-E4A7-4727-8209-93843F9B1E0D}"/>
              </a:ext>
            </a:extLst>
          </p:cNvPr>
          <p:cNvSpPr/>
          <p:nvPr/>
        </p:nvSpPr>
        <p:spPr>
          <a:xfrm flipV="1">
            <a:off x="640086" y="570017"/>
            <a:ext cx="602844" cy="45719"/>
          </a:xfrm>
          <a:prstGeom prst="rect">
            <a:avLst/>
          </a:prstGeom>
          <a:solidFill>
            <a:srgbClr val="34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4755-A5F9-439E-A62D-926355B567E5}"/>
              </a:ext>
            </a:extLst>
          </p:cNvPr>
          <p:cNvSpPr txBox="1"/>
          <p:nvPr/>
        </p:nvSpPr>
        <p:spPr>
          <a:xfrm>
            <a:off x="523460" y="671731"/>
            <a:ext cx="1970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서비스 소개</a:t>
            </a:r>
            <a:endParaRPr lang="en-US" altLang="ko-KR" sz="2400" b="1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05806C5-F3B4-4DC9-A411-17762292BA72}"/>
              </a:ext>
            </a:extLst>
          </p:cNvPr>
          <p:cNvGrpSpPr/>
          <p:nvPr/>
        </p:nvGrpSpPr>
        <p:grpSpPr>
          <a:xfrm>
            <a:off x="1161791" y="1541531"/>
            <a:ext cx="9868415" cy="1102435"/>
            <a:chOff x="-16080" y="3622364"/>
            <a:chExt cx="5053513" cy="11024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D0D400-766E-46A5-AAB4-79B780F9ED7C}"/>
                </a:ext>
              </a:extLst>
            </p:cNvPr>
            <p:cNvSpPr txBox="1"/>
            <p:nvPr/>
          </p:nvSpPr>
          <p:spPr>
            <a:xfrm>
              <a:off x="-16080" y="3622364"/>
              <a:ext cx="18545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2"/>
                  </a:solidFill>
                  <a:latin typeface="+mj-ea"/>
                  <a:ea typeface="+mj-ea"/>
                </a:rPr>
                <a:t>자신의 여행 일정을 추가하고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16FAA6-3F62-4F04-8B18-39DAE3884DDE}"/>
                </a:ext>
              </a:extLst>
            </p:cNvPr>
            <p:cNvSpPr txBox="1"/>
            <p:nvPr/>
          </p:nvSpPr>
          <p:spPr>
            <a:xfrm>
              <a:off x="-16080" y="4140024"/>
              <a:ext cx="50535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Tx/>
                <a:buChar char="-"/>
              </a:pPr>
              <a:r>
                <a:rPr lang="ko-KR" altLang="en-US" sz="1600" dirty="0">
                  <a:solidFill>
                    <a:schemeClr val="tx2"/>
                  </a:solidFill>
                  <a:latin typeface="+mn-ea"/>
                </a:rPr>
                <a:t>패키지 여행은 감소하며 </a:t>
              </a:r>
              <a:r>
                <a:rPr lang="en-US" altLang="ko-KR" sz="1600" dirty="0">
                  <a:solidFill>
                    <a:schemeClr val="tx2"/>
                  </a:solidFill>
                  <a:latin typeface="+mn-ea"/>
                </a:rPr>
                <a:t>1</a:t>
              </a:r>
              <a:r>
                <a:rPr lang="ko-KR" altLang="en-US" sz="1600" dirty="0">
                  <a:solidFill>
                    <a:schemeClr val="tx2"/>
                  </a:solidFill>
                  <a:latin typeface="+mn-ea"/>
                </a:rPr>
                <a:t>인 여행이나 자유 여행의 증가로 여행</a:t>
              </a:r>
              <a:r>
                <a:rPr lang="en-US" altLang="ko-KR" sz="1600" dirty="0">
                  <a:solidFill>
                    <a:schemeClr val="tx2"/>
                  </a:solidFill>
                  <a:latin typeface="+mn-ea"/>
                </a:rPr>
                <a:t>, </a:t>
              </a:r>
              <a:r>
                <a:rPr lang="ko-KR" altLang="en-US" sz="1600" dirty="0">
                  <a:solidFill>
                    <a:schemeClr val="tx2"/>
                  </a:solidFill>
                  <a:latin typeface="+mn-ea"/>
                </a:rPr>
                <a:t>투어 어플리케이션이 성장세를 보이고 있습니다</a:t>
              </a:r>
              <a:r>
                <a:rPr lang="en-US" altLang="ko-KR" sz="1600" dirty="0">
                  <a:solidFill>
                    <a:schemeClr val="tx2"/>
                  </a:solidFill>
                  <a:latin typeface="+mn-ea"/>
                </a:rPr>
                <a:t>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69C4BC7-6A32-46E8-957F-906D05686364}"/>
              </a:ext>
            </a:extLst>
          </p:cNvPr>
          <p:cNvSpPr txBox="1"/>
          <p:nvPr/>
        </p:nvSpPr>
        <p:spPr>
          <a:xfrm>
            <a:off x="9181018" y="215626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업적</a:t>
            </a:r>
            <a:r>
              <a:rPr lang="en-US" altLang="ko-KR" sz="2000" b="1" dirty="0">
                <a:solidFill>
                  <a:schemeClr val="tx2"/>
                </a:solidFill>
                <a:latin typeface="+mj-ea"/>
                <a:ea typeface="+mj-ea"/>
              </a:rPr>
              <a:t>/ </a:t>
            </a: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과제 관련 </a:t>
            </a:r>
            <a:r>
              <a:rPr lang="en-US" altLang="ko-KR" sz="2000" b="1" dirty="0">
                <a:solidFill>
                  <a:schemeClr val="tx2"/>
                </a:solidFill>
                <a:latin typeface="+mj-ea"/>
                <a:ea typeface="+mj-ea"/>
              </a:rPr>
              <a:t>1~2</a:t>
            </a:r>
            <a:r>
              <a:rPr lang="ko-KR" altLang="en-US" sz="2000" b="1" dirty="0">
                <a:solidFill>
                  <a:schemeClr val="tx2"/>
                </a:solidFill>
                <a:latin typeface="+mj-ea"/>
                <a:ea typeface="+mj-ea"/>
              </a:rPr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18527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EEE0-E4A7-4727-8209-93843F9B1E0D}"/>
              </a:ext>
            </a:extLst>
          </p:cNvPr>
          <p:cNvSpPr/>
          <p:nvPr/>
        </p:nvSpPr>
        <p:spPr>
          <a:xfrm flipV="1">
            <a:off x="640086" y="570017"/>
            <a:ext cx="602844" cy="45719"/>
          </a:xfrm>
          <a:prstGeom prst="rect">
            <a:avLst/>
          </a:prstGeom>
          <a:solidFill>
            <a:srgbClr val="34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F4755-A5F9-439E-A62D-926355B567E5}"/>
              </a:ext>
            </a:extLst>
          </p:cNvPr>
          <p:cNvSpPr txBox="1"/>
          <p:nvPr/>
        </p:nvSpPr>
        <p:spPr>
          <a:xfrm>
            <a:off x="523460" y="671731"/>
            <a:ext cx="173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재화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14F52764-D9C5-4154-B84A-304F8CB92BCD}"/>
              </a:ext>
            </a:extLst>
          </p:cNvPr>
          <p:cNvSpPr txBox="1"/>
          <p:nvPr/>
        </p:nvSpPr>
        <p:spPr>
          <a:xfrm>
            <a:off x="1043005" y="2907585"/>
            <a:ext cx="7058258" cy="163121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en-US" altLang="ko-KR" sz="20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</a:t>
            </a:r>
            <a:r>
              <a:rPr lang="ko-KR" altLang="en-US" sz="20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모임활동을 통해 얻는 재화 </a:t>
            </a:r>
            <a:r>
              <a:rPr lang="en-US" altLang="ko-KR" sz="20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0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주화 </a:t>
            </a:r>
            <a:r>
              <a:rPr lang="en-US" altLang="ko-KR" sz="20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en-US" altLang="ko-KR" sz="16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16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모임 활동을 하면서 얻을 수 있는 재화</a:t>
            </a:r>
            <a:endParaRPr lang="en-US" altLang="ko-KR" sz="1600" kern="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en-US" altLang="ko-KR" sz="16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16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모임이 성사되거나 모임 활동이후 리뷰 작성 등을 통해 얻을 수 있습니다</a:t>
            </a:r>
            <a:r>
              <a:rPr lang="en-US" altLang="ko-KR" sz="16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en-US" altLang="ko-KR" sz="16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16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얻기가 까다롭고 모임을 자주 이용해야 얻을 수 있는 재화로</a:t>
            </a:r>
            <a:endParaRPr lang="en-US" altLang="ko-KR" sz="1600" kern="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en-US" altLang="ko-KR" sz="16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</a:t>
            </a:r>
            <a:r>
              <a:rPr lang="ko-KR" altLang="en-US" sz="16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공용 재화를 통해 사는 것이 가능</a:t>
            </a:r>
            <a:r>
              <a:rPr lang="en-US" altLang="ko-KR" sz="16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marL="285750" indent="-285750" fontAlgn="base" latinLnBrk="0">
              <a:buFontTx/>
              <a:buChar char="-"/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endParaRPr lang="en-US" altLang="ko-KR" sz="1600" kern="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E55E24-741A-4B2A-B0B6-C6F044AED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244" y="889676"/>
            <a:ext cx="962025" cy="1009650"/>
          </a:xfrm>
          <a:prstGeom prst="rect">
            <a:avLst/>
          </a:prstGeom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DF5241C1-C02B-40AE-A13F-1B5D137CEE10}"/>
              </a:ext>
            </a:extLst>
          </p:cNvPr>
          <p:cNvSpPr txBox="1"/>
          <p:nvPr/>
        </p:nvSpPr>
        <p:spPr>
          <a:xfrm>
            <a:off x="1043005" y="1325092"/>
            <a:ext cx="5052995" cy="113877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en-US" altLang="ko-KR" sz="20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20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공용으로 사용되는 재화 </a:t>
            </a:r>
            <a:r>
              <a:rPr lang="en-US" altLang="ko-KR" sz="20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 </a:t>
            </a:r>
            <a:r>
              <a:rPr lang="ko-KR" altLang="en-US" sz="20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머니 </a:t>
            </a:r>
            <a:r>
              <a:rPr lang="en-US" altLang="ko-KR" sz="20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en-US" altLang="ko-KR" sz="16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16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어디서나 얻기가 가장 쉬운 기본 재화 </a:t>
            </a:r>
            <a:endParaRPr lang="en-US" altLang="ko-KR" sz="1600" kern="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en-US" altLang="ko-KR" sz="16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16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건물을 제작할 경우 가장 많이 필요한 재화</a:t>
            </a:r>
            <a:endParaRPr lang="en-US" altLang="ko-KR" sz="1600" kern="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en-US" altLang="ko-KR" sz="16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16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퀘스트 수행 시 얻을 수 있습니다</a:t>
            </a:r>
            <a:r>
              <a:rPr lang="en-US" altLang="ko-KR" sz="16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0A4F6B8E-E470-4818-8520-4CBBEDAD0988}"/>
              </a:ext>
            </a:extLst>
          </p:cNvPr>
          <p:cNvSpPr txBox="1"/>
          <p:nvPr/>
        </p:nvSpPr>
        <p:spPr>
          <a:xfrm>
            <a:off x="1043005" y="4973063"/>
            <a:ext cx="6550942" cy="113877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en-US" altLang="ko-KR" sz="20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</a:t>
            </a:r>
            <a:r>
              <a:rPr lang="ko-KR" altLang="en-US" sz="20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특정 지역에서만 생성되는 재화 </a:t>
            </a:r>
            <a:r>
              <a:rPr lang="en-US" altLang="ko-KR" sz="20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 </a:t>
            </a:r>
            <a:r>
              <a:rPr lang="ko-KR" altLang="en-US" sz="20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각각 이름이 다름 </a:t>
            </a:r>
            <a:r>
              <a:rPr lang="en-US" altLang="ko-KR" sz="16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 marL="285750" indent="-285750" fontAlgn="base" latinLnBrk="0">
              <a:buFontTx/>
              <a:buChar char="-"/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ko-KR" altLang="en-US" sz="16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각 지역을 대표하는 것을 재화로 제작할 예정</a:t>
            </a:r>
            <a:endParaRPr lang="en-US" altLang="ko-KR" sz="1600" kern="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 fontAlgn="base" latinLnBrk="0">
              <a:buFontTx/>
              <a:buChar char="-"/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ko-KR" altLang="en-US" sz="16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생산 건물을 통해서 얻을 수 있습니다</a:t>
            </a:r>
            <a:r>
              <a:rPr lang="en-US" altLang="ko-KR" sz="16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marL="285750" indent="-285750" fontAlgn="base" latinLnBrk="0">
              <a:buFontTx/>
              <a:buChar char="-"/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ko-KR" altLang="en-US" sz="16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코인 모양을 넣을지 </a:t>
            </a:r>
            <a:r>
              <a:rPr lang="ko-KR" altLang="en-US" sz="1600" kern="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영혼석</a:t>
            </a:r>
            <a:r>
              <a:rPr lang="ko-KR" altLang="en-US" sz="16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토큰처럼 할지는 디자인 후 결정</a:t>
            </a:r>
            <a:r>
              <a:rPr lang="en-US" altLang="ko-KR" sz="16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E88F12-3EC7-4332-AAD3-042016392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238" y="3039487"/>
            <a:ext cx="962026" cy="11032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60311E-C1F4-442F-B37E-09AFC329F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974" y="2191762"/>
            <a:ext cx="866775" cy="8477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A7AD211-408D-4DCD-A015-B55E2B0DB0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536" y="3065471"/>
            <a:ext cx="733425" cy="952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222C89-AC68-40A4-B22D-4D826BFA88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376" y="4557407"/>
            <a:ext cx="839736" cy="8332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B9B49D1-3EEA-4D5E-A602-DA17249362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800" y="5535891"/>
            <a:ext cx="834469" cy="828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30C45D2-7A4D-4BF7-914A-7D05B350CC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603" y="4631216"/>
            <a:ext cx="834469" cy="828000"/>
          </a:xfrm>
          <a:prstGeom prst="rect">
            <a:avLst/>
          </a:prstGeom>
        </p:spPr>
      </p:pic>
      <p:sp>
        <p:nvSpPr>
          <p:cNvPr id="14" name="TextBox 8">
            <a:extLst>
              <a:ext uri="{FF2B5EF4-FFF2-40B4-BE49-F238E27FC236}">
                <a16:creationId xmlns:a16="http://schemas.microsoft.com/office/drawing/2014/main" id="{E109FEF0-E505-4690-87B2-79B5EF940344}"/>
              </a:ext>
            </a:extLst>
          </p:cNvPr>
          <p:cNvSpPr txBox="1"/>
          <p:nvPr/>
        </p:nvSpPr>
        <p:spPr>
          <a:xfrm>
            <a:off x="5359274" y="278665"/>
            <a:ext cx="5052995" cy="4308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tabLst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</a:tabLst>
            </a:pPr>
            <a:r>
              <a:rPr lang="ko-KR" altLang="en-US" sz="11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재화는 </a:t>
            </a:r>
            <a:r>
              <a:rPr lang="ko-KR" altLang="en-US" sz="1100" kern="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웹이랑</a:t>
            </a:r>
            <a:r>
              <a:rPr lang="ko-KR" altLang="en-US" sz="11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게임을 연결해 주는 </a:t>
            </a:r>
            <a:r>
              <a:rPr lang="ko-KR" altLang="en-US" sz="1100" kern="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매체니깐</a:t>
            </a:r>
            <a:r>
              <a:rPr lang="ko-KR" altLang="en-US" sz="11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중요해서 </a:t>
            </a:r>
            <a:r>
              <a:rPr lang="ko-KR" altLang="en-US" sz="1100" kern="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한칸</a:t>
            </a:r>
            <a:r>
              <a:rPr lang="ko-KR" altLang="en-US" sz="1100" kern="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있어야 할거 같아요</a:t>
            </a:r>
            <a:endParaRPr lang="en-US" altLang="ko-KR" sz="1100" kern="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64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843</Words>
  <Application>Microsoft Office PowerPoint</Application>
  <PresentationFormat>와이드스크린</PresentationFormat>
  <Paragraphs>169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나눔스퀘어라운드 ExtraBold</vt:lpstr>
      <vt:lpstr>맑은 고딕</vt:lpstr>
      <vt:lpstr>Arial</vt:lpstr>
      <vt:lpstr>Arial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박재홍(2017184014)</dc:creator>
  <cp:lastModifiedBy>박재홍(2017184014)</cp:lastModifiedBy>
  <cp:revision>4</cp:revision>
  <dcterms:created xsi:type="dcterms:W3CDTF">2021-12-05T14:45:38Z</dcterms:created>
  <dcterms:modified xsi:type="dcterms:W3CDTF">2021-12-05T18:32:58Z</dcterms:modified>
</cp:coreProperties>
</file>