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59" r:id="rId5"/>
    <p:sldId id="261" r:id="rId6"/>
    <p:sldId id="262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47" autoAdjust="0"/>
    <p:restoredTop sz="94660"/>
  </p:normalViewPr>
  <p:slideViewPr>
    <p:cSldViewPr snapToGrid="0">
      <p:cViewPr>
        <p:scale>
          <a:sx n="60" d="100"/>
          <a:sy n="60" d="100"/>
        </p:scale>
        <p:origin x="24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7598C-F9FE-4BD2-4282-8EEDDFF04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B83BE9-A218-CB16-ACCE-4859B4699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2B92F6-5DF7-C509-C938-36B0D1FE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97EB-C0FE-4C6F-9513-C9D54FED724A}" type="datetimeFigureOut">
              <a:rPr lang="es-PA" smtClean="0"/>
              <a:t>12/09/2022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613D94-619B-7ADE-BFBE-7DB74220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6D68B6-B016-C830-6317-B6662637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1F14-42F3-46F6-8073-3BF90E3459B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22532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E2C1A-A29A-4AAB-881F-4F2121F5F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124B9D-21CA-0E7D-7341-664730561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4F6306-91A7-E8AB-E613-36B321EC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97EB-C0FE-4C6F-9513-C9D54FED724A}" type="datetimeFigureOut">
              <a:rPr lang="es-PA" smtClean="0"/>
              <a:t>12/09/2022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EED458-4C50-5481-517E-CD12014EB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021310-E3FE-07B1-0959-BC7FC8B8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1F14-42F3-46F6-8073-3BF90E3459B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66587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814AD5-2831-E247-5435-066D67F73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199904-B8C1-F526-610F-8F89ABFCB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18A1DC-0F6B-E6E0-FC3B-E3803320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97EB-C0FE-4C6F-9513-C9D54FED724A}" type="datetimeFigureOut">
              <a:rPr lang="es-PA" smtClean="0"/>
              <a:t>12/09/2022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C5673B-952C-D86E-0E4B-1C7240C5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93A807-D372-B618-615D-D9E20B85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1F14-42F3-46F6-8073-3BF90E3459B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86016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A6193-4DB8-0EC9-D342-FCC09F9F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FF56D8-241E-5956-98C0-A82FE116C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8D6863-63A5-BA61-2BA5-263A8398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97EB-C0FE-4C6F-9513-C9D54FED724A}" type="datetimeFigureOut">
              <a:rPr lang="es-PA" smtClean="0"/>
              <a:t>12/09/2022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6F437F-1DBE-3749-44F8-13469735D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047E34-2D82-76AE-0D63-6C9632E7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1F14-42F3-46F6-8073-3BF90E3459B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23922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9259B-651D-BF78-D3DF-AEA89D47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B208BD-25CF-D7A8-0A34-27A898441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EBD936-1B2E-8BBC-007B-9B1E5AAB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97EB-C0FE-4C6F-9513-C9D54FED724A}" type="datetimeFigureOut">
              <a:rPr lang="es-PA" smtClean="0"/>
              <a:t>12/09/2022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92454F-F63C-F71F-0B7E-DC5A8D80F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158E05-602D-EE7A-7AB1-B39B9613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1F14-42F3-46F6-8073-3BF90E3459B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51354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7016-7FE6-60B9-AD57-A0FDE212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D2DBA7-4552-C5E2-08D8-896FE1099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1E2619-0E99-7B4F-4A35-A35E25FE6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4983E4-1334-EC42-FD97-640B3B59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97EB-C0FE-4C6F-9513-C9D54FED724A}" type="datetimeFigureOut">
              <a:rPr lang="es-PA" smtClean="0"/>
              <a:t>12/09/2022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509453-8BD3-D65E-9455-0F9D725E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9CF824-C13A-3CF8-7717-406B2366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1F14-42F3-46F6-8073-3BF90E3459B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916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2C7D4-447F-C458-B389-CCCDA976F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9D837A-ACED-5795-25AF-5A8072F9B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2CD248-FEC4-465E-4B69-57D0FDC08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0FBA55-0FF2-B1E6-8B30-2BD66B8A4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CFCDD33-0154-40B0-D39E-21A1C1310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1245B1-AD36-10E7-C30E-876DB0EE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97EB-C0FE-4C6F-9513-C9D54FED724A}" type="datetimeFigureOut">
              <a:rPr lang="es-PA" smtClean="0"/>
              <a:t>12/09/2022</a:t>
            </a:fld>
            <a:endParaRPr lang="es-PA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BF0AD9-919A-73C2-3997-701301621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10C3291-65BC-8F3F-CC30-4C3CFD935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1F14-42F3-46F6-8073-3BF90E3459B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929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4EB5A-D256-A19A-3C98-CA83A8D7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FF0325-3D06-5A24-F9DA-166B837BC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97EB-C0FE-4C6F-9513-C9D54FED724A}" type="datetimeFigureOut">
              <a:rPr lang="es-PA" smtClean="0"/>
              <a:t>12/09/2022</a:t>
            </a:fld>
            <a:endParaRPr lang="es-PA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0DD906-D15D-14F7-A7C3-701A99ADE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6169A80-4159-9486-008E-3FC9575B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1F14-42F3-46F6-8073-3BF90E3459B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95753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8935586-D505-88E1-E1CD-46732F5C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97EB-C0FE-4C6F-9513-C9D54FED724A}" type="datetimeFigureOut">
              <a:rPr lang="es-PA" smtClean="0"/>
              <a:t>12/09/2022</a:t>
            </a:fld>
            <a:endParaRPr lang="es-PA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8215F3-FBF2-274B-2380-5C0F2622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A86250-00B9-FD4D-A7C4-11D47B8D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1F14-42F3-46F6-8073-3BF90E3459B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1376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CAC37-8A97-EFCD-2B75-E2523A16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2D722A-BFE7-E96F-DFF1-A1282FFEE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9E2F1E-D223-CCAC-8A51-9E396AE97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6ADD2A-4D9C-1F9C-6B65-DA625714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97EB-C0FE-4C6F-9513-C9D54FED724A}" type="datetimeFigureOut">
              <a:rPr lang="es-PA" smtClean="0"/>
              <a:t>12/09/2022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2A8091-E025-8F51-8E92-9FA8D10F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1C1C6B-DDF2-A859-1718-B196DF06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1F14-42F3-46F6-8073-3BF90E3459B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1240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82EF5-15CA-57B1-F7B2-4223363A5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FEF04C8-F002-4E83-3898-E4B008707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8613CC-9567-0C05-509F-CA1CC9A15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BA9A00-019B-CBDF-02A7-ABE845E3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97EB-C0FE-4C6F-9513-C9D54FED724A}" type="datetimeFigureOut">
              <a:rPr lang="es-PA" smtClean="0"/>
              <a:t>12/09/2022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DC8EA2-9908-4B7E-DD27-72A6A4CF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38B709-B671-8014-17EA-676EF3DF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1F14-42F3-46F6-8073-3BF90E3459B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91664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5601932-E376-F8F6-C991-5BE66EBF0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B5F719-7CD4-D23C-B554-01AFD64ED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918BFC-35F9-7C73-1AE0-5C722B309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897EB-C0FE-4C6F-9513-C9D54FED724A}" type="datetimeFigureOut">
              <a:rPr lang="es-PA" smtClean="0"/>
              <a:t>12/09/2022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136761-A38C-4165-732F-5676DB7AC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E74129-EE59-7D05-2875-0161681A6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01F14-42F3-46F6-8073-3BF90E3459B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3084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34D3AD-4E2E-0AC6-0D03-07DC004AE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002" y="5561247"/>
            <a:ext cx="3960000" cy="847935"/>
          </a:xfrm>
          <a:prstGeom prst="rect">
            <a:avLst/>
          </a:prstGeom>
          <a:effectLst>
            <a:glow rad="622300">
              <a:schemeClr val="tx1">
                <a:alpha val="90000"/>
              </a:schemeClr>
            </a:glow>
          </a:effectLst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E1625C1D-F477-6771-7D07-1ACEFD6D8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08612"/>
            <a:ext cx="12192000" cy="2574388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chemeClr val="bg1"/>
                </a:solidFill>
                <a:effectLst>
                  <a:glow rad="762000">
                    <a:schemeClr val="tx1">
                      <a:alpha val="85000"/>
                    </a:schemeClr>
                  </a:glow>
                </a:effectLst>
                <a:latin typeface="Baskerville Old Face" panose="02020602080505020303" pitchFamily="18" charset="0"/>
              </a:rPr>
              <a:t>ARQUITECTURA </a:t>
            </a:r>
            <a:br>
              <a:rPr lang="en-US" sz="8000" b="1" dirty="0">
                <a:solidFill>
                  <a:schemeClr val="bg1"/>
                </a:solidFill>
                <a:effectLst>
                  <a:glow rad="762000">
                    <a:schemeClr val="tx1">
                      <a:alpha val="85000"/>
                    </a:schemeClr>
                  </a:glow>
                </a:effectLst>
                <a:latin typeface="Baskerville Old Face" panose="02020602080505020303" pitchFamily="18" charset="0"/>
              </a:rPr>
            </a:br>
            <a:r>
              <a:rPr lang="en-US" sz="8000" b="1" dirty="0">
                <a:solidFill>
                  <a:schemeClr val="bg1"/>
                </a:solidFill>
                <a:effectLst>
                  <a:glow rad="762000">
                    <a:schemeClr val="tx1">
                      <a:alpha val="85000"/>
                    </a:schemeClr>
                  </a:glow>
                </a:effectLst>
                <a:latin typeface="Baskerville Old Face" panose="02020602080505020303" pitchFamily="18" charset="0"/>
              </a:rPr>
              <a:t>DE 4 BITS</a:t>
            </a:r>
            <a:endParaRPr lang="es-PA" sz="8000" b="1" dirty="0">
              <a:solidFill>
                <a:schemeClr val="bg1"/>
              </a:solidFill>
              <a:effectLst>
                <a:glow rad="762000">
                  <a:schemeClr val="tx1">
                    <a:alpha val="85000"/>
                  </a:schemeClr>
                </a:glo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2E89D57-9BF9-0D77-6444-1D09B731ED90}"/>
              </a:ext>
            </a:extLst>
          </p:cNvPr>
          <p:cNvSpPr txBox="1"/>
          <p:nvPr/>
        </p:nvSpPr>
        <p:spPr>
          <a:xfrm>
            <a:off x="355600" y="5595029"/>
            <a:ext cx="5981700" cy="954107"/>
          </a:xfrm>
          <a:prstGeom prst="rect">
            <a:avLst/>
          </a:prstGeom>
          <a:noFill/>
          <a:effectLst>
            <a:glow rad="1905000">
              <a:schemeClr val="tx1"/>
            </a:glo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>
                  <a:glow rad="139700">
                    <a:schemeClr val="tx1">
                      <a:alpha val="90000"/>
                    </a:schemeClr>
                  </a:glow>
                </a:effectLst>
                <a:latin typeface="Baskerville Old Face" panose="02020602080505020303" pitchFamily="18" charset="0"/>
              </a:rPr>
              <a:t>Rogelio Rosas	Urbano </a:t>
            </a:r>
            <a:r>
              <a:rPr lang="en-US" sz="2800" dirty="0" err="1">
                <a:solidFill>
                  <a:schemeClr val="bg1"/>
                </a:solidFill>
                <a:effectLst>
                  <a:glow rad="139700">
                    <a:schemeClr val="tx1">
                      <a:alpha val="90000"/>
                    </a:schemeClr>
                  </a:glow>
                </a:effectLst>
                <a:latin typeface="Baskerville Old Face" panose="02020602080505020303" pitchFamily="18" charset="0"/>
              </a:rPr>
              <a:t>Igualá</a:t>
            </a:r>
            <a:endParaRPr lang="en-US" sz="2800" dirty="0">
              <a:solidFill>
                <a:schemeClr val="bg1"/>
              </a:solidFill>
              <a:effectLst>
                <a:glow rad="139700">
                  <a:schemeClr val="tx1">
                    <a:alpha val="90000"/>
                  </a:schemeClr>
                </a:glow>
              </a:effectLst>
              <a:latin typeface="Baskerville Old Face" panose="02020602080505020303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effectLst>
                  <a:glow rad="139700">
                    <a:schemeClr val="tx1">
                      <a:alpha val="90000"/>
                    </a:schemeClr>
                  </a:glow>
                </a:effectLst>
                <a:latin typeface="Baskerville Old Face" panose="02020602080505020303" pitchFamily="18" charset="0"/>
              </a:rPr>
              <a:t>  8-989-2069		   9-744-1120</a:t>
            </a:r>
          </a:p>
        </p:txBody>
      </p:sp>
    </p:spTree>
    <p:extLst>
      <p:ext uri="{BB962C8B-B14F-4D97-AF65-F5344CB8AC3E}">
        <p14:creationId xmlns:p14="http://schemas.microsoft.com/office/powerpoint/2010/main" val="198051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59AFC-A32E-7254-4D5B-0240D0758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00" y="418134"/>
            <a:ext cx="10620000" cy="9000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ffectLst>
                  <a:glow rad="317500">
                    <a:schemeClr val="tx1"/>
                  </a:glow>
                </a:effectLst>
                <a:latin typeface="Baskerville Old Face" panose="02020602080505020303" pitchFamily="18" charset="0"/>
              </a:rPr>
              <a:t>ALU </a:t>
            </a:r>
            <a:endParaRPr lang="es-PA" sz="4800" dirty="0">
              <a:solidFill>
                <a:schemeClr val="bg1"/>
              </a:solidFill>
              <a:effectLst>
                <a:glow rad="317500">
                  <a:schemeClr val="tx1"/>
                </a:glo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4B779D-1962-D0E5-8E30-9A30EB4A0D59}"/>
              </a:ext>
            </a:extLst>
          </p:cNvPr>
          <p:cNvSpPr txBox="1"/>
          <p:nvPr/>
        </p:nvSpPr>
        <p:spPr>
          <a:xfrm>
            <a:off x="6186000" y="1416726"/>
            <a:ext cx="5220000" cy="4939814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just"/>
            <a:r>
              <a:rPr lang="es-PA" sz="3200" b="0" i="0" dirty="0" err="1">
                <a:solidFill>
                  <a:schemeClr val="bg1"/>
                </a:solidFill>
                <a:effectLst>
                  <a:glow rad="254000">
                    <a:schemeClr val="tx1"/>
                  </a:glow>
                </a:effectLst>
                <a:latin typeface="Baskerville Old Face" panose="02020602080505020303" pitchFamily="18" charset="0"/>
              </a:rPr>
              <a:t>Unidada</a:t>
            </a:r>
            <a:r>
              <a:rPr lang="es-PA" sz="3200" b="0" i="0" dirty="0">
                <a:solidFill>
                  <a:schemeClr val="bg1"/>
                </a:solidFill>
                <a:effectLst>
                  <a:glow rad="254000">
                    <a:schemeClr val="tx1"/>
                  </a:glow>
                </a:effectLst>
                <a:latin typeface="Baskerville Old Face" panose="02020602080505020303" pitchFamily="18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>
                  <a:glow rad="254000">
                    <a:schemeClr val="tx1"/>
                  </a:glow>
                </a:effectLst>
                <a:latin typeface="Baskerville Old Face" panose="02020602080505020303" pitchFamily="18" charset="0"/>
              </a:rPr>
              <a:t>Aritmética</a:t>
            </a:r>
            <a:r>
              <a:rPr lang="en-US" sz="3200" dirty="0">
                <a:solidFill>
                  <a:schemeClr val="bg1"/>
                </a:solidFill>
                <a:effectLst>
                  <a:glow rad="254000">
                    <a:schemeClr val="tx1"/>
                  </a:glow>
                </a:effectLst>
                <a:latin typeface="Baskerville Old Face" panose="02020602080505020303" pitchFamily="18" charset="0"/>
              </a:rPr>
              <a:t> Logica</a:t>
            </a:r>
            <a:r>
              <a:rPr lang="es-PA" sz="3200" b="0" i="0" dirty="0">
                <a:solidFill>
                  <a:schemeClr val="bg1"/>
                </a:solidFill>
                <a:effectLst>
                  <a:glow rad="254000">
                    <a:schemeClr val="tx1"/>
                  </a:glow>
                </a:effectLst>
                <a:latin typeface="Baskerville Old Face" panose="02020602080505020303" pitchFamily="18" charset="0"/>
              </a:rPr>
              <a:t>, también conocida como ALU (siglas en inglés de </a:t>
            </a:r>
            <a:r>
              <a:rPr lang="es-PA" sz="3200" b="0" i="0" dirty="0" err="1">
                <a:solidFill>
                  <a:schemeClr val="bg1"/>
                </a:solidFill>
                <a:effectLst>
                  <a:glow rad="254000">
                    <a:schemeClr val="tx1"/>
                  </a:glow>
                </a:effectLst>
                <a:latin typeface="Baskerville Old Face" panose="02020602080505020303" pitchFamily="18" charset="0"/>
              </a:rPr>
              <a:t>arithmetic</a:t>
            </a:r>
            <a:r>
              <a:rPr lang="es-PA" sz="3200" b="0" i="0" dirty="0">
                <a:solidFill>
                  <a:schemeClr val="bg1"/>
                </a:solidFill>
                <a:effectLst>
                  <a:glow rad="254000">
                    <a:schemeClr val="tx1"/>
                  </a:glow>
                </a:effectLst>
                <a:latin typeface="Baskerville Old Face" panose="02020602080505020303" pitchFamily="18" charset="0"/>
              </a:rPr>
              <a:t> </a:t>
            </a:r>
            <a:r>
              <a:rPr lang="es-PA" sz="3200" b="0" i="0" dirty="0" err="1">
                <a:solidFill>
                  <a:schemeClr val="bg1"/>
                </a:solidFill>
                <a:effectLst>
                  <a:glow rad="254000">
                    <a:schemeClr val="tx1"/>
                  </a:glow>
                </a:effectLst>
                <a:latin typeface="Baskerville Old Face" panose="02020602080505020303" pitchFamily="18" charset="0"/>
              </a:rPr>
              <a:t>logic</a:t>
            </a:r>
            <a:r>
              <a:rPr lang="es-PA" sz="3200" b="0" i="0" dirty="0">
                <a:solidFill>
                  <a:schemeClr val="bg1"/>
                </a:solidFill>
                <a:effectLst>
                  <a:glow rad="254000">
                    <a:schemeClr val="tx1"/>
                  </a:glow>
                </a:effectLst>
                <a:latin typeface="Baskerville Old Face" panose="02020602080505020303" pitchFamily="18" charset="0"/>
              </a:rPr>
              <a:t> </a:t>
            </a:r>
            <a:r>
              <a:rPr lang="es-PA" sz="3200" b="0" i="0" dirty="0" err="1">
                <a:solidFill>
                  <a:schemeClr val="bg1"/>
                </a:solidFill>
                <a:effectLst>
                  <a:glow rad="254000">
                    <a:schemeClr val="tx1"/>
                  </a:glow>
                </a:effectLst>
                <a:latin typeface="Baskerville Old Face" panose="02020602080505020303" pitchFamily="18" charset="0"/>
              </a:rPr>
              <a:t>unit</a:t>
            </a:r>
            <a:r>
              <a:rPr lang="es-PA" sz="3200" b="0" i="0" dirty="0">
                <a:solidFill>
                  <a:schemeClr val="bg1"/>
                </a:solidFill>
                <a:effectLst>
                  <a:glow rad="254000">
                    <a:schemeClr val="tx1"/>
                  </a:glow>
                </a:effectLst>
                <a:latin typeface="Baskerville Old Face" panose="02020602080505020303" pitchFamily="18" charset="0"/>
              </a:rPr>
              <a:t>), </a:t>
            </a:r>
          </a:p>
          <a:p>
            <a:pPr algn="just"/>
            <a:endParaRPr lang="es-PA" sz="3200" b="0" i="0" dirty="0">
              <a:solidFill>
                <a:schemeClr val="bg1"/>
              </a:solidFill>
              <a:effectLst>
                <a:glow rad="444500">
                  <a:schemeClr val="tx1"/>
                </a:glow>
              </a:effectLst>
              <a:latin typeface="Baskerville Old Face" panose="02020602080505020303" pitchFamily="18" charset="0"/>
            </a:endParaRPr>
          </a:p>
          <a:p>
            <a:pPr algn="just"/>
            <a:r>
              <a:rPr lang="es-PA" sz="3200" b="0" i="0" dirty="0">
                <a:solidFill>
                  <a:schemeClr val="bg1"/>
                </a:solidFill>
                <a:effectLst>
                  <a:glow rad="254000">
                    <a:schemeClr val="tx1"/>
                  </a:glow>
                </a:effectLst>
                <a:latin typeface="Baskerville Old Face" panose="02020602080505020303" pitchFamily="18" charset="0"/>
              </a:rPr>
              <a:t>El circuito ALU es simplemente un operador, es decir, sólo realiza operaciones, no toma decisiones.</a:t>
            </a:r>
          </a:p>
          <a:p>
            <a:pPr algn="just"/>
            <a:endParaRPr lang="es-PA" sz="27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A061EB5A-C4F9-4B4C-B2C2-455F3F772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000" y="1866235"/>
            <a:ext cx="5436660" cy="312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3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293E2-903A-CFA0-823C-FDFBB62A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198" y="496036"/>
            <a:ext cx="10620000" cy="900000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ffectLst>
                  <a:glow rad="317500">
                    <a:schemeClr val="tx1"/>
                  </a:glow>
                </a:effectLst>
                <a:latin typeface="Baskerville Old Face" panose="02020602080505020303" pitchFamily="18" charset="0"/>
              </a:rPr>
              <a:t>SUMA</a:t>
            </a:r>
            <a:endParaRPr lang="es-PA" sz="4800" dirty="0">
              <a:solidFill>
                <a:schemeClr val="bg1"/>
              </a:solidFill>
              <a:effectLst>
                <a:glow rad="317500">
                  <a:schemeClr val="tx1"/>
                </a:glo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0630B4D-B303-2BA6-FF88-05C4652397C2}"/>
              </a:ext>
            </a:extLst>
          </p:cNvPr>
          <p:cNvSpPr txBox="1"/>
          <p:nvPr/>
        </p:nvSpPr>
        <p:spPr>
          <a:xfrm>
            <a:off x="8919411" y="1810099"/>
            <a:ext cx="2502786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PA" sz="3200" b="0" i="0" dirty="0">
                <a:solidFill>
                  <a:schemeClr val="bg1"/>
                </a:solidFill>
                <a:effectLst>
                  <a:glow rad="254000">
                    <a:schemeClr val="tx1"/>
                  </a:glow>
                </a:effectLst>
                <a:latin typeface="Baskerville Old Face" panose="02020602080505020303" pitchFamily="18" charset="0"/>
              </a:rPr>
              <a:t>Puede ocurrir el mismo caso que podemos encontrar en la suma de números decimales con varias cifras.</a:t>
            </a:r>
            <a:endParaRPr lang="es-PA" sz="3200" dirty="0">
              <a:solidFill>
                <a:schemeClr val="bg1"/>
              </a:solidFill>
              <a:effectLst>
                <a:glow rad="254000">
                  <a:schemeClr val="tx1"/>
                </a:glo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06CCBB12-D517-A040-1E7D-7D0DBCA14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549" y="1396036"/>
            <a:ext cx="8065466" cy="476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2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841C0-ADD4-D6A8-D600-4A756D85B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20000" cy="900000"/>
          </a:xfrm>
          <a:ln>
            <a:noFill/>
          </a:ln>
        </p:spPr>
        <p:txBody>
          <a:bodyPr/>
          <a:lstStyle/>
          <a:p>
            <a:pPr algn="ctr"/>
            <a:r>
              <a:rPr lang="en-US" sz="4800" dirty="0">
                <a:solidFill>
                  <a:schemeClr val="bg1"/>
                </a:solidFill>
                <a:effectLst>
                  <a:glow rad="317500">
                    <a:schemeClr val="tx1"/>
                  </a:glow>
                </a:effectLst>
                <a:latin typeface="Baskerville Old Face" panose="02020602080505020303" pitchFamily="18" charset="0"/>
              </a:rPr>
              <a:t>RESTA</a:t>
            </a:r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endParaRPr lang="es-PA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9E1E440-5EDE-578F-72D4-7897807B8134}"/>
              </a:ext>
            </a:extLst>
          </p:cNvPr>
          <p:cNvSpPr txBox="1"/>
          <p:nvPr/>
        </p:nvSpPr>
        <p:spPr>
          <a:xfrm>
            <a:off x="838200" y="1587804"/>
            <a:ext cx="29190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A" sz="3200" dirty="0">
                <a:solidFill>
                  <a:schemeClr val="bg1"/>
                </a:solidFill>
                <a:effectLst>
                  <a:glow rad="254000">
                    <a:schemeClr val="tx1"/>
                  </a:glow>
                </a:effectLst>
                <a:latin typeface="Baskerville Old Face" panose="02020602080505020303" pitchFamily="18" charset="0"/>
              </a:rPr>
              <a:t>(Cambiar ceros por unos y unos por ceros, y después sumar uno), mediante compuertas opuestas (XOR).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1E17DC42-A0A3-EA7F-78F1-1C117D12D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7247" y="1265125"/>
            <a:ext cx="7700953" cy="4349612"/>
          </a:xfrm>
        </p:spPr>
      </p:pic>
    </p:spTree>
    <p:extLst>
      <p:ext uri="{BB962C8B-B14F-4D97-AF65-F5344CB8AC3E}">
        <p14:creationId xmlns:p14="http://schemas.microsoft.com/office/powerpoint/2010/main" val="116009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10423-A9C7-D4A3-9DA3-76C708B5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00" y="391629"/>
            <a:ext cx="10620000" cy="9000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ffectLst>
                  <a:glow rad="317500">
                    <a:schemeClr val="tx1"/>
                  </a:glow>
                </a:effectLst>
                <a:latin typeface="Baskerville Old Face" panose="02020602080505020303" pitchFamily="18" charset="0"/>
              </a:rPr>
              <a:t>MULTIPLICACIÓN </a:t>
            </a:r>
            <a:endParaRPr lang="es-PA" sz="4800" dirty="0">
              <a:solidFill>
                <a:schemeClr val="bg1"/>
              </a:solidFill>
              <a:effectLst>
                <a:glow rad="317500">
                  <a:schemeClr val="tx1"/>
                </a:glo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A076C7C-8CF6-FB48-9418-2F6DFE9E0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4714" y="1170219"/>
            <a:ext cx="6282572" cy="489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F2452-E495-C8E6-46F0-092DD7BEA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00" y="404881"/>
            <a:ext cx="10620000" cy="9000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ffectLst>
                  <a:glow rad="317500">
                    <a:schemeClr val="tx1"/>
                  </a:glow>
                </a:effectLst>
                <a:latin typeface="Baskerville Old Face" panose="02020602080505020303" pitchFamily="18" charset="0"/>
              </a:rPr>
              <a:t>OPERACIONES LOGICAS</a:t>
            </a:r>
            <a:endParaRPr lang="es-PA" sz="4800" dirty="0">
              <a:solidFill>
                <a:schemeClr val="bg1"/>
              </a:solidFill>
              <a:effectLst>
                <a:glow rad="317500">
                  <a:schemeClr val="tx1"/>
                </a:glo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44052A-54BA-A539-69BF-2B559EFB8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514" y="1304881"/>
            <a:ext cx="7046971" cy="488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1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8D9D5-C5DF-3E7D-31A5-8817829E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00" y="444638"/>
            <a:ext cx="10620000" cy="9000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effectLst>
                  <a:glow rad="317500">
                    <a:schemeClr val="tx1"/>
                  </a:glow>
                </a:effectLst>
                <a:latin typeface="Baskerville Old Face" panose="02020602080505020303" pitchFamily="18" charset="0"/>
              </a:rPr>
              <a:t>DEMULTIPLEXOR</a:t>
            </a:r>
            <a:endParaRPr lang="es-PA" sz="4800" dirty="0">
              <a:solidFill>
                <a:schemeClr val="bg1"/>
              </a:solidFill>
              <a:effectLst>
                <a:glow rad="317500">
                  <a:schemeClr val="tx1"/>
                </a:glo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F27C99-DFD1-1AB6-42F5-2E05E1385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25" y="1344638"/>
            <a:ext cx="5671675" cy="469756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PA" sz="3200" dirty="0">
                <a:solidFill>
                  <a:schemeClr val="bg1"/>
                </a:solidFill>
                <a:effectLst>
                  <a:glow rad="254000">
                    <a:schemeClr val="tx1"/>
                  </a:glow>
                </a:effectLst>
                <a:latin typeface="Baskerville Old Face" panose="02020602080505020303" pitchFamily="18" charset="0"/>
              </a:rPr>
              <a:t> </a:t>
            </a:r>
            <a:r>
              <a:rPr lang="es-PA" sz="3500" dirty="0">
                <a:solidFill>
                  <a:schemeClr val="bg1"/>
                </a:solidFill>
                <a:effectLst>
                  <a:glow rad="254000">
                    <a:schemeClr val="tx1"/>
                  </a:glow>
                </a:effectLst>
                <a:latin typeface="Baskerville Old Face" panose="02020602080505020303" pitchFamily="18" charset="0"/>
              </a:rPr>
              <a:t>Aquel dispositivo con una entrada y varias líneas de salida. Se utiliza para enviar una señal a uno de los muchos dispositivos.</a:t>
            </a:r>
          </a:p>
          <a:p>
            <a:pPr marL="0" indent="0" algn="just">
              <a:buNone/>
            </a:pPr>
            <a:r>
              <a:rPr lang="es-PA" sz="3500" dirty="0">
                <a:solidFill>
                  <a:schemeClr val="bg1"/>
                </a:solidFill>
                <a:effectLst>
                  <a:glow rad="254000">
                    <a:schemeClr val="tx1"/>
                  </a:glow>
                </a:effectLst>
                <a:latin typeface="Baskerville Old Face" panose="02020602080505020303" pitchFamily="18" charset="0"/>
              </a:rPr>
              <a:t>Puede ocurrir un desperdicio de ancho de banda.</a:t>
            </a:r>
          </a:p>
          <a:p>
            <a:pPr marL="0" indent="0" algn="just">
              <a:buNone/>
            </a:pPr>
            <a:r>
              <a:rPr lang="es-PA" sz="3500" dirty="0">
                <a:solidFill>
                  <a:schemeClr val="bg1"/>
                </a:solidFill>
                <a:effectLst>
                  <a:glow rad="254000">
                    <a:schemeClr val="tx1"/>
                  </a:glow>
                </a:effectLst>
                <a:latin typeface="Baskerville Old Face" panose="02020602080505020303" pitchFamily="18" charset="0"/>
              </a:rPr>
              <a:t>Debido a la sincronización de las señales, pueden producirse retrasos.</a:t>
            </a:r>
          </a:p>
          <a:p>
            <a:pPr marL="0" indent="0" algn="just">
              <a:buNone/>
            </a:pPr>
            <a:endParaRPr lang="es-PA" sz="3200" dirty="0">
              <a:solidFill>
                <a:schemeClr val="bg1"/>
              </a:solidFill>
              <a:effectLst>
                <a:glow rad="254000">
                  <a:schemeClr val="tx1"/>
                </a:glo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3DCAB7-DE04-9CD3-4B9C-4E00471D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675" y="444638"/>
            <a:ext cx="5220000" cy="59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9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FE9A6-EED2-966F-6824-4F455A7EC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00" y="365125"/>
            <a:ext cx="10620000" cy="9000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ffectLst>
                  <a:glow rad="317500">
                    <a:schemeClr val="tx1"/>
                  </a:glow>
                </a:effectLst>
                <a:latin typeface="Baskerville Old Face" panose="02020602080505020303" pitchFamily="18" charset="0"/>
              </a:rPr>
              <a:t>SELECTOR DE OPERACIONES</a:t>
            </a:r>
            <a:endParaRPr lang="es-PA" sz="4800" dirty="0">
              <a:solidFill>
                <a:schemeClr val="bg1"/>
              </a:solidFill>
              <a:effectLst>
                <a:glow rad="317500">
                  <a:schemeClr val="tx1"/>
                </a:glo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E216E0A-14EC-900B-E1A7-DCA7592C6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7225" y="1265125"/>
            <a:ext cx="7257549" cy="506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0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720B8-E5FB-9991-58C3-9D23AF420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000" y="549000"/>
            <a:ext cx="10440000" cy="576000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effectLst>
                  <a:glow rad="381000">
                    <a:schemeClr val="tx1"/>
                  </a:glow>
                </a:effectLst>
                <a:latin typeface="Baskerville Old Face" panose="02020602080505020303" pitchFamily="18" charset="0"/>
              </a:rPr>
              <a:t>GRACIAS!</a:t>
            </a:r>
            <a:endParaRPr lang="es-PA" sz="7200" dirty="0">
              <a:solidFill>
                <a:schemeClr val="bg1"/>
              </a:solidFill>
              <a:effectLst>
                <a:glow rad="381000">
                  <a:schemeClr val="tx1"/>
                </a:glo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73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149</Words>
  <Application>Microsoft Office PowerPoint</Application>
  <PresentationFormat>Panorámica</PresentationFormat>
  <Paragraphs>19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Baskerville Old Face</vt:lpstr>
      <vt:lpstr>Calibri</vt:lpstr>
      <vt:lpstr>Calibri Light</vt:lpstr>
      <vt:lpstr>Tema de Office</vt:lpstr>
      <vt:lpstr>ARQUITECTURA  DE 4 BITS</vt:lpstr>
      <vt:lpstr>ALU </vt:lpstr>
      <vt:lpstr>SUMA</vt:lpstr>
      <vt:lpstr>RESTA </vt:lpstr>
      <vt:lpstr>MULTIPLICACIÓN </vt:lpstr>
      <vt:lpstr>OPERACIONES LOGICAS</vt:lpstr>
      <vt:lpstr>DEMULTIPLEXOR</vt:lpstr>
      <vt:lpstr>SELECTOR DE OPERACIONES</vt:lpstr>
      <vt:lpstr>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DE BÚSQUEDA Y ORDENAMIENTOS</dc:title>
  <dc:creator>Rogelio Rosas</dc:creator>
  <cp:lastModifiedBy>Rogelio Rosas</cp:lastModifiedBy>
  <cp:revision>6</cp:revision>
  <dcterms:created xsi:type="dcterms:W3CDTF">2022-09-07T19:09:17Z</dcterms:created>
  <dcterms:modified xsi:type="dcterms:W3CDTF">2022-12-10T00:13:29Z</dcterms:modified>
</cp:coreProperties>
</file>