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259" r:id="rId5"/>
    <p:sldId id="280" r:id="rId6"/>
    <p:sldId id="281" r:id="rId7"/>
    <p:sldId id="263" r:id="rId8"/>
    <p:sldId id="260" r:id="rId9"/>
    <p:sldId id="261" r:id="rId10"/>
    <p:sldId id="262" r:id="rId11"/>
    <p:sldId id="273" r:id="rId12"/>
    <p:sldId id="275" r:id="rId13"/>
    <p:sldId id="264" r:id="rId14"/>
    <p:sldId id="282" r:id="rId15"/>
    <p:sldId id="266" r:id="rId16"/>
    <p:sldId id="267" r:id="rId17"/>
    <p:sldId id="272" r:id="rId18"/>
    <p:sldId id="269" r:id="rId19"/>
    <p:sldId id="270" r:id="rId20"/>
    <p:sldId id="271" r:id="rId21"/>
    <p:sldId id="276" r:id="rId22"/>
    <p:sldId id="284" r:id="rId23"/>
    <p:sldId id="283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3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1774C6-C20B-430F-8D96-A46B3460A4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D0C3-47AD-4E93-87E7-567B2DA7F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F5CD2-97F2-476B-BED4-B02F2EDC4BF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081F8-5BE7-4238-9E6C-BA8E26802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3ECE-5611-45C2-8C00-9E2A2EE382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BA707-9BDD-48BB-BD06-86FE46B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3867-7BAC-48A8-85C4-AB40F533468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34E01-71B8-47F9-86FD-0AC723ED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ii-mpei/practice-dislin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ldrlega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29D-DB3C-4F0F-9E08-EF424E96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0635"/>
          </a:xfrm>
        </p:spPr>
        <p:txBody>
          <a:bodyPr/>
          <a:lstStyle/>
          <a:p>
            <a:r>
              <a:rPr lang="ru-RU" b="1" dirty="0"/>
              <a:t>Библиотеки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108F5-F484-43D1-A1B7-702B7388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6937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Разработка ПО систем управления</a:t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Кафедра Управления и интеллектуальных технологий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Весна 2021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B13-FC3E-4572-BD88-D13C4973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8315"/>
          </a:xfrm>
        </p:spPr>
        <p:txBody>
          <a:bodyPr/>
          <a:lstStyle/>
          <a:p>
            <a:r>
              <a:rPr lang="ru-RU" b="1" dirty="0"/>
              <a:t>Динамические библиотеки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FCB8-6F8D-47A5-8D68-F5F0F44E3E66}"/>
              </a:ext>
            </a:extLst>
          </p:cNvPr>
          <p:cNvSpPr txBox="1"/>
          <p:nvPr/>
        </p:nvSpPr>
        <p:spPr>
          <a:xfrm>
            <a:off x="628650" y="1533441"/>
            <a:ext cx="656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заголовочный файл + файл с машинным кодом (</a:t>
            </a:r>
            <a:r>
              <a:rPr lang="en-US" sz="2000" dirty="0"/>
              <a:t>DLL)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18D9A1-425F-4B73-816E-673E2CEEED05}"/>
              </a:ext>
            </a:extLst>
          </p:cNvPr>
          <p:cNvCxnSpPr>
            <a:cxnSpLocks/>
          </p:cNvCxnSpPr>
          <p:nvPr/>
        </p:nvCxnSpPr>
        <p:spPr>
          <a:xfrm>
            <a:off x="3171569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326568-801D-4796-ADD6-838984957492}"/>
              </a:ext>
            </a:extLst>
          </p:cNvPr>
          <p:cNvSpPr txBox="1"/>
          <p:nvPr/>
        </p:nvSpPr>
        <p:spPr>
          <a:xfrm>
            <a:off x="628650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00895-516D-42EC-AD9A-9860D9F4603F}"/>
              </a:ext>
            </a:extLst>
          </p:cNvPr>
          <p:cNvSpPr txBox="1"/>
          <p:nvPr/>
        </p:nvSpPr>
        <p:spPr>
          <a:xfrm>
            <a:off x="3171569" y="2200148"/>
            <a:ext cx="33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683CE-A9D1-43C6-A4BC-FEDF3600053C}"/>
              </a:ext>
            </a:extLst>
          </p:cNvPr>
          <p:cNvSpPr txBox="1"/>
          <p:nvPr/>
        </p:nvSpPr>
        <p:spPr>
          <a:xfrm>
            <a:off x="6566687" y="2200148"/>
            <a:ext cx="19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пользователь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25851-77FD-4713-89DD-EEB5F67BEF35}"/>
              </a:ext>
            </a:extLst>
          </p:cNvPr>
          <p:cNvCxnSpPr>
            <a:cxnSpLocks/>
          </p:cNvCxnSpPr>
          <p:nvPr/>
        </p:nvCxnSpPr>
        <p:spPr>
          <a:xfrm>
            <a:off x="656668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B06DE679-1FD9-48A6-AC9D-28D93647EBAC}"/>
              </a:ext>
            </a:extLst>
          </p:cNvPr>
          <p:cNvSpPr/>
          <p:nvPr/>
        </p:nvSpPr>
        <p:spPr>
          <a:xfrm>
            <a:off x="624347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7BFBBB9-F644-4BD6-BB2A-D50F5545AFDB}"/>
              </a:ext>
            </a:extLst>
          </p:cNvPr>
          <p:cNvSpPr/>
          <p:nvPr/>
        </p:nvSpPr>
        <p:spPr>
          <a:xfrm>
            <a:off x="2084090" y="5559228"/>
            <a:ext cx="5449591" cy="53293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histogram.dll (libhistogram.so)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27A0081-4CEB-4AD7-93C6-DA5225D6EB92}"/>
              </a:ext>
            </a:extLst>
          </p:cNvPr>
          <p:cNvSpPr/>
          <p:nvPr/>
        </p:nvSpPr>
        <p:spPr>
          <a:xfrm>
            <a:off x="2084066" y="4487292"/>
            <a:ext cx="2174981" cy="77683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только </a:t>
            </a:r>
            <a:r>
              <a:rPr lang="en-US" dirty="0"/>
              <a:t>Windows)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141157AE-A6D2-4DA4-8A8C-537F7B51F9ED}"/>
              </a:ext>
            </a:extLst>
          </p:cNvPr>
          <p:cNvSpPr/>
          <p:nvPr/>
        </p:nvSpPr>
        <p:spPr>
          <a:xfrm>
            <a:off x="2468102" y="3548099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D3EB16A-4E77-454A-B395-42E06742ED65}"/>
              </a:ext>
            </a:extLst>
          </p:cNvPr>
          <p:cNvCxnSpPr>
            <a:cxnSpLocks/>
            <a:stCxn id="44" idx="2"/>
            <a:endCxn id="11" idx="1"/>
          </p:cNvCxnSpPr>
          <p:nvPr/>
        </p:nvCxnSpPr>
        <p:spPr>
          <a:xfrm rot="16200000" flipH="1">
            <a:off x="934814" y="4676419"/>
            <a:ext cx="1688900" cy="60965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C672942-BB7E-469D-A1FA-97F2DBFE7681}"/>
              </a:ext>
            </a:extLst>
          </p:cNvPr>
          <p:cNvCxnSpPr>
            <a:cxnSpLocks/>
            <a:stCxn id="44" idx="2"/>
            <a:endCxn id="12" idx="1"/>
          </p:cNvCxnSpPr>
          <p:nvPr/>
        </p:nvCxnSpPr>
        <p:spPr>
          <a:xfrm rot="16200000" flipH="1">
            <a:off x="1409795" y="4201438"/>
            <a:ext cx="738915" cy="60962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7E90F0B-0F3E-46B1-9B22-313756E72E94}"/>
              </a:ext>
            </a:extLst>
          </p:cNvPr>
          <p:cNvSpPr/>
          <p:nvPr/>
        </p:nvSpPr>
        <p:spPr>
          <a:xfrm>
            <a:off x="4545190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C9E3DF-B421-4BC5-A4AE-2279B5EF7509}"/>
              </a:ext>
            </a:extLst>
          </p:cNvPr>
          <p:cNvSpPr/>
          <p:nvPr/>
        </p:nvSpPr>
        <p:spPr>
          <a:xfrm>
            <a:off x="4688824" y="3548099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E043A-FFA4-4E26-836F-B018CED09082}"/>
              </a:ext>
            </a:extLst>
          </p:cNvPr>
          <p:cNvSpPr/>
          <p:nvPr/>
        </p:nvSpPr>
        <p:spPr>
          <a:xfrm>
            <a:off x="5862511" y="4598173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2A1B84D-5670-4598-970F-917306B29CDD}"/>
              </a:ext>
            </a:extLst>
          </p:cNvPr>
          <p:cNvCxnSpPr>
            <a:stCxn id="26" idx="3"/>
            <a:endCxn id="11" idx="3"/>
          </p:cNvCxnSpPr>
          <p:nvPr/>
        </p:nvCxnSpPr>
        <p:spPr>
          <a:xfrm>
            <a:off x="7270843" y="4892521"/>
            <a:ext cx="262838" cy="933174"/>
          </a:xfrm>
          <a:prstGeom prst="curvedConnector3">
            <a:avLst>
              <a:gd name="adj1" fmla="val 186974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1C10C76-42F6-45DB-8FD4-4542C8D03AC0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5250819" y="4280829"/>
            <a:ext cx="755726" cy="46765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0DC79-FA60-4767-AEBB-238FEDA6DB4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4259047" y="4875710"/>
            <a:ext cx="1603464" cy="16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3023065-C08E-4FBA-AA5E-46D4713D314A}"/>
              </a:ext>
            </a:extLst>
          </p:cNvPr>
          <p:cNvCxnSpPr>
            <a:stCxn id="11" idx="0"/>
            <a:endCxn id="26" idx="1"/>
          </p:cNvCxnSpPr>
          <p:nvPr/>
        </p:nvCxnSpPr>
        <p:spPr>
          <a:xfrm rot="5400000" flipH="1" flipV="1">
            <a:off x="5002345" y="4699063"/>
            <a:ext cx="666707" cy="105362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1F1094F-765F-4B72-B4BB-AE821BB1E670}"/>
              </a:ext>
            </a:extLst>
          </p:cNvPr>
          <p:cNvSpPr/>
          <p:nvPr/>
        </p:nvSpPr>
        <p:spPr>
          <a:xfrm>
            <a:off x="685465" y="3548099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E378A0-586B-4A75-A040-3C9A2800F11A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1474011" y="3252998"/>
            <a:ext cx="427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FC872D3-FC68-451A-B7E2-9F356EDF9027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3880160" y="2958650"/>
            <a:ext cx="665030" cy="883797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E4B6AE-1173-4271-BA49-EAC6AD92496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394853" y="3252998"/>
            <a:ext cx="1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92DD18-6AA2-4BA2-BB66-267E44C1F9EB}"/>
              </a:ext>
            </a:extLst>
          </p:cNvPr>
          <p:cNvSpPr txBox="1"/>
          <p:nvPr/>
        </p:nvSpPr>
        <p:spPr>
          <a:xfrm>
            <a:off x="7270843" y="3944678"/>
            <a:ext cx="14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ссылается,</a:t>
            </a:r>
            <a:br>
              <a:rPr lang="ru-RU" dirty="0"/>
            </a:br>
            <a:r>
              <a:rPr lang="ru-RU" dirty="0"/>
              <a:t>требует</a:t>
            </a:r>
            <a:r>
              <a:rPr lang="en-US" dirty="0"/>
              <a:t> DLL</a:t>
            </a:r>
            <a:br>
              <a:rPr lang="ru-RU" dirty="0"/>
            </a:br>
            <a:r>
              <a:rPr lang="ru-RU" dirty="0"/>
              <a:t>для запуска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AF9419-046C-4A55-A6F8-2BE7917641AD}"/>
              </a:ext>
            </a:extLst>
          </p:cNvPr>
          <p:cNvSpPr txBox="1"/>
          <p:nvPr/>
        </p:nvSpPr>
        <p:spPr>
          <a:xfrm>
            <a:off x="4267429" y="4540538"/>
            <a:ext cx="125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создается</a:t>
            </a:r>
            <a:br>
              <a:rPr lang="ru-RU" dirty="0"/>
            </a:br>
            <a:r>
              <a:rPr lang="ru-RU" dirty="0"/>
              <a:t>ссылка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5E723-357C-4D0A-BA9D-1A3BEA64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AB47491-B763-4002-A662-74309143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E0A341-724D-4E40-8EF3-3B3BD5C2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D6DD-EAD6-4589-A844-1B607AF3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453898"/>
            <a:ext cx="3868340" cy="925793"/>
          </a:xfrm>
        </p:spPr>
        <p:txBody>
          <a:bodyPr>
            <a:noAutofit/>
          </a:bodyPr>
          <a:lstStyle/>
          <a:p>
            <a:r>
              <a:rPr lang="ru-RU" sz="2800" dirty="0"/>
              <a:t>Статические</a:t>
            </a:r>
            <a:br>
              <a:rPr lang="ru-RU" sz="2800" dirty="0"/>
            </a:br>
            <a:r>
              <a:rPr lang="ru-RU" sz="2800" dirty="0"/>
              <a:t>библиотеки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D1649-28A2-4444-9A05-C58E38A1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517257"/>
            <a:ext cx="3868340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Программа запускается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без дополнительных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файлов </a:t>
            </a:r>
            <a:r>
              <a:rPr lang="en-US" sz="2000" dirty="0">
                <a:solidFill>
                  <a:srgbClr val="00B050"/>
                </a:solidFill>
              </a:rPr>
              <a:t>DLL.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Работа программы 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не зависит от установленных у пользователя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Чтобы обновить библиотеку, нужно пересобирать программу.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Больший размер файла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86ADCE-9867-497D-8924-099CF24B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453898"/>
            <a:ext cx="3887391" cy="925793"/>
          </a:xfrm>
        </p:spPr>
        <p:txBody>
          <a:bodyPr>
            <a:normAutofit/>
          </a:bodyPr>
          <a:lstStyle/>
          <a:p>
            <a:r>
              <a:rPr lang="ru-RU" sz="2800" dirty="0"/>
              <a:t>Динамические библиотеки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C51E6-14CD-4D36-8B8F-64E2808ED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5586" y="1517257"/>
            <a:ext cx="3980955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Можно обновить библиотеку без пересборки программы.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Обновление библиотеки исправляет все программы, использующие её.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Меньший размер файла.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en-US" sz="2000" dirty="0">
                <a:solidFill>
                  <a:srgbClr val="FF0000"/>
                </a:solidFill>
              </a:rPr>
              <a:t>EXE</a:t>
            </a:r>
            <a:r>
              <a:rPr lang="ru-RU" sz="2000" dirty="0">
                <a:solidFill>
                  <a:srgbClr val="FF0000"/>
                </a:solidFill>
              </a:rPr>
              <a:t> не запустится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без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Если версии установленных библиотек отличаются,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 </a:t>
            </a:r>
            <a:r>
              <a:rPr lang="ru-RU" sz="2000" dirty="0">
                <a:solidFill>
                  <a:srgbClr val="FF0000"/>
                </a:solidFill>
              </a:rPr>
              <a:t>может работать неверно.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2BD82-122C-460A-8184-95A09B0B6D0D}"/>
              </a:ext>
            </a:extLst>
          </p:cNvPr>
          <p:cNvSpPr txBox="1"/>
          <p:nvPr/>
        </p:nvSpPr>
        <p:spPr>
          <a:xfrm>
            <a:off x="998970" y="5573105"/>
            <a:ext cx="714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— </a:t>
            </a:r>
            <a:r>
              <a:rPr lang="en-US" dirty="0"/>
              <a:t>bundling: </a:t>
            </a:r>
            <a:r>
              <a:rPr lang="ru-RU" dirty="0"/>
              <a:t>использовать </a:t>
            </a:r>
            <a:r>
              <a:rPr lang="en-US" dirty="0"/>
              <a:t>DLL,</a:t>
            </a:r>
            <a:br>
              <a:rPr lang="ru-RU" dirty="0"/>
            </a:br>
            <a:r>
              <a:rPr lang="ru-RU" dirty="0"/>
              <a:t>	но устанавливать нужные их версии в каталог с программой.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36781-9A57-4E5D-B770-009D39704239}"/>
              </a:ext>
            </a:extLst>
          </p:cNvPr>
          <p:cNvSpPr txBox="1"/>
          <p:nvPr/>
        </p:nvSpPr>
        <p:spPr>
          <a:xfrm>
            <a:off x="2352255" y="4135448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47B5C-0CE3-4829-8DB6-17621EE1821E}"/>
              </a:ext>
            </a:extLst>
          </p:cNvPr>
          <p:cNvSpPr txBox="1"/>
          <p:nvPr/>
        </p:nvSpPr>
        <p:spPr>
          <a:xfrm>
            <a:off x="8213586" y="1750995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4CCE4-0A99-4103-96D7-8204678666CB}"/>
              </a:ext>
            </a:extLst>
          </p:cNvPr>
          <p:cNvSpPr txBox="1"/>
          <p:nvPr/>
        </p:nvSpPr>
        <p:spPr>
          <a:xfrm>
            <a:off x="630240" y="5480771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9BEA9D2-0C24-4BD4-9F3B-769468B3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75BA00D-8C8B-4AB6-AC2F-115508EC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B964009-9B0E-4D24-8F2B-7321E31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EEA92-E5A0-439C-ABE4-B9AADFF89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90" y="1298772"/>
            <a:ext cx="4757610" cy="2318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origin.exe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1 File(s)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137 808 bytes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*.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dll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  <a:b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42 File(s)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165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323 632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EA5BC-4109-460D-BE87-8CF5EF31A095}"/>
              </a:ext>
            </a:extLst>
          </p:cNvPr>
          <p:cNvSpPr txBox="1"/>
          <p:nvPr/>
        </p:nvSpPr>
        <p:spPr>
          <a:xfrm>
            <a:off x="633890" y="627133"/>
            <a:ext cx="601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программы, использующей </a:t>
            </a:r>
            <a:r>
              <a:rPr lang="en-US" sz="2400" dirty="0"/>
              <a:t>DLL: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250E0-4D1A-4567-A494-466112B78462}"/>
              </a:ext>
            </a:extLst>
          </p:cNvPr>
          <p:cNvSpPr txBox="1"/>
          <p:nvPr/>
        </p:nvSpPr>
        <p:spPr>
          <a:xfrm>
            <a:off x="633890" y="3827113"/>
            <a:ext cx="7108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Гораздо меньшая программа,</a:t>
            </a:r>
            <a:br>
              <a:rPr lang="ru-RU" sz="2000" dirty="0"/>
            </a:br>
            <a:r>
              <a:rPr lang="ru-RU" sz="2000" dirty="0"/>
              <a:t>использующая примерно тот же набор библиотек (</a:t>
            </a:r>
            <a:r>
              <a:rPr lang="en-US" sz="2000" dirty="0"/>
              <a:t>Qt5)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/>
              <a:t>но собранная статически, имеет </a:t>
            </a:r>
            <a:r>
              <a:rPr lang="en-US" sz="2000" dirty="0"/>
              <a:t>EXE </a:t>
            </a:r>
            <a:r>
              <a:rPr lang="ru-RU" sz="2000" dirty="0"/>
              <a:t>размером </a:t>
            </a:r>
            <a:r>
              <a:rPr lang="en-US" sz="2400" b="1" dirty="0"/>
              <a:t>~17</a:t>
            </a:r>
            <a:r>
              <a:rPr lang="ru-RU" sz="2400" b="1" dirty="0"/>
              <a:t> МБ.</a:t>
            </a:r>
            <a:endParaRPr lang="ru-RU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09C7F-7351-403B-8238-1BB62F91C550}"/>
              </a:ext>
            </a:extLst>
          </p:cNvPr>
          <p:cNvSpPr txBox="1"/>
          <p:nvPr/>
        </p:nvSpPr>
        <p:spPr>
          <a:xfrm>
            <a:off x="633890" y="5205285"/>
            <a:ext cx="6351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Когда весь код в одном </a:t>
            </a:r>
            <a:r>
              <a:rPr lang="en-US" sz="2000" dirty="0"/>
              <a:t>EXE</a:t>
            </a:r>
            <a:r>
              <a:rPr lang="ru-RU" sz="2000" dirty="0"/>
              <a:t>, это может быть лучше</a:t>
            </a:r>
            <a:br>
              <a:rPr lang="ru-RU" sz="2000" dirty="0"/>
            </a:br>
            <a:r>
              <a:rPr lang="ru-RU" sz="2000" dirty="0"/>
              <a:t>для производительности.</a:t>
            </a:r>
            <a:endParaRPr lang="en-US" sz="20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BFBFC12-EBD9-4B0E-92E7-B137E450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D9490A-20E1-4032-AB7D-29206DB2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E9EE55-9C7D-4377-AD15-D30B64AF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19D5-D9AA-4189-BFD0-0CDA5FE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библиотек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77C67-58FD-476D-9467-A5491F92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Получить файлы библиотеки (*</a:t>
            </a:r>
            <a:r>
              <a:rPr lang="en-US" sz="2400" dirty="0"/>
              <a:t>.h, *.lib, *.</a:t>
            </a:r>
            <a:r>
              <a:rPr lang="en-US" sz="2400" dirty="0" err="1"/>
              <a:t>dll</a:t>
            </a:r>
            <a:r>
              <a:rPr lang="en-US" sz="2400" dirty="0"/>
              <a:t>, …)</a:t>
            </a:r>
            <a:r>
              <a:rPr lang="ru-RU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Загрузить или скопировать вручную.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в систему штатными средствами.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через менеджер библиотек.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Компилятор и компоновщик должны их найти.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в стандартных каталогах (папках).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Настроить каталоги для поиска.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Программа при запуске должна найти </a:t>
            </a:r>
            <a:r>
              <a:rPr lang="en-US" sz="2400" dirty="0"/>
              <a:t>DLL.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Устанавливать библиотеку вместе с программой.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</a:t>
            </a:r>
            <a:r>
              <a:rPr lang="en-US" sz="2000" dirty="0"/>
              <a:t>DLL </a:t>
            </a:r>
            <a:r>
              <a:rPr lang="ru-RU" sz="2000" dirty="0"/>
              <a:t>в каталоге, где происходит поиск.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9341-E3B8-422C-B3CB-10BD0CB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7E96-A04A-47D4-90F2-5A6AF746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F1B8-B1CC-4712-B493-D919FA3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24EC-ADC1-46E8-8DD4-ADE977D3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244"/>
          </a:xfrm>
        </p:spPr>
        <p:txBody>
          <a:bodyPr>
            <a:normAutofit/>
          </a:bodyPr>
          <a:lstStyle/>
          <a:p>
            <a:r>
              <a:rPr lang="ru-RU" sz="3600" b="1" dirty="0"/>
              <a:t>Загрузка библиотеки вручную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A0C1-1AE4-4320-9098-7B0F65A7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CA34-AFA1-4019-A1E8-2978BB15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7764-6BF3-4A67-B8A2-B44B726E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52CFB-324E-467F-9AC4-6377BECC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2454"/>
            <a:ext cx="4081492" cy="146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EB060-2EE5-4008-B348-D54CB3A77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0"/>
          <a:stretch/>
        </p:blipFill>
        <p:spPr>
          <a:xfrm>
            <a:off x="1828857" y="4241338"/>
            <a:ext cx="2480959" cy="2021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E6C8C-B46F-4577-B6A4-91628435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85" y="2660255"/>
            <a:ext cx="3681165" cy="36026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DA95AF-A57F-4C4A-8A3B-7683A0F56712}"/>
              </a:ext>
            </a:extLst>
          </p:cNvPr>
          <p:cNvCxnSpPr>
            <a:cxnSpLocks/>
          </p:cNvCxnSpPr>
          <p:nvPr/>
        </p:nvCxnSpPr>
        <p:spPr>
          <a:xfrm>
            <a:off x="2019656" y="3470483"/>
            <a:ext cx="649740" cy="729318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EF175-EB43-4813-A861-E3F62649418C}"/>
              </a:ext>
            </a:extLst>
          </p:cNvPr>
          <p:cNvCxnSpPr>
            <a:cxnSpLocks/>
          </p:cNvCxnSpPr>
          <p:nvPr/>
        </p:nvCxnSpPr>
        <p:spPr>
          <a:xfrm flipV="1">
            <a:off x="2913133" y="3216585"/>
            <a:ext cx="1873306" cy="16224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D0B0F-D783-4FED-A78F-D9EBEC7F5DEE}"/>
              </a:ext>
            </a:extLst>
          </p:cNvPr>
          <p:cNvSpPr/>
          <p:nvPr/>
        </p:nvSpPr>
        <p:spPr>
          <a:xfrm>
            <a:off x="882032" y="3542144"/>
            <a:ext cx="936147" cy="367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21467-D155-4E5B-AB8C-A8A85FEB9590}"/>
              </a:ext>
            </a:extLst>
          </p:cNvPr>
          <p:cNvSpPr/>
          <p:nvPr/>
        </p:nvSpPr>
        <p:spPr>
          <a:xfrm>
            <a:off x="4894333" y="2572906"/>
            <a:ext cx="936147" cy="3038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B3F3A-FCAF-4746-987E-673CF1396F6E}"/>
              </a:ext>
            </a:extLst>
          </p:cNvPr>
          <p:cNvSpPr/>
          <p:nvPr/>
        </p:nvSpPr>
        <p:spPr>
          <a:xfrm>
            <a:off x="4786439" y="4373421"/>
            <a:ext cx="3728911" cy="25085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E3CA97-B346-438C-BCAC-2396D40CFA15}"/>
              </a:ext>
            </a:extLst>
          </p:cNvPr>
          <p:cNvSpPr txBox="1"/>
          <p:nvPr/>
        </p:nvSpPr>
        <p:spPr>
          <a:xfrm>
            <a:off x="628650" y="1347600"/>
            <a:ext cx="740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Полный пример использования DISLIN в учебной практике.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B264B1-8A1C-459E-856D-A5D96D84206B}"/>
              </a:ext>
            </a:extLst>
          </p:cNvPr>
          <p:cNvSpPr txBox="1"/>
          <p:nvPr/>
        </p:nvSpPr>
        <p:spPr>
          <a:xfrm>
            <a:off x="628650" y="1758672"/>
            <a:ext cx="747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Библиотеку нужно брать из доверенных источников:</a:t>
            </a:r>
          </a:p>
          <a:p>
            <a:r>
              <a:rPr lang="ru-RU" dirty="0">
                <a:solidFill>
                  <a:srgbClr val="FF0000"/>
                </a:solidFill>
              </a:rPr>
              <a:t>с сайта разработчика, по ссылке с него или из репозитария пакетов.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0877-9527-453C-BAC0-C20211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C-style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8B3E-B258-46A2-8F34-2C7E08A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«Простые» типы данных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2060"/>
                </a:solidFill>
              </a:rPr>
              <a:t>uint32_t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char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double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Присутствуют во всех языках.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Имеют известное представление в памяти.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Типы фиксированного размера: </a:t>
            </a:r>
            <a:r>
              <a:rPr lang="en-US" sz="2000" dirty="0">
                <a:solidFill>
                  <a:srgbClr val="002060"/>
                </a:solidFill>
              </a:rPr>
              <a:t>uint32_t</a:t>
            </a:r>
            <a:r>
              <a:rPr lang="ru-RU" sz="2000" dirty="0"/>
              <a:t>, ...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Структуры из полей простых типов.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Статические массивы.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Указатели, в т. ч. для динамических массивов.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Функции.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rgbClr val="FF0000"/>
                </a:solidFill>
              </a:rPr>
              <a:t>НЕТ: типы со сложным внутренним устройством, которые специфичны для языка (</a:t>
            </a:r>
            <a:r>
              <a:rPr lang="en-US" sz="2000" dirty="0">
                <a:solidFill>
                  <a:srgbClr val="0070C0"/>
                </a:solidFill>
              </a:rPr>
              <a:t>vector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AC9F-BF1D-4CD9-BCBF-21429FD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66F5-7F87-4538-9193-0BED3079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65EC-7D28-4131-B1AA-16F300FE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0CB-BAD4-40B6-961C-2012DD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70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Пример: библиотека </a:t>
            </a:r>
            <a:br>
              <a:rPr lang="ru-RU" sz="3600" b="1" dirty="0"/>
            </a:br>
            <a:r>
              <a:rPr lang="ru-RU" sz="3600" b="1" dirty="0"/>
              <a:t>для работы с матрицами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9B5E-75F3-4A80-9B37-6CEF80E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708"/>
            <a:ext cx="7886700" cy="44142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matrix_create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matrix_free</a:t>
            </a:r>
            <a:r>
              <a:rPr lang="en-US" sz="2000" dirty="0">
                <a:solidFill>
                  <a:srgbClr val="002060"/>
                </a:solidFill>
              </a:rPr>
              <a:t>(Matrix* 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matrix_get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matrix_set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col,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value);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matrix_multiply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a, 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b, Matrix* c);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4D610FF-D205-4C57-A634-6D8C713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FEBB2BF4-9C38-4387-A4DB-F561AD4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85345639-D562-4109-B9B5-5039BA2A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393F-8C5B-4146-A1E7-B97C8DC9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71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Проектирование </a:t>
            </a:r>
            <a:r>
              <a:rPr lang="en-US" sz="3600" b="1" dirty="0"/>
              <a:t>API</a:t>
            </a:r>
            <a:r>
              <a:rPr lang="ru-RU" sz="3600" b="1" dirty="0"/>
              <a:t> начинается</a:t>
            </a:r>
            <a:br>
              <a:rPr lang="ru-RU" sz="3600" b="1" dirty="0"/>
            </a:br>
            <a:r>
              <a:rPr lang="ru-RU" sz="3600" b="1" dirty="0"/>
              <a:t>с примеров использования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81E5-D7EC-45F8-B2B8-290EB1FB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74" y="1970411"/>
            <a:ext cx="5225938" cy="42038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2060"/>
                </a:solidFill>
              </a:rPr>
              <a:t>Matrix a, b, c;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if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dirty="0" err="1">
                <a:solidFill>
                  <a:srgbClr val="00B050"/>
                </a:solidFill>
              </a:rPr>
              <a:t>matrix_create</a:t>
            </a:r>
            <a:r>
              <a:rPr lang="en-US" sz="1800" dirty="0">
                <a:solidFill>
                  <a:srgbClr val="00B050"/>
                </a:solidFill>
              </a:rPr>
              <a:t>(&amp;a, 3, 4)</a:t>
            </a:r>
            <a:r>
              <a:rPr lang="en-US" sz="1800" dirty="0">
                <a:solidFill>
                  <a:srgbClr val="002060"/>
                </a:solidFill>
              </a:rPr>
              <a:t> &lt; 0)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cerr</a:t>
            </a:r>
            <a:r>
              <a:rPr lang="en-US" sz="1800" dirty="0">
                <a:solidFill>
                  <a:srgbClr val="002060"/>
                </a:solidFill>
              </a:rPr>
              <a:t> &lt;&lt; "</a:t>
            </a:r>
            <a:r>
              <a:rPr lang="ru-RU" sz="1800" dirty="0">
                <a:solidFill>
                  <a:srgbClr val="002060"/>
                </a:solidFill>
              </a:rPr>
              <a:t>Не хватает памяти под </a:t>
            </a:r>
            <a:r>
              <a:rPr lang="en-US" sz="1800" dirty="0">
                <a:solidFill>
                  <a:srgbClr val="002060"/>
                </a:solidFill>
              </a:rPr>
              <a:t>A.\n";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return</a:t>
            </a:r>
            <a:r>
              <a:rPr lang="en-US" sz="1800" dirty="0">
                <a:solidFill>
                  <a:srgbClr val="002060"/>
                </a:solidFill>
              </a:rPr>
              <a:t> 1;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= 0;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&lt; 3;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++)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j = 0; j &lt; 4; </a:t>
            </a:r>
            <a:r>
              <a:rPr lang="en-US" sz="1800" dirty="0" err="1">
                <a:solidFill>
                  <a:srgbClr val="002060"/>
                </a:solidFill>
              </a:rPr>
              <a:t>j++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b="1" dirty="0">
                <a:solidFill>
                  <a:srgbClr val="002060"/>
                </a:solidFill>
              </a:rPr>
              <a:t>double</a:t>
            </a:r>
            <a:r>
              <a:rPr lang="en-US" sz="1800" dirty="0">
                <a:solidFill>
                  <a:srgbClr val="002060"/>
                </a:solidFill>
              </a:rPr>
              <a:t>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2060"/>
                </a:solidFill>
              </a:rPr>
              <a:t>cin</a:t>
            </a:r>
            <a:r>
              <a:rPr lang="en-US" sz="1800" dirty="0">
                <a:solidFill>
                  <a:srgbClr val="002060"/>
                </a:solidFill>
              </a:rPr>
              <a:t> &gt;&gt;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B050"/>
                </a:solidFill>
              </a:rPr>
              <a:t>matrix_set</a:t>
            </a:r>
            <a:r>
              <a:rPr lang="en-US" sz="1800" dirty="0">
                <a:solidFill>
                  <a:srgbClr val="00B050"/>
                </a:solidFill>
              </a:rPr>
              <a:t>(&amp;a, 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, j, x);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// </a:t>
            </a:r>
            <a:r>
              <a:rPr lang="ru-RU" sz="1800" dirty="0">
                <a:solidFill>
                  <a:srgbClr val="00B0F0"/>
                </a:solidFill>
              </a:rPr>
              <a:t>Аналогичный код для ввода </a:t>
            </a:r>
            <a:r>
              <a:rPr lang="en-US" sz="1800" dirty="0">
                <a:solidFill>
                  <a:srgbClr val="00B0F0"/>
                </a:solidFill>
              </a:rPr>
              <a:t>b.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B050"/>
                </a:solidFill>
              </a:rPr>
              <a:t>matrix_multiply</a:t>
            </a:r>
            <a:r>
              <a:rPr lang="en-US" sz="1800" dirty="0">
                <a:solidFill>
                  <a:srgbClr val="00B050"/>
                </a:solidFill>
              </a:rPr>
              <a:t>(&amp;a, &amp;b, &amp;c); </a:t>
            </a:r>
            <a:r>
              <a:rPr lang="en-US" sz="1800" dirty="0">
                <a:solidFill>
                  <a:srgbClr val="00B0F0"/>
                </a:solidFill>
              </a:rPr>
              <a:t>// c = a *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1CF8-1363-4CD2-8F0F-9D020AA8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18F4-C7E5-4E29-A1D5-8C21142E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1D90-2AA2-4F8D-88AB-86262296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ABCF-7937-4BAC-B898-3417FE9D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Безопасный </a:t>
            </a:r>
            <a:r>
              <a:rPr lang="en-US" b="1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2F10-459E-4F10-A738-F36310FA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должна сообщать об ошибках.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Функция может возвращать признак успеха (обычно 0).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Может быть функция получения последней ошибки.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Библиотека НЕ должна реагировать на ошибки: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показывать сообщения (не знает, как нужно).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завершать программу аварийно (не знает, стоит ли).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Вызовы функций или выполняют работу, </a:t>
            </a:r>
            <a:br>
              <a:rPr lang="ru-RU" sz="2400" dirty="0"/>
            </a:br>
            <a:r>
              <a:rPr lang="ru-RU" sz="2400" dirty="0"/>
              <a:t>или не меняют ничего</a:t>
            </a:r>
            <a:br>
              <a:rPr lang="ru-RU" sz="2400" dirty="0"/>
            </a:br>
            <a:r>
              <a:rPr lang="ru-RU" sz="2400" dirty="0"/>
              <a:t>(НЕ делают работу наполовину).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75A3-B975-462B-B48F-BFDE0574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CF7E-F600-4F4D-815D-1D99143F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6FBE-7A15-42F3-8C67-827C7CA3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81E8-AB8A-4375-8A98-016D7E38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Безопасный </a:t>
            </a:r>
            <a:r>
              <a:rPr lang="en-US" sz="3200" b="1" dirty="0"/>
              <a:t>API</a:t>
            </a:r>
            <a:r>
              <a:rPr lang="ru-RU" sz="3200" b="1" dirty="0"/>
              <a:t> создания матриц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61F0-314B-4591-B52F-4C706BECF20F}"/>
              </a:ext>
            </a:extLst>
          </p:cNvPr>
          <p:cNvSpPr txBox="1"/>
          <p:nvPr/>
        </p:nvSpPr>
        <p:spPr>
          <a:xfrm>
            <a:off x="725087" y="1630284"/>
            <a:ext cx="7023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(Matrix* m,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*)</a:t>
            </a:r>
            <a:r>
              <a:rPr lang="en-US" dirty="0" err="1">
                <a:solidFill>
                  <a:srgbClr val="002060"/>
                </a:solidFill>
              </a:rPr>
              <a:t>calloc</a:t>
            </a:r>
            <a:r>
              <a:rPr lang="en-US" dirty="0">
                <a:solidFill>
                  <a:srgbClr val="002060"/>
                </a:solidFill>
              </a:rPr>
              <a:t>(rows</a:t>
            </a:r>
            <a:r>
              <a:rPr lang="ru-RU" dirty="0">
                <a:solidFill>
                  <a:srgbClr val="002060"/>
                </a:solidFill>
              </a:rPr>
              <a:t> * </a:t>
            </a:r>
            <a:r>
              <a:rPr lang="en-US" dirty="0">
                <a:solidFill>
                  <a:srgbClr val="002060"/>
                </a:solidFill>
              </a:rPr>
              <a:t>cols,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double);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(items ==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en-US" dirty="0">
                <a:solidFill>
                  <a:srgbClr val="002060"/>
                </a:solidFill>
              </a:rPr>
              <a:t>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-1;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m-&gt;items = items;</a:t>
            </a:r>
          </a:p>
          <a:p>
            <a:r>
              <a:rPr lang="en-US" dirty="0">
                <a:solidFill>
                  <a:srgbClr val="002060"/>
                </a:solidFill>
              </a:rPr>
              <a:t>	m-&gt;rows = rows;</a:t>
            </a:r>
          </a:p>
          <a:p>
            <a:r>
              <a:rPr lang="en-US" dirty="0">
                <a:solidFill>
                  <a:srgbClr val="002060"/>
                </a:solidFill>
              </a:rPr>
              <a:t>	m-&gt;cols = cols;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8FC53-974B-492D-BD25-F694BFB3B314}"/>
              </a:ext>
            </a:extLst>
          </p:cNvPr>
          <p:cNvSpPr txBox="1"/>
          <p:nvPr/>
        </p:nvSpPr>
        <p:spPr>
          <a:xfrm>
            <a:off x="3608379" y="5255776"/>
            <a:ext cx="49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записывается только после того,</a:t>
            </a:r>
            <a:br>
              <a:rPr lang="ru-RU" dirty="0"/>
            </a:br>
            <a:r>
              <a:rPr lang="ru-RU" dirty="0"/>
              <a:t>как проверены все ошибки.</a:t>
            </a:r>
            <a:br>
              <a:rPr lang="ru-RU" dirty="0"/>
            </a:br>
            <a:r>
              <a:rPr lang="ru-RU" dirty="0"/>
              <a:t>Если была ошибка,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 </a:t>
            </a:r>
            <a:r>
              <a:rPr lang="ru-RU" dirty="0"/>
              <a:t>не меняется.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71FAE-7932-471D-A8E2-E559C3592491}"/>
              </a:ext>
            </a:extLst>
          </p:cNvPr>
          <p:cNvSpPr txBox="1"/>
          <p:nvPr/>
        </p:nvSpPr>
        <p:spPr>
          <a:xfrm>
            <a:off x="725087" y="5532775"/>
            <a:ext cx="254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 значит «успех».</a:t>
            </a:r>
            <a:br>
              <a:rPr lang="ru-RU" dirty="0"/>
            </a:br>
            <a:r>
              <a:rPr lang="ru-RU" dirty="0"/>
              <a:t>Это документируется.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2983-0DED-4919-8FF4-C81D76C133B8}"/>
              </a:ext>
            </a:extLst>
          </p:cNvPr>
          <p:cNvSpPr txBox="1"/>
          <p:nvPr/>
        </p:nvSpPr>
        <p:spPr>
          <a:xfrm>
            <a:off x="4763425" y="2798684"/>
            <a:ext cx="365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Выделяет память под </a:t>
            </a:r>
            <a:r>
              <a:rPr lang="en-US" dirty="0">
                <a:solidFill>
                  <a:srgbClr val="002060"/>
                </a:solidFill>
              </a:rPr>
              <a:t>rows*cols</a:t>
            </a:r>
            <a:br>
              <a:rPr lang="en-US" dirty="0"/>
            </a:br>
            <a:r>
              <a:rPr lang="ru-RU" dirty="0"/>
              <a:t>элементов типа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Возвращает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ru-RU" dirty="0"/>
              <a:t> при ошибке.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472CA-BD8E-4CF0-A4A0-D74175ABA794}"/>
              </a:ext>
            </a:extLst>
          </p:cNvPr>
          <p:cNvSpPr txBox="1"/>
          <p:nvPr/>
        </p:nvSpPr>
        <p:spPr>
          <a:xfrm>
            <a:off x="3903737" y="3993813"/>
            <a:ext cx="46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Сообщается об ошибке.</a:t>
            </a:r>
            <a:br>
              <a:rPr lang="ru-RU" dirty="0"/>
            </a:br>
            <a:r>
              <a:rPr lang="ru-RU" dirty="0"/>
              <a:t>Если приложению будет нужно,</a:t>
            </a:r>
            <a:br>
              <a:rPr lang="ru-RU" dirty="0"/>
            </a:br>
            <a:r>
              <a:rPr lang="ru-RU" dirty="0"/>
              <a:t>оно само покажет ошибку пользователю.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4E894-D312-4872-96E7-42B570CD33BC}"/>
              </a:ext>
            </a:extLst>
          </p:cNvPr>
          <p:cNvCxnSpPr>
            <a:cxnSpLocks/>
          </p:cNvCxnSpPr>
          <p:nvPr/>
        </p:nvCxnSpPr>
        <p:spPr>
          <a:xfrm flipH="1" flipV="1">
            <a:off x="4580527" y="2601589"/>
            <a:ext cx="251680" cy="2371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90BF4-D365-4C8E-A895-04093D745AE6}"/>
              </a:ext>
            </a:extLst>
          </p:cNvPr>
          <p:cNvCxnSpPr>
            <a:cxnSpLocks/>
          </p:cNvCxnSpPr>
          <p:nvPr/>
        </p:nvCxnSpPr>
        <p:spPr>
          <a:xfrm flipH="1" flipV="1">
            <a:off x="2835345" y="3024991"/>
            <a:ext cx="1068392" cy="10069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6E2139-B5C1-4360-8299-786B54781160}"/>
              </a:ext>
            </a:extLst>
          </p:cNvPr>
          <p:cNvCxnSpPr>
            <a:cxnSpLocks/>
          </p:cNvCxnSpPr>
          <p:nvPr/>
        </p:nvCxnSpPr>
        <p:spPr>
          <a:xfrm flipH="1" flipV="1">
            <a:off x="3044049" y="3722014"/>
            <a:ext cx="617598" cy="15337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1F34EC-EAA2-4EC1-861E-47E40DCE72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96269" y="4517733"/>
            <a:ext cx="68192" cy="10150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DFF00D7-BCBE-474F-B943-4F614757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72B5C6E-1675-4EFB-A202-401E9B3A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C19838D-19E9-4CF1-A3A3-E7AF332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623E-F33A-445F-9AFE-8064FB2F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Пример: ЛР № 3, общий код</a:t>
            </a:r>
            <a:endParaRPr lang="en-US" sz="36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2CED600-D7B7-49ED-BB45-08B04738EF6A}"/>
              </a:ext>
            </a:extLst>
          </p:cNvPr>
          <p:cNvSpPr/>
          <p:nvPr/>
        </p:nvSpPr>
        <p:spPr>
          <a:xfrm>
            <a:off x="628650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A98A999-20FA-4429-933B-1E928C16A347}"/>
              </a:ext>
            </a:extLst>
          </p:cNvPr>
          <p:cNvSpPr/>
          <p:nvPr/>
        </p:nvSpPr>
        <p:spPr>
          <a:xfrm>
            <a:off x="628650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8449B8D-D1DB-445F-B869-721A1751E868}"/>
              </a:ext>
            </a:extLst>
          </p:cNvPr>
          <p:cNvSpPr/>
          <p:nvPr/>
        </p:nvSpPr>
        <p:spPr>
          <a:xfrm>
            <a:off x="6722964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67EDF23-0940-41A0-B8B8-86EA32660788}"/>
              </a:ext>
            </a:extLst>
          </p:cNvPr>
          <p:cNvSpPr/>
          <p:nvPr/>
        </p:nvSpPr>
        <p:spPr>
          <a:xfrm>
            <a:off x="628650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DA900-ECED-455C-B74F-E69C0944F764}"/>
              </a:ext>
            </a:extLst>
          </p:cNvPr>
          <p:cNvSpPr/>
          <p:nvPr/>
        </p:nvSpPr>
        <p:spPr>
          <a:xfrm>
            <a:off x="2876718" y="3387865"/>
            <a:ext cx="1379773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F5048-26BA-427A-BF48-4B701EDEF017}"/>
              </a:ext>
            </a:extLst>
          </p:cNvPr>
          <p:cNvSpPr/>
          <p:nvPr/>
        </p:nvSpPr>
        <p:spPr>
          <a:xfrm>
            <a:off x="4478941" y="3387865"/>
            <a:ext cx="1792385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8768CE40-78E1-4378-9F0F-167820FC9E28}"/>
              </a:ext>
            </a:extLst>
          </p:cNvPr>
          <p:cNvSpPr/>
          <p:nvPr/>
        </p:nvSpPr>
        <p:spPr>
          <a:xfrm>
            <a:off x="6722964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6473861-E956-414A-AC6F-7B35D6473EA7}"/>
              </a:ext>
            </a:extLst>
          </p:cNvPr>
          <p:cNvSpPr/>
          <p:nvPr/>
        </p:nvSpPr>
        <p:spPr>
          <a:xfrm>
            <a:off x="6722964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EF1658E-27C4-448D-A646-31F9B23AEADD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2421036" y="2763430"/>
            <a:ext cx="1145569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55D663C-1206-43C7-AF49-5AE8204E8EC1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2421036" y="4743281"/>
            <a:ext cx="1145569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35C04B0-D095-4057-BD5A-4C222AC17263}"/>
              </a:ext>
            </a:extLst>
          </p:cNvPr>
          <p:cNvCxnSpPr>
            <a:stCxn id="6" idx="1"/>
            <a:endCxn id="9" idx="0"/>
          </p:cNvCxnSpPr>
          <p:nvPr/>
        </p:nvCxnSpPr>
        <p:spPr>
          <a:xfrm rot="10800000" flipV="1">
            <a:off x="5375134" y="2763429"/>
            <a:ext cx="1347830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AA98C0B-3B44-415C-AF0A-870A4FC4E98D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5375134" y="4743282"/>
            <a:ext cx="1347830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F0CC67-F1AF-4AFD-B50A-8B118CA38BF5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524843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1089C7-55AF-4F80-9E7C-1FCEA7AEEF70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V="1">
            <a:off x="7619157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6A75ED-AB18-45C0-A4C9-47A0FA0AEBDA}"/>
              </a:ext>
            </a:extLst>
          </p:cNvPr>
          <p:cNvSpPr txBox="1"/>
          <p:nvPr/>
        </p:nvSpPr>
        <p:spPr>
          <a:xfrm>
            <a:off x="7617217" y="32298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0AFD25-721E-4F5B-BEB1-56E9E2682761}"/>
              </a:ext>
            </a:extLst>
          </p:cNvPr>
          <p:cNvSpPr txBox="1"/>
          <p:nvPr/>
        </p:nvSpPr>
        <p:spPr>
          <a:xfrm>
            <a:off x="1526783" y="32443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C6DC1-CE61-4E54-BF70-2B6D4E0D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13CC73-F86D-499E-B683-CAF1E66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E15A02-D105-4D88-826C-BCE39B5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C2E4-1764-455E-8059-3B53E0B1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0654"/>
          </a:xfrm>
        </p:spPr>
        <p:txBody>
          <a:bodyPr>
            <a:normAutofit/>
          </a:bodyPr>
          <a:lstStyle/>
          <a:p>
            <a:r>
              <a:rPr lang="ru-RU" sz="4000" b="1" dirty="0"/>
              <a:t>Доступ к элементам матрицы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C6F3-A310-4623-A725-068AF385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781"/>
            <a:ext cx="4412688" cy="13255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Программе не должно быть нужно </a:t>
            </a:r>
            <a:br>
              <a:rPr lang="en-US" sz="2000" dirty="0"/>
            </a:br>
            <a:r>
              <a:rPr lang="ru-RU" sz="2000" dirty="0"/>
              <a:t>работать</a:t>
            </a:r>
            <a:r>
              <a:rPr lang="en-US" sz="2000" dirty="0"/>
              <a:t> </a:t>
            </a:r>
            <a:r>
              <a:rPr lang="ru-RU" sz="2000" dirty="0"/>
              <a:t>с «внутренностями»</a:t>
            </a:r>
            <a:br>
              <a:rPr lang="en-US" sz="2000" dirty="0"/>
            </a:br>
            <a:r>
              <a:rPr lang="ru-RU" sz="2000" dirty="0"/>
              <a:t>структур библиотеки.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86EF9-6754-4F7C-AE51-ABD9061F6B9A}"/>
              </a:ext>
            </a:extLst>
          </p:cNvPr>
          <p:cNvGrpSpPr/>
          <p:nvPr/>
        </p:nvGrpSpPr>
        <p:grpSpPr>
          <a:xfrm>
            <a:off x="5773275" y="1580136"/>
            <a:ext cx="1375644" cy="343912"/>
            <a:chOff x="3483623" y="2196983"/>
            <a:chExt cx="1375644" cy="343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B30527-1FFE-424E-A1D7-5F3D95D56C1B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25A2E1-AF23-45F7-977F-A3C400FA1719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6B9E20-285B-4A11-A1A6-2F7F5D16E20E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6BBCA0-87B2-4580-9EF2-18F3BC3EA701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4374DD5-7BDD-4320-A7BC-F67286A50F59}"/>
              </a:ext>
            </a:extLst>
          </p:cNvPr>
          <p:cNvGrpSpPr/>
          <p:nvPr/>
        </p:nvGrpSpPr>
        <p:grpSpPr>
          <a:xfrm>
            <a:off x="5773275" y="1924047"/>
            <a:ext cx="1375644" cy="343912"/>
            <a:chOff x="3483623" y="2540894"/>
            <a:chExt cx="1375644" cy="343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1D2AE-7AA7-488D-9ADC-DC616EE7E2F1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3028CD-B808-4363-87AC-E981CDDB051A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72326A-B0EE-4079-8B02-CF908EE576BF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769E87-C6D3-491E-A51E-94D6EBADEEC2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6FAD9E-AF04-457C-8ED8-A6DEBAFC6453}"/>
              </a:ext>
            </a:extLst>
          </p:cNvPr>
          <p:cNvGrpSpPr/>
          <p:nvPr/>
        </p:nvGrpSpPr>
        <p:grpSpPr>
          <a:xfrm>
            <a:off x="5773275" y="2267958"/>
            <a:ext cx="1375644" cy="343912"/>
            <a:chOff x="3483623" y="2884805"/>
            <a:chExt cx="1375644" cy="3439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FBB017-33C3-45A6-A977-0830D9F776A8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9E9F01-6B7F-47BD-8070-821477CD582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371D1-9DEF-453D-AA49-3DF7C4B3D54E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405A8A-3744-4E02-BDE3-2B5CF1694697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FBF1CB-78B0-4613-A2E3-8C807971E93E}"/>
              </a:ext>
            </a:extLst>
          </p:cNvPr>
          <p:cNvGrpSpPr/>
          <p:nvPr/>
        </p:nvGrpSpPr>
        <p:grpSpPr>
          <a:xfrm>
            <a:off x="3563195" y="3347222"/>
            <a:ext cx="1375644" cy="343912"/>
            <a:chOff x="3483623" y="2196983"/>
            <a:chExt cx="1375644" cy="3439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65E1B9-9AAC-43CA-AD07-7D3A9C23B5CA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C5533C-A4E4-4F5A-8D19-86010931FF2D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43F25C-07E4-463E-8805-72133362636B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1EDADA-FED8-495D-A974-935971181677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4991A9-1AD8-41A3-AB50-0021A6BAC39A}"/>
              </a:ext>
            </a:extLst>
          </p:cNvPr>
          <p:cNvGrpSpPr/>
          <p:nvPr/>
        </p:nvGrpSpPr>
        <p:grpSpPr>
          <a:xfrm>
            <a:off x="4942802" y="3347221"/>
            <a:ext cx="1375644" cy="343911"/>
            <a:chOff x="3483623" y="2540894"/>
            <a:chExt cx="1375644" cy="3439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A8AAB8-1BD1-4F19-9C7E-E06D7009DF08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A6ED0A-E7CC-4222-91CD-CC8252E3FF6B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D29088-CE9F-405E-9A84-DC840F03A894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9C1DE0-9A83-4F06-845D-D40563877AA7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E95-C3A6-4068-810D-01A6E96E9378}"/>
              </a:ext>
            </a:extLst>
          </p:cNvPr>
          <p:cNvGrpSpPr/>
          <p:nvPr/>
        </p:nvGrpSpPr>
        <p:grpSpPr>
          <a:xfrm>
            <a:off x="6322409" y="3347219"/>
            <a:ext cx="1375644" cy="343912"/>
            <a:chOff x="3483623" y="2884805"/>
            <a:chExt cx="1375644" cy="3439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F8DB8-82D7-4DF1-8278-122594DEFC1A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77793A-5964-4AD7-B46A-DA2BAC4471B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667518-D345-480F-BD62-E9369E2B1F5D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3534CC-1540-4EB4-A5E9-832D25F34ADD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E8F599-4AA3-44C5-8F4D-9E2D110C403C}"/>
              </a:ext>
            </a:extLst>
          </p:cNvPr>
          <p:cNvGrpSpPr/>
          <p:nvPr/>
        </p:nvGrpSpPr>
        <p:grpSpPr>
          <a:xfrm>
            <a:off x="5518374" y="1580136"/>
            <a:ext cx="254901" cy="1031733"/>
            <a:chOff x="4984694" y="2088428"/>
            <a:chExt cx="254901" cy="103173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6FB8FD-8BC0-4598-9A8C-7E743C9B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64DA32-EC96-41F6-959D-B49CA35460F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400747-62D8-4DC0-9F04-55A550E3602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0C01A-A6E5-4A47-B87A-A834857E00E5}"/>
              </a:ext>
            </a:extLst>
          </p:cNvPr>
          <p:cNvGrpSpPr/>
          <p:nvPr/>
        </p:nvGrpSpPr>
        <p:grpSpPr>
          <a:xfrm rot="16200000">
            <a:off x="6333646" y="2063974"/>
            <a:ext cx="254901" cy="1375644"/>
            <a:chOff x="4984694" y="2088428"/>
            <a:chExt cx="254901" cy="10317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D6AE9D-73DC-49B3-A9AF-261C9FFE3088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F08A63-786D-4043-B22C-E04D74C898A2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E7580FD-15DA-4528-AD59-7327F03297C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490745-CD7D-48EC-98EB-B53262960DCF}"/>
              </a:ext>
            </a:extLst>
          </p:cNvPr>
          <p:cNvSpPr txBox="1"/>
          <p:nvPr/>
        </p:nvSpPr>
        <p:spPr>
          <a:xfrm>
            <a:off x="6163579" y="2806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7E9218-9C5A-49E1-8D1D-E4CC090EC119}"/>
              </a:ext>
            </a:extLst>
          </p:cNvPr>
          <p:cNvSpPr txBox="1"/>
          <p:nvPr/>
        </p:nvSpPr>
        <p:spPr>
          <a:xfrm rot="16200000">
            <a:off x="5086838" y="19034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C7FE2F-9E85-4922-8F1D-1DA0B7475A40}"/>
              </a:ext>
            </a:extLst>
          </p:cNvPr>
          <p:cNvCxnSpPr>
            <a:cxnSpLocks/>
          </p:cNvCxnSpPr>
          <p:nvPr/>
        </p:nvCxnSpPr>
        <p:spPr>
          <a:xfrm flipV="1">
            <a:off x="2867447" y="3514680"/>
            <a:ext cx="620364" cy="2323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B73C21-336F-4331-B33C-52A964064D4B}"/>
              </a:ext>
            </a:extLst>
          </p:cNvPr>
          <p:cNvSpPr txBox="1"/>
          <p:nvPr/>
        </p:nvSpPr>
        <p:spPr>
          <a:xfrm>
            <a:off x="623150" y="2611869"/>
            <a:ext cx="25207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CFEA2-3BFC-476C-9382-B3C61515BEFD}"/>
              </a:ext>
            </a:extLst>
          </p:cNvPr>
          <p:cNvSpPr txBox="1"/>
          <p:nvPr/>
        </p:nvSpPr>
        <p:spPr>
          <a:xfrm>
            <a:off x="634894" y="4395339"/>
            <a:ext cx="5715026" cy="189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matrix_get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Matrix* m,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((row &gt;= m-&gt;rows) || (col &gt;= m-&gt;cols)) </a:t>
            </a:r>
            <a:r>
              <a:rPr lang="en-US" b="1" dirty="0">
                <a:solidFill>
                  <a:srgbClr val="00B050"/>
                </a:solidFill>
              </a:rPr>
              <a:t>return</a:t>
            </a:r>
            <a:r>
              <a:rPr lang="en-US" dirty="0">
                <a:solidFill>
                  <a:srgbClr val="00B050"/>
                </a:solidFill>
              </a:rPr>
              <a:t> 0;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m-&gt;items[row * m-&gt;cols + col];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0CDFC-AB12-44C1-933E-518F274265C7}"/>
              </a:ext>
            </a:extLst>
          </p:cNvPr>
          <p:cNvSpPr txBox="1"/>
          <p:nvPr/>
        </p:nvSpPr>
        <p:spPr>
          <a:xfrm>
            <a:off x="6318446" y="3983945"/>
            <a:ext cx="24484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Безопасный </a:t>
            </a:r>
            <a:r>
              <a:rPr lang="en-US" dirty="0">
                <a:solidFill>
                  <a:srgbClr val="00B050"/>
                </a:solidFill>
              </a:rPr>
              <a:t>API: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/>
              <a:t>библиотека</a:t>
            </a:r>
            <a:br>
              <a:rPr lang="ru-RU" dirty="0"/>
            </a:br>
            <a:r>
              <a:rPr lang="ru-RU" dirty="0"/>
              <a:t>не обращается</a:t>
            </a:r>
            <a:br>
              <a:rPr lang="ru-RU" dirty="0"/>
            </a:br>
            <a:r>
              <a:rPr lang="ru-RU" dirty="0"/>
              <a:t>за пределы массива</a:t>
            </a:r>
            <a:br>
              <a:rPr lang="ru-RU" dirty="0"/>
            </a:br>
            <a:r>
              <a:rPr lang="ru-RU" dirty="0"/>
              <a:t>при ошибочных</a:t>
            </a:r>
            <a:br>
              <a:rPr lang="ru-RU" dirty="0"/>
            </a:br>
            <a:r>
              <a:rPr lang="ru-RU" dirty="0"/>
              <a:t>аргументах функции.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Но это «лишние»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операции.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DEE2B969-4479-479B-96FB-19FC271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2689BBD6-7537-44AB-8084-B6AE715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E0F6BDC9-21DB-4077-9F62-10D1BB24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A31F-FA64-497E-AF8B-F64827F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17999"/>
          </a:xfrm>
        </p:spPr>
        <p:txBody>
          <a:bodyPr>
            <a:normAutofit/>
          </a:bodyPr>
          <a:lstStyle/>
          <a:p>
            <a:r>
              <a:rPr lang="en-US" sz="4000" b="1" dirty="0"/>
              <a:t>Opaque pointers (handles)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7D1C-3333-49EC-A8CF-501A1E1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9852"/>
            <a:ext cx="7777458" cy="1502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Зачем программе знать содержимое структуры </a:t>
            </a:r>
            <a:r>
              <a:rPr lang="en-US" sz="2000" dirty="0">
                <a:solidFill>
                  <a:srgbClr val="002060"/>
                </a:solidFill>
              </a:rPr>
              <a:t>Matrix</a:t>
            </a:r>
            <a:r>
              <a:rPr lang="en-US" sz="2000" dirty="0"/>
              <a:t>?</a:t>
            </a:r>
          </a:p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Незачем!</a:t>
            </a:r>
          </a:p>
          <a:p>
            <a:pPr marL="457200" lvl="1" indent="0">
              <a:buNone/>
            </a:pPr>
            <a:r>
              <a:rPr lang="ru-RU" sz="2000" dirty="0"/>
              <a:t>Хуже того: автор библиотеки теперь не может</a:t>
            </a:r>
            <a:br>
              <a:rPr lang="ru-RU" sz="2000" dirty="0"/>
            </a:br>
            <a:r>
              <a:rPr lang="ru-RU" sz="2000" dirty="0"/>
              <a:t>легко изменить состав полей.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4D68-68E4-49F4-A780-4CE25F090E6A}"/>
              </a:ext>
            </a:extLst>
          </p:cNvPr>
          <p:cNvSpPr txBox="1"/>
          <p:nvPr/>
        </p:nvSpPr>
        <p:spPr>
          <a:xfrm>
            <a:off x="628650" y="3036125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matrix.h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(</a:t>
            </a:r>
            <a:r>
              <a:rPr lang="ru-RU" b="1" dirty="0"/>
              <a:t>интерфейс)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640D7-179A-434B-8726-DEEE7DE3DB98}"/>
              </a:ext>
            </a:extLst>
          </p:cNvPr>
          <p:cNvSpPr txBox="1"/>
          <p:nvPr/>
        </p:nvSpPr>
        <p:spPr>
          <a:xfrm>
            <a:off x="6625250" y="2753163"/>
            <a:ext cx="168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matrix.cpp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/>
              <a:t>(</a:t>
            </a:r>
            <a:r>
              <a:rPr lang="ru-RU" b="1" dirty="0"/>
              <a:t>реализация)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6463F-3188-416E-918D-04863A93ABF4}"/>
              </a:ext>
            </a:extLst>
          </p:cNvPr>
          <p:cNvSpPr txBox="1"/>
          <p:nvPr/>
        </p:nvSpPr>
        <p:spPr>
          <a:xfrm>
            <a:off x="628650" y="3469061"/>
            <a:ext cx="52259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Matrix;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Matrix*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0CC76-4A26-4352-844C-5CAB1C27DB86}"/>
              </a:ext>
            </a:extLst>
          </p:cNvPr>
          <p:cNvSpPr txBox="1"/>
          <p:nvPr/>
        </p:nvSpPr>
        <p:spPr>
          <a:xfrm>
            <a:off x="5984060" y="3469061"/>
            <a:ext cx="232645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38371-5283-4AFF-99FA-FB3D2D4ED55C}"/>
              </a:ext>
            </a:extLst>
          </p:cNvPr>
          <p:cNvSpPr txBox="1"/>
          <p:nvPr/>
        </p:nvSpPr>
        <p:spPr>
          <a:xfrm>
            <a:off x="628650" y="4815419"/>
            <a:ext cx="3610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объявлять</a:t>
            </a:r>
            <a:br>
              <a:rPr lang="ru-RU" dirty="0"/>
            </a:br>
            <a:r>
              <a:rPr lang="ru-RU" dirty="0"/>
              <a:t>(но не разыменовывать)</a:t>
            </a:r>
            <a:br>
              <a:rPr lang="ru-RU" dirty="0"/>
            </a:br>
            <a:r>
              <a:rPr lang="ru-RU" b="1" dirty="0"/>
              <a:t>непрозрачные</a:t>
            </a:r>
            <a:r>
              <a:rPr lang="ru-RU" dirty="0"/>
              <a:t> указатели</a:t>
            </a:r>
            <a:br>
              <a:rPr lang="ru-RU" dirty="0"/>
            </a:br>
            <a:r>
              <a:rPr lang="ru-RU" dirty="0"/>
              <a:t>на объявленные,</a:t>
            </a:r>
            <a:br>
              <a:rPr lang="ru-RU" dirty="0"/>
            </a:br>
            <a:r>
              <a:rPr lang="ru-RU" dirty="0"/>
              <a:t>но не определенные структуры.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0EE4C-B6EC-4D9E-BF43-76CC7E636F42}"/>
              </a:ext>
            </a:extLst>
          </p:cNvPr>
          <p:cNvSpPr txBox="1"/>
          <p:nvPr/>
        </p:nvSpPr>
        <p:spPr>
          <a:xfrm>
            <a:off x="4440136" y="5369417"/>
            <a:ext cx="323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Handle (</a:t>
            </a:r>
            <a:r>
              <a:rPr lang="ru-RU" b="1" dirty="0"/>
              <a:t>дескриптор) — </a:t>
            </a:r>
            <a:br>
              <a:rPr lang="ru-RU" dirty="0"/>
            </a:br>
            <a:r>
              <a:rPr lang="ru-RU" dirty="0"/>
              <a:t>объект библиотеки,</a:t>
            </a:r>
            <a:br>
              <a:rPr lang="ru-RU" dirty="0"/>
            </a:br>
            <a:r>
              <a:rPr lang="ru-RU" dirty="0"/>
              <a:t>устройство которого скрыто.</a:t>
            </a:r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3A7995F-1489-472F-8637-6DC3AC0065CC}"/>
              </a:ext>
            </a:extLst>
          </p:cNvPr>
          <p:cNvSpPr/>
          <p:nvPr/>
        </p:nvSpPr>
        <p:spPr>
          <a:xfrm>
            <a:off x="315883" y="4215950"/>
            <a:ext cx="781397" cy="1378865"/>
          </a:xfrm>
          <a:prstGeom prst="arc">
            <a:avLst>
              <a:gd name="adj1" fmla="val 5900387"/>
              <a:gd name="adj2" fmla="val 15690452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EE3D5D8-691B-499A-91B3-C32FE48216C3}"/>
              </a:ext>
            </a:extLst>
          </p:cNvPr>
          <p:cNvCxnSpPr>
            <a:cxnSpLocks/>
          </p:cNvCxnSpPr>
          <p:nvPr/>
        </p:nvCxnSpPr>
        <p:spPr>
          <a:xfrm rot="10800000">
            <a:off x="2139246" y="3649508"/>
            <a:ext cx="2817131" cy="1749612"/>
          </a:xfrm>
          <a:prstGeom prst="curvedConnector3">
            <a:avLst>
              <a:gd name="adj1" fmla="val 307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6885662C-90E2-4424-9379-5FB742B4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051371-3AD3-4A27-A51B-671B3D3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B349684-143D-47E5-BE57-84622D23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5078-65FB-4919-9694-F630B85B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7624"/>
          </a:xfrm>
        </p:spPr>
        <p:txBody>
          <a:bodyPr>
            <a:normAutofit/>
          </a:bodyPr>
          <a:lstStyle/>
          <a:p>
            <a:r>
              <a:rPr lang="en-US" sz="4000" b="1" dirty="0"/>
              <a:t>Opaque pointers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продолж.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D432-150A-40B9-B0CC-A58A3FE3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5349"/>
            <a:ext cx="7886700" cy="4705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Matrix* </a:t>
            </a:r>
            <a:r>
              <a:rPr lang="en-US" sz="2000" dirty="0" err="1">
                <a:solidFill>
                  <a:srgbClr val="002060"/>
                </a:solidFill>
              </a:rPr>
              <a:t>matrix_create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uint32_t </a:t>
            </a:r>
            <a:r>
              <a:rPr lang="en-US" sz="2000" dirty="0">
                <a:solidFill>
                  <a:srgbClr val="002060"/>
                </a:solidFill>
              </a:rPr>
              <a:t>rows,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Matrix* m = (Matrix*)malloc(</a:t>
            </a:r>
            <a:r>
              <a:rPr lang="en-US" sz="2000" b="1" dirty="0" err="1">
                <a:solidFill>
                  <a:srgbClr val="002060"/>
                </a:solidFill>
              </a:rPr>
              <a:t>sizeof</a:t>
            </a:r>
            <a:r>
              <a:rPr lang="en-US" sz="2000" dirty="0">
                <a:solidFill>
                  <a:srgbClr val="002060"/>
                </a:solidFill>
              </a:rPr>
              <a:t>(*m));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if</a:t>
            </a:r>
            <a:r>
              <a:rPr lang="en-US" sz="2000" dirty="0">
                <a:solidFill>
                  <a:srgbClr val="002060"/>
                </a:solidFill>
              </a:rPr>
              <a:t> (m ==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}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m-&gt;data = 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*)</a:t>
            </a:r>
            <a:r>
              <a:rPr lang="en-US" sz="2000" dirty="0" err="1">
                <a:solidFill>
                  <a:srgbClr val="002060"/>
                </a:solidFill>
              </a:rPr>
              <a:t>calloc</a:t>
            </a:r>
            <a:r>
              <a:rPr lang="en-US" sz="2000" dirty="0">
                <a:solidFill>
                  <a:srgbClr val="002060"/>
                </a:solidFill>
              </a:rPr>
              <a:t>(rows * cols, </a:t>
            </a:r>
            <a:r>
              <a:rPr lang="en-US" sz="2000" b="1" dirty="0" err="1">
                <a:solidFill>
                  <a:srgbClr val="002060"/>
                </a:solidFill>
              </a:rPr>
              <a:t>sizeof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));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if (m-&gt;data ==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dirty="0">
                <a:solidFill>
                  <a:srgbClr val="00B050"/>
                </a:solidFill>
              </a:rPr>
              <a:t>free(m);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nullptr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}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m-&gt;rows = rows;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m-&gt;cols = cols;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m;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FC33-8CCC-4A1D-AA82-63D770A4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423A-7AC5-45F5-910B-868A64C7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14CE-6995-46B5-9E82-F64E0CF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72215-BDFA-415A-94F5-B80C3CA335BB}"/>
              </a:ext>
            </a:extLst>
          </p:cNvPr>
          <p:cNvSpPr txBox="1"/>
          <p:nvPr/>
        </p:nvSpPr>
        <p:spPr>
          <a:xfrm>
            <a:off x="4394670" y="5307595"/>
            <a:ext cx="4120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Библиотеке доступно определение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 { … }</a:t>
            </a:r>
            <a:r>
              <a:rPr lang="en-US" dirty="0"/>
              <a:t>,</a:t>
            </a:r>
            <a:r>
              <a:rPr lang="ru-RU" dirty="0"/>
              <a:t> её функции могут</a:t>
            </a:r>
            <a:br>
              <a:rPr lang="ru-RU" dirty="0"/>
            </a:br>
            <a:r>
              <a:rPr lang="ru-RU" dirty="0"/>
              <a:t>обращаться к полям структуры.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2E4DA-91DD-4584-8D62-1337D5BD2D0C}"/>
              </a:ext>
            </a:extLst>
          </p:cNvPr>
          <p:cNvSpPr txBox="1"/>
          <p:nvPr/>
        </p:nvSpPr>
        <p:spPr>
          <a:xfrm>
            <a:off x="5421811" y="4050064"/>
            <a:ext cx="3093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этого не сделать,</a:t>
            </a:r>
            <a:br>
              <a:rPr lang="ru-RU" dirty="0"/>
            </a:br>
            <a:r>
              <a:rPr lang="ru-RU" dirty="0"/>
              <a:t>память под </a:t>
            </a:r>
            <a:r>
              <a:rPr lang="en-US" dirty="0"/>
              <a:t>Matrix</a:t>
            </a:r>
            <a:r>
              <a:rPr lang="ru-RU" dirty="0"/>
              <a:t> «утечет»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memory leak).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8578E-A1EA-4B6B-9DA2-900154DF8A33}"/>
              </a:ext>
            </a:extLst>
          </p:cNvPr>
          <p:cNvSpPr txBox="1"/>
          <p:nvPr/>
        </p:nvSpPr>
        <p:spPr>
          <a:xfrm>
            <a:off x="5464653" y="2082470"/>
            <a:ext cx="305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Бибиотека </a:t>
            </a:r>
            <a:br>
              <a:rPr lang="ru-RU" dirty="0"/>
            </a:br>
            <a:r>
              <a:rPr lang="ru-RU" dirty="0"/>
              <a:t>выделяет память</a:t>
            </a:r>
            <a:br>
              <a:rPr lang="ru-RU" dirty="0"/>
            </a:br>
            <a:r>
              <a:rPr lang="ru-RU" dirty="0"/>
              <a:t>и под структуру,</a:t>
            </a:r>
            <a:br>
              <a:rPr lang="ru-RU" dirty="0"/>
            </a:br>
            <a:r>
              <a:rPr lang="ru-RU" dirty="0"/>
              <a:t>и под элементы матрицы.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E92C91-36AB-4C12-9BBF-D95ECCBE740F}"/>
              </a:ext>
            </a:extLst>
          </p:cNvPr>
          <p:cNvCxnSpPr/>
          <p:nvPr/>
        </p:nvCxnSpPr>
        <p:spPr>
          <a:xfrm flipH="1" flipV="1">
            <a:off x="4867359" y="2516623"/>
            <a:ext cx="1735742" cy="3358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E3B9EC-DE0B-4876-8466-CD04A892B14A}"/>
              </a:ext>
            </a:extLst>
          </p:cNvPr>
          <p:cNvCxnSpPr>
            <a:cxnSpLocks/>
          </p:cNvCxnSpPr>
          <p:nvPr/>
        </p:nvCxnSpPr>
        <p:spPr>
          <a:xfrm flipH="1">
            <a:off x="4426343" y="3135664"/>
            <a:ext cx="1140977" cy="2725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AFE38A-C070-49F6-A262-87EDC98068A8}"/>
              </a:ext>
            </a:extLst>
          </p:cNvPr>
          <p:cNvCxnSpPr>
            <a:cxnSpLocks/>
          </p:cNvCxnSpPr>
          <p:nvPr/>
        </p:nvCxnSpPr>
        <p:spPr>
          <a:xfrm flipH="1" flipV="1">
            <a:off x="3544312" y="4175490"/>
            <a:ext cx="1877500" cy="461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1FFE9-4C20-4393-9AA2-22E7AB9F8CD1}"/>
              </a:ext>
            </a:extLst>
          </p:cNvPr>
          <p:cNvCxnSpPr>
            <a:cxnSpLocks/>
          </p:cNvCxnSpPr>
          <p:nvPr/>
        </p:nvCxnSpPr>
        <p:spPr>
          <a:xfrm flipH="1" flipV="1">
            <a:off x="3409445" y="5412224"/>
            <a:ext cx="1016898" cy="903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FDDE1-F6FC-46E8-AA13-964968EC48F4}"/>
              </a:ext>
            </a:extLst>
          </p:cNvPr>
          <p:cNvCxnSpPr>
            <a:cxnSpLocks/>
          </p:cNvCxnSpPr>
          <p:nvPr/>
        </p:nvCxnSpPr>
        <p:spPr>
          <a:xfrm flipH="1" flipV="1">
            <a:off x="3555102" y="5145759"/>
            <a:ext cx="839568" cy="266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C4971A-9E7E-456A-B997-1FB2749CC7C5}"/>
              </a:ext>
            </a:extLst>
          </p:cNvPr>
          <p:cNvCxnSpPr>
            <a:cxnSpLocks/>
          </p:cNvCxnSpPr>
          <p:nvPr/>
        </p:nvCxnSpPr>
        <p:spPr>
          <a:xfrm flipH="1" flipV="1">
            <a:off x="2145739" y="4050065"/>
            <a:ext cx="2280604" cy="12825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4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D76B-BF5F-4140-AC4F-83D715BA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7968"/>
          </a:xfrm>
        </p:spPr>
        <p:txBody>
          <a:bodyPr>
            <a:normAutofit/>
          </a:bodyPr>
          <a:lstStyle/>
          <a:p>
            <a:r>
              <a:rPr lang="ru-RU" sz="4000" b="1" dirty="0"/>
              <a:t>Как такое реализовать?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5500-892E-4A00-B1AD-4BB39AA0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913"/>
            <a:ext cx="7886700" cy="11279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B0F0"/>
                </a:solidFill>
              </a:rPr>
              <a:t>// Выполнить </a:t>
            </a:r>
            <a:r>
              <a:rPr lang="ru-RU" sz="2400" i="1" dirty="0">
                <a:solidFill>
                  <a:srgbClr val="7030A0"/>
                </a:solidFill>
              </a:rPr>
              <a:t>операцию</a:t>
            </a:r>
            <a:r>
              <a:rPr lang="ru-RU" sz="2400" dirty="0">
                <a:solidFill>
                  <a:srgbClr val="00B0F0"/>
                </a:solidFill>
              </a:rPr>
              <a:t> над каждым элементом</a:t>
            </a:r>
            <a:r>
              <a:rPr lang="en-US" sz="2400" dirty="0">
                <a:solidFill>
                  <a:srgbClr val="00B0F0"/>
                </a:solidFill>
              </a:rPr>
              <a:t>.</a:t>
            </a:r>
            <a:endParaRPr lang="ru-RU" sz="24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void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matrix_op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const</a:t>
            </a:r>
            <a:r>
              <a:rPr lang="en-US" sz="2400" dirty="0">
                <a:solidFill>
                  <a:srgbClr val="002060"/>
                </a:solidFill>
              </a:rPr>
              <a:t> Matrix* m</a:t>
            </a:r>
            <a:r>
              <a:rPr lang="en-US" sz="2400" b="1" dirty="0">
                <a:solidFill>
                  <a:srgbClr val="002060"/>
                </a:solidFill>
              </a:rPr>
              <a:t>,</a:t>
            </a:r>
            <a:r>
              <a:rPr lang="ru-RU" sz="2400" dirty="0">
                <a:solidFill>
                  <a:srgbClr val="002060"/>
                </a:solidFill>
              </a:rPr>
              <a:t> </a:t>
            </a:r>
            <a:r>
              <a:rPr lang="ru-RU" sz="2400" b="1" i="1" dirty="0">
                <a:solidFill>
                  <a:srgbClr val="7030A0"/>
                </a:solidFill>
              </a:rPr>
              <a:t>операция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r>
              <a:rPr lang="en-US" sz="2400" b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B8F6-B6E6-4276-B84B-0A81770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D3BD-E771-4714-AEA4-3FE7E75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FC13-17C3-43CB-BE00-B00295A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C0E53-6B9C-44EB-AED0-2FDAC823DFF5}"/>
              </a:ext>
            </a:extLst>
          </p:cNvPr>
          <p:cNvSpPr txBox="1"/>
          <p:nvPr/>
        </p:nvSpPr>
        <p:spPr>
          <a:xfrm>
            <a:off x="628649" y="2743200"/>
            <a:ext cx="7932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void</a:t>
            </a:r>
            <a:r>
              <a:rPr lang="en-US" dirty="0">
                <a:solidFill>
                  <a:srgbClr val="7030A0"/>
                </a:solidFill>
              </a:rPr>
              <a:t> print(Matrix* 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uint32</a:t>
            </a:r>
            <a:r>
              <a:rPr lang="en-US" dirty="0">
                <a:solidFill>
                  <a:srgbClr val="7030A0"/>
                </a:solidFill>
              </a:rPr>
              <a:t>_t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uint32</a:t>
            </a:r>
            <a:r>
              <a:rPr lang="en-US" dirty="0">
                <a:solidFill>
                  <a:srgbClr val="7030A0"/>
                </a:solidFill>
              </a:rPr>
              <a:t>_t j)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 &lt;&lt; "m[" &lt;&lt;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&lt;&lt; ", " &lt;&lt; j &lt;&lt; "] = " &lt;&lt; </a:t>
            </a:r>
            <a:r>
              <a:rPr lang="en-US" dirty="0" err="1">
                <a:solidFill>
                  <a:srgbClr val="7030A0"/>
                </a:solidFill>
              </a:rPr>
              <a:t>matrix_get</a:t>
            </a:r>
            <a:r>
              <a:rPr lang="en-US" dirty="0">
                <a:solidFill>
                  <a:srgbClr val="7030A0"/>
                </a:solidFill>
              </a:rPr>
              <a:t>(m,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, j) &lt;&lt; "\n";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}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main()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auto</a:t>
            </a:r>
            <a:r>
              <a:rPr lang="en-US" dirty="0">
                <a:solidFill>
                  <a:srgbClr val="002060"/>
                </a:solidFill>
              </a:rPr>
              <a:t> a =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(2, 3);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// </a:t>
            </a:r>
            <a:r>
              <a:rPr lang="ru-RU" dirty="0">
                <a:solidFill>
                  <a:srgbClr val="00B0F0"/>
                </a:solidFill>
              </a:rPr>
              <a:t>Заполнение матрицы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matrix_op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rgbClr val="002060"/>
                </a:solidFill>
              </a:rPr>
              <a:t>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CD9D1-02EE-4EB8-AF63-70CE631AD771}"/>
              </a:ext>
            </a:extLst>
          </p:cNvPr>
          <p:cNvSpPr txBox="1"/>
          <p:nvPr/>
        </p:nvSpPr>
        <p:spPr>
          <a:xfrm>
            <a:off x="6906503" y="3695596"/>
            <a:ext cx="12811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m[0, 0] = 1</a:t>
            </a:r>
            <a:br>
              <a:rPr lang="en-US" dirty="0"/>
            </a:br>
            <a:r>
              <a:rPr lang="en-US" dirty="0"/>
              <a:t>m[0, 1] = 2</a:t>
            </a:r>
            <a:br>
              <a:rPr lang="en-US" dirty="0"/>
            </a:br>
            <a:r>
              <a:rPr lang="en-US" dirty="0"/>
              <a:t>m[0, 2] = 3</a:t>
            </a:r>
            <a:br>
              <a:rPr lang="en-US" dirty="0"/>
            </a:br>
            <a:r>
              <a:rPr lang="en-US" dirty="0"/>
              <a:t>m[1, 0] = 4</a:t>
            </a:r>
            <a:br>
              <a:rPr lang="en-US" dirty="0"/>
            </a:br>
            <a:r>
              <a:rPr lang="en-US" dirty="0"/>
              <a:t>m[1, 1] = 5</a:t>
            </a:r>
            <a:br>
              <a:rPr lang="en-US" dirty="0"/>
            </a:br>
            <a:r>
              <a:rPr lang="en-US" dirty="0"/>
              <a:t>m[1, 2] =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8332D-5572-4B45-8A87-3847A647BC43}"/>
                  </a:ext>
                </a:extLst>
              </p:cNvPr>
              <p:cNvSpPr txBox="1"/>
              <p:nvPr/>
            </p:nvSpPr>
            <p:spPr>
              <a:xfrm>
                <a:off x="3708934" y="4327424"/>
                <a:ext cx="1520673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8332D-5572-4B45-8A87-3847A647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934" y="4327424"/>
                <a:ext cx="1520673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666F9F58-2F15-415B-8888-E59446460E4D}"/>
              </a:ext>
            </a:extLst>
          </p:cNvPr>
          <p:cNvSpPr/>
          <p:nvPr/>
        </p:nvSpPr>
        <p:spPr>
          <a:xfrm>
            <a:off x="5440016" y="4239538"/>
            <a:ext cx="1350067" cy="66872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8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6D32-F2DF-4221-8A9F-A9044DD5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00683"/>
          </a:xfrm>
        </p:spPr>
        <p:txBody>
          <a:bodyPr/>
          <a:lstStyle/>
          <a:p>
            <a:r>
              <a:rPr lang="ru-RU" b="1" dirty="0"/>
              <a:t>Указатели на функции 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A529-8D1E-4A0F-BEDD-DF00A650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5809"/>
            <a:ext cx="7048154" cy="1817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Функция является блоком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Код находится в памяти, т. е. имеет адрес.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Указатель хранит адрес.</a:t>
            </a:r>
          </a:p>
          <a:p>
            <a:pPr marL="0" indent="0">
              <a:buNone/>
            </a:pPr>
            <a:r>
              <a:rPr lang="ru-RU" sz="2000" b="1" dirty="0"/>
              <a:t>Следствие: </a:t>
            </a:r>
            <a:r>
              <a:rPr lang="ru-RU" sz="2000" dirty="0"/>
              <a:t>возможен указатель на функцию.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FA7A-3703-4D27-A378-8D2A0EC71990}"/>
              </a:ext>
            </a:extLst>
          </p:cNvPr>
          <p:cNvSpPr txBox="1"/>
          <p:nvPr/>
        </p:nvSpPr>
        <p:spPr>
          <a:xfrm>
            <a:off x="628650" y="3378847"/>
            <a:ext cx="7420493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Вызов функции — подготовка аргументов</a:t>
            </a:r>
            <a:br>
              <a:rPr lang="ru-RU" sz="2000" dirty="0"/>
            </a:br>
            <a:r>
              <a:rPr lang="ru-RU" sz="2000" dirty="0"/>
              <a:t>	и передача управления по ее адресу.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Указатель на функцию хранит ее адрес.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Следствие: </a:t>
            </a:r>
            <a:r>
              <a:rPr lang="ru-RU" sz="2000" dirty="0"/>
              <a:t>имея указатель на функцию, ее можно вызвать,</a:t>
            </a:r>
            <a:br>
              <a:rPr lang="ru-RU" sz="2000" dirty="0"/>
            </a:br>
            <a:r>
              <a:rPr lang="ru-RU" sz="2000" dirty="0"/>
              <a:t>	даже не зная имени (но зная сигнатуру).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106B0-875C-4B31-8CCC-1483FBED0815}"/>
              </a:ext>
            </a:extLst>
          </p:cNvPr>
          <p:cNvSpPr txBox="1"/>
          <p:nvPr/>
        </p:nvSpPr>
        <p:spPr>
          <a:xfrm>
            <a:off x="628650" y="5486400"/>
            <a:ext cx="734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Вывод: </a:t>
            </a:r>
            <a:r>
              <a:rPr lang="ru-RU" sz="2000" dirty="0"/>
              <a:t>библиотека может вызвать функцию программы,</a:t>
            </a:r>
            <a:br>
              <a:rPr lang="ru-RU" sz="2000" dirty="0"/>
            </a:br>
            <a:r>
              <a:rPr lang="ru-RU" sz="2000" dirty="0"/>
              <a:t>	если программа передаст библиотеке указатель на нее.</a:t>
            </a:r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89AAF57-321A-4F6D-BF3D-CCF8B2B5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076237-76D7-44D2-9508-9EC86E4F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582BAC-7EDE-4F2D-9008-1A1E0C0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A7C-1813-4ED7-B612-996C9E41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3578"/>
          </a:xfrm>
        </p:spPr>
        <p:txBody>
          <a:bodyPr/>
          <a:lstStyle/>
          <a:p>
            <a:r>
              <a:rPr lang="ru-RU" b="1" dirty="0"/>
              <a:t>Указатели на функции (2)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F1FE-4802-46F2-B191-84C412B5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580"/>
            <a:ext cx="7886700" cy="47082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sum(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+ y;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multiply(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* y; 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4800"/>
              </a:spcAft>
              <a:buNone/>
            </a:pPr>
            <a:r>
              <a:rPr lang="en-US" sz="2400" dirty="0">
                <a:solidFill>
                  <a:srgbClr val="00B0F0"/>
                </a:solidFill>
              </a:rPr>
              <a:t>// </a:t>
            </a:r>
            <a:r>
              <a:rPr lang="en-US" sz="2400" b="1" dirty="0">
                <a:solidFill>
                  <a:srgbClr val="00B0F0"/>
                </a:solidFill>
              </a:rPr>
              <a:t>typedef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(*Op)(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x,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y);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using</a:t>
            </a:r>
            <a:r>
              <a:rPr lang="en-US" sz="2400" dirty="0">
                <a:solidFill>
                  <a:srgbClr val="00B050"/>
                </a:solidFill>
              </a:rPr>
              <a:t> Op =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x,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</a:t>
            </a:r>
            <a:r>
              <a:rPr lang="en-US" sz="2400" dirty="0" err="1">
                <a:solidFill>
                  <a:srgbClr val="002060"/>
                </a:solidFill>
              </a:rPr>
              <a:t>op</a:t>
            </a:r>
            <a:r>
              <a:rPr lang="en-US" sz="2400" dirty="0">
                <a:solidFill>
                  <a:srgbClr val="002060"/>
                </a:solidFill>
              </a:rPr>
              <a:t> = sum;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= multiply;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12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0481FF-ECB1-421D-AB09-D516B70595D5}"/>
              </a:ext>
            </a:extLst>
          </p:cNvPr>
          <p:cNvCxnSpPr>
            <a:cxnSpLocks/>
          </p:cNvCxnSpPr>
          <p:nvPr/>
        </p:nvCxnSpPr>
        <p:spPr>
          <a:xfrm flipH="1" flipV="1">
            <a:off x="1873307" y="3475532"/>
            <a:ext cx="1416105" cy="143988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285A7A-D934-4075-A2BA-E1AB5EC4000A}"/>
              </a:ext>
            </a:extLst>
          </p:cNvPr>
          <p:cNvSpPr txBox="1"/>
          <p:nvPr/>
        </p:nvSpPr>
        <p:spPr>
          <a:xfrm>
            <a:off x="3232768" y="4915413"/>
            <a:ext cx="32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указателя на функцию</a:t>
            </a:r>
            <a:br>
              <a:rPr lang="ru-RU" dirty="0"/>
            </a:br>
            <a:r>
              <a:rPr lang="ru-RU" dirty="0"/>
              <a:t>с определенной сигнатурой.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BFA16-99A9-4FF0-B27D-CD85B60A6FA2}"/>
              </a:ext>
            </a:extLst>
          </p:cNvPr>
          <p:cNvSpPr txBox="1"/>
          <p:nvPr/>
        </p:nvSpPr>
        <p:spPr>
          <a:xfrm>
            <a:off x="3857745" y="4128961"/>
            <a:ext cx="23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возвращаемого</a:t>
            </a:r>
            <a:br>
              <a:rPr lang="ru-RU" dirty="0"/>
            </a:br>
            <a:r>
              <a:rPr lang="ru-RU" dirty="0"/>
              <a:t>значения.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8FCAD-B02A-446B-9B28-C5CC6DB2A4C6}"/>
              </a:ext>
            </a:extLst>
          </p:cNvPr>
          <p:cNvSpPr txBox="1"/>
          <p:nvPr/>
        </p:nvSpPr>
        <p:spPr>
          <a:xfrm>
            <a:off x="6283466" y="3849713"/>
            <a:ext cx="2284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параметров.</a:t>
            </a:r>
            <a:br>
              <a:rPr lang="ru-RU" dirty="0"/>
            </a:br>
            <a:r>
              <a:rPr lang="ru-RU" dirty="0"/>
              <a:t>Имена параметров</a:t>
            </a:r>
            <a:br>
              <a:rPr lang="ru-RU" dirty="0"/>
            </a:br>
            <a:r>
              <a:rPr lang="ru-RU" dirty="0"/>
              <a:t>значения не имеют.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711C7-A8E8-4D06-AB46-CC3C19A4F5AD}"/>
              </a:ext>
            </a:extLst>
          </p:cNvPr>
          <p:cNvCxnSpPr>
            <a:cxnSpLocks/>
          </p:cNvCxnSpPr>
          <p:nvPr/>
        </p:nvCxnSpPr>
        <p:spPr>
          <a:xfrm flipH="1" flipV="1">
            <a:off x="3127572" y="3402702"/>
            <a:ext cx="766588" cy="792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BD0BE-7EC3-41BD-A5AB-EB81A57550E1}"/>
              </a:ext>
            </a:extLst>
          </p:cNvPr>
          <p:cNvCxnSpPr>
            <a:cxnSpLocks/>
          </p:cNvCxnSpPr>
          <p:nvPr/>
        </p:nvCxnSpPr>
        <p:spPr>
          <a:xfrm flipH="1" flipV="1">
            <a:off x="5684591" y="3402702"/>
            <a:ext cx="635289" cy="4970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66ED3-9A99-41FC-A2B9-A36A80FFC1AE}"/>
              </a:ext>
            </a:extLst>
          </p:cNvPr>
          <p:cNvCxnSpPr>
            <a:cxnSpLocks/>
          </p:cNvCxnSpPr>
          <p:nvPr/>
        </p:nvCxnSpPr>
        <p:spPr>
          <a:xfrm flipH="1" flipV="1">
            <a:off x="4294511" y="3406269"/>
            <a:ext cx="1988955" cy="582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C74A7FC-1D2E-452C-9201-D8B20AE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BF99291-63DC-4210-B2E9-81C1DC80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030C189-494E-4D98-9C44-96F57B52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60C7-458A-483E-AA19-1BA00B5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56177"/>
          </a:xfrm>
        </p:spPr>
        <p:txBody>
          <a:bodyPr/>
          <a:lstStyle/>
          <a:p>
            <a:r>
              <a:rPr lang="en-US" b="1" dirty="0"/>
              <a:t>Callback-</a:t>
            </a:r>
            <a:r>
              <a:rPr lang="ru-RU" b="1" dirty="0"/>
              <a:t>функции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B4B7-1984-4CCC-8E96-D25735C6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728"/>
            <a:ext cx="7886700" cy="47136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</a:t>
            </a:r>
            <a:r>
              <a:rPr lang="en-US" sz="2000" dirty="0" err="1">
                <a:solidFill>
                  <a:srgbClr val="00B0F0"/>
                </a:solidFill>
              </a:rPr>
              <a:t>matrix.h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using</a:t>
            </a:r>
            <a:r>
              <a:rPr lang="en-US" sz="2000" dirty="0">
                <a:solidFill>
                  <a:srgbClr val="002060"/>
                </a:solidFill>
              </a:rPr>
              <a:t> Op = </a:t>
            </a: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j);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B0F0"/>
                </a:solidFill>
              </a:rPr>
              <a:t>// matrix.cpp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&lt; m-&gt;rows;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j = 0; j &lt; m-&gt;cols; </a:t>
            </a:r>
            <a:r>
              <a:rPr lang="en-US" sz="2000" dirty="0" err="1">
                <a:solidFill>
                  <a:srgbClr val="002060"/>
                </a:solidFill>
              </a:rPr>
              <a:t>j++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, j);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B0F0"/>
                </a:solidFill>
              </a:rPr>
              <a:t>// program.cpp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 &lt;&lt; "</a:t>
            </a:r>
            <a:r>
              <a:rPr lang="ru-RU" sz="2000" dirty="0">
                <a:solidFill>
                  <a:srgbClr val="002060"/>
                </a:solidFill>
              </a:rPr>
              <a:t>Сумма элементов матрицы равна</a:t>
            </a:r>
            <a:r>
              <a:rPr lang="en-US" sz="2000" dirty="0">
                <a:solidFill>
                  <a:srgbClr val="002060"/>
                </a:solidFill>
              </a:rPr>
              <a:t>: " &lt;&lt;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>
                <a:solidFill>
                  <a:srgbClr val="00B050"/>
                </a:solidFill>
              </a:rPr>
              <a:t>print</a:t>
            </a:r>
            <a:r>
              <a:rPr lang="en-US" sz="2000" dirty="0">
                <a:solidFill>
                  <a:srgbClr val="002060"/>
                </a:solidFill>
              </a:rPr>
              <a:t>); </a:t>
            </a:r>
            <a:r>
              <a:rPr lang="en-US" sz="2000" dirty="0">
                <a:solidFill>
                  <a:srgbClr val="00B0F0"/>
                </a:solidFill>
              </a:rPr>
              <a:t>// print()</a:t>
            </a:r>
            <a:r>
              <a:rPr lang="ru-RU" sz="2000" dirty="0">
                <a:solidFill>
                  <a:srgbClr val="00B0F0"/>
                </a:solidFill>
              </a:rPr>
              <a:t> та же, что раньше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C945-9E38-49B2-BD44-AF89756B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7258-5805-4F06-A887-61D6126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9D1C-6BF0-4157-A928-D7C0CA6D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B6F62F8-4848-43C4-A200-8B8FF88914DE}"/>
              </a:ext>
            </a:extLst>
          </p:cNvPr>
          <p:cNvSpPr/>
          <p:nvPr/>
        </p:nvSpPr>
        <p:spPr>
          <a:xfrm>
            <a:off x="3380505" y="2100067"/>
            <a:ext cx="2194141" cy="2657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Библиотечный код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C1794-BB65-4965-8322-84C8653B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Пример: ЛР № 3</a:t>
            </a:r>
            <a:endParaRPr lang="en-US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1294EE8-98AA-4B52-80C7-1F6C3B8305A3}"/>
              </a:ext>
            </a:extLst>
          </p:cNvPr>
          <p:cNvSpPr/>
          <p:nvPr/>
        </p:nvSpPr>
        <p:spPr>
          <a:xfrm>
            <a:off x="3599688" y="3846386"/>
            <a:ext cx="1792386" cy="66759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466E4372-E6AE-4081-9169-4074829AC1DA}"/>
              </a:ext>
            </a:extLst>
          </p:cNvPr>
          <p:cNvSpPr/>
          <p:nvPr/>
        </p:nvSpPr>
        <p:spPr>
          <a:xfrm>
            <a:off x="3599688" y="2938572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8C0459A-5722-43CF-823A-441D6BB91457}"/>
              </a:ext>
            </a:extLst>
          </p:cNvPr>
          <p:cNvSpPr/>
          <p:nvPr/>
        </p:nvSpPr>
        <p:spPr>
          <a:xfrm>
            <a:off x="6115050" y="4660645"/>
            <a:ext cx="1792385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B6D5945-86C3-469D-9C02-541BC7F5EA3A}"/>
              </a:ext>
            </a:extLst>
          </p:cNvPr>
          <p:cNvSpPr/>
          <p:nvPr/>
        </p:nvSpPr>
        <p:spPr>
          <a:xfrm>
            <a:off x="1049229" y="4660645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31B20-E2D0-4BA8-AFB2-B3DC040C3372}"/>
              </a:ext>
            </a:extLst>
          </p:cNvPr>
          <p:cNvSpPr/>
          <p:nvPr/>
        </p:nvSpPr>
        <p:spPr>
          <a:xfrm>
            <a:off x="1050745" y="2824767"/>
            <a:ext cx="1792384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73895-9A88-4ECF-BA35-17C005E685B5}"/>
              </a:ext>
            </a:extLst>
          </p:cNvPr>
          <p:cNvSpPr/>
          <p:nvPr/>
        </p:nvSpPr>
        <p:spPr>
          <a:xfrm>
            <a:off x="6115050" y="2824121"/>
            <a:ext cx="1792385" cy="133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E56B3CD-1453-4339-8F4A-BCA0D86AD80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705948" y="4419657"/>
            <a:ext cx="480462" cy="15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A65E6DF-6ED3-4592-B063-D62D7380F47C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841616" y="4180182"/>
            <a:ext cx="758073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DE2FFE6-C8D6-4067-B5D2-AEAE144EA0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92074" y="4180183"/>
            <a:ext cx="722976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64B91-2EF6-4EDC-A2A7-2F2FFE19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243C9-C23A-4D53-8DC9-97C0507B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FFAD7D-1B81-4F5B-BEA4-FF8F1E9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3</a:t>
            </a:fld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C263D1-BA0A-40CE-83D4-5EBB66DAA418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7011243" y="4157255"/>
            <a:ext cx="0" cy="5033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158BBBE-FC77-4318-9BC5-ABA19704BCE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392074" y="3272369"/>
            <a:ext cx="722976" cy="21831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22C0FB-435B-4553-B40A-11A310B09DE6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2843130" y="3272369"/>
            <a:ext cx="756559" cy="23010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6104-6A8B-4D1E-BC61-FA6382D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60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Почему не включать </a:t>
            </a:r>
            <a:br>
              <a:rPr lang="ru-RU" sz="3600" b="1" dirty="0"/>
            </a:br>
            <a:r>
              <a:rPr lang="ru-RU" sz="3600" b="1" dirty="0"/>
              <a:t>код библиотек в программу?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37EE-87B3-4131-A55C-39909C16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0181"/>
            <a:ext cx="7886700" cy="4226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может быть на другом языке.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сложно собрать.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Другой компилятор (</a:t>
            </a:r>
            <a:r>
              <a:rPr lang="en-US" sz="2000" dirty="0"/>
              <a:t>MSVC, LLVM, GCC, …)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Другая сборочная система </a:t>
            </a:r>
            <a:r>
              <a:rPr lang="en-US" sz="2000" dirty="0"/>
              <a:t>(Make, </a:t>
            </a:r>
            <a:r>
              <a:rPr lang="en-US" sz="2000" dirty="0" err="1"/>
              <a:t>MSBuild</a:t>
            </a:r>
            <a:r>
              <a:rPr lang="en-US" sz="20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Зависит от других библиотек (транзитивно).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закрыт.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Коммерческие: </a:t>
            </a:r>
            <a:r>
              <a:rPr lang="en-US" sz="2000" dirty="0"/>
              <a:t>Intel MKL (</a:t>
            </a:r>
            <a:r>
              <a:rPr lang="ru-RU" sz="2000" dirty="0"/>
              <a:t>расчеты), графические движки.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Системные библиотеки </a:t>
            </a:r>
            <a:r>
              <a:rPr lang="en-US" sz="2000" dirty="0"/>
              <a:t>Windows.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5454-9A94-4611-8185-DFC1381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23CF-45E4-4B9A-8926-0AD06F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D165-ACD1-4DB9-B393-FABDCEE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2F5B-6BE2-471A-A8C5-B55506C4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855"/>
          </a:xfrm>
        </p:spPr>
        <p:txBody>
          <a:bodyPr/>
          <a:lstStyle/>
          <a:p>
            <a:r>
              <a:rPr lang="ru-RU" b="1" dirty="0"/>
              <a:t>Терминология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AFA4-8B6D-4497-8AAB-0BC6AEB3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43"/>
            <a:ext cx="7886700" cy="24605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Приложение</a:t>
            </a:r>
            <a:r>
              <a:rPr lang="ru-RU" sz="2000" dirty="0"/>
              <a:t> (</a:t>
            </a:r>
            <a:r>
              <a:rPr lang="en-US" sz="2000" dirty="0"/>
              <a:t>application) —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программа, которая использует библиотеку.</a:t>
            </a:r>
          </a:p>
          <a:p>
            <a:pPr>
              <a:lnSpc>
                <a:spcPct val="100000"/>
              </a:lnSpc>
            </a:pPr>
            <a:r>
              <a:rPr lang="ru-RU" sz="2000" b="1" dirty="0"/>
              <a:t>Интерфейс</a:t>
            </a:r>
            <a:r>
              <a:rPr lang="en-US" sz="2000" dirty="0"/>
              <a:t> — </a:t>
            </a:r>
            <a:r>
              <a:rPr lang="ru-RU" sz="2000" dirty="0"/>
              <a:t>средства взаимодействия приложения</a:t>
            </a:r>
            <a:br>
              <a:rPr lang="ru-RU" sz="2000" dirty="0"/>
            </a:br>
            <a:r>
              <a:rPr lang="ru-RU" sz="2000" dirty="0"/>
              <a:t>с библиотекой (функции и типы).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API</a:t>
            </a:r>
            <a:r>
              <a:rPr lang="en-US" sz="2000" dirty="0"/>
              <a:t> = application programming interface.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Для </a:t>
            </a:r>
            <a:r>
              <a:rPr lang="en-US" sz="2000" dirty="0"/>
              <a:t>C </a:t>
            </a:r>
            <a:r>
              <a:rPr lang="ru-RU" sz="2000" dirty="0"/>
              <a:t>и </a:t>
            </a:r>
            <a:r>
              <a:rPr lang="en-US" sz="2000" dirty="0"/>
              <a:t>C++ </a:t>
            </a:r>
            <a:r>
              <a:rPr lang="ru-RU" sz="2000" dirty="0"/>
              <a:t>интерфейс описан в файлах </a:t>
            </a:r>
            <a:r>
              <a:rPr lang="en-US" sz="2000" dirty="0"/>
              <a:t>*.h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EC5B1-59CF-421A-8E0A-5C682626F972}"/>
              </a:ext>
            </a:extLst>
          </p:cNvPr>
          <p:cNvSpPr/>
          <p:nvPr/>
        </p:nvSpPr>
        <p:spPr>
          <a:xfrm>
            <a:off x="1401440" y="4175491"/>
            <a:ext cx="2188896" cy="1638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Приложение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E75C5-1391-49FE-816F-63996EC867C4}"/>
              </a:ext>
            </a:extLst>
          </p:cNvPr>
          <p:cNvSpPr/>
          <p:nvPr/>
        </p:nvSpPr>
        <p:spPr>
          <a:xfrm>
            <a:off x="4572000" y="4175491"/>
            <a:ext cx="2132251" cy="1666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5E33F4-4B7B-4831-BF50-92A0F937E350}"/>
              </a:ext>
            </a:extLst>
          </p:cNvPr>
          <p:cNvSpPr/>
          <p:nvPr/>
        </p:nvSpPr>
        <p:spPr>
          <a:xfrm>
            <a:off x="3292195" y="4758118"/>
            <a:ext cx="1577947" cy="845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API)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7AFDCB-2C34-4764-B918-AFDC43C3B366}"/>
              </a:ext>
            </a:extLst>
          </p:cNvPr>
          <p:cNvSpPr/>
          <p:nvPr/>
        </p:nvSpPr>
        <p:spPr>
          <a:xfrm>
            <a:off x="4877474" y="4758117"/>
            <a:ext cx="1577947" cy="845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(код)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D50180-2EB2-4B55-A502-82BC7A9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88E64DE-69F8-4E2A-87A2-81ABF44F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47ECCB-9A1C-4755-81E2-48E0B26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4752-74D1-481B-AF29-E03A85FE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EB2F-D586-4CAA-B8EB-CC77F71C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Функциональность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Лицензия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Цена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Условия использования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Наличие под нужные платформы (ОС)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Удобство </a:t>
            </a:r>
            <a:r>
              <a:rPr lang="en-US" sz="2400" dirty="0"/>
              <a:t>API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Формат библиотеки</a:t>
            </a:r>
            <a:r>
              <a:rPr lang="en-US" sz="2000" dirty="0"/>
              <a:t> (header-only, </a:t>
            </a:r>
            <a:r>
              <a:rPr lang="ru-RU" sz="2000" dirty="0"/>
              <a:t>статическая, </a:t>
            </a:r>
            <a:r>
              <a:rPr lang="en-US" sz="2000" dirty="0"/>
              <a:t>DLL)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C-style API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Документация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65F-F102-4006-9A9C-44E4BEA6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67D8-221E-4298-B8CC-C0845A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2B5A-6F51-4101-B994-D10BE6D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7883-BB12-48A4-AD85-864410E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901"/>
          </a:xfrm>
        </p:spPr>
        <p:txBody>
          <a:bodyPr/>
          <a:lstStyle/>
          <a:p>
            <a:r>
              <a:rPr lang="ru-RU" b="1" dirty="0"/>
              <a:t>Лицензии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FB2B-B20E-491F-AA14-9D166E71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959"/>
            <a:ext cx="7886700" cy="4510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Проприетарные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Обычно нельзя применять вне компании</a:t>
            </a:r>
            <a:br>
              <a:rPr lang="ru-RU" sz="2000" dirty="0"/>
            </a:br>
            <a:r>
              <a:rPr lang="ru-RU" sz="2000" dirty="0"/>
              <a:t>и без согласия </a:t>
            </a:r>
            <a:r>
              <a:rPr lang="ru-RU" sz="2000" b="1" dirty="0"/>
              <a:t>правообладателя</a:t>
            </a:r>
            <a:r>
              <a:rPr lang="ru-RU" sz="2000" dirty="0"/>
              <a:t> (не автора!).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</a:rPr>
              <a:t>Copyright © 2021 MPEI. All rights reserved.</a:t>
            </a:r>
            <a:endParaRPr lang="ru-RU" sz="2000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dirty="0"/>
              <a:t>Необременительные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Использование (почти) не создает обязательств.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MIT, BSD, Apache, …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400" dirty="0"/>
              <a:t>Обременительные («вирусные»)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Накладывает ограничения на лицензию </a:t>
            </a:r>
            <a:r>
              <a:rPr lang="ru-RU" sz="2000" b="1" dirty="0"/>
              <a:t>программы.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GPL, LGPL,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417F5-5B06-4686-A3D9-4DFAE2BC0ED0}"/>
              </a:ext>
            </a:extLst>
          </p:cNvPr>
          <p:cNvSpPr txBox="1"/>
          <p:nvPr/>
        </p:nvSpPr>
        <p:spPr>
          <a:xfrm>
            <a:off x="5011499" y="607910"/>
            <a:ext cx="350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TLDRLegal</a:t>
            </a:r>
            <a:r>
              <a:rPr lang="en-US" dirty="0">
                <a:hlinkClick r:id="rId2"/>
              </a:rPr>
              <a:t> - Software Licenses Explained in Plain English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A927-D5DB-48D6-8639-2209150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3D45-7734-4103-80F1-712D5B4B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DD33-2F2F-45B5-8216-1301038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0E66-83A4-4C69-8E44-1AA046E6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Header-only</a:t>
            </a:r>
            <a:r>
              <a:rPr lang="ru-RU" b="1" dirty="0"/>
              <a:t>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08AB-D72E-4376-BFD6-28A98FB8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Подключение — просто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#include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Могут использовать все возможности языка.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Лучше оптимизируются.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B4F1EE-8024-440F-B4D1-69461DF3AF54}"/>
              </a:ext>
            </a:extLst>
          </p:cNvPr>
          <p:cNvSpPr txBox="1">
            <a:spLocks/>
          </p:cNvSpPr>
          <p:nvPr/>
        </p:nvSpPr>
        <p:spPr>
          <a:xfrm>
            <a:off x="628650" y="3544308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Должны быть на языке программы (С или </a:t>
            </a:r>
            <a:r>
              <a:rPr lang="en-US" sz="2400" dirty="0">
                <a:solidFill>
                  <a:srgbClr val="FF0000"/>
                </a:solidFill>
              </a:rPr>
              <a:t>C++).</a:t>
            </a:r>
            <a:endParaRPr lang="ru-RU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Растет время компиляции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0000"/>
                </a:solidFill>
              </a:rPr>
              <a:t>(библиотека компилируется для каждого использующего файла).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EB28-6652-41A6-9767-3132B7F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77B1-B665-4275-B971-044700AB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C5E6-FE22-4855-B5F9-A2F537A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A0C357-96B6-4A57-9B63-89EF18C2AA07}"/>
              </a:ext>
            </a:extLst>
          </p:cNvPr>
          <p:cNvCxnSpPr>
            <a:cxnSpLocks/>
          </p:cNvCxnSpPr>
          <p:nvPr/>
        </p:nvCxnSpPr>
        <p:spPr>
          <a:xfrm>
            <a:off x="372233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DF967D-3DF7-4ABF-BC9A-DB27BB85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библиотеки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3706-769E-4DB9-9D17-02A78F2736FD}"/>
              </a:ext>
            </a:extLst>
          </p:cNvPr>
          <p:cNvSpPr txBox="1"/>
          <p:nvPr/>
        </p:nvSpPr>
        <p:spPr>
          <a:xfrm>
            <a:off x="669110" y="1459856"/>
            <a:ext cx="7287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архив с объектным кодом + заголовочные файлы</a:t>
            </a:r>
            <a:endParaRPr lang="en-US" sz="24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5C4835-903D-4DDA-BE3A-FA84E2482351}"/>
              </a:ext>
            </a:extLst>
          </p:cNvPr>
          <p:cNvSpPr/>
          <p:nvPr/>
        </p:nvSpPr>
        <p:spPr>
          <a:xfrm>
            <a:off x="2666326" y="2686556"/>
            <a:ext cx="2055378" cy="168314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libhistogram.a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95E5A-DD93-4F8E-90AC-FB2A46C305AB}"/>
              </a:ext>
            </a:extLst>
          </p:cNvPr>
          <p:cNvSpPr/>
          <p:nvPr/>
        </p:nvSpPr>
        <p:spPr>
          <a:xfrm>
            <a:off x="2905042" y="3542288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4C5B701-BCF7-4359-A0F2-55C283DA10B5}"/>
              </a:ext>
            </a:extLst>
          </p:cNvPr>
          <p:cNvSpPr/>
          <p:nvPr/>
        </p:nvSpPr>
        <p:spPr>
          <a:xfrm>
            <a:off x="722216" y="3542288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90503-807D-41E7-AD45-0440F1D63E9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21543" y="3836636"/>
            <a:ext cx="483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6525369-034C-419C-8936-B978EB8F43A2}"/>
              </a:ext>
            </a:extLst>
          </p:cNvPr>
          <p:cNvSpPr/>
          <p:nvPr/>
        </p:nvSpPr>
        <p:spPr>
          <a:xfrm>
            <a:off x="2905042" y="4591218"/>
            <a:ext cx="1577946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752F72B-A539-40BE-A35D-CBBE0C3B4811}"/>
              </a:ext>
            </a:extLst>
          </p:cNvPr>
          <p:cNvSpPr/>
          <p:nvPr/>
        </p:nvSpPr>
        <p:spPr>
          <a:xfrm>
            <a:off x="5081801" y="4587172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51A282-8671-4AAD-8FFA-59D1DE67C35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82988" y="4881520"/>
            <a:ext cx="598813" cy="40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FBFE58-746C-4495-BCA8-65FC03D6C486}"/>
              </a:ext>
            </a:extLst>
          </p:cNvPr>
          <p:cNvSpPr/>
          <p:nvPr/>
        </p:nvSpPr>
        <p:spPr>
          <a:xfrm>
            <a:off x="5081801" y="5659366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B0FC8-AF08-4429-BF56-104393378583}"/>
              </a:ext>
            </a:extLst>
          </p:cNvPr>
          <p:cNvSpPr/>
          <p:nvPr/>
        </p:nvSpPr>
        <p:spPr>
          <a:xfrm>
            <a:off x="7107018" y="5659366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5F427-32A2-41AC-9369-DF9A10DC3BD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493859" y="5953714"/>
            <a:ext cx="6131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2F4548A-1967-4FAD-9A2F-4D5EF04906F4}"/>
              </a:ext>
            </a:extLst>
          </p:cNvPr>
          <p:cNvCxnSpPr>
            <a:stCxn id="6" idx="3"/>
            <a:endCxn id="21" idx="0"/>
          </p:cNvCxnSpPr>
          <p:nvPr/>
        </p:nvCxnSpPr>
        <p:spPr>
          <a:xfrm>
            <a:off x="4721704" y="3528128"/>
            <a:ext cx="3089480" cy="213123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19BCB9-1531-4320-BB06-8E5FF1771AA8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5787830" y="5175868"/>
            <a:ext cx="0" cy="4834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74851-951B-4129-86B7-342832AE2EF9}"/>
              </a:ext>
            </a:extLst>
          </p:cNvPr>
          <p:cNvSpPr txBox="1"/>
          <p:nvPr/>
        </p:nvSpPr>
        <p:spPr>
          <a:xfrm>
            <a:off x="1179418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12C98-6342-4CA6-8089-E2102E065F76}"/>
              </a:ext>
            </a:extLst>
          </p:cNvPr>
          <p:cNvSpPr txBox="1"/>
          <p:nvPr/>
        </p:nvSpPr>
        <p:spPr>
          <a:xfrm>
            <a:off x="3722337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45891-8931-4549-9A3A-D46E435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3141E-D136-4AA9-BCC0-225F2FE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3D04-606B-4473-81DF-4178244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2505</Words>
  <Application>Microsoft Office PowerPoint</Application>
  <PresentationFormat>On-screen Show 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Библиотеки</vt:lpstr>
      <vt:lpstr>Пример: ЛР № 3, общий код</vt:lpstr>
      <vt:lpstr>Пример: ЛР № 3</vt:lpstr>
      <vt:lpstr>Почему не включать  код библиотек в программу?</vt:lpstr>
      <vt:lpstr>Терминология</vt:lpstr>
      <vt:lpstr>Выбор библиотеки</vt:lpstr>
      <vt:lpstr>Лицензии</vt:lpstr>
      <vt:lpstr>Header-only библиотеки</vt:lpstr>
      <vt:lpstr>Статические библиотеки</vt:lpstr>
      <vt:lpstr>Динамические библиотеки</vt:lpstr>
      <vt:lpstr>PowerPoint Presentation</vt:lpstr>
      <vt:lpstr>PowerPoint Presentation</vt:lpstr>
      <vt:lpstr>Подключение библиотек</vt:lpstr>
      <vt:lpstr>Загрузка библиотеки вручную</vt:lpstr>
      <vt:lpstr>C-style API</vt:lpstr>
      <vt:lpstr>Пример: библиотека  для работы с матрицами</vt:lpstr>
      <vt:lpstr>Проектирование API начинается с примеров использования</vt:lpstr>
      <vt:lpstr>Безопасный API</vt:lpstr>
      <vt:lpstr>Безопасный API создания матриц</vt:lpstr>
      <vt:lpstr>Доступ к элементам матрицы</vt:lpstr>
      <vt:lpstr>Opaque pointers (handles)</vt:lpstr>
      <vt:lpstr>Opaque pointers [продолж.]</vt:lpstr>
      <vt:lpstr>Как такое реализовать?</vt:lpstr>
      <vt:lpstr>Указатели на функции (1)</vt:lpstr>
      <vt:lpstr>Указатели на функции (2)</vt:lpstr>
      <vt:lpstr>Callback-функции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creator>Dmitry Kozliuk</dc:creator>
  <cp:lastModifiedBy>Dmitry Kozliuk</cp:lastModifiedBy>
  <cp:revision>187</cp:revision>
  <dcterms:created xsi:type="dcterms:W3CDTF">2021-04-13T18:20:53Z</dcterms:created>
  <dcterms:modified xsi:type="dcterms:W3CDTF">2021-04-28T16:26:08Z</dcterms:modified>
</cp:coreProperties>
</file>