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4" r:id="rId3"/>
    <p:sldId id="281" r:id="rId4"/>
    <p:sldId id="291" r:id="rId5"/>
    <p:sldId id="292" r:id="rId6"/>
    <p:sldId id="293" r:id="rId7"/>
    <p:sldId id="295" r:id="rId8"/>
    <p:sldId id="296" r:id="rId9"/>
    <p:sldId id="311" r:id="rId10"/>
    <p:sldId id="312" r:id="rId11"/>
    <p:sldId id="282" r:id="rId12"/>
    <p:sldId id="297" r:id="rId13"/>
    <p:sldId id="307" r:id="rId14"/>
    <p:sldId id="308" r:id="rId15"/>
    <p:sldId id="309" r:id="rId16"/>
    <p:sldId id="305" r:id="rId17"/>
    <p:sldId id="306" r:id="rId18"/>
    <p:sldId id="298" r:id="rId19"/>
    <p:sldId id="299" r:id="rId20"/>
    <p:sldId id="300" r:id="rId21"/>
    <p:sldId id="303" r:id="rId22"/>
    <p:sldId id="304" r:id="rId23"/>
    <p:sldId id="310" r:id="rId24"/>
    <p:sldId id="29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6D33C276-E12F-41E5-A58B-CE087D710305}">
          <p14:sldIdLst>
            <p14:sldId id="256"/>
            <p14:sldId id="294"/>
            <p14:sldId id="281"/>
            <p14:sldId id="291"/>
            <p14:sldId id="292"/>
            <p14:sldId id="293"/>
            <p14:sldId id="295"/>
            <p14:sldId id="296"/>
            <p14:sldId id="311"/>
            <p14:sldId id="312"/>
            <p14:sldId id="282"/>
            <p14:sldId id="297"/>
            <p14:sldId id="307"/>
            <p14:sldId id="308"/>
            <p14:sldId id="309"/>
            <p14:sldId id="305"/>
            <p14:sldId id="306"/>
            <p14:sldId id="298"/>
            <p14:sldId id="299"/>
            <p14:sldId id="300"/>
            <p14:sldId id="303"/>
            <p14:sldId id="304"/>
            <p14:sldId id="31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Курс «Технология программирования»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RU"/>
              <a:t>Осень 2014 г.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Кафедра УиИ НИУ «МЭИ»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49B1F-00A2-40FB-8794-F466897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345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Курс «Технология программирования»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RU"/>
              <a:t>Осень 2014 г.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Кафедра УиИ НИУ «МЭИ»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E06E-24EF-41DB-B493-D68FA552B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7653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0E06E-24EF-41DB-B493-D68FA552B081}" type="slidenum">
              <a:rPr lang="ru-RU" smtClean="0"/>
              <a:t>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ru-RU"/>
              <a:t>Осень 2014 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Кафедра УиИ НИУ «МЭИ»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ru-RU"/>
              <a:t>Курс «Технология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271713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/>
              <a:t>Функция для преобразования температуры между шкалами </a:t>
            </a:r>
            <a:r>
              <a:rPr lang="ru-RU">
                <a:latin typeface="Arial" charset="0"/>
                <a:cs typeface="Arial" charset="0"/>
              </a:rPr>
              <a:t>— возможные проблемы</a:t>
            </a:r>
            <a:r>
              <a:rPr lang="ru-RU"/>
              <a:t> </a:t>
            </a:r>
            <a:r>
              <a:rPr lang="ru-RU">
                <a:latin typeface="Arial" charset="0"/>
                <a:cs typeface="Arial" charset="0"/>
              </a:rPr>
              <a:t>— коды ошибок и их возврат</a:t>
            </a:r>
            <a:r>
              <a:rPr lang="ru-RU"/>
              <a:t> </a:t>
            </a:r>
            <a:r>
              <a:rPr lang="ru-RU">
                <a:latin typeface="Arial" charset="0"/>
                <a:cs typeface="Arial" charset="0"/>
              </a:rPr>
              <a:t>— доступ к коду последней ошибки: 1) более естественная сигнатура, 2) лишняя функция</a:t>
            </a:r>
            <a:r>
              <a:rPr lang="ru-RU"/>
              <a:t> </a:t>
            </a:r>
            <a:r>
              <a:rPr lang="ru-RU">
                <a:latin typeface="Arial" charset="0"/>
                <a:cs typeface="Arial" charset="0"/>
              </a:rPr>
              <a:t>— общее неудобство: громоздкий код обработки.</a:t>
            </a:r>
            <a:endParaRPr lang="ru-RU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F74DA1-28DB-4C17-9233-CB8366701AF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  <p:sp>
        <p:nvSpPr>
          <p:cNvPr id="18436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/>
              <a:t>Курс «Технология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53155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0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8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5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2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37F3-D6F2-4EE4-8693-FDF47171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9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Warning-Options.html" TargetMode="External"/><Relationship Id="rId2" Type="http://schemas.openxmlformats.org/officeDocument/2006/relationships/hyperlink" Target="http://faculty.cs.niu.edu/~mcmahon/CS241/Notes/compi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0950"/>
            <a:ext cx="7772400" cy="280035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400" b="1" dirty="0"/>
              <a:t>Физическая декомпозиция </a:t>
            </a:r>
            <a:br>
              <a:rPr lang="ru-RU" sz="4400" b="1" dirty="0"/>
            </a:br>
            <a:r>
              <a:rPr lang="ru-RU" sz="4400" b="1" dirty="0"/>
              <a:t>и контроль корректности программ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6007"/>
            <a:ext cx="685800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Курс «Разработка ПО систем управления»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Кафедра управления и информатики НИУ «МЭИ»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Весна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2019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32183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8" y="-41301"/>
            <a:ext cx="7886700" cy="1325563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Заголовочные файлы и файлы реализации (2)</a:t>
            </a:r>
            <a:endParaRPr lang="ru-RU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10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244928" y="1366762"/>
            <a:ext cx="2351315" cy="426107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main.cpp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dirty="0" smtClean="0">
                <a:solidFill>
                  <a:srgbClr val="002060"/>
                </a:solidFill>
              </a:rPr>
              <a:t>func1 () 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 smtClean="0">
                <a:solidFill>
                  <a:srgbClr val="002060"/>
                </a:solidFill>
              </a:rPr>
              <a:t>func2 () </a:t>
            </a: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main() { 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func1 ()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func2 </a:t>
            </a:r>
            <a:r>
              <a:rPr lang="en-US" dirty="0">
                <a:solidFill>
                  <a:srgbClr val="002060"/>
                </a:solidFill>
              </a:rPr>
              <a:t>()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Flowchart: Document 6"/>
          <p:cNvSpPr/>
          <p:nvPr/>
        </p:nvSpPr>
        <p:spPr>
          <a:xfrm>
            <a:off x="6701114" y="2488185"/>
            <a:ext cx="2375809" cy="21982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main.cpp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#include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funcs.h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main() { 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func1 ()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func2 </a:t>
            </a:r>
            <a:r>
              <a:rPr lang="en-US" dirty="0">
                <a:solidFill>
                  <a:srgbClr val="002060"/>
                </a:solidFill>
              </a:rPr>
              <a:t>()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1" name="Flowchart: Document 6"/>
          <p:cNvSpPr/>
          <p:nvPr/>
        </p:nvSpPr>
        <p:spPr>
          <a:xfrm>
            <a:off x="3522887" y="1301681"/>
            <a:ext cx="2767695" cy="21982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</a:rPr>
              <a:t>funcs.h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pt-BR" b="1" dirty="0">
                <a:solidFill>
                  <a:srgbClr val="002060"/>
                </a:solidFill>
              </a:rPr>
              <a:t>#ifndef </a:t>
            </a:r>
            <a:r>
              <a:rPr lang="pt-BR" dirty="0">
                <a:solidFill>
                  <a:srgbClr val="002060"/>
                </a:solidFill>
              </a:rPr>
              <a:t>__FUNCS_H__ </a:t>
            </a:r>
            <a:r>
              <a:rPr lang="pt-BR" b="1" dirty="0">
                <a:solidFill>
                  <a:srgbClr val="002060"/>
                </a:solidFill>
              </a:rPr>
              <a:t>#define </a:t>
            </a:r>
            <a:r>
              <a:rPr lang="pt-BR" dirty="0">
                <a:solidFill>
                  <a:srgbClr val="002060"/>
                </a:solidFill>
              </a:rPr>
              <a:t>__FUNCS_H__ </a:t>
            </a:r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func1 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func2 ();</a:t>
            </a:r>
          </a:p>
          <a:p>
            <a:r>
              <a:rPr lang="pt-BR" b="1" dirty="0">
                <a:solidFill>
                  <a:srgbClr val="002060"/>
                </a:solidFill>
              </a:rPr>
              <a:t>#endif </a:t>
            </a:r>
            <a:r>
              <a:rPr lang="pt-BR" dirty="0">
                <a:solidFill>
                  <a:srgbClr val="002060"/>
                </a:solidFill>
              </a:rPr>
              <a:t>// __FUNCS_H__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Flowchart: Document 6"/>
          <p:cNvSpPr/>
          <p:nvPr/>
        </p:nvSpPr>
        <p:spPr>
          <a:xfrm>
            <a:off x="3522886" y="3587301"/>
            <a:ext cx="2767695" cy="276905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	funcs.cpp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#include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 err="1">
                <a:solidFill>
                  <a:srgbClr val="002060"/>
                </a:solidFill>
              </a:rPr>
              <a:t>funcs.h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</a:p>
          <a:p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func1 () {</a:t>
            </a:r>
          </a:p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func2 () {</a:t>
            </a:r>
          </a:p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Arrow: Right 19"/>
          <p:cNvSpPr/>
          <p:nvPr/>
        </p:nvSpPr>
        <p:spPr>
          <a:xfrm>
            <a:off x="2047474" y="2941289"/>
            <a:ext cx="1277151" cy="11120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0" rIns="0" bIns="0"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6175"/>
          </a:xfrm>
        </p:spPr>
        <p:txBody>
          <a:bodyPr/>
          <a:lstStyle/>
          <a:p>
            <a:r>
              <a:rPr lang="ru-RU" b="1" dirty="0"/>
              <a:t>Сборка вручную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11301"/>
            <a:ext cx="8196943" cy="42460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6"/>
                </a:solidFill>
              </a:rPr>
              <a:t>Компиляция </a:t>
            </a:r>
            <a:r>
              <a:rPr lang="ru-RU" dirty="0">
                <a:solidFill>
                  <a:schemeClr val="accent2"/>
                </a:solidFill>
              </a:rPr>
              <a:t>(и </a:t>
            </a:r>
            <a:r>
              <a:rPr lang="ru-RU" dirty="0" err="1">
                <a:solidFill>
                  <a:schemeClr val="accent2"/>
                </a:solidFill>
              </a:rPr>
              <a:t>препроцессирование</a:t>
            </a:r>
            <a:r>
              <a:rPr lang="ru-RU" dirty="0">
                <a:solidFill>
                  <a:schemeClr val="accent2"/>
                </a:solidFill>
              </a:rPr>
              <a:t>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g</a:t>
            </a:r>
            <a:r>
              <a:rPr lang="en-US" dirty="0">
                <a:solidFill>
                  <a:srgbClr val="002060"/>
                </a:solidFill>
              </a:rPr>
              <a:t>++ –c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</a:t>
            </a:r>
            <a:r>
              <a:rPr lang="en-US" dirty="0" err="1">
                <a:solidFill>
                  <a:srgbClr val="002060"/>
                </a:solidFill>
              </a:rPr>
              <a:t>std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 err="1">
                <a:solidFill>
                  <a:srgbClr val="002060"/>
                </a:solidFill>
              </a:rPr>
              <a:t>c++</a:t>
            </a:r>
            <a:r>
              <a:rPr lang="en-US" dirty="0">
                <a:solidFill>
                  <a:srgbClr val="002060"/>
                </a:solidFill>
              </a:rPr>
              <a:t>14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main.cpp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–o </a:t>
            </a:r>
            <a:r>
              <a:rPr lang="en-US" dirty="0" err="1">
                <a:solidFill>
                  <a:srgbClr val="002060"/>
                </a:solidFill>
              </a:rPr>
              <a:t>main.o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g++ –c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</a:t>
            </a:r>
            <a:r>
              <a:rPr lang="en-US" dirty="0" err="1">
                <a:solidFill>
                  <a:srgbClr val="002060"/>
                </a:solidFill>
              </a:rPr>
              <a:t>std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 err="1">
                <a:solidFill>
                  <a:srgbClr val="002060"/>
                </a:solidFill>
              </a:rPr>
              <a:t>c++</a:t>
            </a:r>
            <a:r>
              <a:rPr lang="en-US" dirty="0">
                <a:solidFill>
                  <a:srgbClr val="002060"/>
                </a:solidFill>
              </a:rPr>
              <a:t>14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funcs.cpp</a:t>
            </a:r>
            <a:r>
              <a:rPr lang="en-US" spc="2400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–o </a:t>
            </a:r>
            <a:r>
              <a:rPr lang="en-US" dirty="0" err="1" smtClean="0">
                <a:solidFill>
                  <a:srgbClr val="002060"/>
                </a:solidFill>
              </a:rPr>
              <a:t>funcs.o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800"/>
              </a:spcBef>
              <a:buNone/>
            </a:pPr>
            <a:r>
              <a:rPr lang="ru-RU" dirty="0">
                <a:solidFill>
                  <a:schemeClr val="accent5"/>
                </a:solidFill>
              </a:rPr>
              <a:t>Компоновка: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g++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ru-RU" spc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–static</a:t>
            </a:r>
            <a:r>
              <a:rPr lang="en-US" spc="2400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main.o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funcs.o</a:t>
            </a:r>
            <a:r>
              <a:rPr lang="en-US" spc="2400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–o program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 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11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995315" y="2864255"/>
            <a:ext cx="1674346" cy="918852"/>
            <a:chOff x="1045811" y="3668396"/>
            <a:chExt cx="1674346" cy="918852"/>
          </a:xfrm>
        </p:grpSpPr>
        <p:sp>
          <p:nvSpPr>
            <p:cNvPr id="8" name="TextBox 7"/>
            <p:cNvSpPr txBox="1"/>
            <p:nvPr/>
          </p:nvSpPr>
          <p:spPr>
            <a:xfrm>
              <a:off x="1045811" y="3940917"/>
              <a:ext cx="167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вызов компилятора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776173" y="3219794"/>
              <a:ext cx="213623" cy="1110828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31409" y="2864256"/>
            <a:ext cx="1829228" cy="918851"/>
            <a:chOff x="1327571" y="3668397"/>
            <a:chExt cx="1829228" cy="918851"/>
          </a:xfrm>
        </p:grpSpPr>
        <p:sp>
          <p:nvSpPr>
            <p:cNvPr id="12" name="TextBox 11"/>
            <p:cNvSpPr txBox="1"/>
            <p:nvPr/>
          </p:nvSpPr>
          <p:spPr>
            <a:xfrm>
              <a:off x="1405011" y="3940917"/>
              <a:ext cx="167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флаги компиляции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2135373" y="2860595"/>
              <a:ext cx="213623" cy="1829228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40704" y="2864256"/>
            <a:ext cx="1674346" cy="918851"/>
            <a:chOff x="1186690" y="3668397"/>
            <a:chExt cx="1674346" cy="918851"/>
          </a:xfrm>
        </p:grpSpPr>
        <p:sp>
          <p:nvSpPr>
            <p:cNvPr id="15" name="TextBox 14"/>
            <p:cNvSpPr txBox="1"/>
            <p:nvPr/>
          </p:nvSpPr>
          <p:spPr>
            <a:xfrm>
              <a:off x="1186690" y="3940917"/>
              <a:ext cx="167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вход: исходный код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1917052" y="3078916"/>
              <a:ext cx="213623" cy="1392586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4553" y="2864257"/>
            <a:ext cx="1754717" cy="918850"/>
            <a:chOff x="1186689" y="3668398"/>
            <a:chExt cx="1754717" cy="918850"/>
          </a:xfrm>
        </p:grpSpPr>
        <p:sp>
          <p:nvSpPr>
            <p:cNvPr id="18" name="TextBox 17"/>
            <p:cNvSpPr txBox="1"/>
            <p:nvPr/>
          </p:nvSpPr>
          <p:spPr>
            <a:xfrm>
              <a:off x="1186689" y="3940917"/>
              <a:ext cx="1754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выход: объектный код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1987491" y="3008477"/>
              <a:ext cx="213623" cy="1533465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5112" y="4768967"/>
            <a:ext cx="1916424" cy="918851"/>
            <a:chOff x="676247" y="3668397"/>
            <a:chExt cx="1916424" cy="918851"/>
          </a:xfrm>
        </p:grpSpPr>
        <p:sp>
          <p:nvSpPr>
            <p:cNvPr id="21" name="TextBox 20"/>
            <p:cNvSpPr txBox="1"/>
            <p:nvPr/>
          </p:nvSpPr>
          <p:spPr>
            <a:xfrm>
              <a:off x="676247" y="3940917"/>
              <a:ext cx="1916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вызов компоновщика</a:t>
              </a:r>
            </a:p>
          </p:txBody>
        </p:sp>
        <p:sp>
          <p:nvSpPr>
            <p:cNvPr id="22" name="Right Brace 21"/>
            <p:cNvSpPr/>
            <p:nvPr/>
          </p:nvSpPr>
          <p:spPr>
            <a:xfrm rot="5400000">
              <a:off x="1528510" y="3467458"/>
              <a:ext cx="213623" cy="615501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07265" y="4773734"/>
            <a:ext cx="1674346" cy="918849"/>
            <a:chOff x="1248808" y="3668399"/>
            <a:chExt cx="1674346" cy="918849"/>
          </a:xfrm>
        </p:grpSpPr>
        <p:sp>
          <p:nvSpPr>
            <p:cNvPr id="24" name="TextBox 23"/>
            <p:cNvSpPr txBox="1"/>
            <p:nvPr/>
          </p:nvSpPr>
          <p:spPr>
            <a:xfrm>
              <a:off x="1248808" y="3940917"/>
              <a:ext cx="167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флаги компоновки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 rot="5400000">
              <a:off x="1979170" y="3242308"/>
              <a:ext cx="213623" cy="1065805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77341" y="4767721"/>
            <a:ext cx="2512550" cy="640861"/>
            <a:chOff x="418301" y="3668398"/>
            <a:chExt cx="2512550" cy="640861"/>
          </a:xfrm>
        </p:grpSpPr>
        <p:sp>
          <p:nvSpPr>
            <p:cNvPr id="27" name="TextBox 26"/>
            <p:cNvSpPr txBox="1"/>
            <p:nvPr/>
          </p:nvSpPr>
          <p:spPr>
            <a:xfrm>
              <a:off x="418301" y="3939927"/>
              <a:ext cx="251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вход: объектный код</a:t>
              </a:r>
            </a:p>
          </p:txBody>
        </p:sp>
        <p:sp>
          <p:nvSpPr>
            <p:cNvPr id="28" name="Right Brace 27"/>
            <p:cNvSpPr/>
            <p:nvPr/>
          </p:nvSpPr>
          <p:spPr>
            <a:xfrm rot="5400000">
              <a:off x="1570930" y="2732795"/>
              <a:ext cx="213623" cy="2084830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9891" y="4768968"/>
            <a:ext cx="2289175" cy="918849"/>
            <a:chOff x="859636" y="3668398"/>
            <a:chExt cx="2289175" cy="918849"/>
          </a:xfrm>
        </p:grpSpPr>
        <p:sp>
          <p:nvSpPr>
            <p:cNvPr id="30" name="TextBox 29"/>
            <p:cNvSpPr txBox="1"/>
            <p:nvPr/>
          </p:nvSpPr>
          <p:spPr>
            <a:xfrm>
              <a:off x="919458" y="3940916"/>
              <a:ext cx="2169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выход: исполняемый код</a:t>
              </a:r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1897412" y="2630622"/>
              <a:ext cx="213623" cy="2289175"/>
            </a:xfrm>
            <a:prstGeom prst="rightBrace">
              <a:avLst>
                <a:gd name="adj1" fmla="val 45833"/>
                <a:gd name="adj2" fmla="val 50000"/>
              </a:avLst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108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56605"/>
            <a:ext cx="7886700" cy="2383105"/>
          </a:xfrm>
        </p:spPr>
        <p:txBody>
          <a:bodyPr>
            <a:normAutofit/>
          </a:bodyPr>
          <a:lstStyle/>
          <a:p>
            <a:r>
              <a:rPr lang="ru-RU" sz="4800" b="1" dirty="0"/>
              <a:t>Контроль корректности программ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70334"/>
            <a:ext cx="7886700" cy="27193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Статический анализ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Обработка ошибок в штатном режиме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Защитное программирование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Модульное тестирование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Статический анализ кода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Суть: поиск потенциальных ошибок без запуска программы.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Есть специальные инструменты,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но первый из них — сам компилятор.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Предупреждения компилятора: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Никогда не следует игнорировать.</a:t>
            </a:r>
            <a:endParaRPr lang="en-US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 smtClean="0"/>
              <a:t>Можно </a:t>
            </a:r>
            <a:r>
              <a:rPr lang="ru-RU" sz="2000" dirty="0"/>
              <a:t>трактовать как </a:t>
            </a:r>
            <a:r>
              <a:rPr lang="ru-RU" sz="2000" dirty="0" smtClean="0"/>
              <a:t>ошибки.</a:t>
            </a:r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049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b="1" dirty="0"/>
              <a:t>Обработка ошибок: код возврата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025"/>
            <a:ext cx="7886700" cy="488632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convert_temperatur</a:t>
            </a:r>
            <a:r>
              <a:rPr lang="en-US" sz="2000" spc="300" dirty="0" err="1">
                <a:solidFill>
                  <a:srgbClr val="002060"/>
                </a:solidFill>
              </a:rPr>
              <a:t>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temperature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char</a:t>
            </a:r>
            <a:r>
              <a:rPr lang="en-US" sz="2000" dirty="0">
                <a:solidFill>
                  <a:srgbClr val="002060"/>
                </a:solidFill>
              </a:rPr>
              <a:t> from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char</a:t>
            </a:r>
            <a:r>
              <a:rPr lang="en-US" sz="2000" dirty="0">
                <a:solidFill>
                  <a:srgbClr val="002060"/>
                </a:solidFill>
              </a:rPr>
              <a:t> to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&amp; resul</a:t>
            </a:r>
            <a:r>
              <a:rPr lang="en-US" sz="2000" spc="300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r>
              <a:rPr lang="ru-RU" sz="2000" dirty="0">
                <a:solidFill>
                  <a:srgbClr val="002060"/>
                </a:solidFill>
              </a:rPr>
              <a:t/>
            </a:r>
            <a:br>
              <a:rPr lang="ru-RU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if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spc="300" dirty="0">
                <a:solidFill>
                  <a:srgbClr val="00206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from != 'K' &amp;&amp; from != 'C</a:t>
            </a:r>
            <a:r>
              <a:rPr lang="en-US" sz="2000" spc="300" dirty="0">
                <a:solidFill>
                  <a:srgbClr val="002060"/>
                </a:solidFill>
              </a:rPr>
              <a:t>'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1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//…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ru-RU" sz="2000" b="1" dirty="0">
              <a:solidFill>
                <a:srgbClr val="002060"/>
              </a:solidFill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kelvins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switch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spc="3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convert_temperatur</a:t>
            </a:r>
            <a:r>
              <a:rPr lang="en-US" sz="2000" spc="300" dirty="0" err="1">
                <a:solidFill>
                  <a:srgbClr val="002060"/>
                </a:solidFill>
              </a:rPr>
              <a:t>e</a:t>
            </a:r>
            <a:r>
              <a:rPr lang="en-US" sz="2000" spc="3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celsius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'C'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'K</a:t>
            </a:r>
            <a:r>
              <a:rPr lang="en-US" sz="2000" spc="300" dirty="0">
                <a:solidFill>
                  <a:srgbClr val="002060"/>
                </a:solidFill>
              </a:rPr>
              <a:t>'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kelvin</a:t>
            </a:r>
            <a:r>
              <a:rPr lang="en-US" sz="2000" spc="300" dirty="0">
                <a:solidFill>
                  <a:srgbClr val="002060"/>
                </a:solidFill>
              </a:rPr>
              <a:t>s)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case</a:t>
            </a:r>
            <a:r>
              <a:rPr lang="en-US" sz="2000" dirty="0">
                <a:solidFill>
                  <a:srgbClr val="002060"/>
                </a:solidFill>
              </a:rPr>
              <a:t> 0</a:t>
            </a:r>
            <a:r>
              <a:rPr lang="en-US" sz="2000" b="1" dirty="0">
                <a:solidFill>
                  <a:srgbClr val="002060"/>
                </a:solidFill>
              </a:rPr>
              <a:t>:  </a:t>
            </a: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 &lt;&lt; kelvins &lt;&lt; "K\n"</a:t>
            </a:r>
            <a:r>
              <a:rPr lang="en-US" sz="2000" b="1" dirty="0">
                <a:solidFill>
                  <a:srgbClr val="002060"/>
                </a:solidFill>
              </a:rPr>
              <a:t>; break;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case</a:t>
            </a:r>
            <a:r>
              <a:rPr lang="en-US" sz="2000" dirty="0">
                <a:solidFill>
                  <a:srgbClr val="002060"/>
                </a:solidFill>
              </a:rPr>
              <a:t> 1</a:t>
            </a:r>
            <a:r>
              <a:rPr lang="en-US" sz="2000" b="1" dirty="0">
                <a:solidFill>
                  <a:srgbClr val="002060"/>
                </a:solidFill>
              </a:rPr>
              <a:t>:</a:t>
            </a:r>
            <a:r>
              <a:rPr lang="en-US" sz="2000" dirty="0">
                <a:solidFill>
                  <a:srgbClr val="002060"/>
                </a:solidFill>
              </a:rPr>
              <a:t>  </a:t>
            </a:r>
            <a:r>
              <a:rPr lang="en-US" sz="2000" dirty="0" err="1">
                <a:solidFill>
                  <a:srgbClr val="002060"/>
                </a:solidFill>
              </a:rPr>
              <a:t>cerr</a:t>
            </a:r>
            <a:r>
              <a:rPr lang="en-US" sz="2000" spc="3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&lt;&lt; "</a:t>
            </a:r>
            <a:r>
              <a:rPr lang="ru-RU" sz="2000" dirty="0">
                <a:solidFill>
                  <a:srgbClr val="002060"/>
                </a:solidFill>
              </a:rPr>
              <a:t>Неизвестная исходная шкала!</a:t>
            </a:r>
            <a:r>
              <a:rPr lang="en-US" sz="2000" dirty="0">
                <a:solidFill>
                  <a:srgbClr val="002060"/>
                </a:solidFill>
              </a:rPr>
              <a:t>\n"</a:t>
            </a:r>
            <a:r>
              <a:rPr lang="en-US" sz="2000" b="1" dirty="0">
                <a:solidFill>
                  <a:srgbClr val="002060"/>
                </a:solidFill>
              </a:rPr>
              <a:t>; break;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default: </a:t>
            </a:r>
            <a:r>
              <a:rPr lang="en-US" sz="2000" dirty="0" err="1">
                <a:solidFill>
                  <a:srgbClr val="002060"/>
                </a:solidFill>
              </a:rPr>
              <a:t>cerr</a:t>
            </a:r>
            <a:r>
              <a:rPr lang="en-US" sz="2000" spc="3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&lt;&lt; "</a:t>
            </a:r>
            <a:r>
              <a:rPr lang="ru-RU" sz="2000" dirty="0">
                <a:solidFill>
                  <a:srgbClr val="002060"/>
                </a:solidFill>
              </a:rPr>
              <a:t>Неизвестная ошибка!</a:t>
            </a:r>
            <a:r>
              <a:rPr lang="en-US" sz="2000" dirty="0">
                <a:solidFill>
                  <a:srgbClr val="002060"/>
                </a:solidFill>
              </a:rPr>
              <a:t>\n"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9625" y="1470025"/>
          <a:ext cx="3895725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11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4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37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Код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Ошибка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637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Нет ошибки.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637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Неизвестная</a:t>
                      </a:r>
                      <a:r>
                        <a:rPr lang="ru-RU" sz="1800" baseline="0" dirty="0"/>
                        <a:t> шкала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</a:rPr>
                        <a:t>from</a:t>
                      </a:r>
                      <a:r>
                        <a:rPr lang="en-US" sz="1800" baseline="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6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Неизвестная</a:t>
                      </a:r>
                      <a:r>
                        <a:rPr lang="ru-RU" sz="1800" baseline="0" dirty="0"/>
                        <a:t> шкала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</a:rPr>
                        <a:t>to</a:t>
                      </a:r>
                      <a:r>
                        <a:rPr lang="en-US" sz="1800" baseline="0" dirty="0"/>
                        <a:t>.</a:t>
                      </a:r>
                      <a:endParaRPr lang="ru-R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6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temperature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baseline="0" dirty="0"/>
                        <a:t>&lt; 0 °K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5E8E4F-F4B8-4407-AADC-7EB412F84587}" type="datetime1">
              <a:rPr lang="ru-RU" smtClean="0"/>
              <a:t>24.03.2019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© Кафедра </a:t>
            </a:r>
            <a:r>
              <a:rPr lang="ru-RU" dirty="0" err="1"/>
              <a:t>УиИ</a:t>
            </a:r>
            <a:r>
              <a:rPr lang="ru-RU" dirty="0"/>
              <a:t> НИУ «МЭИ»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B809E-D063-401A-A80C-0497AC2C531D}" type="slidenum">
              <a:rPr lang="ru-RU"/>
              <a:pPr>
                <a:defRPr/>
              </a:pPr>
              <a:t>14</a:t>
            </a:fld>
            <a:endParaRPr lang="ru-RU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90725" y="2752725"/>
            <a:ext cx="5383213" cy="1609725"/>
            <a:chOff x="1990725" y="2752725"/>
            <a:chExt cx="5383211" cy="1609725"/>
          </a:xfrm>
        </p:grpSpPr>
        <p:sp>
          <p:nvSpPr>
            <p:cNvPr id="17429" name="TextBox 7"/>
            <p:cNvSpPr txBox="1">
              <a:spLocks noChangeArrowheads="1"/>
            </p:cNvSpPr>
            <p:nvPr/>
          </p:nvSpPr>
          <p:spPr bwMode="auto">
            <a:xfrm>
              <a:off x="2686050" y="3543490"/>
              <a:ext cx="46878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Лишняя переменная — повод ошибиться.</a:t>
              </a:r>
            </a:p>
          </p:txBody>
        </p:sp>
        <p:cxnSp>
          <p:nvCxnSpPr>
            <p:cNvPr id="9" name="Straight Arrow Connector 8"/>
            <p:cNvCxnSpPr>
              <a:stCxn id="17429" idx="1"/>
            </p:cNvCxnSpPr>
            <p:nvPr/>
          </p:nvCxnSpPr>
          <p:spPr>
            <a:xfrm flipH="1" flipV="1">
              <a:off x="1990725" y="2752725"/>
              <a:ext cx="695325" cy="9747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429" idx="1"/>
            </p:cNvCxnSpPr>
            <p:nvPr/>
          </p:nvCxnSpPr>
          <p:spPr>
            <a:xfrm flipH="1">
              <a:off x="2162175" y="3727450"/>
              <a:ext cx="523875" cy="635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68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1"/>
              <a:t>Обработка ошибок:</a:t>
            </a:r>
            <a:br>
              <a:rPr lang="ru-RU" sz="3600" b="1"/>
            </a:br>
            <a:r>
              <a:rPr lang="ru-RU" sz="3600" b="1"/>
              <a:t>доступ к последней ошибке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3550"/>
            <a:ext cx="6534150" cy="4622800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last_error</a:t>
            </a:r>
            <a:r>
              <a:rPr lang="en-US" sz="2000" dirty="0">
                <a:solidFill>
                  <a:srgbClr val="002060"/>
                </a:solidFill>
              </a:rPr>
              <a:t> = 0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get_last_erro</a:t>
            </a:r>
            <a:r>
              <a:rPr lang="en-US" sz="2000" spc="300" dirty="0" err="1">
                <a:solidFill>
                  <a:srgbClr val="002060"/>
                </a:solidFill>
              </a:rPr>
              <a:t>r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{ 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last_error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> }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convert_temperatur</a:t>
            </a:r>
            <a:r>
              <a:rPr lang="en-US" sz="2000" spc="300" dirty="0" err="1">
                <a:solidFill>
                  <a:srgbClr val="002060"/>
                </a:solidFill>
              </a:rPr>
              <a:t>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temperature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char</a:t>
            </a:r>
            <a:r>
              <a:rPr lang="en-US" sz="2000" dirty="0">
                <a:solidFill>
                  <a:srgbClr val="002060"/>
                </a:solidFill>
              </a:rPr>
              <a:t> from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char</a:t>
            </a:r>
            <a:r>
              <a:rPr lang="en-US" sz="2000" dirty="0">
                <a:solidFill>
                  <a:srgbClr val="002060"/>
                </a:solidFill>
              </a:rPr>
              <a:t> t</a:t>
            </a:r>
            <a:r>
              <a:rPr lang="en-US" sz="2000" spc="300" dirty="0">
                <a:solidFill>
                  <a:srgbClr val="002060"/>
                </a:solidFill>
              </a:rPr>
              <a:t>o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b="1" dirty="0">
                <a:solidFill>
                  <a:srgbClr val="002060"/>
                </a:solidFill>
              </a:rPr>
              <a:t>if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spc="300" dirty="0">
                <a:solidFill>
                  <a:srgbClr val="00206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from != 'K' &amp;&amp; from != 'C</a:t>
            </a:r>
            <a:r>
              <a:rPr lang="en-US" sz="2000" spc="300" dirty="0">
                <a:solidFill>
                  <a:srgbClr val="002060"/>
                </a:solidFill>
              </a:rPr>
              <a:t>'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</a:t>
            </a:r>
            <a:r>
              <a:rPr lang="en-US" sz="2000" dirty="0" err="1">
                <a:solidFill>
                  <a:srgbClr val="002060"/>
                </a:solidFill>
              </a:rPr>
              <a:t>last_error</a:t>
            </a:r>
            <a:r>
              <a:rPr lang="en-US" sz="2000" dirty="0">
                <a:solidFill>
                  <a:srgbClr val="002060"/>
                </a:solidFill>
              </a:rPr>
              <a:t> = 1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0</a:t>
            </a:r>
            <a:r>
              <a:rPr lang="en-US" sz="2000" b="1" dirty="0">
                <a:solidFill>
                  <a:srgbClr val="002060"/>
                </a:solidFill>
              </a:rPr>
              <a:t>.</a:t>
            </a:r>
            <a:r>
              <a:rPr lang="en-US" sz="2000" dirty="0">
                <a:solidFill>
                  <a:srgbClr val="002060"/>
                </a:solidFill>
              </a:rPr>
              <a:t>0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}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// …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kelvins = </a:t>
            </a:r>
            <a:r>
              <a:rPr lang="en-US" sz="2000" dirty="0" err="1">
                <a:solidFill>
                  <a:srgbClr val="002060"/>
                </a:solidFill>
              </a:rPr>
              <a:t>convert_temperatur</a:t>
            </a:r>
            <a:r>
              <a:rPr lang="en-US" sz="2000" spc="300" dirty="0" err="1">
                <a:solidFill>
                  <a:srgbClr val="002060"/>
                </a:solidFill>
              </a:rPr>
              <a:t>e</a:t>
            </a:r>
            <a:r>
              <a:rPr lang="en-US" sz="2000" spc="3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celsius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'C'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'K</a:t>
            </a:r>
            <a:r>
              <a:rPr lang="en-US" sz="2000" spc="300" dirty="0">
                <a:solidFill>
                  <a:srgbClr val="002060"/>
                </a:solidFill>
              </a:rPr>
              <a:t>'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switch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spc="3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get_last_erro</a:t>
            </a:r>
            <a:r>
              <a:rPr lang="en-US" sz="2000" spc="300" dirty="0" err="1">
                <a:solidFill>
                  <a:srgbClr val="002060"/>
                </a:solidFill>
              </a:rPr>
              <a:t>r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spc="300" dirty="0">
                <a:solidFill>
                  <a:srgbClr val="002060"/>
                </a:solidFill>
              </a:rPr>
              <a:t>)</a:t>
            </a:r>
            <a:r>
              <a:rPr lang="en-US" sz="2000" dirty="0">
                <a:solidFill>
                  <a:srgbClr val="002060"/>
                </a:solidFill>
              </a:rPr>
              <a:t>) { … }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9A22A3-A4AE-4618-89FD-5A2F62E9131E}" type="datetime1">
              <a:rPr lang="ru-RU" smtClean="0"/>
              <a:t>24.03.2019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2680A-EFAD-420E-8857-A8E8C050D26C}" type="slidenum">
              <a:rPr lang="ru-RU"/>
              <a:pPr>
                <a:defRPr/>
              </a:pPr>
              <a:t>15</a:t>
            </a:fld>
            <a:endParaRPr lang="ru-RU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3363" y="1733550"/>
            <a:ext cx="5741987" cy="923925"/>
            <a:chOff x="2772997" y="1733550"/>
            <a:chExt cx="5742353" cy="923330"/>
          </a:xfrm>
        </p:grpSpPr>
        <p:sp>
          <p:nvSpPr>
            <p:cNvPr id="19468" name="TextBox 6"/>
            <p:cNvSpPr txBox="1">
              <a:spLocks noChangeArrowheads="1"/>
            </p:cNvSpPr>
            <p:nvPr/>
          </p:nvSpPr>
          <p:spPr bwMode="auto">
            <a:xfrm>
              <a:off x="5610225" y="1733550"/>
              <a:ext cx="290512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i="1"/>
                <a:t>Глобальная переменная.</a:t>
              </a:r>
              <a:br>
                <a:rPr lang="ru-RU" i="1"/>
              </a:br>
              <a:r>
                <a:rPr lang="ru-RU"/>
                <a:t>Объявлена вне функций, доступна в любой из них.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772997" y="1935033"/>
              <a:ext cx="283704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143125" y="4073525"/>
            <a:ext cx="5800725" cy="1422400"/>
            <a:chOff x="2143125" y="4072925"/>
            <a:chExt cx="5800726" cy="1423000"/>
          </a:xfrm>
        </p:grpSpPr>
        <p:sp>
          <p:nvSpPr>
            <p:cNvPr id="19465" name="TextBox 11"/>
            <p:cNvSpPr txBox="1">
              <a:spLocks noChangeArrowheads="1"/>
            </p:cNvSpPr>
            <p:nvPr/>
          </p:nvSpPr>
          <p:spPr bwMode="auto">
            <a:xfrm>
              <a:off x="3638887" y="4072925"/>
              <a:ext cx="430496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/>
                <a:t>Возвращаемое при ошибке значение </a:t>
              </a:r>
              <a:br>
                <a:rPr lang="ru-RU"/>
              </a:br>
              <a:r>
                <a:rPr lang="ru-RU"/>
                <a:t>не имеет смысла. Использовать его </a:t>
              </a:r>
              <a:br>
                <a:rPr lang="ru-RU"/>
              </a:br>
              <a:r>
                <a:rPr lang="ru-RU">
                  <a:solidFill>
                    <a:srgbClr val="FF0000"/>
                  </a:solidFill>
                </a:rPr>
                <a:t>1) возможно, но это некорректно. </a:t>
              </a:r>
            </a:p>
          </p:txBody>
        </p:sp>
        <p:cxnSp>
          <p:nvCxnSpPr>
            <p:cNvPr id="13" name="Straight Arrow Connector 12"/>
            <p:cNvCxnSpPr>
              <a:stCxn id="19465" idx="1"/>
            </p:cNvCxnSpPr>
            <p:nvPr/>
          </p:nvCxnSpPr>
          <p:spPr>
            <a:xfrm flipH="1" flipV="1">
              <a:off x="2562225" y="4352443"/>
              <a:ext cx="1076325" cy="18264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9465" idx="1"/>
            </p:cNvCxnSpPr>
            <p:nvPr/>
          </p:nvCxnSpPr>
          <p:spPr>
            <a:xfrm flipH="1">
              <a:off x="2143125" y="4535083"/>
              <a:ext cx="1495425" cy="9608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638550" y="4937125"/>
            <a:ext cx="487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2) Проверка кода нужна, но необязательна.</a:t>
            </a:r>
          </a:p>
        </p:txBody>
      </p:sp>
    </p:spTree>
    <p:extLst>
      <p:ext uri="{BB962C8B-B14F-4D97-AF65-F5344CB8AC3E}">
        <p14:creationId xmlns:p14="http://schemas.microsoft.com/office/powerpoint/2010/main" val="19955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762"/>
          </a:xfrm>
        </p:spPr>
        <p:txBody>
          <a:bodyPr>
            <a:normAutofit/>
          </a:bodyPr>
          <a:lstStyle/>
          <a:p>
            <a:r>
              <a:rPr lang="ru-RU" sz="3600" b="1" dirty="0"/>
              <a:t>Защитное программирование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638637"/>
            <a:ext cx="7886700" cy="4717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Defensive programming: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паранойя как подход к работе.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Проверять все входные параметры (контракт).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Проверять предположения (</a:t>
            </a:r>
            <a:r>
              <a:rPr lang="en-US" sz="2000" dirty="0"/>
              <a:t>assumptions)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о состоянии программы в разных точках.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Цель: узнать об ошибке как можно ближе</a:t>
            </a:r>
            <a:br>
              <a:rPr lang="ru-RU" sz="2000" dirty="0"/>
            </a:br>
            <a:r>
              <a:rPr lang="ru-RU" sz="2000" dirty="0"/>
              <a:t>к месту её возникновения.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Fail-fast</a:t>
            </a:r>
            <a:r>
              <a:rPr lang="ru-RU" sz="2400" dirty="0"/>
              <a:t> (ранний выход):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обнаруживать ошибки как можно раньше;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 обнаружении — завершаться.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Стандарты и практики безопасного кодирования.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asser</a:t>
            </a:r>
            <a:r>
              <a:rPr lang="en-US" sz="4800" b="1" spc="300" dirty="0">
                <a:solidFill>
                  <a:srgbClr val="002060"/>
                </a:solidFill>
              </a:rPr>
              <a:t>t(</a:t>
            </a:r>
            <a:r>
              <a:rPr lang="en-US" sz="4800" b="1" dirty="0">
                <a:solidFill>
                  <a:srgbClr val="002060"/>
                </a:solidFill>
              </a:rPr>
              <a:t>) </a:t>
            </a:r>
            <a:r>
              <a:rPr lang="ru-RU" sz="4800" b="1" dirty="0">
                <a:solidFill>
                  <a:srgbClr val="002060"/>
                </a:solidFill>
              </a:rPr>
              <a:t>из </a:t>
            </a:r>
            <a:r>
              <a:rPr lang="en-US" sz="4800" b="1" dirty="0">
                <a:solidFill>
                  <a:srgbClr val="002060"/>
                </a:solidFill>
              </a:rPr>
              <a:t>&lt;</a:t>
            </a:r>
            <a:r>
              <a:rPr lang="en-US" sz="4800" b="1" dirty="0" err="1">
                <a:solidFill>
                  <a:srgbClr val="002060"/>
                </a:solidFill>
              </a:rPr>
              <a:t>cassert</a:t>
            </a:r>
            <a:r>
              <a:rPr lang="en-US" sz="4800" b="1" dirty="0">
                <a:solidFill>
                  <a:srgbClr val="002060"/>
                </a:solidFill>
              </a:rPr>
              <a:t>&gt;</a:t>
            </a:r>
            <a:endParaRPr lang="ru-RU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0"/>
            <a:ext cx="7886700" cy="4449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Проверяет условие-аргумент.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Если не выполняется: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печатает сообщение с этим условием;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завершает программу </a:t>
            </a:r>
            <a:r>
              <a:rPr lang="ru-RU" sz="2000" dirty="0" err="1"/>
              <a:t>аварийно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Вне отладочной сборки ничего не делает.</a:t>
            </a:r>
          </a:p>
          <a:p>
            <a:pPr lvl="1">
              <a:lnSpc>
                <a:spcPct val="100000"/>
              </a:lnSpc>
            </a:pPr>
            <a:r>
              <a:rPr lang="ru-RU" sz="2000" dirty="0" smtClean="0"/>
              <a:t>Не </a:t>
            </a:r>
            <a:r>
              <a:rPr lang="ru-RU" sz="2000" dirty="0"/>
              <a:t>влияет на конечную программу.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square_root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x)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assert(x &gt;= 0)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// …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Unit testing </a:t>
            </a:r>
            <a:r>
              <a:rPr lang="en-US" sz="2800" b="1" dirty="0"/>
              <a:t>(</a:t>
            </a:r>
            <a:r>
              <a:rPr lang="ru-RU" sz="2800" b="1" dirty="0"/>
              <a:t>модульное тестирование)</a:t>
            </a:r>
            <a:endParaRPr lang="ru-RU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000" dirty="0"/>
              <a:t>Код, который проверяет, </a:t>
            </a:r>
            <a:br>
              <a:rPr lang="ru-RU" sz="2000" dirty="0"/>
            </a:br>
            <a:r>
              <a:rPr lang="ru-RU" sz="2000" dirty="0"/>
              <a:t>что другой код работает правильно.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Обычно отдельная программа, использующая часть основной.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000" dirty="0">
                <a:solidFill>
                  <a:srgbClr val="00B050"/>
                </a:solidFill>
              </a:rPr>
              <a:t>Позволяет проверить, что после изменений 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код по-прежнему работает.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000" dirty="0">
                <a:solidFill>
                  <a:srgbClr val="00B050"/>
                </a:solidFill>
              </a:rPr>
              <a:t>Локализует проблему вплоть до проверяемой функции.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000" dirty="0">
                <a:solidFill>
                  <a:srgbClr val="FF0000"/>
                </a:solidFill>
              </a:rPr>
              <a:t>Тесты нужно писать в дополнение к коду.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000" dirty="0">
                <a:solidFill>
                  <a:srgbClr val="FF0000"/>
                </a:solidFill>
              </a:rPr>
              <a:t>Прохождение тестов не гарантирует, что ошибок нет.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ru-RU" sz="1800" dirty="0" err="1"/>
              <a:t>Непрохождение</a:t>
            </a:r>
            <a:r>
              <a:rPr lang="ru-RU" sz="1800" dirty="0"/>
              <a:t> говорит, что они есть.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4269"/>
          </a:xfrm>
        </p:spPr>
        <p:txBody>
          <a:bodyPr>
            <a:normAutofit/>
          </a:bodyPr>
          <a:lstStyle/>
          <a:p>
            <a:r>
              <a:rPr lang="en-US" sz="4000" b="1" dirty="0"/>
              <a:t>Unit testing: </a:t>
            </a:r>
            <a:r>
              <a:rPr lang="ru-RU" sz="4000" b="1" dirty="0"/>
              <a:t>пример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19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628650" y="1671035"/>
            <a:ext cx="2957639" cy="156580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 err="1"/>
              <a:t>power.h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#pragma once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power(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x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size_t</a:t>
            </a:r>
            <a:r>
              <a:rPr lang="en-US" dirty="0">
                <a:solidFill>
                  <a:srgbClr val="002060"/>
                </a:solidFill>
              </a:rPr>
              <a:t> n)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628650" y="3907103"/>
            <a:ext cx="3165335" cy="222261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ctr">
              <a:spcAft>
                <a:spcPts val="1200"/>
              </a:spcAft>
            </a:pPr>
            <a:r>
              <a:rPr lang="en-US" b="1" dirty="0"/>
              <a:t>power.cpp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#include "</a:t>
            </a:r>
            <a:r>
              <a:rPr lang="en-US" dirty="0" err="1">
                <a:solidFill>
                  <a:srgbClr val="0070C0"/>
                </a:solidFill>
              </a:rPr>
              <a:t>power</a:t>
            </a:r>
            <a:r>
              <a:rPr lang="en-US" b="1" dirty="0" err="1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powe</a:t>
            </a:r>
            <a:r>
              <a:rPr lang="en-US" spc="300" dirty="0">
                <a:solidFill>
                  <a:srgbClr val="002060"/>
                </a:solidFill>
              </a:rPr>
              <a:t>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x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size_t</a:t>
            </a:r>
            <a:r>
              <a:rPr lang="en-US" dirty="0">
                <a:solidFill>
                  <a:srgbClr val="002060"/>
                </a:solidFill>
              </a:rPr>
              <a:t> n)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(n == 0)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1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x * power(x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US" dirty="0">
                <a:solidFill>
                  <a:srgbClr val="002060"/>
                </a:solidFill>
              </a:rPr>
              <a:t> n – 1)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8" idx="0"/>
            <a:endCxn id="7" idx="2"/>
          </p:cNvCxnSpPr>
          <p:nvPr/>
        </p:nvCxnSpPr>
        <p:spPr>
          <a:xfrm flipH="1" flipV="1">
            <a:off x="2107470" y="3133326"/>
            <a:ext cx="103848" cy="77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5319923" y="2353461"/>
            <a:ext cx="3278793" cy="222261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ctr">
              <a:spcAft>
                <a:spcPts val="1200"/>
              </a:spcAft>
            </a:pPr>
            <a:r>
              <a:rPr lang="en-US" b="1" dirty="0"/>
              <a:t>main.cpp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#include "</a:t>
            </a:r>
            <a:r>
              <a:rPr lang="en-US" dirty="0" err="1">
                <a:solidFill>
                  <a:srgbClr val="0070C0"/>
                </a:solidFill>
              </a:rPr>
              <a:t>power</a:t>
            </a:r>
            <a:r>
              <a:rPr lang="en-US" b="1" dirty="0" err="1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"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#include &lt;</a:t>
            </a:r>
            <a:r>
              <a:rPr lang="en-US" dirty="0" err="1">
                <a:solidFill>
                  <a:srgbClr val="0070C0"/>
                </a:solidFill>
              </a:rPr>
              <a:t>iostream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</a:t>
            </a:r>
            <a:r>
              <a:rPr lang="en-US" spc="3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()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std</a:t>
            </a:r>
            <a:r>
              <a:rPr lang="en-US" b="1" dirty="0">
                <a:solidFill>
                  <a:srgbClr val="002060"/>
                </a:solidFill>
              </a:rPr>
              <a:t>::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 &lt;&lt; power(4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US" dirty="0">
                <a:solidFill>
                  <a:srgbClr val="002060"/>
                </a:solidFill>
              </a:rPr>
              <a:t> 2)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3793985" y="2591504"/>
            <a:ext cx="1442573" cy="242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Декомпозиция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2000" b="1" dirty="0"/>
              <a:t>Физическая — </a:t>
            </a:r>
            <a:r>
              <a:rPr lang="ru-RU" sz="2000" dirty="0"/>
              <a:t>разделение кода по файлам.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Упрощение редактирования, навигации, контроля версий.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Ускорение сборки: </a:t>
            </a:r>
            <a:r>
              <a:rPr lang="ru-RU" sz="1800" dirty="0" err="1"/>
              <a:t>пересобирать</a:t>
            </a:r>
            <a:r>
              <a:rPr lang="ru-RU" sz="1800" dirty="0"/>
              <a:t> только измененные файлы.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Процедурная —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выделение в коде функций.</a:t>
            </a:r>
          </a:p>
          <a:p>
            <a:pPr lvl="1">
              <a:lnSpc>
                <a:spcPct val="100000"/>
              </a:lnSpc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Упрощение восприятия кода.</a:t>
            </a:r>
          </a:p>
          <a:p>
            <a:pPr lvl="1">
              <a:lnSpc>
                <a:spcPct val="100000"/>
              </a:lnSpc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Повторное использование.</a:t>
            </a:r>
          </a:p>
          <a:p>
            <a:pPr lvl="1">
              <a:lnSpc>
                <a:spcPct val="100000"/>
              </a:lnSpc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Защита от ошибок: в компактной функции труднее запутаться.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Модульная —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выделение в программе подсистем</a:t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	и их интерфейсов.</a:t>
            </a:r>
          </a:p>
          <a:p>
            <a:pPr lvl="1">
              <a:lnSpc>
                <a:spcPct val="100000"/>
              </a:lnSpc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Управление сложностью: не важно, как реализовано, — </a:t>
            </a:r>
            <a:br>
              <a:rPr lang="ru-RU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важно, как с этим работать обращаться.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Тестирование части программы в изоляции от других.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2361"/>
          </a:xfrm>
        </p:spPr>
        <p:txBody>
          <a:bodyPr/>
          <a:lstStyle/>
          <a:p>
            <a:r>
              <a:rPr lang="ru-RU" b="1" dirty="0"/>
              <a:t>Программа-тест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487"/>
            <a:ext cx="7886700" cy="4818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#include "</a:t>
            </a:r>
            <a:r>
              <a:rPr lang="en-US" sz="2000" dirty="0" err="1">
                <a:solidFill>
                  <a:srgbClr val="002060"/>
                </a:solidFill>
              </a:rPr>
              <a:t>power.h</a:t>
            </a:r>
            <a:r>
              <a:rPr lang="en-US" sz="2000" dirty="0">
                <a:solidFill>
                  <a:srgbClr val="002060"/>
                </a:solidFill>
              </a:rPr>
              <a:t>"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cassert</a:t>
            </a:r>
            <a:r>
              <a:rPr lang="en-US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main()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power(0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0) == </a:t>
            </a:r>
            <a:r>
              <a:rPr lang="en-US" sz="2000" spc="300" dirty="0">
                <a:solidFill>
                  <a:srgbClr val="002060"/>
                </a:solidFill>
              </a:rPr>
              <a:t>1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r>
              <a:rPr lang="en-US" sz="2000" dirty="0">
                <a:solidFill>
                  <a:srgbClr val="0070C0"/>
                </a:solidFill>
              </a:rPr>
              <a:t>	// </a:t>
            </a:r>
            <a:r>
              <a:rPr lang="ru-RU" sz="2000" dirty="0">
                <a:solidFill>
                  <a:srgbClr val="0070C0"/>
                </a:solidFill>
              </a:rPr>
              <a:t>Возведение в степень нуля.</a:t>
            </a: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power(0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1) == </a:t>
            </a:r>
            <a:r>
              <a:rPr lang="en-US" sz="2000" spc="300" dirty="0">
                <a:solidFill>
                  <a:srgbClr val="002060"/>
                </a:solidFill>
              </a:rPr>
              <a:t>0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power(2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0) == </a:t>
            </a:r>
            <a:r>
              <a:rPr lang="en-US" sz="2000" spc="300" dirty="0">
                <a:solidFill>
                  <a:srgbClr val="002060"/>
                </a:solidFill>
              </a:rPr>
              <a:t>1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r>
              <a:rPr lang="ru-RU" sz="2000" dirty="0">
                <a:solidFill>
                  <a:srgbClr val="0070C0"/>
                </a:solidFill>
              </a:rPr>
              <a:t>	// Типичные случаи.</a:t>
            </a:r>
            <a:r>
              <a:rPr lang="en-US" sz="2000" b="1" dirty="0">
                <a:solidFill>
                  <a:srgbClr val="0070C0"/>
                </a:solidFill>
              </a:rPr>
              <a:t/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power(2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1) == </a:t>
            </a:r>
            <a:r>
              <a:rPr lang="en-US" sz="2000" spc="3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power(2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4) == 1</a:t>
            </a:r>
            <a:r>
              <a:rPr lang="en-US" sz="2000" spc="300" dirty="0">
                <a:solidFill>
                  <a:srgbClr val="002060"/>
                </a:solidFill>
              </a:rPr>
              <a:t>6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power(-1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0) == </a:t>
            </a:r>
            <a:r>
              <a:rPr lang="en-US" sz="2000" spc="300" dirty="0">
                <a:solidFill>
                  <a:srgbClr val="002060"/>
                </a:solidFill>
              </a:rPr>
              <a:t>1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r>
              <a:rPr lang="ru-RU" sz="2000" dirty="0">
                <a:solidFill>
                  <a:srgbClr val="0070C0"/>
                </a:solidFill>
              </a:rPr>
              <a:t>	// Отрицательное основание.</a:t>
            </a:r>
            <a:r>
              <a:rPr lang="en-US" sz="2000" b="1" dirty="0">
                <a:solidFill>
                  <a:srgbClr val="0070C0"/>
                </a:solidFill>
              </a:rPr>
              <a:t/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power(-1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2) == </a:t>
            </a:r>
            <a:r>
              <a:rPr lang="en-US" sz="2000" spc="300" dirty="0">
                <a:solidFill>
                  <a:srgbClr val="002060"/>
                </a:solidFill>
              </a:rPr>
              <a:t>1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assert</a:t>
            </a:r>
            <a:r>
              <a:rPr lang="en-US" sz="2000" spc="3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002060"/>
                </a:solidFill>
              </a:rPr>
              <a:t>power(-1</a:t>
            </a:r>
            <a:r>
              <a:rPr lang="en-US" sz="2000" b="1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3) == -</a:t>
            </a:r>
            <a:r>
              <a:rPr lang="en-US" sz="2000" spc="300" dirty="0">
                <a:solidFill>
                  <a:srgbClr val="002060"/>
                </a:solidFill>
              </a:rPr>
              <a:t>1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3578"/>
          </a:xfrm>
        </p:spPr>
        <p:txBody>
          <a:bodyPr>
            <a:normAutofit/>
          </a:bodyPr>
          <a:lstStyle/>
          <a:p>
            <a:r>
              <a:rPr lang="ru-RU" sz="3600" b="1" dirty="0"/>
              <a:t>Польза от модульных тестов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9624"/>
                <a:ext cx="7886700" cy="474193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400" dirty="0"/>
                  <a:t>Оптимизируем программу:</a:t>
                </a:r>
                <a:endParaRPr lang="en-US" sz="24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четно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нечетно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dirty="0">
                    <a:solidFill>
                      <a:srgbClr val="002060"/>
                    </a:solidFill>
                  </a:rPr>
                  <a:t> power(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dirty="0">
                    <a:solidFill>
                      <a:srgbClr val="002060"/>
                    </a:solidFill>
                  </a:rPr>
                  <a:t> x,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size_t</a:t>
                </a:r>
                <a:r>
                  <a:rPr lang="en-US" sz="2000" dirty="0">
                    <a:solidFill>
                      <a:srgbClr val="002060"/>
                    </a:solidFill>
                  </a:rPr>
                  <a:t> n) {</a:t>
                </a:r>
                <a:br>
                  <a:rPr lang="en-US" sz="2000" dirty="0">
                    <a:solidFill>
                      <a:srgbClr val="002060"/>
                    </a:solidFill>
                  </a:rPr>
                </a:br>
                <a:r>
                  <a:rPr lang="en-US" sz="2000" dirty="0">
                    <a:solidFill>
                      <a:srgbClr val="002060"/>
                    </a:solidFill>
                  </a:rPr>
                  <a:t>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if</a:t>
                </a:r>
                <a:r>
                  <a:rPr lang="en-US" sz="2000" dirty="0">
                    <a:solidFill>
                      <a:srgbClr val="002060"/>
                    </a:solidFill>
                  </a:rPr>
                  <a:t> (n == 0)</a:t>
                </a:r>
                <a:r>
                  <a:rPr lang="ru-RU" sz="2000" dirty="0">
                    <a:solidFill>
                      <a:srgbClr val="002060"/>
                    </a:solidFill>
                  </a:rPr>
                  <a:t/>
                </a:r>
                <a:br>
                  <a:rPr lang="ru-RU" sz="2000" dirty="0">
                    <a:solidFill>
                      <a:srgbClr val="002060"/>
                    </a:solidFill>
                  </a:rPr>
                </a:br>
                <a:r>
                  <a:rPr lang="ru-RU" sz="2000" dirty="0">
                    <a:solidFill>
                      <a:srgbClr val="002060"/>
                    </a:solidFill>
                  </a:rPr>
                  <a:t>  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return</a:t>
                </a:r>
                <a:r>
                  <a:rPr lang="en-US" sz="2000" dirty="0">
                    <a:solidFill>
                      <a:srgbClr val="002060"/>
                    </a:solidFill>
                  </a:rPr>
                  <a:t> 1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;</a:t>
                </a:r>
                <a:r>
                  <a:rPr lang="en-US" sz="2000" dirty="0">
                    <a:solidFill>
                      <a:srgbClr val="002060"/>
                    </a:solidFill>
                  </a:rPr>
                  <a:t/>
                </a:r>
                <a:br>
                  <a:rPr lang="en-US" sz="2000" dirty="0">
                    <a:solidFill>
                      <a:srgbClr val="002060"/>
                    </a:solidFill>
                  </a:rPr>
                </a:br>
                <a:r>
                  <a:rPr lang="en-US" sz="2000" dirty="0">
                    <a:solidFill>
                      <a:srgbClr val="002060"/>
                    </a:solidFill>
                  </a:rPr>
                  <a:t>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if</a:t>
                </a:r>
                <a:r>
                  <a:rPr lang="en-US" sz="2000" dirty="0">
                    <a:solidFill>
                      <a:srgbClr val="002060"/>
                    </a:solidFill>
                  </a:rPr>
                  <a:t> (n % 2 == 1)</a:t>
                </a:r>
                <a:r>
                  <a:rPr lang="ru-RU" sz="2000" dirty="0">
                    <a:solidFill>
                      <a:srgbClr val="002060"/>
                    </a:solidFill>
                  </a:rPr>
                  <a:t/>
                </a:r>
                <a:br>
                  <a:rPr lang="ru-RU" sz="2000" dirty="0">
                    <a:solidFill>
                      <a:srgbClr val="002060"/>
                    </a:solidFill>
                  </a:rPr>
                </a:br>
                <a:r>
                  <a:rPr lang="ru-RU" sz="2000" dirty="0">
                    <a:solidFill>
                      <a:srgbClr val="002060"/>
                    </a:solidFill>
                  </a:rPr>
                  <a:t>  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return</a:t>
                </a:r>
                <a:r>
                  <a:rPr lang="en-US" sz="2000" dirty="0">
                    <a:solidFill>
                      <a:srgbClr val="002060"/>
                    </a:solidFill>
                  </a:rPr>
                  <a:t> power(x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,</a:t>
                </a:r>
                <a:r>
                  <a:rPr lang="en-US" sz="2000" dirty="0">
                    <a:solidFill>
                      <a:srgbClr val="002060"/>
                    </a:solidFill>
                  </a:rPr>
                  <a:t> n / 2) * power(n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,</a:t>
                </a:r>
                <a:r>
                  <a:rPr lang="en-US" sz="2000" dirty="0">
                    <a:solidFill>
                      <a:srgbClr val="002060"/>
                    </a:solidFill>
                  </a:rPr>
                  <a:t> n / 2)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;</a:t>
                </a:r>
                <a:r>
                  <a:rPr lang="en-US" sz="2000" dirty="0">
                    <a:solidFill>
                      <a:srgbClr val="002060"/>
                    </a:solidFill>
                  </a:rPr>
                  <a:t/>
                </a:r>
                <a:br>
                  <a:rPr lang="en-US" sz="2000" dirty="0">
                    <a:solidFill>
                      <a:srgbClr val="002060"/>
                    </a:solidFill>
                  </a:rPr>
                </a:br>
                <a:r>
                  <a:rPr lang="ru-RU" sz="2000" dirty="0">
                    <a:solidFill>
                      <a:srgbClr val="002060"/>
                    </a:solidFill>
                  </a:rPr>
                  <a:t>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else</a:t>
                </a:r>
                <a:r>
                  <a:rPr lang="ru-RU" sz="2000" dirty="0">
                    <a:solidFill>
                      <a:srgbClr val="002060"/>
                    </a:solidFill>
                  </a:rPr>
                  <a:t/>
                </a:r>
                <a:br>
                  <a:rPr lang="ru-RU" sz="2000" dirty="0">
                    <a:solidFill>
                      <a:srgbClr val="002060"/>
                    </a:solidFill>
                  </a:rPr>
                </a:br>
                <a:r>
                  <a:rPr lang="en-US" sz="2000" dirty="0">
                    <a:solidFill>
                      <a:srgbClr val="002060"/>
                    </a:solidFill>
                  </a:rPr>
                  <a:t>  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return</a:t>
                </a:r>
                <a:r>
                  <a:rPr lang="en-US" sz="2000" dirty="0">
                    <a:solidFill>
                      <a:srgbClr val="002060"/>
                    </a:solidFill>
                  </a:rPr>
                  <a:t> x * power(x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,</a:t>
                </a:r>
                <a:r>
                  <a:rPr lang="en-US" sz="2000" dirty="0">
                    <a:solidFill>
                      <a:srgbClr val="002060"/>
                    </a:solidFill>
                  </a:rPr>
                  <a:t> n – 1)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;</a:t>
                </a:r>
                <a:r>
                  <a:rPr lang="en-US" sz="2000" dirty="0">
                    <a:solidFill>
                      <a:srgbClr val="002060"/>
                    </a:solidFill>
                  </a:rPr>
                  <a:t/>
                </a:r>
                <a:br>
                  <a:rPr lang="en-US" sz="2000" dirty="0">
                    <a:solidFill>
                      <a:srgbClr val="002060"/>
                    </a:solidFill>
                  </a:rPr>
                </a:br>
                <a:r>
                  <a:rPr lang="en-US" sz="2000" dirty="0">
                    <a:solidFill>
                      <a:srgbClr val="002060"/>
                    </a:solidFill>
                  </a:rPr>
                  <a:t>}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9624"/>
                <a:ext cx="7886700" cy="4741933"/>
              </a:xfrm>
              <a:blipFill>
                <a:blip r:embed="rId2"/>
                <a:stretch>
                  <a:fillRect l="-1005" t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Польза от модульных тестов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ru-RU" sz="2000" dirty="0"/>
              <a:t>Прогоним тест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(вывод сокращен):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2060"/>
                </a:solidFill>
              </a:rPr>
              <a:t>1: Assertion failed!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1: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1: Program: C:\cs-17-labs\lecture03\cmake-build-debug\test_power.exe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1: File: C:\cs-17-labs\lecture03\test_power.cpp, Line 12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1: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1: Expression: power(-1, 2) == 1</a:t>
            </a: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1/1 Test #1: </a:t>
            </a:r>
            <a:r>
              <a:rPr lang="en-US" sz="1600" dirty="0" err="1">
                <a:solidFill>
                  <a:srgbClr val="002060"/>
                </a:solidFill>
              </a:rPr>
              <a:t>test_power</a:t>
            </a:r>
            <a:r>
              <a:rPr lang="en-US" sz="1600" dirty="0">
                <a:solidFill>
                  <a:srgbClr val="002060"/>
                </a:solidFill>
              </a:rPr>
              <a:t> .......................***Failed   15.59 sec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0% tests passed, 1 tests failed out of 1</a:t>
            </a: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Total Test time (real) =  15.62 sec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The following tests FAILED: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    1 - </a:t>
            </a:r>
            <a:r>
              <a:rPr lang="en-US" sz="1600" dirty="0" err="1">
                <a:solidFill>
                  <a:srgbClr val="FF0000"/>
                </a:solidFill>
              </a:rPr>
              <a:t>test_power</a:t>
            </a:r>
            <a:r>
              <a:rPr lang="en-US" sz="1600" dirty="0">
                <a:solidFill>
                  <a:srgbClr val="FF0000"/>
                </a:solidFill>
              </a:rPr>
              <a:t> (Failed)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Errors while running </a:t>
            </a:r>
            <a:r>
              <a:rPr lang="en-US" sz="1600" dirty="0" err="1">
                <a:solidFill>
                  <a:srgbClr val="FF0000"/>
                </a:solidFill>
              </a:rPr>
              <a:t>CTest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5256"/>
          </a:xfrm>
        </p:spPr>
        <p:txBody>
          <a:bodyPr>
            <a:normAutofit/>
          </a:bodyPr>
          <a:lstStyle/>
          <a:p>
            <a:r>
              <a:rPr lang="ru-RU" sz="3200" b="1" dirty="0"/>
              <a:t>Принципы модульного тестирования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383"/>
            <a:ext cx="7886700" cy="4915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Рассмотренный пример сильно упрощен.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sz="2000" dirty="0"/>
              <a:t>Модульное тестирование шире, чем рассмотрено здесь. 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Код должен быть </a:t>
            </a:r>
            <a:r>
              <a:rPr lang="ru-RU" sz="2000" b="1" dirty="0"/>
              <a:t>тестируемым.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Функции должны быть независимыми друг от друга.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Желательны чистые функции.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Тесты должны быть: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/>
              <a:t>Исчерпывающими</a:t>
            </a:r>
            <a:r>
              <a:rPr lang="ru-RU" sz="1800" dirty="0"/>
              <a:t> — проверять все возможные </a:t>
            </a:r>
            <a:br>
              <a:rPr lang="ru-RU" sz="1800" dirty="0"/>
            </a:br>
            <a:r>
              <a:rPr lang="ru-RU" sz="1800" dirty="0"/>
              <a:t>	пути выполнения (</a:t>
            </a:r>
            <a:r>
              <a:rPr lang="en-US" sz="1800" dirty="0"/>
              <a:t>execution paths)</a:t>
            </a:r>
            <a:r>
              <a:rPr lang="ru-RU" sz="1800" dirty="0"/>
              <a:t>.</a:t>
            </a:r>
          </a:p>
          <a:p>
            <a:pPr lvl="2">
              <a:lnSpc>
                <a:spcPct val="100000"/>
              </a:lnSpc>
            </a:pPr>
            <a:r>
              <a:rPr lang="ru-RU" sz="1600" dirty="0"/>
              <a:t>Покрытие тестами (</a:t>
            </a:r>
            <a:r>
              <a:rPr lang="en-US" sz="1600" dirty="0"/>
              <a:t>coverage) — </a:t>
            </a:r>
            <a:r>
              <a:rPr lang="ru-RU" sz="1600" dirty="0"/>
              <a:t>доля кода, который тестируется.</a:t>
            </a:r>
          </a:p>
          <a:p>
            <a:pPr lvl="2">
              <a:lnSpc>
                <a:spcPct val="100000"/>
              </a:lnSpc>
            </a:pPr>
            <a:r>
              <a:rPr lang="ru-RU" sz="1600" dirty="0"/>
              <a:t>Но: тест проверяет </a:t>
            </a:r>
            <a:r>
              <a:rPr lang="ru-RU" sz="1600" i="1" dirty="0"/>
              <a:t>утверждение о результате </a:t>
            </a:r>
            <a:r>
              <a:rPr lang="ru-RU" sz="1600" dirty="0"/>
              <a:t>работы кода.</a:t>
            </a:r>
            <a:endParaRPr lang="ru-RU" sz="1600" b="1" dirty="0"/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/>
              <a:t>Изолированными</a:t>
            </a:r>
            <a:r>
              <a:rPr lang="ru-RU" sz="1800" dirty="0"/>
              <a:t> — проверять только выбранный фрагмент </a:t>
            </a:r>
            <a:br>
              <a:rPr lang="ru-RU" sz="1800" dirty="0"/>
            </a:br>
            <a:r>
              <a:rPr lang="ru-RU" sz="1800" dirty="0"/>
              <a:t>	или случай 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(тест-пример мог бы стать тремя);</a:t>
            </a:r>
          </a:p>
          <a:p>
            <a:pPr lvl="2">
              <a:lnSpc>
                <a:spcPct val="100000"/>
              </a:lnSpc>
            </a:pPr>
            <a:r>
              <a:rPr lang="ru-RU" sz="1600" dirty="0"/>
              <a:t>вариант: одна проверка (</a:t>
            </a:r>
            <a:r>
              <a:rPr lang="en-US" sz="1600" dirty="0"/>
              <a:t>assertion) </a:t>
            </a:r>
            <a:r>
              <a:rPr lang="ru-RU" sz="1600" dirty="0"/>
              <a:t>на тест.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Литература к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Более подробное описание процесса сборки</a:t>
            </a:r>
            <a:br>
              <a:rPr lang="ru-RU" sz="2000" dirty="0"/>
            </a:br>
            <a:r>
              <a:rPr lang="ru-RU" sz="2000" dirty="0"/>
              <a:t>с примерами команд </a:t>
            </a:r>
            <a:r>
              <a:rPr lang="ru-RU" sz="1800" dirty="0"/>
              <a:t>(</a:t>
            </a:r>
            <a:r>
              <a:rPr lang="en-US" sz="1800" dirty="0">
                <a:hlinkClick r:id="rId2"/>
              </a:rPr>
              <a:t>http://faculty.cs.niu.edu/~mcmahon/CS241/Notes/compile.html</a:t>
            </a:r>
            <a:r>
              <a:rPr lang="ru-RU" sz="1800" dirty="0"/>
              <a:t>).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Опции компилятора </a:t>
            </a:r>
            <a:r>
              <a:rPr lang="en-US" sz="2000" dirty="0"/>
              <a:t>GCC </a:t>
            </a:r>
            <a:r>
              <a:rPr lang="ru-RU" sz="2000" dirty="0"/>
              <a:t>для предупреждений (</a:t>
            </a:r>
            <a:r>
              <a:rPr lang="en-US" sz="2000" dirty="0">
                <a:hlinkClick r:id="rId3"/>
              </a:rPr>
              <a:t>https://gcc.gnu.org/onlinedocs/gcc/Warning-Options.html</a:t>
            </a:r>
            <a:r>
              <a:rPr lang="ru-RU" sz="2000" dirty="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i="1" dirty="0"/>
              <a:t>Programming Principles and Practices Using C++:</a:t>
            </a:r>
            <a:endParaRPr lang="ru-RU" sz="2000" i="1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глава </a:t>
            </a:r>
            <a:r>
              <a:rPr lang="en-US" sz="1800" dirty="0"/>
              <a:t>5 — </a:t>
            </a:r>
            <a:r>
              <a:rPr lang="ru-RU" sz="1800" dirty="0"/>
              <a:t>обработка ошибок</a:t>
            </a:r>
            <a:r>
              <a:rPr lang="en-US" sz="1800" dirty="0"/>
              <a:t>;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глава 26 </a:t>
            </a:r>
            <a:r>
              <a:rPr lang="en-US" sz="1800" dirty="0"/>
              <a:t>—</a:t>
            </a:r>
            <a:r>
              <a:rPr lang="ru-RU" sz="1800" dirty="0"/>
              <a:t> тестирование.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260427" y="4490838"/>
            <a:ext cx="0" cy="5760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56145" y="2712918"/>
            <a:ext cx="0" cy="7200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Сборка программы (</a:t>
            </a:r>
            <a:r>
              <a:rPr lang="en-US" b="1" dirty="0"/>
              <a:t>build)</a:t>
            </a:r>
            <a:endParaRPr lang="ru-RU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3</a:t>
            </a:fld>
            <a:endParaRPr lang="ru-RU"/>
          </a:p>
        </p:txBody>
      </p:sp>
      <p:sp>
        <p:nvSpPr>
          <p:cNvPr id="7" name="Flowchart: Multidocument 6"/>
          <p:cNvSpPr/>
          <p:nvPr/>
        </p:nvSpPr>
        <p:spPr>
          <a:xfrm>
            <a:off x="628649" y="1690689"/>
            <a:ext cx="2209377" cy="11812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bIns="324000" rtlCol="0" anchor="ctr"/>
          <a:lstStyle/>
          <a:p>
            <a:pPr algn="ctr"/>
            <a:r>
              <a:rPr lang="ru-RU" b="1" dirty="0"/>
              <a:t>исходный код</a:t>
            </a:r>
            <a:br>
              <a:rPr lang="ru-RU" b="1" dirty="0"/>
            </a:br>
            <a:r>
              <a:rPr lang="en-US" b="1" dirty="0"/>
              <a:t>(source code)</a:t>
            </a:r>
            <a:endParaRPr lang="ru-RU" b="1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6057900" y="1690689"/>
            <a:ext cx="2457450" cy="11812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bIns="324000" rtlCol="0" anchor="ctr"/>
          <a:lstStyle/>
          <a:p>
            <a:pPr algn="ctr"/>
            <a:r>
              <a:rPr lang="ru-RU" sz="1400" dirty="0" err="1"/>
              <a:t>препроцессированный</a:t>
            </a:r>
            <a:r>
              <a:rPr lang="ru-RU" dirty="0"/>
              <a:t> исходный код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416935" y="1690689"/>
            <a:ext cx="1808480" cy="118120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препроцессор</a:t>
            </a:r>
            <a:r>
              <a:rPr lang="en-US" dirty="0"/>
              <a:t> (preprocessor)</a:t>
            </a:r>
            <a:endParaRPr lang="ru-RU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092450" y="3432918"/>
            <a:ext cx="2457450" cy="11812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144000" rIns="36000" bIns="324000" rtlCol="0" anchor="ctr"/>
          <a:lstStyle/>
          <a:p>
            <a:pPr algn="ctr"/>
            <a:r>
              <a:rPr lang="ru-RU" dirty="0"/>
              <a:t>объектный код</a:t>
            </a:r>
            <a:br>
              <a:rPr lang="ru-RU" dirty="0"/>
            </a:br>
            <a:r>
              <a:rPr lang="en-US" dirty="0"/>
              <a:t>(object code)</a:t>
            </a:r>
            <a:endParaRPr lang="ru-RU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628650" y="5053227"/>
            <a:ext cx="2209376" cy="11812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108000" rIns="36000" bIns="216000" rtlCol="0" anchor="ctr"/>
          <a:lstStyle/>
          <a:p>
            <a:pPr algn="ctr"/>
            <a:r>
              <a:rPr lang="ru-RU" dirty="0"/>
              <a:t>внешние библиотеки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6382385" y="3432918"/>
            <a:ext cx="1808480" cy="118120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(</a:t>
            </a:r>
            <a:r>
              <a:rPr lang="en-US" dirty="0"/>
              <a:t>compiler)</a:t>
            </a:r>
            <a:endParaRPr lang="ru-RU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3416935" y="5053227"/>
            <a:ext cx="1808480" cy="118120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компоновщик (</a:t>
            </a:r>
            <a:r>
              <a:rPr lang="en-US" dirty="0"/>
              <a:t>linker)</a:t>
            </a:r>
            <a:endParaRPr lang="ru-RU" dirty="0"/>
          </a:p>
        </p:txBody>
      </p:sp>
      <p:sp>
        <p:nvSpPr>
          <p:cNvPr id="14" name="Flowchart: Document 13"/>
          <p:cNvSpPr/>
          <p:nvPr/>
        </p:nvSpPr>
        <p:spPr>
          <a:xfrm>
            <a:off x="6280785" y="4998838"/>
            <a:ext cx="2011680" cy="128998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исполняемый файл </a:t>
            </a:r>
            <a:br>
              <a:rPr lang="ru-RU" b="1" dirty="0"/>
            </a:br>
            <a:r>
              <a:rPr lang="ru-RU" b="1" dirty="0"/>
              <a:t>или библиотека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838026" y="2281291"/>
            <a:ext cx="5789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5225415" y="2281291"/>
            <a:ext cx="8324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10" idx="3"/>
          </p:cNvCxnSpPr>
          <p:nvPr/>
        </p:nvCxnSpPr>
        <p:spPr>
          <a:xfrm flipH="1">
            <a:off x="5549900" y="4023520"/>
            <a:ext cx="8324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>
            <a:off x="2838026" y="5643829"/>
            <a:ext cx="5789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>
          <a:xfrm>
            <a:off x="5225415" y="5643829"/>
            <a:ext cx="10553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7256" y="2869358"/>
            <a:ext cx="233140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400" indent="-176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заголовочные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/>
              <a:t>файлы (</a:t>
            </a:r>
            <a:r>
              <a:rPr lang="en-US" sz="1600" dirty="0"/>
              <a:t>headers, *.h)</a:t>
            </a:r>
          </a:p>
          <a:p>
            <a:pPr marL="176400" indent="-176400">
              <a:buFont typeface="Arial" panose="020B0604020202020204" pitchFamily="34" charset="0"/>
              <a:buChar char="•"/>
            </a:pPr>
            <a:r>
              <a:rPr lang="ru-RU" sz="1600" dirty="0"/>
              <a:t>файлы реализации</a:t>
            </a:r>
            <a:br>
              <a:rPr lang="ru-RU" sz="1600" dirty="0"/>
            </a:br>
            <a:r>
              <a:rPr lang="ru-RU" sz="1600" dirty="0"/>
              <a:t>(</a:t>
            </a:r>
            <a:r>
              <a:rPr lang="en-US" sz="1600" dirty="0"/>
              <a:t>sources, *.</a:t>
            </a:r>
            <a:r>
              <a:rPr lang="en-US" sz="1600" dirty="0" err="1"/>
              <a:t>cpp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435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641"/>
          </a:xfrm>
        </p:spPr>
        <p:txBody>
          <a:bodyPr>
            <a:normAutofit/>
          </a:bodyPr>
          <a:lstStyle/>
          <a:p>
            <a:r>
              <a:rPr lang="ru-RU" sz="4000" b="1" dirty="0"/>
              <a:t>Препроцессор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0630"/>
            <a:ext cx="7886700" cy="4646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Меняет код программы до компиляции как текст.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Директивы препроцессора начинаются с </a:t>
            </a:r>
            <a:r>
              <a:rPr lang="en-US" sz="2000" b="1" dirty="0">
                <a:solidFill>
                  <a:srgbClr val="002060"/>
                </a:solidFill>
              </a:rPr>
              <a:t>#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000" dirty="0"/>
              <a:t>Пример: </a:t>
            </a:r>
            <a:r>
              <a:rPr lang="en-US" sz="2000" dirty="0">
                <a:solidFill>
                  <a:srgbClr val="002060"/>
                </a:solidFill>
              </a:rPr>
              <a:t>#include</a:t>
            </a:r>
            <a:r>
              <a:rPr lang="en-US" sz="2000" dirty="0"/>
              <a:t> — </a:t>
            </a:r>
            <a:r>
              <a:rPr lang="ru-RU" sz="2000" dirty="0"/>
              <a:t>подставляет текст из файла: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4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628650" y="3201497"/>
            <a:ext cx="2813330" cy="1108608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dirty="0" err="1" smtClean="0"/>
              <a:t>my_stdio</a:t>
            </a:r>
            <a:r>
              <a:rPr lang="en-US" b="1" dirty="0" err="1" smtClean="0"/>
              <a:t>.</a:t>
            </a:r>
            <a:r>
              <a:rPr lang="en-US" dirty="0" err="1" smtClean="0"/>
              <a:t>h</a:t>
            </a: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puts(</a:t>
            </a:r>
            <a:r>
              <a:rPr lang="en-US" b="1" dirty="0" err="1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 char</a:t>
            </a:r>
            <a:r>
              <a:rPr lang="en-US" dirty="0">
                <a:solidFill>
                  <a:srgbClr val="002060"/>
                </a:solidFill>
              </a:rPr>
              <a:t>* s)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628650" y="4554027"/>
            <a:ext cx="2813330" cy="1540436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dirty="0"/>
              <a:t>main.cpp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7030A0"/>
                </a:solidFill>
              </a:rPr>
              <a:t>#include "</a:t>
            </a:r>
            <a:r>
              <a:rPr lang="en-US" dirty="0" err="1" smtClean="0">
                <a:solidFill>
                  <a:srgbClr val="7030A0"/>
                </a:solidFill>
              </a:rPr>
              <a:t>my_stdio.h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main() { puts("Hi!")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> }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702020" y="3567347"/>
            <a:ext cx="2813330" cy="1973359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err="1"/>
              <a:t>препроцессированный</a:t>
            </a:r>
            <a:r>
              <a:rPr lang="ru-RU" dirty="0"/>
              <a:t> </a:t>
            </a:r>
            <a:r>
              <a:rPr lang="en-US" dirty="0"/>
              <a:t>main.cpp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puts(</a:t>
            </a:r>
            <a:r>
              <a:rPr lang="en-US" b="1" dirty="0" err="1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 char</a:t>
            </a:r>
            <a:r>
              <a:rPr lang="en-US" dirty="0">
                <a:solidFill>
                  <a:srgbClr val="002060"/>
                </a:solidFill>
              </a:rPr>
              <a:t>* s)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endParaRPr lang="ru-RU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 puts("Hi!")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> }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0" name="Arrow: Right 9"/>
          <p:cNvSpPr/>
          <p:nvPr/>
        </p:nvSpPr>
        <p:spPr>
          <a:xfrm>
            <a:off x="3648496" y="3201497"/>
            <a:ext cx="1847008" cy="27050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0" tIns="0" rIns="0" bIns="0" rtlCol="0" anchor="ctr"/>
          <a:lstStyle/>
          <a:p>
            <a:pPr algn="ctr"/>
            <a:r>
              <a:rPr lang="ru-RU" dirty="0"/>
              <a:t>препроцессор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27071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9302"/>
          </a:xfrm>
        </p:spPr>
        <p:txBody>
          <a:bodyPr>
            <a:normAutofit/>
          </a:bodyPr>
          <a:lstStyle/>
          <a:p>
            <a:r>
              <a:rPr lang="ru-RU" sz="4000" b="1" dirty="0"/>
              <a:t>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4429"/>
            <a:ext cx="7886700" cy="47325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Обрабатывает файлы по отдельности.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Файл — единица трансляции (</a:t>
            </a:r>
            <a:r>
              <a:rPr lang="en-US" sz="2000" dirty="0"/>
              <a:t>translation unit).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Выдает объектный код (</a:t>
            </a:r>
            <a:r>
              <a:rPr lang="en-US" sz="2000" dirty="0"/>
              <a:t>object code).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Очень близок к машинному коду.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Вместо обращений </a:t>
            </a:r>
            <a:br>
              <a:rPr lang="ru-RU" sz="2000" dirty="0"/>
            </a:br>
            <a:r>
              <a:rPr lang="ru-RU" sz="2000" dirty="0"/>
              <a:t>вовне </a:t>
            </a:r>
            <a:r>
              <a:rPr lang="en-US" sz="2000" dirty="0"/>
              <a:t>TU —</a:t>
            </a:r>
            <a:r>
              <a:rPr lang="ru-RU" sz="2000" dirty="0"/>
              <a:t> ссылки: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5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628650" y="4142914"/>
            <a:ext cx="2813330" cy="1973359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err="1"/>
              <a:t>препроцессированный</a:t>
            </a:r>
            <a:r>
              <a:rPr lang="ru-RU" dirty="0"/>
              <a:t> </a:t>
            </a:r>
            <a:r>
              <a:rPr lang="en-US" dirty="0"/>
              <a:t>main.cpp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puts(</a:t>
            </a:r>
            <a:r>
              <a:rPr lang="en-US" b="1" dirty="0" err="1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 char</a:t>
            </a:r>
            <a:r>
              <a:rPr lang="en-US" dirty="0">
                <a:solidFill>
                  <a:srgbClr val="002060"/>
                </a:solidFill>
              </a:rPr>
              <a:t>* s)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endParaRPr lang="ru-RU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 puts("Hi!")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2060"/>
                </a:solidFill>
              </a:rPr>
              <a:t> }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4163351" y="3163985"/>
            <a:ext cx="4351999" cy="3155895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ru-RU" dirty="0"/>
              <a:t>объектный файл </a:t>
            </a:r>
            <a:r>
              <a:rPr lang="en-US" dirty="0" err="1"/>
              <a:t>main</a:t>
            </a:r>
            <a:r>
              <a:rPr lang="en-US" b="1" dirty="0" err="1"/>
              <a:t>.</a:t>
            </a:r>
            <a:r>
              <a:rPr lang="en-US" dirty="0" err="1"/>
              <a:t>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3517" y="3617867"/>
            <a:ext cx="2488300" cy="218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ru-RU" dirty="0"/>
              <a:t>секция кода</a:t>
            </a:r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B0F0"/>
                </a:solidFill>
              </a:rPr>
              <a:t>; на машинном языке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main: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ru-RU" b="1" dirty="0">
                <a:solidFill>
                  <a:srgbClr val="002060"/>
                </a:solidFill>
              </a:rPr>
              <a:t>с аргументом </a:t>
            </a:r>
            <a:r>
              <a:rPr lang="en-US" dirty="0">
                <a:solidFill>
                  <a:srgbClr val="002060"/>
                </a:solidFill>
              </a:rPr>
              <a:t>"Hi!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    вызвать </a:t>
            </a:r>
            <a:r>
              <a:rPr lang="en-US" b="1" dirty="0">
                <a:solidFill>
                  <a:srgbClr val="7030A0"/>
                </a:solidFill>
              </a:rPr>
              <a:t>puts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ru-RU" b="1" dirty="0">
                <a:solidFill>
                  <a:srgbClr val="002060"/>
                </a:solidFill>
              </a:rPr>
              <a:t>вернуть</a:t>
            </a:r>
            <a:r>
              <a:rPr lang="ru-RU" dirty="0">
                <a:solidFill>
                  <a:srgbClr val="002060"/>
                </a:solidFill>
              </a:rPr>
              <a:t>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6386" y="4155779"/>
            <a:ext cx="1324395" cy="114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ru-RU" dirty="0"/>
              <a:t>таблица импорта</a:t>
            </a:r>
          </a:p>
          <a:p>
            <a:pPr algn="ctr">
              <a:spcAft>
                <a:spcPts val="1200"/>
              </a:spcAft>
            </a:pPr>
            <a:r>
              <a:rPr lang="en-US" b="1" dirty="0">
                <a:solidFill>
                  <a:srgbClr val="7030A0"/>
                </a:solidFill>
              </a:rPr>
              <a:t>puts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6307743" y="5073706"/>
            <a:ext cx="1043871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/>
          <p:cNvSpPr/>
          <p:nvPr/>
        </p:nvSpPr>
        <p:spPr>
          <a:xfrm>
            <a:off x="2742190" y="5367015"/>
            <a:ext cx="1611327" cy="11120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0" rIns="0" bIns="0" rtlCol="0" anchor="ctr"/>
          <a:lstStyle/>
          <a:p>
            <a:pPr algn="ctr"/>
            <a:r>
              <a:rPr lang="ru-RU" dirty="0"/>
              <a:t>компилятор</a:t>
            </a:r>
          </a:p>
        </p:txBody>
      </p:sp>
    </p:spTree>
    <p:extLst>
      <p:ext uri="{BB962C8B-B14F-4D97-AF65-F5344CB8AC3E}">
        <p14:creationId xmlns:p14="http://schemas.microsoft.com/office/powerpoint/2010/main" val="19575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5861161" y="2324846"/>
            <a:ext cx="2654189" cy="4187629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US" dirty="0"/>
              <a:t>main</a:t>
            </a:r>
            <a:r>
              <a:rPr lang="en-US" b="1" dirty="0"/>
              <a:t>.</a:t>
            </a:r>
            <a:r>
              <a:rPr lang="en-US" dirty="0"/>
              <a:t>exe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3809"/>
          </a:xfrm>
        </p:spPr>
        <p:txBody>
          <a:bodyPr>
            <a:normAutofit/>
          </a:bodyPr>
          <a:lstStyle/>
          <a:p>
            <a:r>
              <a:rPr lang="ru-RU" sz="4000" b="1" dirty="0"/>
              <a:t>Компоновщик (линкер)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8933"/>
            <a:ext cx="7886700" cy="835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Собирает весь имеющийся код в исполняемый,</a:t>
            </a:r>
            <a:br>
              <a:rPr lang="ru-RU" sz="2000" dirty="0"/>
            </a:br>
            <a:r>
              <a:rPr lang="ru-RU" sz="2000" dirty="0"/>
              <a:t>разрешая ссылки в таблицах импорта объектных файлов.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6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628650" y="2330889"/>
            <a:ext cx="3046401" cy="1759635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ru-RU" sz="1200" dirty="0"/>
              <a:t>объектный файл </a:t>
            </a:r>
            <a:r>
              <a:rPr lang="en-US" sz="1200" dirty="0" err="1"/>
              <a:t>main</a:t>
            </a:r>
            <a:r>
              <a:rPr lang="en-US" sz="1200" b="1" dirty="0" err="1"/>
              <a:t>.</a:t>
            </a:r>
            <a:r>
              <a:rPr lang="en-US" sz="1200" dirty="0" err="1"/>
              <a:t>o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61766" y="2648606"/>
            <a:ext cx="1741811" cy="1126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sz="1200" dirty="0"/>
              <a:t>секция кода</a:t>
            </a:r>
          </a:p>
          <a:p>
            <a:pPr>
              <a:spcAft>
                <a:spcPts val="1200"/>
              </a:spcAft>
            </a:pPr>
            <a:r>
              <a:rPr lang="en-US" sz="1200" dirty="0">
                <a:solidFill>
                  <a:srgbClr val="002060"/>
                </a:solidFill>
              </a:rPr>
              <a:t>main: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ru-RU" sz="1200" dirty="0">
                <a:solidFill>
                  <a:srgbClr val="002060"/>
                </a:solidFill>
              </a:rPr>
              <a:t>    </a:t>
            </a:r>
            <a:r>
              <a:rPr lang="ru-RU" sz="1200" b="1" dirty="0">
                <a:solidFill>
                  <a:srgbClr val="002060"/>
                </a:solidFill>
              </a:rPr>
              <a:t>с аргументом </a:t>
            </a:r>
            <a:r>
              <a:rPr lang="en-US" sz="1200" dirty="0">
                <a:solidFill>
                  <a:srgbClr val="002060"/>
                </a:solidFill>
              </a:rPr>
              <a:t>"Hi!</a:t>
            </a:r>
            <a:r>
              <a:rPr lang="ru-RU" sz="1200" dirty="0">
                <a:solidFill>
                  <a:srgbClr val="002060"/>
                </a:solidFill>
              </a:rPr>
              <a:t>"</a:t>
            </a:r>
            <a:r>
              <a:rPr lang="en-US" sz="1200" dirty="0">
                <a:solidFill>
                  <a:srgbClr val="002060"/>
                </a:solidFill>
              </a:rPr>
              <a:t/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ru-RU" sz="1200" b="1" dirty="0">
                <a:solidFill>
                  <a:srgbClr val="002060"/>
                </a:solidFill>
              </a:rPr>
              <a:t>    вызвать </a:t>
            </a:r>
            <a:r>
              <a:rPr lang="en-US" sz="1200" dirty="0">
                <a:solidFill>
                  <a:srgbClr val="002060"/>
                </a:solidFill>
              </a:rPr>
              <a:t>puts</a:t>
            </a:r>
            <a:r>
              <a:rPr lang="ru-RU" sz="1200" dirty="0">
                <a:solidFill>
                  <a:srgbClr val="002060"/>
                </a:solidFill>
              </a:rPr>
              <a:t/>
            </a:r>
            <a:br>
              <a:rPr lang="ru-RU" sz="1200" dirty="0">
                <a:solidFill>
                  <a:srgbClr val="002060"/>
                </a:solidFill>
              </a:rPr>
            </a:br>
            <a:r>
              <a:rPr lang="ru-RU" sz="1200" dirty="0">
                <a:solidFill>
                  <a:srgbClr val="002060"/>
                </a:solidFill>
              </a:rPr>
              <a:t>    </a:t>
            </a:r>
            <a:r>
              <a:rPr lang="ru-RU" sz="1200" b="1" dirty="0">
                <a:solidFill>
                  <a:srgbClr val="002060"/>
                </a:solidFill>
              </a:rPr>
              <a:t>вернуть</a:t>
            </a:r>
            <a:r>
              <a:rPr lang="ru-RU" sz="1200" dirty="0">
                <a:solidFill>
                  <a:srgbClr val="002060"/>
                </a:solidFill>
              </a:rPr>
              <a:t> 0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5776" y="2822845"/>
            <a:ext cx="927077" cy="79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sz="1200" dirty="0"/>
              <a:t>таблица импорта</a:t>
            </a:r>
          </a:p>
          <a:p>
            <a:pPr algn="ctr">
              <a:spcAft>
                <a:spcPts val="1200"/>
              </a:spcAft>
            </a:pPr>
            <a:r>
              <a:rPr lang="en-US" sz="1200" b="1" dirty="0">
                <a:solidFill>
                  <a:srgbClr val="7030A0"/>
                </a:solidFill>
              </a:rPr>
              <a:t>puts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129725" y="3424934"/>
            <a:ext cx="730710" cy="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28721" y="2756158"/>
            <a:ext cx="2328833" cy="2736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sz="1600" dirty="0"/>
              <a:t>секция кода</a:t>
            </a:r>
          </a:p>
          <a:p>
            <a:pPr>
              <a:spcAft>
                <a:spcPts val="600"/>
              </a:spcAft>
            </a:pPr>
            <a:r>
              <a:rPr lang="ru-RU" sz="1600" dirty="0">
                <a:solidFill>
                  <a:srgbClr val="00B0F0"/>
                </a:solidFill>
              </a:rPr>
              <a:t>; на машинном языке</a:t>
            </a:r>
            <a:r>
              <a:rPr lang="ru-RU" sz="1600" dirty="0">
                <a:solidFill>
                  <a:srgbClr val="002060"/>
                </a:solidFill>
              </a:rPr>
              <a:t/>
            </a:r>
            <a:br>
              <a:rPr lang="ru-RU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puts: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взять</a:t>
            </a:r>
            <a:r>
              <a:rPr lang="ru-RU" sz="1600" dirty="0">
                <a:solidFill>
                  <a:srgbClr val="002060"/>
                </a:solidFill>
              </a:rPr>
              <a:t> 1</a:t>
            </a:r>
            <a:r>
              <a:rPr lang="ru-RU" sz="1600" baseline="30000" dirty="0">
                <a:solidFill>
                  <a:srgbClr val="002060"/>
                </a:solidFill>
              </a:rPr>
              <a:t>й</a:t>
            </a:r>
            <a:r>
              <a:rPr lang="ru-RU" sz="1600" dirty="0">
                <a:solidFill>
                  <a:srgbClr val="002060"/>
                </a:solidFill>
              </a:rPr>
              <a:t> аргумент</a:t>
            </a:r>
            <a:br>
              <a:rPr lang="ru-RU" sz="1600" dirty="0">
                <a:solidFill>
                  <a:srgbClr val="002060"/>
                </a:solidFill>
              </a:rPr>
            </a:br>
            <a:r>
              <a:rPr lang="ru-RU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напечатать</a:t>
            </a:r>
            <a:r>
              <a:rPr lang="ru-RU" sz="1600" dirty="0">
                <a:solidFill>
                  <a:srgbClr val="002060"/>
                </a:solidFill>
              </a:rPr>
              <a:t> его</a:t>
            </a:r>
            <a:br>
              <a:rPr lang="ru-RU" sz="1600" dirty="0">
                <a:solidFill>
                  <a:srgbClr val="002060"/>
                </a:solidFill>
              </a:rPr>
            </a:br>
            <a:r>
              <a:rPr lang="ru-RU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вернуться</a:t>
            </a:r>
            <a:endParaRPr lang="en-US" sz="1600" b="1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</a:rPr>
              <a:t>main: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ru-RU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с аргументом </a:t>
            </a:r>
            <a:r>
              <a:rPr lang="en-US" sz="1600" dirty="0">
                <a:solidFill>
                  <a:srgbClr val="002060"/>
                </a:solidFill>
              </a:rPr>
              <a:t>"Hi!</a:t>
            </a:r>
            <a:r>
              <a:rPr lang="ru-RU" sz="1600" dirty="0">
                <a:solidFill>
                  <a:srgbClr val="002060"/>
                </a:solidFill>
              </a:rPr>
              <a:t>"</a:t>
            </a: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ru-RU" sz="1600" b="1" dirty="0">
                <a:solidFill>
                  <a:srgbClr val="002060"/>
                </a:solidFill>
              </a:rPr>
              <a:t>    вызвать </a:t>
            </a:r>
            <a:r>
              <a:rPr lang="en-US" sz="1600" b="1" dirty="0">
                <a:solidFill>
                  <a:srgbClr val="7030A0"/>
                </a:solidFill>
              </a:rPr>
              <a:t>puts</a:t>
            </a:r>
            <a:r>
              <a:rPr lang="ru-RU" sz="1600" dirty="0">
                <a:solidFill>
                  <a:srgbClr val="002060"/>
                </a:solidFill>
              </a:rPr>
              <a:t/>
            </a:r>
            <a:br>
              <a:rPr lang="ru-RU" sz="1600" dirty="0">
                <a:solidFill>
                  <a:srgbClr val="002060"/>
                </a:solidFill>
              </a:rPr>
            </a:br>
            <a:r>
              <a:rPr lang="ru-RU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вернуть</a:t>
            </a:r>
            <a:r>
              <a:rPr lang="ru-RU" sz="1600" dirty="0">
                <a:solidFill>
                  <a:srgbClr val="002060"/>
                </a:solidFill>
              </a:rPr>
              <a:t> 0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Connector: Curved 14"/>
          <p:cNvCxnSpPr/>
          <p:nvPr/>
        </p:nvCxnSpPr>
        <p:spPr>
          <a:xfrm rot="16200000" flipV="1">
            <a:off x="6431146" y="3714654"/>
            <a:ext cx="1557717" cy="1100517"/>
          </a:xfrm>
          <a:prstGeom prst="curvedConnector3">
            <a:avLst>
              <a:gd name="adj1" fmla="val 100404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/>
          <p:cNvSpPr/>
          <p:nvPr/>
        </p:nvSpPr>
        <p:spPr>
          <a:xfrm>
            <a:off x="6154665" y="4242320"/>
            <a:ext cx="1421615" cy="952739"/>
          </a:xfrm>
          <a:custGeom>
            <a:avLst/>
            <a:gdLst>
              <a:gd name="connsiteX0" fmla="*/ 0 w 99060"/>
              <a:gd name="connsiteY0" fmla="*/ 0 h 186690"/>
              <a:gd name="connsiteX1" fmla="*/ 3810 w 99060"/>
              <a:gd name="connsiteY1" fmla="*/ 19050 h 186690"/>
              <a:gd name="connsiteX2" fmla="*/ 30480 w 99060"/>
              <a:gd name="connsiteY2" fmla="*/ 53340 h 186690"/>
              <a:gd name="connsiteX3" fmla="*/ 45720 w 99060"/>
              <a:gd name="connsiteY3" fmla="*/ 72390 h 186690"/>
              <a:gd name="connsiteX4" fmla="*/ 53340 w 99060"/>
              <a:gd name="connsiteY4" fmla="*/ 95250 h 186690"/>
              <a:gd name="connsiteX5" fmla="*/ 60960 w 99060"/>
              <a:gd name="connsiteY5" fmla="*/ 106680 h 186690"/>
              <a:gd name="connsiteX6" fmla="*/ 68580 w 99060"/>
              <a:gd name="connsiteY6" fmla="*/ 129540 h 186690"/>
              <a:gd name="connsiteX7" fmla="*/ 83820 w 99060"/>
              <a:gd name="connsiteY7" fmla="*/ 152400 h 186690"/>
              <a:gd name="connsiteX8" fmla="*/ 91440 w 99060"/>
              <a:gd name="connsiteY8" fmla="*/ 167640 h 186690"/>
              <a:gd name="connsiteX9" fmla="*/ 99060 w 99060"/>
              <a:gd name="connsiteY9" fmla="*/ 186690 h 186690"/>
              <a:gd name="connsiteX0" fmla="*/ 1139244 w 1319889"/>
              <a:gd name="connsiteY0" fmla="*/ 0 h 1078230"/>
              <a:gd name="connsiteX1" fmla="*/ 1143054 w 1319889"/>
              <a:gd name="connsiteY1" fmla="*/ 19050 h 1078230"/>
              <a:gd name="connsiteX2" fmla="*/ 1169724 w 1319889"/>
              <a:gd name="connsiteY2" fmla="*/ 53340 h 1078230"/>
              <a:gd name="connsiteX3" fmla="*/ 1184964 w 1319889"/>
              <a:gd name="connsiteY3" fmla="*/ 72390 h 1078230"/>
              <a:gd name="connsiteX4" fmla="*/ 1192584 w 1319889"/>
              <a:gd name="connsiteY4" fmla="*/ 95250 h 1078230"/>
              <a:gd name="connsiteX5" fmla="*/ 1200204 w 1319889"/>
              <a:gd name="connsiteY5" fmla="*/ 106680 h 1078230"/>
              <a:gd name="connsiteX6" fmla="*/ 1207824 w 1319889"/>
              <a:gd name="connsiteY6" fmla="*/ 129540 h 1078230"/>
              <a:gd name="connsiteX7" fmla="*/ 1223064 w 1319889"/>
              <a:gd name="connsiteY7" fmla="*/ 152400 h 1078230"/>
              <a:gd name="connsiteX8" fmla="*/ 1230684 w 1319889"/>
              <a:gd name="connsiteY8" fmla="*/ 167640 h 1078230"/>
              <a:gd name="connsiteX9" fmla="*/ 54 w 1319889"/>
              <a:gd name="connsiteY9" fmla="*/ 1078230 h 1078230"/>
              <a:gd name="connsiteX0" fmla="*/ 1139244 w 1319889"/>
              <a:gd name="connsiteY0" fmla="*/ 0 h 1078230"/>
              <a:gd name="connsiteX1" fmla="*/ 1143054 w 1319889"/>
              <a:gd name="connsiteY1" fmla="*/ 19050 h 1078230"/>
              <a:gd name="connsiteX2" fmla="*/ 1169724 w 1319889"/>
              <a:gd name="connsiteY2" fmla="*/ 53340 h 1078230"/>
              <a:gd name="connsiteX3" fmla="*/ 1184964 w 1319889"/>
              <a:gd name="connsiteY3" fmla="*/ 72390 h 1078230"/>
              <a:gd name="connsiteX4" fmla="*/ 1192584 w 1319889"/>
              <a:gd name="connsiteY4" fmla="*/ 95250 h 1078230"/>
              <a:gd name="connsiteX5" fmla="*/ 1207824 w 1319889"/>
              <a:gd name="connsiteY5" fmla="*/ 129540 h 1078230"/>
              <a:gd name="connsiteX6" fmla="*/ 1223064 w 1319889"/>
              <a:gd name="connsiteY6" fmla="*/ 152400 h 1078230"/>
              <a:gd name="connsiteX7" fmla="*/ 1230684 w 1319889"/>
              <a:gd name="connsiteY7" fmla="*/ 167640 h 1078230"/>
              <a:gd name="connsiteX8" fmla="*/ 54 w 1319889"/>
              <a:gd name="connsiteY8" fmla="*/ 1078230 h 1078230"/>
              <a:gd name="connsiteX0" fmla="*/ 1139244 w 1320718"/>
              <a:gd name="connsiteY0" fmla="*/ 0 h 1078230"/>
              <a:gd name="connsiteX1" fmla="*/ 1143054 w 1320718"/>
              <a:gd name="connsiteY1" fmla="*/ 19050 h 1078230"/>
              <a:gd name="connsiteX2" fmla="*/ 1169724 w 1320718"/>
              <a:gd name="connsiteY2" fmla="*/ 53340 h 1078230"/>
              <a:gd name="connsiteX3" fmla="*/ 1184964 w 1320718"/>
              <a:gd name="connsiteY3" fmla="*/ 72390 h 1078230"/>
              <a:gd name="connsiteX4" fmla="*/ 1192584 w 1320718"/>
              <a:gd name="connsiteY4" fmla="*/ 95250 h 1078230"/>
              <a:gd name="connsiteX5" fmla="*/ 1223064 w 1320718"/>
              <a:gd name="connsiteY5" fmla="*/ 152400 h 1078230"/>
              <a:gd name="connsiteX6" fmla="*/ 1230684 w 1320718"/>
              <a:gd name="connsiteY6" fmla="*/ 167640 h 1078230"/>
              <a:gd name="connsiteX7" fmla="*/ 54 w 1320718"/>
              <a:gd name="connsiteY7" fmla="*/ 1078230 h 1078230"/>
              <a:gd name="connsiteX0" fmla="*/ 1139244 w 1311546"/>
              <a:gd name="connsiteY0" fmla="*/ 0 h 1078230"/>
              <a:gd name="connsiteX1" fmla="*/ 1143054 w 1311546"/>
              <a:gd name="connsiteY1" fmla="*/ 19050 h 1078230"/>
              <a:gd name="connsiteX2" fmla="*/ 1169724 w 1311546"/>
              <a:gd name="connsiteY2" fmla="*/ 53340 h 1078230"/>
              <a:gd name="connsiteX3" fmla="*/ 1184964 w 1311546"/>
              <a:gd name="connsiteY3" fmla="*/ 72390 h 1078230"/>
              <a:gd name="connsiteX4" fmla="*/ 1192584 w 1311546"/>
              <a:gd name="connsiteY4" fmla="*/ 95250 h 1078230"/>
              <a:gd name="connsiteX5" fmla="*/ 1230684 w 1311546"/>
              <a:gd name="connsiteY5" fmla="*/ 167640 h 1078230"/>
              <a:gd name="connsiteX6" fmla="*/ 54 w 1311546"/>
              <a:gd name="connsiteY6" fmla="*/ 1078230 h 1078230"/>
              <a:gd name="connsiteX0" fmla="*/ 1139244 w 1311546"/>
              <a:gd name="connsiteY0" fmla="*/ 0 h 1078230"/>
              <a:gd name="connsiteX1" fmla="*/ 1143054 w 1311546"/>
              <a:gd name="connsiteY1" fmla="*/ 19050 h 1078230"/>
              <a:gd name="connsiteX2" fmla="*/ 1184964 w 1311546"/>
              <a:gd name="connsiteY2" fmla="*/ 72390 h 1078230"/>
              <a:gd name="connsiteX3" fmla="*/ 1192584 w 1311546"/>
              <a:gd name="connsiteY3" fmla="*/ 95250 h 1078230"/>
              <a:gd name="connsiteX4" fmla="*/ 1230684 w 1311546"/>
              <a:gd name="connsiteY4" fmla="*/ 167640 h 1078230"/>
              <a:gd name="connsiteX5" fmla="*/ 54 w 1311546"/>
              <a:gd name="connsiteY5" fmla="*/ 1078230 h 1078230"/>
              <a:gd name="connsiteX0" fmla="*/ 1139244 w 1311546"/>
              <a:gd name="connsiteY0" fmla="*/ 0 h 1078230"/>
              <a:gd name="connsiteX1" fmla="*/ 1184964 w 1311546"/>
              <a:gd name="connsiteY1" fmla="*/ 72390 h 1078230"/>
              <a:gd name="connsiteX2" fmla="*/ 1192584 w 1311546"/>
              <a:gd name="connsiteY2" fmla="*/ 95250 h 1078230"/>
              <a:gd name="connsiteX3" fmla="*/ 1230684 w 1311546"/>
              <a:gd name="connsiteY3" fmla="*/ 167640 h 1078230"/>
              <a:gd name="connsiteX4" fmla="*/ 54 w 1311546"/>
              <a:gd name="connsiteY4" fmla="*/ 1078230 h 1078230"/>
              <a:gd name="connsiteX0" fmla="*/ 1233335 w 1374834"/>
              <a:gd name="connsiteY0" fmla="*/ 0 h 1078230"/>
              <a:gd name="connsiteX1" fmla="*/ 1279055 w 1374834"/>
              <a:gd name="connsiteY1" fmla="*/ 72390 h 1078230"/>
              <a:gd name="connsiteX2" fmla="*/ 1286675 w 1374834"/>
              <a:gd name="connsiteY2" fmla="*/ 95250 h 1078230"/>
              <a:gd name="connsiteX3" fmla="*/ 88906 w 1374834"/>
              <a:gd name="connsiteY3" fmla="*/ 490299 h 1078230"/>
              <a:gd name="connsiteX4" fmla="*/ 94145 w 1374834"/>
              <a:gd name="connsiteY4" fmla="*/ 1078230 h 1078230"/>
              <a:gd name="connsiteX0" fmla="*/ 1301825 w 1443324"/>
              <a:gd name="connsiteY0" fmla="*/ 0 h 1078230"/>
              <a:gd name="connsiteX1" fmla="*/ 1347545 w 1443324"/>
              <a:gd name="connsiteY1" fmla="*/ 72390 h 1078230"/>
              <a:gd name="connsiteX2" fmla="*/ 1355165 w 1443324"/>
              <a:gd name="connsiteY2" fmla="*/ 95250 h 1078230"/>
              <a:gd name="connsiteX3" fmla="*/ 157396 w 1443324"/>
              <a:gd name="connsiteY3" fmla="*/ 490299 h 1078230"/>
              <a:gd name="connsiteX4" fmla="*/ 162635 w 1443324"/>
              <a:gd name="connsiteY4" fmla="*/ 1078230 h 1078230"/>
              <a:gd name="connsiteX0" fmla="*/ 1309511 w 1451010"/>
              <a:gd name="connsiteY0" fmla="*/ 0 h 1055608"/>
              <a:gd name="connsiteX1" fmla="*/ 1355231 w 1451010"/>
              <a:gd name="connsiteY1" fmla="*/ 72390 h 1055608"/>
              <a:gd name="connsiteX2" fmla="*/ 1362851 w 1451010"/>
              <a:gd name="connsiteY2" fmla="*/ 95250 h 1055608"/>
              <a:gd name="connsiteX3" fmla="*/ 165082 w 1451010"/>
              <a:gd name="connsiteY3" fmla="*/ 490299 h 1055608"/>
              <a:gd name="connsiteX4" fmla="*/ 157224 w 1451010"/>
              <a:gd name="connsiteY4" fmla="*/ 1055608 h 1055608"/>
              <a:gd name="connsiteX0" fmla="*/ 1303795 w 1382267"/>
              <a:gd name="connsiteY0" fmla="*/ 0 h 1055608"/>
              <a:gd name="connsiteX1" fmla="*/ 1349515 w 1382267"/>
              <a:gd name="connsiteY1" fmla="*/ 72390 h 1055608"/>
              <a:gd name="connsiteX2" fmla="*/ 1259504 w 1382267"/>
              <a:gd name="connsiteY2" fmla="*/ 294084 h 1055608"/>
              <a:gd name="connsiteX3" fmla="*/ 159366 w 1382267"/>
              <a:gd name="connsiteY3" fmla="*/ 490299 h 1055608"/>
              <a:gd name="connsiteX4" fmla="*/ 151508 w 1382267"/>
              <a:gd name="connsiteY4" fmla="*/ 1055608 h 1055608"/>
              <a:gd name="connsiteX0" fmla="*/ 1303795 w 1410110"/>
              <a:gd name="connsiteY0" fmla="*/ 0 h 1055608"/>
              <a:gd name="connsiteX1" fmla="*/ 1349515 w 1410110"/>
              <a:gd name="connsiteY1" fmla="*/ 72390 h 1055608"/>
              <a:gd name="connsiteX2" fmla="*/ 1259504 w 1410110"/>
              <a:gd name="connsiteY2" fmla="*/ 294084 h 1055608"/>
              <a:gd name="connsiteX3" fmla="*/ 159366 w 1410110"/>
              <a:gd name="connsiteY3" fmla="*/ 490299 h 1055608"/>
              <a:gd name="connsiteX4" fmla="*/ 151508 w 1410110"/>
              <a:gd name="connsiteY4" fmla="*/ 1055608 h 1055608"/>
              <a:gd name="connsiteX0" fmla="*/ 1303795 w 1354944"/>
              <a:gd name="connsiteY0" fmla="*/ 0 h 1055608"/>
              <a:gd name="connsiteX1" fmla="*/ 1259504 w 1354944"/>
              <a:gd name="connsiteY1" fmla="*/ 294084 h 1055608"/>
              <a:gd name="connsiteX2" fmla="*/ 159366 w 1354944"/>
              <a:gd name="connsiteY2" fmla="*/ 490299 h 1055608"/>
              <a:gd name="connsiteX3" fmla="*/ 151508 w 1354944"/>
              <a:gd name="connsiteY3" fmla="*/ 1055608 h 1055608"/>
              <a:gd name="connsiteX0" fmla="*/ 1303795 w 1442018"/>
              <a:gd name="connsiteY0" fmla="*/ 1 h 1055609"/>
              <a:gd name="connsiteX1" fmla="*/ 1259504 w 1442018"/>
              <a:gd name="connsiteY1" fmla="*/ 294085 h 1055609"/>
              <a:gd name="connsiteX2" fmla="*/ 159366 w 1442018"/>
              <a:gd name="connsiteY2" fmla="*/ 490300 h 1055609"/>
              <a:gd name="connsiteX3" fmla="*/ 151508 w 1442018"/>
              <a:gd name="connsiteY3" fmla="*/ 1055609 h 1055609"/>
              <a:gd name="connsiteX0" fmla="*/ 1303932 w 1443092"/>
              <a:gd name="connsiteY0" fmla="*/ 1 h 1055609"/>
              <a:gd name="connsiteX1" fmla="*/ 1262022 w 1443092"/>
              <a:gd name="connsiteY1" fmla="*/ 341710 h 1055609"/>
              <a:gd name="connsiteX2" fmla="*/ 159503 w 1443092"/>
              <a:gd name="connsiteY2" fmla="*/ 490300 h 1055609"/>
              <a:gd name="connsiteX3" fmla="*/ 151645 w 1443092"/>
              <a:gd name="connsiteY3" fmla="*/ 1055609 h 1055609"/>
              <a:gd name="connsiteX0" fmla="*/ 1398320 w 1537480"/>
              <a:gd name="connsiteY0" fmla="*/ 1 h 1055609"/>
              <a:gd name="connsiteX1" fmla="*/ 1356410 w 1537480"/>
              <a:gd name="connsiteY1" fmla="*/ 341710 h 1055609"/>
              <a:gd name="connsiteX2" fmla="*/ 253891 w 1537480"/>
              <a:gd name="connsiteY2" fmla="*/ 490300 h 1055609"/>
              <a:gd name="connsiteX3" fmla="*/ 246033 w 1537480"/>
              <a:gd name="connsiteY3" fmla="*/ 1055609 h 1055609"/>
              <a:gd name="connsiteX0" fmla="*/ 1327190 w 1466350"/>
              <a:gd name="connsiteY0" fmla="*/ 1 h 1055609"/>
              <a:gd name="connsiteX1" fmla="*/ 1285280 w 1466350"/>
              <a:gd name="connsiteY1" fmla="*/ 341710 h 1055609"/>
              <a:gd name="connsiteX2" fmla="*/ 182761 w 1466350"/>
              <a:gd name="connsiteY2" fmla="*/ 490300 h 1055609"/>
              <a:gd name="connsiteX3" fmla="*/ 174903 w 1466350"/>
              <a:gd name="connsiteY3" fmla="*/ 1055609 h 1055609"/>
              <a:gd name="connsiteX0" fmla="*/ 1297887 w 1437047"/>
              <a:gd name="connsiteY0" fmla="*/ 1 h 1055609"/>
              <a:gd name="connsiteX1" fmla="*/ 1255977 w 1437047"/>
              <a:gd name="connsiteY1" fmla="*/ 341710 h 1055609"/>
              <a:gd name="connsiteX2" fmla="*/ 153458 w 1437047"/>
              <a:gd name="connsiteY2" fmla="*/ 490300 h 1055609"/>
              <a:gd name="connsiteX3" fmla="*/ 145600 w 1437047"/>
              <a:gd name="connsiteY3" fmla="*/ 1055609 h 1055609"/>
              <a:gd name="connsiteX0" fmla="*/ 1282455 w 1421615"/>
              <a:gd name="connsiteY0" fmla="*/ 1 h 952739"/>
              <a:gd name="connsiteX1" fmla="*/ 1240545 w 1421615"/>
              <a:gd name="connsiteY1" fmla="*/ 341710 h 952739"/>
              <a:gd name="connsiteX2" fmla="*/ 138026 w 1421615"/>
              <a:gd name="connsiteY2" fmla="*/ 490300 h 952739"/>
              <a:gd name="connsiteX3" fmla="*/ 156838 w 1421615"/>
              <a:gd name="connsiteY3" fmla="*/ 952739 h 95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615" h="952739">
                <a:moveTo>
                  <a:pt x="1282455" y="1"/>
                </a:moveTo>
                <a:cubicBezTo>
                  <a:pt x="1510162" y="-644"/>
                  <a:pt x="1431283" y="259994"/>
                  <a:pt x="1240545" y="341710"/>
                </a:cubicBezTo>
                <a:cubicBezTo>
                  <a:pt x="1049807" y="423426"/>
                  <a:pt x="318644" y="388462"/>
                  <a:pt x="138026" y="490300"/>
                </a:cubicBezTo>
                <a:cubicBezTo>
                  <a:pt x="-42592" y="592138"/>
                  <a:pt x="-55675" y="780945"/>
                  <a:pt x="156838" y="952739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lowchart: Document 38"/>
          <p:cNvSpPr/>
          <p:nvPr/>
        </p:nvSpPr>
        <p:spPr>
          <a:xfrm>
            <a:off x="596269" y="4256468"/>
            <a:ext cx="4094569" cy="2180745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ru-RU" dirty="0"/>
              <a:t>стандартная библиотека </a:t>
            </a:r>
            <a:r>
              <a:rPr lang="en-US" dirty="0" err="1" smtClean="0"/>
              <a:t>stdlib</a:t>
            </a:r>
            <a:r>
              <a:rPr lang="en-US" b="1" dirty="0" err="1" smtClean="0"/>
              <a:t>.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1766" y="4673910"/>
            <a:ext cx="2328833" cy="14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sz="1600" dirty="0"/>
              <a:t>секция кода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puts: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взять</a:t>
            </a:r>
            <a:r>
              <a:rPr lang="ru-RU" sz="1600" dirty="0">
                <a:solidFill>
                  <a:srgbClr val="002060"/>
                </a:solidFill>
              </a:rPr>
              <a:t> 1</a:t>
            </a:r>
            <a:r>
              <a:rPr lang="ru-RU" sz="1600" baseline="30000" dirty="0">
                <a:solidFill>
                  <a:srgbClr val="002060"/>
                </a:solidFill>
              </a:rPr>
              <a:t>й</a:t>
            </a:r>
            <a:r>
              <a:rPr lang="ru-RU" sz="1600" dirty="0">
                <a:solidFill>
                  <a:srgbClr val="002060"/>
                </a:solidFill>
              </a:rPr>
              <a:t> аргумент</a:t>
            </a:r>
            <a:br>
              <a:rPr lang="ru-RU" sz="1600" dirty="0">
                <a:solidFill>
                  <a:srgbClr val="002060"/>
                </a:solidFill>
              </a:rPr>
            </a:br>
            <a:r>
              <a:rPr lang="ru-RU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напечатать</a:t>
            </a:r>
            <a:r>
              <a:rPr lang="ru-RU" sz="1600" dirty="0">
                <a:solidFill>
                  <a:srgbClr val="002060"/>
                </a:solidFill>
              </a:rPr>
              <a:t> его</a:t>
            </a:r>
            <a:br>
              <a:rPr lang="ru-RU" sz="1600" dirty="0">
                <a:solidFill>
                  <a:srgbClr val="002060"/>
                </a:solidFill>
              </a:rPr>
            </a:br>
            <a:r>
              <a:rPr lang="ru-RU" sz="1600" dirty="0">
                <a:solidFill>
                  <a:srgbClr val="002060"/>
                </a:solidFill>
              </a:rPr>
              <a:t>    </a:t>
            </a:r>
            <a:r>
              <a:rPr lang="ru-RU" sz="1600" b="1" dirty="0">
                <a:solidFill>
                  <a:srgbClr val="002060"/>
                </a:solidFill>
              </a:rPr>
              <a:t>вернуться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90593" y="4677496"/>
            <a:ext cx="1214127" cy="104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sz="1600" dirty="0"/>
              <a:t>таблица экспорта</a:t>
            </a:r>
          </a:p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rgbClr val="7030A0"/>
                </a:solidFill>
              </a:rPr>
              <a:t>puts</a:t>
            </a:r>
          </a:p>
        </p:txBody>
      </p:sp>
      <p:sp>
        <p:nvSpPr>
          <p:cNvPr id="49" name="Arrow: Right 48"/>
          <p:cNvSpPr/>
          <p:nvPr/>
        </p:nvSpPr>
        <p:spPr>
          <a:xfrm>
            <a:off x="3871901" y="2918694"/>
            <a:ext cx="1841307" cy="14785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0" rIns="0" bIns="0" rtlCol="0" anchor="ctr"/>
          <a:lstStyle/>
          <a:p>
            <a:pPr algn="ctr"/>
            <a:r>
              <a:rPr lang="ru-RU" dirty="0"/>
              <a:t>компоновщик</a:t>
            </a:r>
          </a:p>
        </p:txBody>
      </p:sp>
    </p:spTree>
    <p:extLst>
      <p:ext uri="{BB962C8B-B14F-4D97-AF65-F5344CB8AC3E}">
        <p14:creationId xmlns:p14="http://schemas.microsoft.com/office/powerpoint/2010/main" val="24799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Проблема: повторное включение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7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1199139" y="1704541"/>
            <a:ext cx="2205080" cy="1302817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b="1" dirty="0"/>
              <a:t>main.cpp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#include "</a:t>
            </a:r>
            <a:r>
              <a:rPr lang="en-US" dirty="0" err="1">
                <a:solidFill>
                  <a:srgbClr val="7030A0"/>
                </a:solidFill>
              </a:rPr>
              <a:t>module.h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 }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2016434" y="3717833"/>
            <a:ext cx="2205080" cy="1436336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/>
              <a:t>module.h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#include "</a:t>
            </a:r>
            <a:r>
              <a:rPr lang="en-US" dirty="0" err="1">
                <a:solidFill>
                  <a:srgbClr val="7030A0"/>
                </a:solidFill>
              </a:rPr>
              <a:t>math.h</a:t>
            </a:r>
            <a:r>
              <a:rPr lang="en-US" dirty="0">
                <a:solidFill>
                  <a:srgbClr val="7030A0"/>
                </a:solidFill>
              </a:rPr>
              <a:t>"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#include "</a:t>
            </a:r>
            <a:r>
              <a:rPr lang="en-US" dirty="0" err="1">
                <a:solidFill>
                  <a:srgbClr val="7030A0"/>
                </a:solidFill>
              </a:rPr>
              <a:t>utils.h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r>
              <a:rPr lang="en-US" b="1" dirty="0">
                <a:solidFill>
                  <a:srgbClr val="002060"/>
                </a:solidFill>
              </a:rPr>
              <a:t>…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565635" y="2332713"/>
            <a:ext cx="2321066" cy="1376994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/>
              <a:t>utils.h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#include "</a:t>
            </a:r>
            <a:r>
              <a:rPr lang="en-US" dirty="0" err="1">
                <a:solidFill>
                  <a:srgbClr val="7030A0"/>
                </a:solidFill>
              </a:rPr>
              <a:t>math.h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r>
              <a:rPr lang="ru-RU" dirty="0">
                <a:solidFill>
                  <a:srgbClr val="002060"/>
                </a:solidFill>
              </a:rPr>
              <a:t>// полезные мелочи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5565635" y="4767358"/>
            <a:ext cx="2321066" cy="1302817"/>
          </a:xfrm>
          <a:prstGeom prst="flowChartDocumen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/>
              <a:t>math.h</a:t>
            </a:r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ru-RU" dirty="0">
                <a:solidFill>
                  <a:srgbClr val="002060"/>
                </a:solidFill>
              </a:rPr>
              <a:t>математика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301679" y="2921227"/>
            <a:ext cx="817295" cy="796606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8" idx="3"/>
            <a:endCxn id="10" idx="1"/>
          </p:cNvCxnSpPr>
          <p:nvPr/>
        </p:nvCxnSpPr>
        <p:spPr>
          <a:xfrm>
            <a:off x="4221514" y="4436001"/>
            <a:ext cx="1344121" cy="982766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4221514" y="3021210"/>
            <a:ext cx="1344121" cy="1414791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9" idx="2"/>
            <a:endCxn id="10" idx="0"/>
          </p:cNvCxnSpPr>
          <p:nvPr/>
        </p:nvCxnSpPr>
        <p:spPr>
          <a:xfrm>
            <a:off x="6726168" y="3618672"/>
            <a:ext cx="0" cy="114868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2686050" y="2820306"/>
            <a:ext cx="2879585" cy="236619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/>
          <p:cNvSpPr/>
          <p:nvPr/>
        </p:nvSpPr>
        <p:spPr>
          <a:xfrm>
            <a:off x="2710832" y="2799844"/>
            <a:ext cx="3815395" cy="1942089"/>
          </a:xfrm>
          <a:custGeom>
            <a:avLst/>
            <a:gdLst>
              <a:gd name="connsiteX0" fmla="*/ 0 w 3815395"/>
              <a:gd name="connsiteY0" fmla="*/ 0 h 1942089"/>
              <a:gd name="connsiteX1" fmla="*/ 3139710 w 3815395"/>
              <a:gd name="connsiteY1" fmla="*/ 639271 h 1942089"/>
              <a:gd name="connsiteX2" fmla="*/ 3815395 w 3815395"/>
              <a:gd name="connsiteY2" fmla="*/ 1942089 h 1942089"/>
              <a:gd name="connsiteX3" fmla="*/ 3815395 w 3815395"/>
              <a:gd name="connsiteY3" fmla="*/ 1942089 h 194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5395" h="1942089">
                <a:moveTo>
                  <a:pt x="0" y="0"/>
                </a:moveTo>
                <a:cubicBezTo>
                  <a:pt x="1251905" y="157795"/>
                  <a:pt x="2503811" y="315590"/>
                  <a:pt x="3139710" y="639271"/>
                </a:cubicBezTo>
                <a:cubicBezTo>
                  <a:pt x="3775609" y="962952"/>
                  <a:pt x="3815395" y="1942089"/>
                  <a:pt x="3815395" y="1942089"/>
                </a:cubicBezTo>
                <a:lnTo>
                  <a:pt x="3815395" y="1942089"/>
                </a:lnTo>
              </a:path>
            </a:pathLst>
          </a:cu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Решение: страж включения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8</a:t>
            </a:fld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628650" y="1690689"/>
            <a:ext cx="3123526" cy="197850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err="1">
                <a:solidFill>
                  <a:srgbClr val="7030A0"/>
                </a:solidFill>
              </a:rPr>
              <a:t>ifndef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WHATEVER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7030A0"/>
                </a:solidFill>
              </a:rPr>
              <a:t>#define </a:t>
            </a:r>
            <a:r>
              <a:rPr lang="en-US" dirty="0">
                <a:solidFill>
                  <a:srgbClr val="0070C0"/>
                </a:solidFill>
              </a:rPr>
              <a:t>WHATEVER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ru-RU" dirty="0">
                <a:solidFill>
                  <a:srgbClr val="002060"/>
                </a:solidFill>
              </a:rPr>
              <a:t>все содержимое файла</a:t>
            </a:r>
            <a:endParaRPr lang="en-US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7030A0"/>
                </a:solidFill>
              </a:rPr>
              <a:t>#endif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185478" y="4945587"/>
            <a:ext cx="3123526" cy="133114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7030A0"/>
                </a:solidFill>
              </a:rPr>
              <a:t>#pragma once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ru-RU" dirty="0">
                <a:solidFill>
                  <a:srgbClr val="002060"/>
                </a:solidFill>
              </a:rPr>
              <a:t>все содержимое файла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2661" y="1690689"/>
            <a:ext cx="374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препроцессору неизвестен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символ </a:t>
            </a:r>
            <a:r>
              <a:rPr lang="en-US" dirty="0"/>
              <a:t>WHATEVER…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144469" y="2495274"/>
            <a:ext cx="40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r>
              <a:rPr lang="ru-RU" dirty="0"/>
              <a:t>определить символ </a:t>
            </a:r>
            <a:r>
              <a:rPr lang="en-US" dirty="0"/>
              <a:t>WHATEVER</a:t>
            </a:r>
            <a:r>
              <a:rPr lang="ru-RU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4469" y="3022861"/>
            <a:ext cx="3755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…и включить в текст программы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все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dirty="0"/>
              <a:t>#endif.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2923" y="5111020"/>
            <a:ext cx="457452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«Нестандартный» способ:</a:t>
            </a:r>
          </a:p>
          <a:p>
            <a:pPr marL="360000" indent="-176400">
              <a:buFont typeface="Arial" panose="020B0604020202020204" pitchFamily="34" charset="0"/>
              <a:buChar char="•"/>
            </a:pPr>
            <a:r>
              <a:rPr lang="ru-RU" dirty="0"/>
              <a:t>Поддерживается всеми</a:t>
            </a:r>
            <a:br>
              <a:rPr lang="ru-RU" dirty="0"/>
            </a:br>
            <a:r>
              <a:rPr lang="ru-RU" dirty="0"/>
              <a:t>распространенными компиляторами.</a:t>
            </a:r>
          </a:p>
        </p:txBody>
      </p:sp>
      <p:cxnSp>
        <p:nvCxnSpPr>
          <p:cNvPr id="15" name="Straight Arrow Connector 14"/>
          <p:cNvCxnSpPr>
            <a:cxnSpLocks/>
            <a:stCxn id="10" idx="1"/>
          </p:cNvCxnSpPr>
          <p:nvPr/>
        </p:nvCxnSpPr>
        <p:spPr>
          <a:xfrm flipH="1" flipV="1">
            <a:off x="2872673" y="1865214"/>
            <a:ext cx="1229988" cy="1486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1" idx="1"/>
          </p:cNvCxnSpPr>
          <p:nvPr/>
        </p:nvCxnSpPr>
        <p:spPr>
          <a:xfrm flipH="1" flipV="1">
            <a:off x="2933363" y="2290046"/>
            <a:ext cx="1211106" cy="3898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2" idx="1"/>
          </p:cNvCxnSpPr>
          <p:nvPr/>
        </p:nvCxnSpPr>
        <p:spPr>
          <a:xfrm flipH="1" flipV="1">
            <a:off x="1657350" y="3016252"/>
            <a:ext cx="2487119" cy="3297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9961" y="3816122"/>
            <a:ext cx="750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Гарантированно стандартный способ.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WHATEVER </a:t>
            </a:r>
            <a:r>
              <a:rPr lang="ru-RU" dirty="0"/>
              <a:t>должно быть уникально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(для единицы трансляции).</a:t>
            </a:r>
          </a:p>
        </p:txBody>
      </p:sp>
    </p:spTree>
    <p:extLst>
      <p:ext uri="{BB962C8B-B14F-4D97-AF65-F5344CB8AC3E}">
        <p14:creationId xmlns:p14="http://schemas.microsoft.com/office/powerpoint/2010/main" val="22013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Заголовочные файлы и файлы реализации</a:t>
            </a:r>
            <a:endParaRPr lang="ru-RU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весна </a:t>
            </a:r>
            <a:r>
              <a:rPr lang="ru-RU" dirty="0" smtClean="0"/>
              <a:t>2019 </a:t>
            </a:r>
            <a:r>
              <a:rPr lang="ru-RU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УиИ НИУ «МЭИ»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7F3-D6F2-4EE4-8693-FDF471717F58}" type="slidenum">
              <a:rPr lang="ru-RU" smtClean="0"/>
              <a:t>9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28650" y="1886632"/>
            <a:ext cx="8376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Заголовочные файлы (</a:t>
            </a:r>
            <a:r>
              <a:rPr lang="en-US" b="1" dirty="0" smtClean="0"/>
              <a:t>header</a:t>
            </a:r>
            <a:r>
              <a:rPr lang="en-US" b="1" dirty="0"/>
              <a:t>s</a:t>
            </a:r>
            <a:r>
              <a:rPr lang="en-US" b="1" dirty="0" smtClean="0"/>
              <a:t>, *.h)</a:t>
            </a:r>
            <a:r>
              <a:rPr lang="en-US" dirty="0" smtClean="0"/>
              <a:t> – </a:t>
            </a:r>
            <a:r>
              <a:rPr lang="ru-RU" dirty="0" smtClean="0"/>
              <a:t>содержат прототипы функций, структуры, типы данных и т.д., </a:t>
            </a:r>
            <a:r>
              <a:rPr lang="ru-RU" dirty="0"/>
              <a:t>используемые в другом </a:t>
            </a:r>
            <a:r>
              <a:rPr lang="ru-RU" dirty="0" smtClean="0"/>
              <a:t>модуле</a:t>
            </a:r>
            <a:r>
              <a:rPr lang="en-US" dirty="0" smtClean="0"/>
              <a:t>. </a:t>
            </a:r>
            <a:r>
              <a:rPr lang="ru-RU" dirty="0" smtClean="0"/>
              <a:t>В </a:t>
            </a:r>
            <a:r>
              <a:rPr lang="ru-RU" dirty="0"/>
              <a:t>общем случае </a:t>
            </a:r>
            <a:r>
              <a:rPr lang="ru-RU" dirty="0" smtClean="0"/>
              <a:t>могут </a:t>
            </a:r>
            <a:r>
              <a:rPr lang="ru-RU" dirty="0"/>
              <a:t>содержать любые конструкции языка программирования, но на практике исполняемый код </a:t>
            </a:r>
            <a:r>
              <a:rPr lang="ru-RU" dirty="0" smtClean="0"/>
              <a:t>в </a:t>
            </a:r>
            <a:r>
              <a:rPr lang="ru-RU" dirty="0"/>
              <a:t>заголовочные файлы не помещают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Файлы реализации (файлы исходников, </a:t>
            </a:r>
            <a:r>
              <a:rPr lang="en-US" b="1" dirty="0" smtClean="0"/>
              <a:t>sources, *.</a:t>
            </a:r>
            <a:r>
              <a:rPr lang="en-US" b="1" dirty="0" err="1" smtClean="0"/>
              <a:t>cpp</a:t>
            </a:r>
            <a:r>
              <a:rPr lang="en-US" b="1" dirty="0" smtClean="0"/>
              <a:t>)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могут </a:t>
            </a:r>
            <a:r>
              <a:rPr lang="ru-RU" dirty="0"/>
              <a:t>содержать как определения, так и </a:t>
            </a:r>
            <a:r>
              <a:rPr lang="ru-RU" dirty="0" smtClean="0"/>
              <a:t>объявления функций. </a:t>
            </a:r>
            <a:r>
              <a:rPr lang="ru-RU" dirty="0"/>
              <a:t>Объявления, сделанные в файле реализации, будут </a:t>
            </a:r>
            <a:r>
              <a:rPr lang="ru-RU" dirty="0" smtClean="0"/>
              <a:t>действовать </a:t>
            </a:r>
            <a:r>
              <a:rPr lang="ru-RU" dirty="0"/>
              <a:t>только для этой единицы </a:t>
            </a:r>
            <a:r>
              <a:rPr lang="ru-RU" dirty="0" smtClean="0"/>
              <a:t>компиляции. Должны содержать директиву включения соответствующего заголовочного файла.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16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 ТП14.potx" id="{C532B9A4-2569-4A6D-877F-601BB4860242}" vid="{6B1CD314-163A-4ED6-99B1-88B264E255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ТП14</Template>
  <TotalTime>6682</TotalTime>
  <Words>1138</Words>
  <Application>Microsoft Office PowerPoint</Application>
  <PresentationFormat>Экран (4:3)</PresentationFormat>
  <Paragraphs>326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Физическая декомпозиция  и контроль корректности программ</vt:lpstr>
      <vt:lpstr>Декомпозиция</vt:lpstr>
      <vt:lpstr>Сборка программы (build)</vt:lpstr>
      <vt:lpstr>Препроцессор</vt:lpstr>
      <vt:lpstr>Компилятор</vt:lpstr>
      <vt:lpstr>Компоновщик (линкер)</vt:lpstr>
      <vt:lpstr>Проблема: повторное включение</vt:lpstr>
      <vt:lpstr>Решение: страж включения</vt:lpstr>
      <vt:lpstr>Заголовочные файлы и файлы реализации</vt:lpstr>
      <vt:lpstr>Заголовочные файлы и файлы реализации (2)</vt:lpstr>
      <vt:lpstr>Сборка вручную</vt:lpstr>
      <vt:lpstr>Контроль корректности программ</vt:lpstr>
      <vt:lpstr>Статический анализ кода</vt:lpstr>
      <vt:lpstr>Обработка ошибок: код возврата</vt:lpstr>
      <vt:lpstr>Обработка ошибок: доступ к последней ошибке</vt:lpstr>
      <vt:lpstr>Защитное программирование</vt:lpstr>
      <vt:lpstr>assert() из &lt;cassert&gt;</vt:lpstr>
      <vt:lpstr>Unit testing (модульное тестирование)</vt:lpstr>
      <vt:lpstr>Unit testing: пример</vt:lpstr>
      <vt:lpstr>Программа-тест</vt:lpstr>
      <vt:lpstr>Польза от модульных тестов (1)</vt:lpstr>
      <vt:lpstr>Польза от модульных тестов (2)</vt:lpstr>
      <vt:lpstr>Принципы модульного тестирования</vt:lpstr>
      <vt:lpstr>Литература к лекции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автоматизации разработки программ</dc:title>
  <dc:creator>Skipper</dc:creator>
  <cp:lastModifiedBy>Andrey Mm</cp:lastModifiedBy>
  <cp:revision>198</cp:revision>
  <dcterms:created xsi:type="dcterms:W3CDTF">2014-11-04T12:29:19Z</dcterms:created>
  <dcterms:modified xsi:type="dcterms:W3CDTF">2019-03-26T05:41:12Z</dcterms:modified>
</cp:coreProperties>
</file>