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4" r:id="rId2"/>
    <p:sldId id="256" r:id="rId3"/>
    <p:sldId id="257" r:id="rId4"/>
    <p:sldId id="258" r:id="rId5"/>
    <p:sldId id="259" r:id="rId6"/>
    <p:sldId id="273" r:id="rId7"/>
    <p:sldId id="260" r:id="rId8"/>
    <p:sldId id="261" r:id="rId9"/>
    <p:sldId id="262" r:id="rId10"/>
    <p:sldId id="263" r:id="rId11"/>
    <p:sldId id="271" r:id="rId12"/>
    <p:sldId id="265" r:id="rId13"/>
    <p:sldId id="266" r:id="rId14"/>
    <p:sldId id="269" r:id="rId15"/>
    <p:sldId id="267" r:id="rId16"/>
    <p:sldId id="270" r:id="rId17"/>
    <p:sldId id="27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Лист1!$F$5</c:f>
              <c:strCache>
                <c:ptCount val="1"/>
                <c:pt idx="0">
                  <c:v>y</c:v>
                </c:pt>
              </c:strCache>
            </c:strRef>
          </c:tx>
          <c:spPr>
            <a:ln w="0" cap="rnd">
              <a:solidFill>
                <a:schemeClr val="accent1"/>
              </a:solidFill>
              <a:prstDash val="solid"/>
              <a:bevel/>
            </a:ln>
            <a:effectLst/>
          </c:spPr>
          <c:marker>
            <c:symbol val="circle"/>
            <c:size val="5"/>
            <c:spPr>
              <a:noFill/>
              <a:ln w="0">
                <a:solidFill>
                  <a:schemeClr val="accent1">
                    <a:alpha val="0"/>
                  </a:schemeClr>
                </a:solidFill>
              </a:ln>
              <a:effectLst/>
            </c:spPr>
          </c:marker>
          <c:val>
            <c:numRef>
              <c:f>Лист1!$F$6:$F$13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7541408"/>
        <c:axId val="247541800"/>
      </c:lineChart>
      <c:catAx>
        <c:axId val="24754140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47541800"/>
        <c:crosses val="autoZero"/>
        <c:auto val="1"/>
        <c:lblAlgn val="ctr"/>
        <c:lblOffset val="100"/>
        <c:noMultiLvlLbl val="0"/>
      </c:catAx>
      <c:valAx>
        <c:axId val="247541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47541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4B3442-E582-4D46-BD21-C13732E08924}" type="datetimeFigureOut">
              <a:rPr lang="ru-RU" smtClean="0"/>
              <a:t>28.11.2018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5CB32-E175-4545-86B4-9863710AE9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65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5CB32-E175-4545-86B4-9863710AE93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208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1F417-80F0-41BF-BAB7-69B53669C5F3}" type="datetime1">
              <a:rPr lang="ru-RU" smtClean="0"/>
              <a:t>28.11.2018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92E7-9338-4A04-8787-CAE1B2642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7208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DBD98-7F37-42A1-AC8D-16C5A60A2437}" type="datetime1">
              <a:rPr lang="ru-RU" smtClean="0"/>
              <a:t>28.11.2018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92E7-9338-4A04-8787-CAE1B2642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94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0AD0A-BF05-43EC-BDF3-4977141F41FE}" type="datetime1">
              <a:rPr lang="ru-RU" smtClean="0"/>
              <a:t>28.11.2018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92E7-9338-4A04-8787-CAE1B2642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089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26B10-EDB0-425A-8E07-E5BB2977BF67}" type="datetime1">
              <a:rPr lang="ru-RU" smtClean="0"/>
              <a:t>28.11.2018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92E7-9338-4A04-8787-CAE1B2642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110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59541-5874-4C60-BF7E-666B7CD0546B}" type="datetime1">
              <a:rPr lang="ru-RU" smtClean="0"/>
              <a:t>28.11.2018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92E7-9338-4A04-8787-CAE1B2642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20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EC97-51F4-46DA-AE0C-3688FE4462C0}" type="datetime1">
              <a:rPr lang="ru-RU" smtClean="0"/>
              <a:t>28.11.2018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92E7-9338-4A04-8787-CAE1B2642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043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772D7-49DA-4973-AE7D-7DFF77A014F1}" type="datetime1">
              <a:rPr lang="ru-RU" smtClean="0"/>
              <a:t>28.11.2018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92E7-9338-4A04-8787-CAE1B2642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2119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32FCF-81A1-48DC-A3AE-AE6A8367E411}" type="datetime1">
              <a:rPr lang="ru-RU" smtClean="0"/>
              <a:t>28.11.2018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92E7-9338-4A04-8787-CAE1B2642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237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D234-3B22-49AA-95BB-215CE7AD71D9}" type="datetime1">
              <a:rPr lang="ru-RU" smtClean="0"/>
              <a:t>28.11.2018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92E7-9338-4A04-8787-CAE1B2642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85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D29B-9467-4433-A153-AD7D251DB942}" type="datetime1">
              <a:rPr lang="ru-RU" smtClean="0"/>
              <a:t>28.11.2018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92E7-9338-4A04-8787-CAE1B2642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234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7A4B-A6C9-4D8B-8270-A0F1744536B8}" type="datetime1">
              <a:rPr lang="ru-RU" smtClean="0"/>
              <a:t>28.11.2018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92E7-9338-4A04-8787-CAE1B2642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228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BB627-A2A5-43C0-910E-A251F832AF4E}" type="datetime1">
              <a:rPr lang="ru-RU" smtClean="0"/>
              <a:t>28.11.2018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C92E7-9338-4A04-8787-CAE1B2642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473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0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750892"/>
            <a:ext cx="10972800" cy="1583187"/>
          </a:xfrm>
        </p:spPr>
        <p:txBody>
          <a:bodyPr>
            <a:normAutofit/>
          </a:bodyPr>
          <a:lstStyle/>
          <a:p>
            <a:pPr algn="ctr"/>
            <a:r>
              <a:rPr lang="ru-RU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Интеллектуальные </a:t>
            </a:r>
            <a:r>
              <a:rPr lang="ru-RU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информационные </a:t>
            </a:r>
            <a:r>
              <a:rPr lang="ru-RU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системы</a:t>
            </a:r>
            <a:endParaRPr lang="ru-RU" i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4827373"/>
            <a:ext cx="10972800" cy="1298800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Кафедра </a:t>
            </a:r>
            <a:r>
              <a:rPr lang="ru-RU" dirty="0" smtClean="0"/>
              <a:t>управления и информатики НИУ «МЭИ»</a:t>
            </a:r>
          </a:p>
          <a:p>
            <a:pPr marL="0" indent="0" algn="ctr">
              <a:buNone/>
            </a:pPr>
            <a:r>
              <a:rPr lang="ru-RU" dirty="0" smtClean="0"/>
              <a:t>Осень 201</a:t>
            </a:r>
            <a:r>
              <a:rPr lang="en-US" dirty="0" smtClean="0"/>
              <a:t>8</a:t>
            </a:r>
            <a:r>
              <a:rPr lang="ru-RU" dirty="0" smtClean="0"/>
              <a:t> г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56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5503" y="375048"/>
            <a:ext cx="10453816" cy="7864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Этап обучения и применения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7850"/>
          </a:xfrm>
        </p:spPr>
        <p:txBody>
          <a:bodyPr>
            <a:normAutofit/>
          </a:bodyPr>
          <a:lstStyle/>
          <a:p>
            <a:r>
              <a:rPr lang="ru-RU" dirty="0" smtClean="0"/>
              <a:t>Обучение. Строим алгоритм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ru-RU" dirty="0" smtClean="0"/>
              <a:t>по обучающей выборке: </a:t>
            </a:r>
          </a:p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129851"/>
              </p:ext>
            </p:extLst>
          </p:nvPr>
        </p:nvGraphicFramePr>
        <p:xfrm>
          <a:off x="3867150" y="2301082"/>
          <a:ext cx="3621087" cy="159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name="Уравнение" r:id="rId3" imgW="1892160" imgH="838080" progId="Equation.3">
                  <p:embed/>
                </p:oleObj>
              </mc:Choice>
              <mc:Fallback>
                <p:oleObj name="Уравнение" r:id="rId3" imgW="189216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7150" y="2301082"/>
                        <a:ext cx="3621087" cy="159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2894223"/>
              </p:ext>
            </p:extLst>
          </p:nvPr>
        </p:nvGraphicFramePr>
        <p:xfrm>
          <a:off x="3915569" y="4750594"/>
          <a:ext cx="2989262" cy="159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" name="Уравнение" r:id="rId5" imgW="1562040" imgH="838080" progId="Equation.3">
                  <p:embed/>
                </p:oleObj>
              </mc:Choice>
              <mc:Fallback>
                <p:oleObj name="Уравнение" r:id="rId5" imgW="156204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5569" y="4750594"/>
                        <a:ext cx="2989262" cy="159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Объект 2"/>
          <p:cNvSpPr txBox="1">
            <a:spLocks/>
          </p:cNvSpPr>
          <p:nvPr/>
        </p:nvSpPr>
        <p:spPr>
          <a:xfrm>
            <a:off x="808038" y="4122737"/>
            <a:ext cx="10515600" cy="57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Применение. Алгоритм </a:t>
            </a:r>
            <a:r>
              <a:rPr lang="ru-RU" i="1" dirty="0" smtClean="0"/>
              <a:t>а</a:t>
            </a:r>
            <a:r>
              <a:rPr lang="ru-RU" dirty="0" smtClean="0"/>
              <a:t> для новых объектов выдает ответы: </a:t>
            </a:r>
          </a:p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867150" y="2388395"/>
            <a:ext cx="3086100" cy="15287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92E7-9338-4A04-8787-CAE1B2642B41}" type="slidenum">
              <a:rPr lang="ru-RU" smtClean="0"/>
              <a:t>10</a:t>
            </a:fld>
            <a:endParaRPr lang="ru-RU"/>
          </a:p>
        </p:txBody>
      </p:sp>
      <p:sp>
        <p:nvSpPr>
          <p:cNvPr id="9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464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92383"/>
            <a:ext cx="10515600" cy="588431"/>
          </a:xfrm>
        </p:spPr>
        <p:txBody>
          <a:bodyPr>
            <a:normAutofit/>
          </a:bodyPr>
          <a:lstStyle/>
          <a:p>
            <a:pPr algn="ctr"/>
            <a:r>
              <a:rPr lang="ru-RU" sz="36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Типы задач. </a:t>
            </a:r>
            <a:r>
              <a:rPr lang="ru-RU" sz="3600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Регрессия и ранжирование</a:t>
            </a:r>
            <a:endParaRPr lang="ru-RU" sz="4100" i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92E7-9338-4A04-8787-CAE1B2642B41}" type="slidenum">
              <a:rPr lang="ru-RU" smtClean="0"/>
              <a:t>11</a:t>
            </a:fld>
            <a:endParaRPr lang="ru-RU"/>
          </a:p>
        </p:txBody>
      </p:sp>
      <p:sp>
        <p:nvSpPr>
          <p:cNvPr id="15" name="Объект 2"/>
          <p:cNvSpPr txBox="1">
            <a:spLocks/>
          </p:cNvSpPr>
          <p:nvPr/>
        </p:nvSpPr>
        <p:spPr>
          <a:xfrm>
            <a:off x="761415" y="1281363"/>
            <a:ext cx="10515600" cy="4691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aseline="30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/>
              <a:t>2. </a:t>
            </a:r>
            <a:r>
              <a:rPr lang="ru-RU" b="1" dirty="0" smtClean="0"/>
              <a:t>Задачи восстановления регрессии </a:t>
            </a:r>
            <a:r>
              <a:rPr lang="ru-RU" dirty="0" smtClean="0"/>
              <a:t>(</a:t>
            </a:r>
            <a:r>
              <a:rPr lang="en-US" dirty="0" smtClean="0"/>
              <a:t>Regression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en-US" dirty="0" smtClean="0"/>
              <a:t>Y = </a:t>
            </a:r>
            <a:r>
              <a:rPr lang="en-US" b="1" dirty="0" smtClean="0"/>
              <a:t>R</a:t>
            </a:r>
          </a:p>
          <a:p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/>
              <a:t>3. </a:t>
            </a:r>
            <a:r>
              <a:rPr lang="ru-RU" b="1" dirty="0" smtClean="0"/>
              <a:t>Задачи ранжирования </a:t>
            </a:r>
            <a:r>
              <a:rPr lang="ru-RU" dirty="0" smtClean="0"/>
              <a:t>(</a:t>
            </a:r>
            <a:r>
              <a:rPr lang="en-US" dirty="0" smtClean="0"/>
              <a:t>ranking</a:t>
            </a:r>
            <a:r>
              <a:rPr lang="ru-RU" dirty="0" smtClean="0"/>
              <a:t>)</a:t>
            </a:r>
            <a:r>
              <a:rPr lang="en-US" dirty="0" smtClean="0"/>
              <a:t>:</a:t>
            </a:r>
          </a:p>
          <a:p>
            <a:r>
              <a:rPr lang="en-US" dirty="0" smtClean="0"/>
              <a:t>Y-</a:t>
            </a:r>
            <a:r>
              <a:rPr lang="ru-RU" dirty="0" smtClean="0"/>
              <a:t> конечное упорядоченное множество</a:t>
            </a:r>
            <a:endParaRPr lang="ru-RU" dirty="0"/>
          </a:p>
        </p:txBody>
      </p:sp>
      <p:sp>
        <p:nvSpPr>
          <p:cNvPr id="5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198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Кредитный </a:t>
            </a:r>
            <a:r>
              <a:rPr lang="ru-RU" i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скоринг</a:t>
            </a:r>
            <a:endParaRPr lang="ru-RU" i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8816" y="1299777"/>
            <a:ext cx="10515600" cy="4910138"/>
          </a:xfrm>
        </p:spPr>
        <p:txBody>
          <a:bodyPr/>
          <a:lstStyle/>
          <a:p>
            <a:r>
              <a:rPr lang="ru-RU" b="1" dirty="0" smtClean="0"/>
              <a:t>Объект</a:t>
            </a:r>
            <a:r>
              <a:rPr lang="ru-RU" dirty="0" smtClean="0"/>
              <a:t> – заявка на получение кредита</a:t>
            </a:r>
          </a:p>
          <a:p>
            <a:r>
              <a:rPr lang="ru-RU" b="1" dirty="0" smtClean="0"/>
              <a:t>Классы</a:t>
            </a:r>
            <a:r>
              <a:rPr lang="ru-RU" dirty="0" smtClean="0"/>
              <a:t>: </a:t>
            </a:r>
            <a:r>
              <a:rPr lang="en-US" dirty="0" smtClean="0"/>
              <a:t>good, bad</a:t>
            </a:r>
            <a:endParaRPr lang="ru-RU" dirty="0" smtClean="0"/>
          </a:p>
          <a:p>
            <a:r>
              <a:rPr lang="ru-RU" b="1" dirty="0" smtClean="0"/>
              <a:t>Примеры признаков</a:t>
            </a:r>
            <a:r>
              <a:rPr lang="ru-RU" dirty="0" smtClean="0"/>
              <a:t>: </a:t>
            </a:r>
          </a:p>
          <a:p>
            <a:pPr lvl="1"/>
            <a:r>
              <a:rPr lang="ru-RU" dirty="0" smtClean="0"/>
              <a:t>Бинарные: пол, наличие телефона,…</a:t>
            </a:r>
          </a:p>
          <a:p>
            <a:pPr lvl="1"/>
            <a:r>
              <a:rPr lang="ru-RU" dirty="0" smtClean="0"/>
              <a:t>Номинальные: место работы, профессия, место жительства,…</a:t>
            </a:r>
          </a:p>
          <a:p>
            <a:pPr lvl="1"/>
            <a:r>
              <a:rPr lang="ru-RU" dirty="0" smtClean="0"/>
              <a:t>Порядковые:  должность, образование,…</a:t>
            </a:r>
          </a:p>
          <a:p>
            <a:pPr lvl="1"/>
            <a:r>
              <a:rPr lang="ru-RU" dirty="0" smtClean="0"/>
              <a:t>Количественные: возраст, зарплата, стаж работы, сумма кредита,…</a:t>
            </a:r>
          </a:p>
          <a:p>
            <a:pPr marL="0" lvl="1"/>
            <a:r>
              <a:rPr lang="ru-RU" sz="2800" b="1" dirty="0"/>
              <a:t>Особенности задачи</a:t>
            </a:r>
            <a:r>
              <a:rPr lang="ru-RU" dirty="0" smtClean="0"/>
              <a:t>: </a:t>
            </a:r>
            <a:endParaRPr lang="en-US" sz="2400" dirty="0" smtClean="0"/>
          </a:p>
          <a:p>
            <a:pPr marL="684000" lvl="2"/>
            <a:r>
              <a:rPr lang="ru-RU" sz="2400" dirty="0" smtClean="0"/>
              <a:t>Вероятны пропуски данных</a:t>
            </a:r>
          </a:p>
          <a:p>
            <a:pPr marL="684000" lvl="2"/>
            <a:r>
              <a:rPr lang="ru-RU" sz="2400" dirty="0" smtClean="0"/>
              <a:t>Возможна недостоверность данных</a:t>
            </a:r>
            <a:endParaRPr lang="en-US" sz="2400" dirty="0" smtClean="0"/>
          </a:p>
          <a:p>
            <a:pPr marL="684000" lvl="2"/>
            <a:r>
              <a:rPr lang="ru-RU" sz="2400" dirty="0" smtClean="0"/>
              <a:t>Нужно </a:t>
            </a:r>
            <a:r>
              <a:rPr lang="ru-RU" sz="2400" dirty="0"/>
              <a:t>оценить вероятность </a:t>
            </a:r>
            <a:r>
              <a:rPr lang="ru-RU" sz="2400" dirty="0" smtClean="0"/>
              <a:t>дефолта </a:t>
            </a:r>
            <a:r>
              <a:rPr lang="en-US" sz="2400" i="1" dirty="0" smtClean="0"/>
              <a:t>P(bad)</a:t>
            </a:r>
          </a:p>
          <a:p>
            <a:pPr marL="684000" lvl="2"/>
            <a:endParaRPr lang="ru-RU" sz="2400" dirty="0"/>
          </a:p>
          <a:p>
            <a:pPr lvl="1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92E7-9338-4A04-8787-CAE1B2642B41}" type="slidenum">
              <a:rPr lang="ru-RU" smtClean="0"/>
              <a:t>12</a:t>
            </a:fld>
            <a:endParaRPr lang="ru-RU"/>
          </a:p>
        </p:txBody>
      </p:sp>
      <p:sp>
        <p:nvSpPr>
          <p:cNvPr id="5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16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Предсказание оттока клиентов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8816" y="1299777"/>
            <a:ext cx="10515600" cy="4910138"/>
          </a:xfrm>
        </p:spPr>
        <p:txBody>
          <a:bodyPr/>
          <a:lstStyle/>
          <a:p>
            <a:r>
              <a:rPr lang="ru-RU" b="1" dirty="0" smtClean="0"/>
              <a:t>Объект</a:t>
            </a:r>
            <a:r>
              <a:rPr lang="ru-RU" dirty="0" smtClean="0"/>
              <a:t> – абонент в определенный момент времени</a:t>
            </a:r>
          </a:p>
          <a:p>
            <a:r>
              <a:rPr lang="ru-RU" b="1" dirty="0" smtClean="0"/>
              <a:t>Классы</a:t>
            </a:r>
            <a:r>
              <a:rPr lang="ru-RU" dirty="0" smtClean="0"/>
              <a:t>: уйдет или не уйдет в следующем месяце</a:t>
            </a:r>
          </a:p>
          <a:p>
            <a:r>
              <a:rPr lang="ru-RU" b="1" dirty="0" smtClean="0"/>
              <a:t>Примеры признаков</a:t>
            </a:r>
            <a:r>
              <a:rPr lang="ru-RU" dirty="0" smtClean="0"/>
              <a:t>: </a:t>
            </a:r>
          </a:p>
          <a:p>
            <a:pPr lvl="1"/>
            <a:r>
              <a:rPr lang="ru-RU" dirty="0" smtClean="0"/>
              <a:t>Бинарные: включенные услуги, корпоративный клиент…</a:t>
            </a:r>
          </a:p>
          <a:p>
            <a:pPr lvl="1"/>
            <a:r>
              <a:rPr lang="ru-RU" dirty="0" smtClean="0"/>
              <a:t>Номинальные: тарифный план, регион проживания,…</a:t>
            </a:r>
          </a:p>
          <a:p>
            <a:pPr lvl="1"/>
            <a:r>
              <a:rPr lang="ru-RU" dirty="0" smtClean="0"/>
              <a:t>Количественные: длительность разговоров (входящих, исходящих, СМС, трафик), сумма оплаты, частота оплаты,…</a:t>
            </a:r>
          </a:p>
          <a:p>
            <a:pPr marL="0" lvl="1"/>
            <a:r>
              <a:rPr lang="ru-RU" sz="2800" b="1" dirty="0"/>
              <a:t>Особенности задачи</a:t>
            </a:r>
            <a:r>
              <a:rPr lang="ru-RU" dirty="0" smtClean="0"/>
              <a:t>: </a:t>
            </a:r>
            <a:endParaRPr lang="en-US" sz="2400" dirty="0" smtClean="0"/>
          </a:p>
          <a:p>
            <a:pPr marL="684000" lvl="2"/>
            <a:r>
              <a:rPr lang="ru-RU" sz="2400" dirty="0" smtClean="0"/>
              <a:t>Сверхбольшие выборки</a:t>
            </a:r>
          </a:p>
          <a:p>
            <a:pPr marL="684000" lvl="2"/>
            <a:r>
              <a:rPr lang="ru-RU" sz="2400" dirty="0" smtClean="0"/>
              <a:t>Непонятно, какие признаки вычислять по «сырым данным»</a:t>
            </a:r>
            <a:endParaRPr lang="en-US" sz="2400" dirty="0" smtClean="0"/>
          </a:p>
          <a:p>
            <a:pPr marL="684000" lvl="2"/>
            <a:r>
              <a:rPr lang="ru-RU" sz="2400" dirty="0" smtClean="0"/>
              <a:t>Нужно </a:t>
            </a:r>
            <a:r>
              <a:rPr lang="ru-RU" sz="2400" dirty="0"/>
              <a:t>оценить вероятность </a:t>
            </a:r>
            <a:r>
              <a:rPr lang="ru-RU" sz="2400" dirty="0" smtClean="0"/>
              <a:t>ухода </a:t>
            </a:r>
            <a:endParaRPr lang="en-US" sz="2400" i="1" dirty="0" smtClean="0"/>
          </a:p>
          <a:p>
            <a:pPr marL="684000" lvl="2"/>
            <a:endParaRPr lang="ru-RU" sz="2400" dirty="0"/>
          </a:p>
          <a:p>
            <a:pPr lvl="1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92E7-9338-4A04-8787-CAE1B2642B41}" type="slidenum">
              <a:rPr lang="ru-RU" smtClean="0"/>
              <a:t>13</a:t>
            </a:fld>
            <a:endParaRPr lang="ru-RU"/>
          </a:p>
        </p:txBody>
      </p:sp>
      <p:sp>
        <p:nvSpPr>
          <p:cNvPr id="5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829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Задача ранжирования поисковой выдачи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8816" y="1299777"/>
            <a:ext cx="10515600" cy="4910138"/>
          </a:xfrm>
        </p:spPr>
        <p:txBody>
          <a:bodyPr/>
          <a:lstStyle/>
          <a:p>
            <a:r>
              <a:rPr lang="ru-RU" b="1" dirty="0" smtClean="0"/>
              <a:t>Объект</a:t>
            </a:r>
            <a:r>
              <a:rPr lang="ru-RU" dirty="0" smtClean="0"/>
              <a:t> – пара </a:t>
            </a:r>
            <a:r>
              <a:rPr lang="en-US" dirty="0" smtClean="0"/>
              <a:t>&lt;</a:t>
            </a:r>
            <a:r>
              <a:rPr lang="ru-RU" dirty="0" smtClean="0"/>
              <a:t>запрос, документ</a:t>
            </a:r>
            <a:r>
              <a:rPr lang="en-US" dirty="0" smtClean="0"/>
              <a:t>&gt;</a:t>
            </a:r>
            <a:endParaRPr lang="ru-RU" dirty="0" smtClean="0"/>
          </a:p>
          <a:p>
            <a:r>
              <a:rPr lang="ru-RU" b="1" dirty="0" smtClean="0"/>
              <a:t>Классы</a:t>
            </a:r>
            <a:r>
              <a:rPr lang="ru-RU" dirty="0" smtClean="0"/>
              <a:t>: </a:t>
            </a:r>
            <a:r>
              <a:rPr lang="ru-RU" dirty="0" err="1" smtClean="0"/>
              <a:t>релевантен</a:t>
            </a:r>
            <a:r>
              <a:rPr lang="ru-RU" dirty="0" smtClean="0"/>
              <a:t> или не </a:t>
            </a:r>
            <a:r>
              <a:rPr lang="ru-RU" dirty="0" err="1" smtClean="0"/>
              <a:t>релевантен</a:t>
            </a:r>
            <a:endParaRPr lang="ru-RU" dirty="0" smtClean="0"/>
          </a:p>
          <a:p>
            <a:r>
              <a:rPr lang="ru-RU" b="1" dirty="0" smtClean="0"/>
              <a:t>Примеры признаков</a:t>
            </a:r>
            <a:r>
              <a:rPr lang="ru-RU" dirty="0" smtClean="0"/>
              <a:t>: </a:t>
            </a:r>
          </a:p>
          <a:p>
            <a:pPr lvl="1"/>
            <a:r>
              <a:rPr lang="ru-RU" dirty="0" smtClean="0"/>
              <a:t>Количественные: частота слов запроса в документе, число ссылок на документ, число кликов на документ,…</a:t>
            </a:r>
          </a:p>
          <a:p>
            <a:pPr marL="0" lvl="1"/>
            <a:r>
              <a:rPr lang="ru-RU" sz="2800" b="1" dirty="0"/>
              <a:t>Особенности задачи</a:t>
            </a:r>
            <a:r>
              <a:rPr lang="ru-RU" dirty="0" smtClean="0"/>
              <a:t>: </a:t>
            </a:r>
            <a:endParaRPr lang="en-US" sz="2400" dirty="0" smtClean="0"/>
          </a:p>
          <a:p>
            <a:pPr marL="684000" lvl="2"/>
            <a:r>
              <a:rPr lang="ru-RU" sz="2400" dirty="0" smtClean="0"/>
              <a:t>Оптимизируется не число ошибок, а качество ранжирования</a:t>
            </a:r>
          </a:p>
          <a:p>
            <a:pPr marL="684000" lvl="2"/>
            <a:r>
              <a:rPr lang="ru-RU" sz="2400" dirty="0" smtClean="0"/>
              <a:t>Сверхбольшие выборки </a:t>
            </a:r>
          </a:p>
          <a:p>
            <a:pPr marL="684000" lvl="2"/>
            <a:endParaRPr lang="en-US" sz="2400" i="1" dirty="0" smtClean="0"/>
          </a:p>
          <a:p>
            <a:pPr marL="684000" lvl="2"/>
            <a:endParaRPr lang="ru-RU" sz="2400" dirty="0"/>
          </a:p>
          <a:p>
            <a:pPr lvl="1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92E7-9338-4A04-8787-CAE1B2642B41}" type="slidenum">
              <a:rPr lang="ru-RU" smtClean="0"/>
              <a:t>14</a:t>
            </a:fld>
            <a:endParaRPr lang="ru-RU"/>
          </a:p>
        </p:txBody>
      </p:sp>
      <p:sp>
        <p:nvSpPr>
          <p:cNvPr id="5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117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Категоризация текстовых документов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8816" y="1299777"/>
            <a:ext cx="10515600" cy="4910138"/>
          </a:xfrm>
        </p:spPr>
        <p:txBody>
          <a:bodyPr/>
          <a:lstStyle/>
          <a:p>
            <a:r>
              <a:rPr lang="ru-RU" b="1" dirty="0" smtClean="0"/>
              <a:t>Объект</a:t>
            </a:r>
            <a:r>
              <a:rPr lang="ru-RU" dirty="0" smtClean="0"/>
              <a:t> – текстовый документ</a:t>
            </a:r>
          </a:p>
          <a:p>
            <a:r>
              <a:rPr lang="ru-RU" b="1" dirty="0" smtClean="0"/>
              <a:t>Классы</a:t>
            </a:r>
            <a:r>
              <a:rPr lang="ru-RU" dirty="0" smtClean="0"/>
              <a:t>: Рубрики тематического каталога</a:t>
            </a:r>
          </a:p>
          <a:p>
            <a:r>
              <a:rPr lang="ru-RU" b="1" dirty="0" smtClean="0"/>
              <a:t>Примеры признаков</a:t>
            </a:r>
            <a:r>
              <a:rPr lang="ru-RU" dirty="0" smtClean="0"/>
              <a:t>: </a:t>
            </a:r>
          </a:p>
          <a:p>
            <a:pPr lvl="1"/>
            <a:r>
              <a:rPr lang="ru-RU" dirty="0" smtClean="0"/>
              <a:t>Номинальные: автор, год, издание,…</a:t>
            </a:r>
          </a:p>
          <a:p>
            <a:pPr lvl="1"/>
            <a:r>
              <a:rPr lang="ru-RU" dirty="0" smtClean="0"/>
              <a:t>Количественные: Частота появления терминов в документе, в названии, в </a:t>
            </a:r>
            <a:r>
              <a:rPr lang="ru-RU" dirty="0" err="1" smtClean="0"/>
              <a:t>в</a:t>
            </a:r>
            <a:r>
              <a:rPr lang="ru-RU" dirty="0" smtClean="0"/>
              <a:t> ключевых словах,…</a:t>
            </a:r>
          </a:p>
          <a:p>
            <a:pPr marL="0" lvl="1"/>
            <a:r>
              <a:rPr lang="ru-RU" sz="2800" b="1" dirty="0"/>
              <a:t>Особенности задачи</a:t>
            </a:r>
            <a:r>
              <a:rPr lang="ru-RU" dirty="0" smtClean="0"/>
              <a:t>: </a:t>
            </a:r>
            <a:endParaRPr lang="en-US" sz="2400" dirty="0" smtClean="0"/>
          </a:p>
          <a:p>
            <a:pPr marL="684000" lvl="2"/>
            <a:r>
              <a:rPr lang="ru-RU" sz="2400" dirty="0" smtClean="0"/>
              <a:t>Очень большое количество признаков (слов, словоформ)</a:t>
            </a:r>
          </a:p>
          <a:p>
            <a:pPr marL="684000" lvl="2"/>
            <a:r>
              <a:rPr lang="ru-RU" sz="2400" dirty="0" smtClean="0"/>
              <a:t>Документ написан на естественном языке (ЕЯ)</a:t>
            </a:r>
            <a:endParaRPr lang="en-US" sz="2400" dirty="0" smtClean="0"/>
          </a:p>
          <a:p>
            <a:pPr marL="684000" lvl="2"/>
            <a:r>
              <a:rPr lang="ru-RU" sz="2400" dirty="0" smtClean="0"/>
              <a:t>Документ может относиться к нескольким рубрикам</a:t>
            </a:r>
            <a:endParaRPr lang="en-US" sz="2400" i="1" dirty="0" smtClean="0"/>
          </a:p>
          <a:p>
            <a:pPr marL="684000" lvl="2"/>
            <a:endParaRPr lang="ru-RU" sz="2400" dirty="0"/>
          </a:p>
          <a:p>
            <a:pPr lvl="1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92E7-9338-4A04-8787-CAE1B2642B41}" type="slidenum">
              <a:rPr lang="ru-RU" smtClean="0"/>
              <a:t>15</a:t>
            </a:fld>
            <a:endParaRPr lang="ru-RU"/>
          </a:p>
        </p:txBody>
      </p:sp>
      <p:sp>
        <p:nvSpPr>
          <p:cNvPr id="5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239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341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Text Mining</a:t>
            </a:r>
            <a:r>
              <a:rPr lang="ru-RU" sz="36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– интеллектуальный анализ текстов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45059"/>
            <a:ext cx="10515600" cy="5031904"/>
          </a:xfrm>
        </p:spPr>
        <p:txBody>
          <a:bodyPr>
            <a:normAutofit/>
          </a:bodyPr>
          <a:lstStyle/>
          <a:p>
            <a:r>
              <a:rPr lang="ru-RU" b="1" dirty="0" smtClean="0"/>
              <a:t>Категоризация текстов</a:t>
            </a:r>
            <a:r>
              <a:rPr lang="ru-RU" dirty="0" smtClean="0"/>
              <a:t> (</a:t>
            </a:r>
            <a:r>
              <a:rPr lang="en-US" i="1" dirty="0" smtClean="0"/>
              <a:t>classification</a:t>
            </a:r>
            <a:r>
              <a:rPr lang="ru-RU" dirty="0" smtClean="0"/>
              <a:t>) – </a:t>
            </a:r>
          </a:p>
          <a:p>
            <a:pPr lvl="1"/>
            <a:r>
              <a:rPr lang="ru-RU" dirty="0"/>
              <a:t>отнесении документов из коллекции к одной или нескольким группам (классам, кластерам) схожих между собой текстов</a:t>
            </a:r>
            <a:endParaRPr lang="en-US" dirty="0" smtClean="0"/>
          </a:p>
          <a:p>
            <a:r>
              <a:rPr lang="ru-RU" b="1" dirty="0" smtClean="0"/>
              <a:t>Извлечение информации</a:t>
            </a:r>
            <a:r>
              <a:rPr lang="en-US" dirty="0" smtClean="0"/>
              <a:t> (</a:t>
            </a:r>
            <a:r>
              <a:rPr lang="en-US" i="1" dirty="0" smtClean="0"/>
              <a:t>information extraction</a:t>
            </a:r>
            <a:r>
              <a:rPr lang="en-US" dirty="0" smtClean="0"/>
              <a:t>) –</a:t>
            </a:r>
          </a:p>
          <a:p>
            <a:pPr lvl="1"/>
            <a:r>
              <a:rPr lang="ru-RU" dirty="0" smtClean="0"/>
              <a:t>это </a:t>
            </a:r>
            <a:r>
              <a:rPr lang="ru-RU" dirty="0"/>
              <a:t>задача автоматического извлечения (построения) структурированных </a:t>
            </a:r>
            <a:r>
              <a:rPr lang="ru-RU" dirty="0" smtClean="0"/>
              <a:t>данных</a:t>
            </a:r>
            <a:r>
              <a:rPr lang="en-US" dirty="0" smtClean="0"/>
              <a:t> </a:t>
            </a:r>
            <a:r>
              <a:rPr lang="ru-RU" dirty="0" smtClean="0"/>
              <a:t> из</a:t>
            </a:r>
            <a:r>
              <a:rPr lang="ru-RU" dirty="0"/>
              <a:t> </a:t>
            </a:r>
            <a:r>
              <a:rPr lang="ru-RU" dirty="0" smtClean="0"/>
              <a:t>неструктурированных или</a:t>
            </a:r>
            <a:r>
              <a:rPr lang="ru-RU" dirty="0"/>
              <a:t> </a:t>
            </a:r>
            <a:r>
              <a:rPr lang="ru-RU" dirty="0" smtClean="0"/>
              <a:t>слабоструктурированных</a:t>
            </a:r>
            <a:r>
              <a:rPr lang="ru-RU" dirty="0"/>
              <a:t> </a:t>
            </a:r>
            <a:r>
              <a:rPr lang="ru-RU" dirty="0" smtClean="0"/>
              <a:t>машиночитаемых документов (распознавание имен людей, названий организаций, поиск ключевых слов для текста, </a:t>
            </a:r>
            <a:r>
              <a:rPr lang="ru-RU" dirty="0" err="1" smtClean="0"/>
              <a:t>автореферирование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b="1" dirty="0" smtClean="0"/>
              <a:t>Информационный поиск </a:t>
            </a:r>
            <a:r>
              <a:rPr lang="ru-RU" dirty="0" smtClean="0"/>
              <a:t>(</a:t>
            </a:r>
            <a:r>
              <a:rPr lang="en-US" i="1" dirty="0"/>
              <a:t>information retrieval</a:t>
            </a:r>
            <a:r>
              <a:rPr lang="ru-RU" dirty="0" smtClean="0"/>
              <a:t>) –</a:t>
            </a:r>
          </a:p>
          <a:p>
            <a:pPr lvl="1"/>
            <a:r>
              <a:rPr lang="ru-RU" dirty="0" smtClean="0"/>
              <a:t>процесс</a:t>
            </a:r>
            <a:r>
              <a:rPr lang="ru-RU" dirty="0"/>
              <a:t> поиска </a:t>
            </a:r>
            <a:r>
              <a:rPr lang="ru-RU" i="1" dirty="0"/>
              <a:t>неструктурированной</a:t>
            </a:r>
            <a:r>
              <a:rPr lang="ru-RU" dirty="0"/>
              <a:t> документальной информации, удовлетворяющей информационные </a:t>
            </a:r>
            <a:r>
              <a:rPr lang="ru-RU" dirty="0" smtClean="0"/>
              <a:t>потребности (</a:t>
            </a:r>
            <a:r>
              <a:rPr lang="ru-RU" dirty="0"/>
              <a:t>процесс выявления в некотором множестве документов </a:t>
            </a:r>
            <a:r>
              <a:rPr lang="ru-RU" dirty="0" smtClean="0"/>
              <a:t>всех </a:t>
            </a:r>
            <a:r>
              <a:rPr lang="ru-RU" dirty="0"/>
              <a:t>тех, которые посвящены указанной </a:t>
            </a:r>
            <a:r>
              <a:rPr lang="ru-RU" dirty="0" smtClean="0"/>
              <a:t>теме)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92E7-9338-4A04-8787-CAE1B2642B41}" type="slidenum">
              <a:rPr lang="ru-RU" smtClean="0"/>
              <a:t>16</a:t>
            </a:fld>
            <a:endParaRPr lang="ru-RU"/>
          </a:p>
        </p:txBody>
      </p:sp>
      <p:sp>
        <p:nvSpPr>
          <p:cNvPr id="5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021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54004"/>
            <a:ext cx="10515600" cy="952901"/>
          </a:xfrm>
        </p:spPr>
        <p:txBody>
          <a:bodyPr>
            <a:noAutofit/>
          </a:bodyPr>
          <a:lstStyle/>
          <a:p>
            <a:pPr algn="ctr"/>
            <a:r>
              <a:rPr lang="ru-RU" sz="3200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Проблемы, возникающие при работе с документами, написанными на ЕЯ</a:t>
            </a:r>
            <a:endParaRPr lang="ru-RU" sz="3200" i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838200" y="1183907"/>
            <a:ext cx="10515600" cy="4993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ru-RU" sz="2000" i="1" dirty="0" smtClean="0"/>
          </a:p>
          <a:p>
            <a:pPr marL="457200" lvl="1" indent="-457200">
              <a:lnSpc>
                <a:spcPct val="100000"/>
              </a:lnSpc>
              <a:spcBef>
                <a:spcPts val="1000"/>
              </a:spcBef>
            </a:pPr>
            <a:r>
              <a:rPr lang="ru-RU" b="1" i="1" dirty="0"/>
              <a:t>Семантическая неоднозначность:</a:t>
            </a:r>
          </a:p>
          <a:p>
            <a:pPr marL="914400" lvl="2" indent="-457200"/>
            <a:r>
              <a:rPr lang="ru-RU" i="1" dirty="0" smtClean="0"/>
              <a:t>Синонимия: экран-дисплей</a:t>
            </a:r>
          </a:p>
          <a:p>
            <a:pPr marL="914400" lvl="2" indent="-457200"/>
            <a:r>
              <a:rPr lang="ru-RU" i="1" dirty="0" smtClean="0"/>
              <a:t>Полисемия: команда (судна; футбольная)</a:t>
            </a:r>
          </a:p>
          <a:p>
            <a:pPr marL="914400" lvl="2" indent="-457200"/>
            <a:r>
              <a:rPr lang="ru-RU" i="1" dirty="0" smtClean="0"/>
              <a:t>Омонимия: Ключ (родник) – Ключ (от замка)</a:t>
            </a:r>
          </a:p>
          <a:p>
            <a:pPr marL="914400" lvl="2" indent="-457200"/>
            <a:r>
              <a:rPr lang="ru-RU" i="1" dirty="0" smtClean="0"/>
              <a:t>Эллипсность: пропуски слов или слова-заменители</a:t>
            </a:r>
          </a:p>
          <a:p>
            <a:pPr marL="457200" lvl="1" indent="-457200">
              <a:lnSpc>
                <a:spcPct val="120000"/>
              </a:lnSpc>
              <a:spcBef>
                <a:spcPts val="1000"/>
              </a:spcBef>
            </a:pPr>
            <a:r>
              <a:rPr lang="ru-RU" b="1" i="1" dirty="0"/>
              <a:t>Многообразие средств передачи смысла:</a:t>
            </a:r>
          </a:p>
          <a:p>
            <a:pPr marL="914400" lvl="2" indent="-457200"/>
            <a:r>
              <a:rPr lang="ru-RU" sz="2100" i="1" dirty="0"/>
              <a:t>Лексика ЕЯ</a:t>
            </a:r>
          </a:p>
          <a:p>
            <a:pPr marL="914400" lvl="2" indent="-457200"/>
            <a:r>
              <a:rPr lang="ru-RU" sz="2100" i="1" dirty="0"/>
              <a:t>Контекст</a:t>
            </a:r>
          </a:p>
          <a:p>
            <a:pPr marL="914400" lvl="2" indent="-457200"/>
            <a:r>
              <a:rPr lang="ru-RU" sz="2100" i="1" dirty="0"/>
              <a:t>Ссылки на слова</a:t>
            </a:r>
          </a:p>
          <a:p>
            <a:pPr marL="457200" lvl="1" indent="-457200">
              <a:lnSpc>
                <a:spcPct val="110000"/>
              </a:lnSpc>
              <a:spcBef>
                <a:spcPts val="1000"/>
              </a:spcBef>
            </a:pPr>
            <a:r>
              <a:rPr lang="ru-RU" b="1" i="1" dirty="0" smtClean="0"/>
              <a:t>Высокая </a:t>
            </a:r>
            <a:r>
              <a:rPr lang="ru-RU" b="1" i="1" dirty="0"/>
              <a:t>размерность </a:t>
            </a:r>
            <a:r>
              <a:rPr lang="ru-RU" b="1" i="1" dirty="0" smtClean="0"/>
              <a:t>задачи</a:t>
            </a:r>
            <a:endParaRPr lang="ru-RU" b="1" i="1" dirty="0"/>
          </a:p>
          <a:p>
            <a:pPr marL="457200" lvl="1" indent="-457200">
              <a:lnSpc>
                <a:spcPct val="110000"/>
              </a:lnSpc>
              <a:spcBef>
                <a:spcPts val="1000"/>
              </a:spcBef>
            </a:pPr>
            <a:r>
              <a:rPr lang="ru-RU" b="1" i="1" dirty="0"/>
              <a:t>Субъективность оценки качества классификации</a:t>
            </a:r>
          </a:p>
          <a:p>
            <a:pPr marL="457200" lvl="1" indent="-457200">
              <a:lnSpc>
                <a:spcPct val="110000"/>
              </a:lnSpc>
              <a:spcBef>
                <a:spcPts val="1000"/>
              </a:spcBef>
            </a:pPr>
            <a:r>
              <a:rPr lang="ru-RU" b="1" i="1" dirty="0"/>
              <a:t>Различная длина </a:t>
            </a:r>
            <a:r>
              <a:rPr lang="ru-RU" b="1" i="1" dirty="0" smtClean="0"/>
              <a:t>документов</a:t>
            </a:r>
            <a:endParaRPr lang="ru-RU" b="1" i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92E7-9338-4A04-8787-CAE1B2642B41}" type="slidenum">
              <a:rPr lang="ru-RU" smtClean="0"/>
              <a:t>17</a:t>
            </a:fld>
            <a:endParaRPr lang="ru-RU"/>
          </a:p>
        </p:txBody>
      </p:sp>
      <p:sp>
        <p:nvSpPr>
          <p:cNvPr id="5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026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9600" y="166774"/>
            <a:ext cx="10744200" cy="541680"/>
          </a:xfrm>
        </p:spPr>
        <p:txBody>
          <a:bodyPr>
            <a:noAutofit/>
          </a:bodyPr>
          <a:lstStyle/>
          <a:p>
            <a:r>
              <a:rPr lang="ru-RU" sz="3200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Интеллектуальные информационные системы</a:t>
            </a:r>
            <a:endParaRPr lang="ru-RU" sz="3200" i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308732" y="3619826"/>
            <a:ext cx="12727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ИИС    </a:t>
            </a:r>
            <a:endParaRPr lang="ru-RU" sz="3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573338" y="3619826"/>
            <a:ext cx="15364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ИС  </a:t>
            </a:r>
            <a:endParaRPr lang="ru-RU" sz="3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074472" y="3619826"/>
            <a:ext cx="17847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+   ИАД  </a:t>
            </a:r>
          </a:p>
          <a:p>
            <a:endParaRPr lang="ru-RU" sz="3200" dirty="0" smtClean="0"/>
          </a:p>
          <a:p>
            <a:endParaRPr lang="ru-RU" sz="3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163999" y="3618298"/>
            <a:ext cx="5563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=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978361" y="4068790"/>
            <a:ext cx="25771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	II</a:t>
            </a:r>
            <a:r>
              <a:rPr lang="ru-RU" sz="2400" dirty="0" smtClean="0"/>
              <a:t> </a:t>
            </a:r>
            <a:endParaRPr lang="en-US" sz="2400" dirty="0" smtClean="0"/>
          </a:p>
          <a:p>
            <a:r>
              <a:rPr lang="en-US" sz="2400" dirty="0" smtClean="0"/>
              <a:t>Data Mining (DM)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II</a:t>
            </a:r>
          </a:p>
          <a:p>
            <a:r>
              <a:rPr lang="en-US" sz="2400" dirty="0" smtClean="0"/>
              <a:t>Knowledge Discovery in Data (KDD</a:t>
            </a:r>
            <a:r>
              <a:rPr lang="en-US" sz="2400" dirty="0" smtClean="0"/>
              <a:t>)</a:t>
            </a:r>
            <a:endParaRPr lang="ru-RU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441819" y="854746"/>
            <a:ext cx="113083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 smtClean="0"/>
              <a:t>Толчеев</a:t>
            </a:r>
            <a:r>
              <a:rPr lang="ru-RU" sz="2400" dirty="0" smtClean="0"/>
              <a:t> В.О. Современные методы обработки и анализа текстовой информации. Учебное пособие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/>
              <a:t>Толчеев</a:t>
            </a:r>
            <a:r>
              <a:rPr lang="ru-RU" sz="2400" dirty="0"/>
              <a:t> В.О. Основы теории классификации многомерных наблюдений. Учебное пособие. </a:t>
            </a:r>
            <a:r>
              <a:rPr lang="ru-RU" sz="2400" dirty="0" smtClean="0"/>
              <a:t>М.: МЭИ, 2012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 smtClean="0"/>
              <a:t>Маннинг</a:t>
            </a:r>
            <a:r>
              <a:rPr lang="ru-RU" sz="2400" dirty="0" smtClean="0"/>
              <a:t> К.Д., </a:t>
            </a:r>
            <a:r>
              <a:rPr lang="ru-RU" sz="2400" dirty="0" err="1" smtClean="0"/>
              <a:t>Рагхаван</a:t>
            </a:r>
            <a:r>
              <a:rPr lang="ru-RU" sz="2400" dirty="0" smtClean="0"/>
              <a:t> П., </a:t>
            </a:r>
            <a:r>
              <a:rPr lang="ru-RU" sz="2400" dirty="0" err="1" smtClean="0"/>
              <a:t>Шютце</a:t>
            </a:r>
            <a:r>
              <a:rPr lang="ru-RU" sz="2400" dirty="0" smtClean="0"/>
              <a:t> Х. «Введение в информационный поиск». – М.: «Вильямс», 2014.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К.В. Воронцов – Видеокурс по машинному обучению от ШАД Яндекс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92E7-9338-4A04-8787-CAE1B2642B41}" type="slidenum">
              <a:rPr lang="ru-RU" smtClean="0"/>
              <a:t>2</a:t>
            </a:fld>
            <a:endParaRPr lang="ru-RU"/>
          </a:p>
        </p:txBody>
      </p:sp>
      <p:sp>
        <p:nvSpPr>
          <p:cNvPr id="10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454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800" y="200025"/>
            <a:ext cx="10515600" cy="638175"/>
          </a:xfrm>
        </p:spPr>
        <p:txBody>
          <a:bodyPr>
            <a:normAutofit fontScale="90000"/>
          </a:bodyPr>
          <a:lstStyle/>
          <a:p>
            <a:pPr algn="ctr"/>
            <a:r>
              <a:rPr lang="ru-RU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Что такое </a:t>
            </a:r>
            <a:r>
              <a:rPr lang="en-US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Mining?</a:t>
            </a:r>
            <a:endParaRPr lang="ru-RU" i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1450" y="915255"/>
            <a:ext cx="11563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Data Mining </a:t>
            </a:r>
            <a:r>
              <a:rPr lang="ru-RU" sz="2400" dirty="0" smtClean="0"/>
              <a:t>- совокупность </a:t>
            </a:r>
            <a:r>
              <a:rPr lang="ru-RU" sz="2400" dirty="0"/>
              <a:t>методов обнаружения в данных ранее неизвестных, нетривиальных, практически полезных и доступных </a:t>
            </a:r>
            <a:r>
              <a:rPr lang="ru-RU" sz="2400" dirty="0" smtClean="0"/>
              <a:t>для интерпретации </a:t>
            </a:r>
            <a:r>
              <a:rPr lang="ru-RU" sz="2400" dirty="0"/>
              <a:t>знаний, необходимых для принятия решений в различных сферах человеческой </a:t>
            </a:r>
            <a:r>
              <a:rPr lang="ru-RU" sz="2400" dirty="0" smtClean="0"/>
              <a:t>деятельности.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71450" y="5288340"/>
            <a:ext cx="117030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Основу методов </a:t>
            </a:r>
            <a:r>
              <a:rPr lang="ru-RU" sz="2400" dirty="0" err="1"/>
              <a:t>Data</a:t>
            </a:r>
            <a:r>
              <a:rPr lang="ru-RU" sz="2400" dirty="0"/>
              <a:t> </a:t>
            </a:r>
            <a:r>
              <a:rPr lang="ru-RU" sz="2400" dirty="0" err="1"/>
              <a:t>Mining</a:t>
            </a:r>
            <a:r>
              <a:rPr lang="ru-RU" sz="2400" dirty="0"/>
              <a:t> составляют всевозможные методы классификации, моделирования </a:t>
            </a:r>
            <a:r>
              <a:rPr lang="ru-RU" sz="2400" dirty="0" smtClean="0"/>
              <a:t>и прогнозирования, а также статистические методы, из которых большую часть составляют методы машинного обучения (</a:t>
            </a:r>
            <a:r>
              <a:rPr lang="en-US" sz="2400" dirty="0" smtClean="0"/>
              <a:t>Machine Learning</a:t>
            </a:r>
            <a:r>
              <a:rPr lang="ru-RU" sz="2400" dirty="0" smtClean="0"/>
              <a:t>).</a:t>
            </a:r>
          </a:p>
          <a:p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71450" y="2451100"/>
            <a:ext cx="115633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Термин </a:t>
            </a:r>
            <a:r>
              <a:rPr lang="en-US" sz="2400" i="1" dirty="0" smtClean="0"/>
              <a:t>Data Mining  </a:t>
            </a:r>
            <a:r>
              <a:rPr lang="en-US" sz="2400" dirty="0" smtClean="0"/>
              <a:t>(</a:t>
            </a:r>
            <a:r>
              <a:rPr lang="ru-RU" sz="2400" dirty="0" smtClean="0"/>
              <a:t>«</a:t>
            </a:r>
            <a:r>
              <a:rPr lang="ru-RU" sz="2400" i="1" dirty="0" smtClean="0"/>
              <a:t>Добыча данных»</a:t>
            </a:r>
            <a:r>
              <a:rPr lang="en-US" sz="2400" dirty="0" smtClean="0"/>
              <a:t>) </a:t>
            </a:r>
            <a:r>
              <a:rPr lang="ru-RU" sz="2400" dirty="0" smtClean="0"/>
              <a:t>введен </a:t>
            </a:r>
            <a:r>
              <a:rPr lang="ru-RU" sz="2400" dirty="0"/>
              <a:t> </a:t>
            </a:r>
            <a:r>
              <a:rPr lang="ru-RU" sz="2400" dirty="0" smtClean="0"/>
              <a:t>Григорием </a:t>
            </a:r>
            <a:r>
              <a:rPr lang="ru-RU" sz="2400" dirty="0" err="1" smtClean="0"/>
              <a:t>Пятецким</a:t>
            </a:r>
            <a:r>
              <a:rPr lang="ru-RU" sz="2400" dirty="0" smtClean="0"/>
              <a:t>-Шапиро в 1989г:</a:t>
            </a:r>
          </a:p>
          <a:p>
            <a:r>
              <a:rPr lang="ru-RU" sz="2400" dirty="0" smtClean="0"/>
              <a:t>Имеется большая база данных, из которой хотим извлечь «Скрытые знания»: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Ранее неизвестные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Нетривиальные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Полезные для практики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Интерпретируемые 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92E7-9338-4A04-8787-CAE1B2642B41}" type="slidenum">
              <a:rPr lang="ru-RU" smtClean="0"/>
              <a:t>3</a:t>
            </a:fld>
            <a:endParaRPr lang="ru-RU"/>
          </a:p>
        </p:txBody>
      </p:sp>
      <p:sp>
        <p:nvSpPr>
          <p:cNvPr id="7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097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7556"/>
          </a:xfrm>
        </p:spPr>
        <p:txBody>
          <a:bodyPr/>
          <a:lstStyle/>
          <a:p>
            <a:pPr algn="ctr"/>
            <a:r>
              <a:rPr lang="ru-RU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Что такое </a:t>
            </a:r>
            <a:r>
              <a:rPr lang="en-US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Machine Learning</a:t>
            </a:r>
            <a:r>
              <a:rPr lang="ru-RU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  <a:endParaRPr lang="ru-RU" i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484019"/>
            <a:ext cx="10515600" cy="9390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ML - </a:t>
            </a:r>
            <a:r>
              <a:rPr lang="ru-RU" dirty="0" smtClean="0"/>
              <a:t>обширный подраздел</a:t>
            </a:r>
            <a:r>
              <a:rPr lang="en-US" dirty="0" smtClean="0"/>
              <a:t> </a:t>
            </a:r>
            <a:r>
              <a:rPr lang="ru-RU" dirty="0" smtClean="0"/>
              <a:t>искусственного </a:t>
            </a:r>
            <a:r>
              <a:rPr lang="ru-RU" dirty="0"/>
              <a:t>интеллекта, изучающий методы построения алгоритмов, способных обучаться. 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800" y="1587499"/>
            <a:ext cx="2946400" cy="1841500"/>
          </a:xfrm>
          <a:prstGeom prst="rect">
            <a:avLst/>
          </a:prstGeom>
        </p:spPr>
      </p:pic>
      <p:pic>
        <p:nvPicPr>
          <p:cNvPr id="1026" name="Picture 2" descr="http://cdn.wallpapersafari.com/11/66/sQyrF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679" y="3428999"/>
            <a:ext cx="2834642" cy="177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keamarket.com.ua/media/catalog/product/cache/2/image/800x800/9df78eab33525d08d6e5fb8d27136e95/i/n/ingolf-krzeso__0238365_PE377893_S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091" y="3459558"/>
            <a:ext cx="1993900" cy="199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1000dosok.ru/s/29-09-5290958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675" y="1509314"/>
            <a:ext cx="2600325" cy="195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v3toys.ru/kiwi-public-data/Kiwi_Img/A071-H11018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232" y="1532203"/>
            <a:ext cx="2751335" cy="366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5metrov.ru/upload/crm/goods_item/80b/80bf8c8e60e11617bb621edceb615da8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911" y="2345917"/>
            <a:ext cx="2574294" cy="2574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tatic12.insales.ru/images/products/1/4250/30027930/large_d125_b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783" y="2077651"/>
            <a:ext cx="2570422" cy="282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92E7-9338-4A04-8787-CAE1B2642B41}" type="slidenum">
              <a:rPr lang="ru-RU" smtClean="0"/>
              <a:t>4</a:t>
            </a:fld>
            <a:endParaRPr lang="ru-RU"/>
          </a:p>
        </p:txBody>
      </p:sp>
      <p:sp>
        <p:nvSpPr>
          <p:cNvPr id="12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512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/>
        </p:nvSpPr>
        <p:spPr bwMode="auto">
          <a:xfrm>
            <a:off x="1032668" y="288501"/>
            <a:ext cx="8229600" cy="68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ru-RU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Постановка задачи </a:t>
            </a:r>
            <a:r>
              <a:rPr lang="en-US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ML</a:t>
            </a:r>
            <a:r>
              <a:rPr lang="ru-RU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032668" y="1214437"/>
            <a:ext cx="35843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 altLang="ru-RU" sz="2400" b="1" dirty="0" smtClean="0"/>
              <a:t>X</a:t>
            </a:r>
            <a:r>
              <a:rPr lang="en-US" altLang="ru-RU" sz="2400" dirty="0" smtClean="0"/>
              <a:t> </a:t>
            </a:r>
            <a:r>
              <a:rPr lang="ru-RU" altLang="ru-RU" sz="2400" dirty="0"/>
              <a:t>– </a:t>
            </a:r>
            <a:r>
              <a:rPr lang="ru-RU" altLang="ru-RU" sz="2400" dirty="0" smtClean="0"/>
              <a:t>Множество</a:t>
            </a:r>
            <a:r>
              <a:rPr lang="en-US" altLang="ru-RU" sz="2400" dirty="0" smtClean="0"/>
              <a:t> </a:t>
            </a:r>
            <a:r>
              <a:rPr lang="ru-RU" altLang="ru-RU" sz="2400" dirty="0" smtClean="0"/>
              <a:t>объектов</a:t>
            </a:r>
            <a:r>
              <a:rPr lang="en-US" altLang="ru-RU" sz="2400" dirty="0" smtClean="0"/>
              <a:t>;</a:t>
            </a:r>
            <a:r>
              <a:rPr lang="ru-RU" altLang="ru-RU" sz="2400" dirty="0" smtClean="0"/>
              <a:t> </a:t>
            </a:r>
            <a:endParaRPr lang="ru-RU" altLang="ru-RU" sz="2400" dirty="0"/>
          </a:p>
        </p:txBody>
      </p:sp>
      <p:sp>
        <p:nvSpPr>
          <p:cNvPr id="7" name="Прямоугольник 6"/>
          <p:cNvSpPr>
            <a:spLocks noChangeArrowheads="1"/>
          </p:cNvSpPr>
          <p:nvPr/>
        </p:nvSpPr>
        <p:spPr bwMode="auto">
          <a:xfrm>
            <a:off x="5897959" y="1171022"/>
            <a:ext cx="3405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 altLang="ru-RU" sz="2400" dirty="0"/>
              <a:t>Y</a:t>
            </a:r>
            <a:r>
              <a:rPr lang="ru-RU" altLang="ru-RU" sz="2400" dirty="0" smtClean="0"/>
              <a:t>- Множество ответов</a:t>
            </a:r>
            <a:endParaRPr lang="ru-RU" altLang="ru-RU" sz="2400" dirty="0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039018" y="1709975"/>
            <a:ext cx="97178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ru-RU" altLang="ru-RU" sz="2400" dirty="0"/>
              <a:t>Имеется неизвестная целевая функция </a:t>
            </a:r>
            <a:r>
              <a:rPr lang="ru-RU" altLang="ru-RU" sz="2400" dirty="0" smtClean="0"/>
              <a:t>(</a:t>
            </a:r>
            <a:r>
              <a:rPr lang="en-US" altLang="ru-RU" sz="2400" dirty="0" smtClean="0"/>
              <a:t>target function</a:t>
            </a:r>
            <a:r>
              <a:rPr lang="ru-RU" altLang="ru-RU" sz="2400" dirty="0" smtClean="0"/>
              <a:t>) :</a:t>
            </a:r>
            <a:endParaRPr lang="ru-RU" altLang="ru-RU" sz="2400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1591468" y="874712"/>
            <a:ext cx="214313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ru-RU" altLang="ru-RU" sz="800"/>
              <a:t> </a:t>
            </a:r>
            <a:endParaRPr lang="ru-RU" altLang="ru-RU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91468" y="561975"/>
            <a:ext cx="22542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ru-RU" altLang="ru-RU" sz="1400">
                <a:cs typeface="Times New Roman" pitchFamily="18" charset="0"/>
              </a:rPr>
              <a:t> </a:t>
            </a:r>
            <a:endParaRPr lang="ru-RU" altLang="ru-RU">
              <a:cs typeface="Times New Roman" pitchFamily="18" charset="0"/>
            </a:endParaRPr>
          </a:p>
        </p:txBody>
      </p:sp>
      <p:sp>
        <p:nvSpPr>
          <p:cNvPr id="15" name="Rectangle 34"/>
          <p:cNvSpPr>
            <a:spLocks noChangeArrowheads="1"/>
          </p:cNvSpPr>
          <p:nvPr/>
        </p:nvSpPr>
        <p:spPr bwMode="auto">
          <a:xfrm>
            <a:off x="3984330" y="4213328"/>
            <a:ext cx="597723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r>
              <a:rPr lang="ru-RU" altLang="ru-RU" sz="2400" dirty="0" smtClean="0">
                <a:cs typeface="Times New Roman" pitchFamily="18" charset="0"/>
              </a:rPr>
              <a:t>- Известные ответы</a:t>
            </a:r>
          </a:p>
          <a:p>
            <a:endParaRPr lang="en-US" altLang="ru-RU" sz="2400" dirty="0" smtClean="0">
              <a:cs typeface="Times New Roman" pitchFamily="18" charset="0"/>
            </a:endParaRPr>
          </a:p>
        </p:txBody>
      </p:sp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7922643"/>
              </p:ext>
            </p:extLst>
          </p:nvPr>
        </p:nvGraphicFramePr>
        <p:xfrm>
          <a:off x="5217176" y="2188533"/>
          <a:ext cx="1361566" cy="434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" name="Уравнение" r:id="rId3" imgW="660240" imgH="203040" progId="Equation.3">
                  <p:embed/>
                </p:oleObj>
              </mc:Choice>
              <mc:Fallback>
                <p:oleObj name="Уравнение" r:id="rId3" imgW="660240" imgH="203040" progId="Equation.3">
                  <p:embed/>
                  <p:pic>
                    <p:nvPicPr>
                      <p:cNvPr id="0" name="Объект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7176" y="2188533"/>
                        <a:ext cx="1361566" cy="4349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34"/>
          <p:cNvSpPr>
            <a:spLocks noChangeArrowheads="1"/>
          </p:cNvSpPr>
          <p:nvPr/>
        </p:nvSpPr>
        <p:spPr bwMode="auto">
          <a:xfrm>
            <a:off x="3984330" y="3602260"/>
            <a:ext cx="597723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r>
              <a:rPr lang="ru-RU" altLang="ru-RU" sz="2400" dirty="0" smtClean="0">
                <a:cs typeface="Times New Roman" pitchFamily="18" charset="0"/>
              </a:rPr>
              <a:t>- Обучающая выборка (</a:t>
            </a:r>
            <a:r>
              <a:rPr lang="en-US" altLang="ru-RU" sz="2400" dirty="0" smtClean="0">
                <a:cs typeface="Times New Roman" pitchFamily="18" charset="0"/>
              </a:rPr>
              <a:t>training sample/set</a:t>
            </a:r>
            <a:r>
              <a:rPr lang="ru-RU" altLang="ru-RU" sz="2400" dirty="0" smtClean="0">
                <a:cs typeface="Times New Roman" pitchFamily="18" charset="0"/>
              </a:rPr>
              <a:t>)</a:t>
            </a:r>
          </a:p>
          <a:p>
            <a:endParaRPr lang="en-US" altLang="ru-RU" sz="2400" dirty="0" smtClean="0">
              <a:cs typeface="Times New Roman" pitchFamily="18" charset="0"/>
            </a:endParaRPr>
          </a:p>
        </p:txBody>
      </p:sp>
      <p:sp>
        <p:nvSpPr>
          <p:cNvPr id="22" name="Rectangle 34"/>
          <p:cNvSpPr>
            <a:spLocks noChangeArrowheads="1"/>
          </p:cNvSpPr>
          <p:nvPr/>
        </p:nvSpPr>
        <p:spPr bwMode="auto">
          <a:xfrm>
            <a:off x="1151730" y="3037672"/>
            <a:ext cx="836483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r>
              <a:rPr lang="ru-RU" altLang="ru-RU" sz="2800" dirty="0" smtClean="0">
                <a:cs typeface="Times New Roman" pitchFamily="18" charset="0"/>
              </a:rPr>
              <a:t>Дано:</a:t>
            </a:r>
          </a:p>
          <a:p>
            <a:endParaRPr lang="en-US" altLang="ru-RU" sz="2800" dirty="0" smtClean="0">
              <a:cs typeface="Times New Roman" pitchFamily="18" charset="0"/>
            </a:endParaRPr>
          </a:p>
        </p:txBody>
      </p:sp>
      <p:sp>
        <p:nvSpPr>
          <p:cNvPr id="23" name="Rectangle 34"/>
          <p:cNvSpPr>
            <a:spLocks noChangeArrowheads="1"/>
          </p:cNvSpPr>
          <p:nvPr/>
        </p:nvSpPr>
        <p:spPr bwMode="auto">
          <a:xfrm>
            <a:off x="1154111" y="5356955"/>
            <a:ext cx="836483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r>
              <a:rPr lang="ru-RU" altLang="ru-RU" sz="2800" dirty="0" smtClean="0">
                <a:cs typeface="Times New Roman" pitchFamily="18" charset="0"/>
              </a:rPr>
              <a:t>Найти</a:t>
            </a:r>
          </a:p>
          <a:p>
            <a:endParaRPr lang="en-US" altLang="ru-RU" sz="2800" dirty="0" smtClean="0">
              <a:cs typeface="Times New Roman" pitchFamily="18" charset="0"/>
            </a:endParaRPr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352405"/>
              </p:ext>
            </p:extLst>
          </p:nvPr>
        </p:nvGraphicFramePr>
        <p:xfrm>
          <a:off x="2504692" y="5382935"/>
          <a:ext cx="1708540" cy="477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" name="Уравнение" r:id="rId5" imgW="660240" imgH="177480" progId="Equation.3">
                  <p:embed/>
                </p:oleObj>
              </mc:Choice>
              <mc:Fallback>
                <p:oleObj name="Уравнение" r:id="rId5" imgW="660240" imgH="177480" progId="Equation.3">
                  <p:embed/>
                  <p:pic>
                    <p:nvPicPr>
                      <p:cNvPr id="0" name="Объект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4692" y="5382935"/>
                        <a:ext cx="1708540" cy="4775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 flipH="1">
            <a:off x="4535702" y="5341199"/>
            <a:ext cx="7110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- алгоритм, решающая функция (</a:t>
            </a:r>
            <a:r>
              <a:rPr lang="en-US" sz="2400" dirty="0" smtClean="0"/>
              <a:t>decision function</a:t>
            </a:r>
            <a:r>
              <a:rPr lang="ru-RU" sz="2400" dirty="0" smtClean="0"/>
              <a:t>)</a:t>
            </a:r>
            <a:r>
              <a:rPr lang="en-US" sz="2400" dirty="0" smtClean="0"/>
              <a:t>,</a:t>
            </a:r>
            <a:r>
              <a:rPr lang="ru-RU" sz="2400" dirty="0" smtClean="0"/>
              <a:t> приближающийся к </a:t>
            </a:r>
            <a:r>
              <a:rPr lang="en-US" sz="2400" dirty="0" smtClean="0"/>
              <a:t>y </a:t>
            </a:r>
            <a:r>
              <a:rPr lang="ru-RU" sz="2400" u="sng" dirty="0" smtClean="0"/>
              <a:t>на всем </a:t>
            </a:r>
            <a:r>
              <a:rPr lang="ru-RU" sz="2400" dirty="0" smtClean="0"/>
              <a:t>множестве </a:t>
            </a:r>
            <a:r>
              <a:rPr lang="en-US" sz="2400" dirty="0" smtClean="0"/>
              <a:t>X</a:t>
            </a:r>
            <a:endParaRPr lang="ru-RU" sz="2400" dirty="0"/>
          </a:p>
        </p:txBody>
      </p:sp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0297958"/>
              </p:ext>
            </p:extLst>
          </p:nvPr>
        </p:nvGraphicFramePr>
        <p:xfrm>
          <a:off x="990600" y="3525838"/>
          <a:ext cx="2857500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" name="Уравнение" r:id="rId7" imgW="1307880" imgH="533160" progId="Equation.3">
                  <p:embed/>
                </p:oleObj>
              </mc:Choice>
              <mc:Fallback>
                <p:oleObj name="Уравнение" r:id="rId7" imgW="1307880" imgH="533160" progId="Equation.3">
                  <p:embed/>
                  <p:pic>
                    <p:nvPicPr>
                      <p:cNvPr id="0" name="Объект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525838"/>
                        <a:ext cx="2857500" cy="126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92E7-9338-4A04-8787-CAE1B2642B41}" type="slidenum">
              <a:rPr lang="ru-RU" smtClean="0"/>
              <a:t>5</a:t>
            </a:fld>
            <a:endParaRPr lang="ru-RU"/>
          </a:p>
        </p:txBody>
      </p:sp>
      <p:sp>
        <p:nvSpPr>
          <p:cNvPr id="17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822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Диаграмма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4967849"/>
              </p:ext>
            </p:extLst>
          </p:nvPr>
        </p:nvGraphicFramePr>
        <p:xfrm>
          <a:off x="1245435" y="1160951"/>
          <a:ext cx="9627881" cy="5697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0" name="Рисунок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435" y="1026861"/>
            <a:ext cx="9854490" cy="5831139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435" y="1026861"/>
            <a:ext cx="9854490" cy="5831139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435" y="997644"/>
            <a:ext cx="9871671" cy="5841306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435" y="978594"/>
            <a:ext cx="9872011" cy="5841507"/>
          </a:xfrm>
          <a:prstGeom prst="rect">
            <a:avLst/>
          </a:prstGeom>
        </p:spPr>
      </p:pic>
      <p:sp>
        <p:nvSpPr>
          <p:cNvPr id="22" name="Заголовок 1"/>
          <p:cNvSpPr>
            <a:spLocks noGrp="1"/>
          </p:cNvSpPr>
          <p:nvPr/>
        </p:nvSpPr>
        <p:spPr bwMode="auto">
          <a:xfrm>
            <a:off x="1245435" y="294337"/>
            <a:ext cx="9616282" cy="422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ru-RU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Способы построения алгоритма а: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92E7-9338-4A04-8787-CAE1B2642B4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0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4245611"/>
              </p:ext>
            </p:extLst>
          </p:nvPr>
        </p:nvGraphicFramePr>
        <p:xfrm>
          <a:off x="1202159" y="1422400"/>
          <a:ext cx="2908025" cy="554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Уравнение" r:id="rId3" imgW="1358640" imgH="266400" progId="Equation.3">
                  <p:embed/>
                </p:oleObj>
              </mc:Choice>
              <mc:Fallback>
                <p:oleObj name="Уравнение" r:id="rId3" imgW="1358640" imgH="266400" progId="Equation.3">
                  <p:embed/>
                  <p:pic>
                    <p:nvPicPr>
                      <p:cNvPr id="0" name="Объект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2159" y="1422400"/>
                        <a:ext cx="2908025" cy="5549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8081884"/>
              </p:ext>
            </p:extLst>
          </p:nvPr>
        </p:nvGraphicFramePr>
        <p:xfrm>
          <a:off x="1202159" y="2345261"/>
          <a:ext cx="581594" cy="617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Уравнение" r:id="rId5" imgW="228600" imgH="253800" progId="Equation.3">
                  <p:embed/>
                </p:oleObj>
              </mc:Choice>
              <mc:Fallback>
                <p:oleObj name="Уравнение" r:id="rId5" imgW="228600" imgH="253800" progId="Equation.3">
                  <p:embed/>
                  <p:pic>
                    <p:nvPicPr>
                      <p:cNvPr id="0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2159" y="2345261"/>
                        <a:ext cx="581594" cy="6175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93876" y="2350517"/>
            <a:ext cx="4671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cs typeface="Times New Roman" panose="02020603050405020304" pitchFamily="18" charset="0"/>
              </a:rPr>
              <a:t>- </a:t>
            </a:r>
            <a:r>
              <a:rPr lang="ru-RU" sz="2400" dirty="0" smtClean="0">
                <a:cs typeface="Times New Roman" panose="02020603050405020304" pitchFamily="18" charset="0"/>
              </a:rPr>
              <a:t>Признаки/свойства (</a:t>
            </a:r>
            <a:r>
              <a:rPr lang="en-US" sz="2400" dirty="0" smtClean="0">
                <a:cs typeface="Times New Roman" panose="02020603050405020304" pitchFamily="18" charset="0"/>
              </a:rPr>
              <a:t>features</a:t>
            </a:r>
            <a:r>
              <a:rPr lang="ru-RU" sz="2400" dirty="0" smtClean="0">
                <a:cs typeface="Times New Roman" panose="02020603050405020304" pitchFamily="18" charset="0"/>
              </a:rPr>
              <a:t>)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endParaRPr lang="ru-RU" sz="2400" dirty="0"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38580" y="2818125"/>
            <a:ext cx="1298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cs typeface="Times New Roman" panose="02020603050405020304" pitchFamily="18" charset="0"/>
              </a:rPr>
              <a:t> = 1…M</a:t>
            </a:r>
            <a:endParaRPr lang="ru-RU" sz="2400" dirty="0">
              <a:cs typeface="Times New Roman" panose="02020603050405020304" pitchFamily="18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/>
        </p:nvSpPr>
        <p:spPr bwMode="auto">
          <a:xfrm>
            <a:off x="1032668" y="288501"/>
            <a:ext cx="10226592" cy="68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ru-RU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Объекты и признаки: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72902" y="1340798"/>
            <a:ext cx="29377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Виды признаков: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Бинарный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Номинальный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Порядковый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Количественный</a:t>
            </a:r>
            <a:endParaRPr lang="ru-R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981868" y="4224717"/>
            <a:ext cx="5803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Объект часто описывается в виде вектора: </a:t>
            </a:r>
            <a:endParaRPr lang="ru-RU" sz="2400" dirty="0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9359506"/>
              </p:ext>
            </p:extLst>
          </p:nvPr>
        </p:nvGraphicFramePr>
        <p:xfrm>
          <a:off x="2634145" y="4775386"/>
          <a:ext cx="1302855" cy="1910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Уравнение" r:id="rId7" imgW="774360" imgH="1168200" progId="Equation.3">
                  <p:embed/>
                </p:oleObj>
              </mc:Choice>
              <mc:Fallback>
                <p:oleObj name="Уравнение" r:id="rId7" imgW="774360" imgH="1168200" progId="Equation.3">
                  <p:embed/>
                  <p:pic>
                    <p:nvPicPr>
                      <p:cNvPr id="0" name="Объект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4145" y="4775386"/>
                        <a:ext cx="1302855" cy="19109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6562390"/>
              </p:ext>
            </p:extLst>
          </p:nvPr>
        </p:nvGraphicFramePr>
        <p:xfrm>
          <a:off x="7848600" y="4932363"/>
          <a:ext cx="2574925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Уравнение" r:id="rId9" imgW="1346040" imgH="838080" progId="Equation.3">
                  <p:embed/>
                </p:oleObj>
              </mc:Choice>
              <mc:Fallback>
                <p:oleObj name="Уравнение" r:id="rId9" imgW="1346040" imgH="838080" progId="Equation.3">
                  <p:embed/>
                  <p:pic>
                    <p:nvPicPr>
                      <p:cNvPr id="0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932363"/>
                        <a:ext cx="2574925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472902" y="4100572"/>
            <a:ext cx="37863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Выборка – в виде матрицы </a:t>
            </a:r>
          </a:p>
          <a:p>
            <a:r>
              <a:rPr lang="ru-RU" sz="2400" dirty="0" smtClean="0"/>
              <a:t>«объект-признак»: </a:t>
            </a:r>
            <a:endParaRPr lang="ru-RU" sz="24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92E7-9338-4A04-8787-CAE1B2642B41}" type="slidenum">
              <a:rPr lang="ru-RU" smtClean="0"/>
              <a:t>7</a:t>
            </a:fld>
            <a:endParaRPr lang="ru-RU"/>
          </a:p>
        </p:txBody>
      </p:sp>
      <p:sp>
        <p:nvSpPr>
          <p:cNvPr id="17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602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60337"/>
            <a:ext cx="10515600" cy="89376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40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Типы </a:t>
            </a:r>
            <a:r>
              <a:rPr lang="ru-RU" sz="4000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задач. Классификация</a:t>
            </a:r>
            <a:endParaRPr lang="ru-RU" i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4137" y="884321"/>
            <a:ext cx="10639926" cy="1678405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000" b="1" dirty="0" smtClean="0"/>
              <a:t>Задачи классификации </a:t>
            </a:r>
            <a:r>
              <a:rPr lang="ru-RU" sz="2000" dirty="0" smtClean="0"/>
              <a:t>(</a:t>
            </a:r>
            <a:r>
              <a:rPr lang="en-US" sz="2000" dirty="0" smtClean="0"/>
              <a:t>Classification</a:t>
            </a:r>
            <a:r>
              <a:rPr lang="ru-RU" sz="2000" dirty="0" smtClean="0"/>
              <a:t>)</a:t>
            </a:r>
            <a:r>
              <a:rPr lang="en-US" sz="2000" dirty="0" smtClean="0"/>
              <a:t>:</a:t>
            </a:r>
          </a:p>
          <a:p>
            <a:r>
              <a:rPr lang="en-US" sz="2000" dirty="0" smtClean="0"/>
              <a:t>Y= {-1;1} – </a:t>
            </a:r>
            <a:r>
              <a:rPr lang="ru-RU" sz="2000" dirty="0" smtClean="0"/>
              <a:t>бинарная классификация (классификация на 2 класса)</a:t>
            </a:r>
          </a:p>
          <a:p>
            <a:r>
              <a:rPr lang="en-US" sz="2000" dirty="0" smtClean="0"/>
              <a:t>Y= {1,…K} – </a:t>
            </a:r>
            <a:r>
              <a:rPr lang="ru-RU" sz="2000" dirty="0" smtClean="0"/>
              <a:t>На К непересекающихся классов</a:t>
            </a:r>
          </a:p>
          <a:p>
            <a:r>
              <a:rPr lang="en-US" sz="2000" dirty="0" smtClean="0"/>
              <a:t>Y={0;1}</a:t>
            </a:r>
            <a:r>
              <a:rPr lang="en-US" sz="2000" baseline="30000" dirty="0" smtClean="0"/>
              <a:t>K </a:t>
            </a:r>
            <a:r>
              <a:rPr lang="en-US" sz="2000" dirty="0" smtClean="0"/>
              <a:t> - </a:t>
            </a:r>
            <a:r>
              <a:rPr lang="ru-RU" sz="2000" dirty="0" smtClean="0"/>
              <a:t>На К классов, которые могут пересекаться</a:t>
            </a:r>
            <a:endParaRPr lang="en-US" sz="2000" dirty="0" smtClean="0"/>
          </a:p>
          <a:p>
            <a:pPr marL="0" indent="0">
              <a:buNone/>
            </a:pPr>
            <a:endParaRPr lang="en-US" sz="2000" baseline="300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92E7-9338-4A04-8787-CAE1B2642B41}" type="slidenum">
              <a:rPr lang="ru-RU" smtClean="0"/>
              <a:t>8</a:t>
            </a:fld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4701163" y="2875138"/>
            <a:ext cx="1820562" cy="897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Классификатор</a:t>
            </a:r>
            <a:endParaRPr lang="ru-RU" dirty="0"/>
          </a:p>
        </p:txBody>
      </p:sp>
      <p:cxnSp>
        <p:nvCxnSpPr>
          <p:cNvPr id="28" name="Прямая со стрелкой 27"/>
          <p:cNvCxnSpPr/>
          <p:nvPr/>
        </p:nvCxnSpPr>
        <p:spPr>
          <a:xfrm>
            <a:off x="2930503" y="3604027"/>
            <a:ext cx="157342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2930503" y="3057794"/>
            <a:ext cx="157342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55725" y="2899801"/>
            <a:ext cx="4283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Х</a:t>
            </a:r>
            <a:r>
              <a:rPr lang="ru-RU" sz="1200" dirty="0" smtClean="0"/>
              <a:t>1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Х</a:t>
            </a:r>
            <a:r>
              <a:rPr lang="en-US" sz="1200" dirty="0" smtClean="0"/>
              <a:t>m</a:t>
            </a:r>
            <a:endParaRPr lang="ru-RU" dirty="0"/>
          </a:p>
        </p:txBody>
      </p:sp>
      <p:cxnSp>
        <p:nvCxnSpPr>
          <p:cNvPr id="31" name="Прямая со стрелкой 30"/>
          <p:cNvCxnSpPr/>
          <p:nvPr/>
        </p:nvCxnSpPr>
        <p:spPr>
          <a:xfrm>
            <a:off x="6716962" y="3291083"/>
            <a:ext cx="157342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 flipV="1">
            <a:off x="6716962" y="2749576"/>
            <a:ext cx="1573427" cy="237835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>
            <a:off x="6716962" y="3621074"/>
            <a:ext cx="1573427" cy="235407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Овал 33"/>
          <p:cNvSpPr/>
          <p:nvPr/>
        </p:nvSpPr>
        <p:spPr>
          <a:xfrm>
            <a:off x="8487622" y="2288218"/>
            <a:ext cx="779647" cy="5821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r>
              <a:rPr lang="en-US" sz="1400" dirty="0" smtClean="0"/>
              <a:t>1</a:t>
            </a:r>
            <a:endParaRPr lang="ru-RU" dirty="0"/>
          </a:p>
        </p:txBody>
      </p:sp>
      <p:sp>
        <p:nvSpPr>
          <p:cNvPr id="35" name="Овал 34"/>
          <p:cNvSpPr/>
          <p:nvPr/>
        </p:nvSpPr>
        <p:spPr>
          <a:xfrm>
            <a:off x="8487621" y="2934020"/>
            <a:ext cx="779647" cy="5821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r>
              <a:rPr lang="en-US" sz="1400" dirty="0"/>
              <a:t>2</a:t>
            </a:r>
            <a:endParaRPr lang="ru-RU" dirty="0"/>
          </a:p>
        </p:txBody>
      </p:sp>
      <p:sp>
        <p:nvSpPr>
          <p:cNvPr id="36" name="Овал 35"/>
          <p:cNvSpPr/>
          <p:nvPr/>
        </p:nvSpPr>
        <p:spPr>
          <a:xfrm>
            <a:off x="8487621" y="3604027"/>
            <a:ext cx="779647" cy="5821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Q</a:t>
            </a:r>
            <a:r>
              <a:rPr lang="en-US" sz="1400" dirty="0" err="1" smtClean="0"/>
              <a:t>k</a:t>
            </a:r>
            <a:endParaRPr lang="ru-RU" dirty="0"/>
          </a:p>
        </p:txBody>
      </p:sp>
      <p:sp>
        <p:nvSpPr>
          <p:cNvPr id="37" name="Объект 18"/>
          <p:cNvSpPr txBox="1">
            <a:spLocks/>
          </p:cNvSpPr>
          <p:nvPr/>
        </p:nvSpPr>
        <p:spPr>
          <a:xfrm>
            <a:off x="838200" y="4211487"/>
            <a:ext cx="10515600" cy="2261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b="1" dirty="0" smtClean="0"/>
              <a:t>Класс</a:t>
            </a:r>
            <a:r>
              <a:rPr lang="ru-RU" sz="2000" dirty="0" smtClean="0"/>
              <a:t> – густонаселенная область признакового пространства, отделенная от других таких же областей разреженными участками с низкой плотностью точек.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dirty="0" smtClean="0"/>
              <a:t>К основным характеристикам класса относят:</a:t>
            </a:r>
          </a:p>
          <a:p>
            <a:r>
              <a:rPr lang="ru-RU" sz="2000" dirty="0" smtClean="0"/>
              <a:t>Плотность</a:t>
            </a:r>
          </a:p>
          <a:p>
            <a:r>
              <a:rPr lang="ru-RU" sz="2000" dirty="0" smtClean="0"/>
              <a:t>Дисперсию</a:t>
            </a:r>
          </a:p>
          <a:p>
            <a:r>
              <a:rPr lang="ru-RU" sz="2000" dirty="0" smtClean="0"/>
              <a:t>Структуру расположения в пространстве</a:t>
            </a:r>
            <a:endParaRPr lang="ru-RU" sz="2000" dirty="0"/>
          </a:p>
        </p:txBody>
      </p:sp>
      <p:sp>
        <p:nvSpPr>
          <p:cNvPr id="1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987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upload.wikimedia.org/wikipedia/commons/thumb/5/56/Iris_dataset_scatterplot.svg/1024px-Iris_dataset_scatterplot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617" y="243680"/>
            <a:ext cx="6324033" cy="6324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2600" y="357980"/>
            <a:ext cx="42545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Пример: Задача классификации</a:t>
            </a:r>
            <a:r>
              <a:rPr lang="en-US" sz="2400" dirty="0" smtClean="0"/>
              <a:t> </a:t>
            </a:r>
            <a:r>
              <a:rPr lang="ru-RU" sz="2400" dirty="0" smtClean="0"/>
              <a:t>цветков ириса (Фишер, 1936г.)</a:t>
            </a:r>
          </a:p>
          <a:p>
            <a:endParaRPr lang="ru-RU" sz="2400" dirty="0" smtClean="0"/>
          </a:p>
          <a:p>
            <a:r>
              <a:rPr lang="en-US" sz="2400" dirty="0" err="1" smtClean="0"/>
              <a:t>i</a:t>
            </a:r>
            <a:r>
              <a:rPr lang="en-US" sz="2400" dirty="0" smtClean="0"/>
              <a:t> = 4</a:t>
            </a:r>
            <a:r>
              <a:rPr lang="ru-RU" sz="2400" dirty="0" smtClean="0"/>
              <a:t> признака</a:t>
            </a:r>
          </a:p>
          <a:p>
            <a:r>
              <a:rPr lang="en-US" sz="2400" dirty="0" smtClean="0"/>
              <a:t>|Y| = 3 </a:t>
            </a:r>
            <a:r>
              <a:rPr lang="ru-RU" sz="2400" dirty="0" smtClean="0"/>
              <a:t>класса</a:t>
            </a:r>
          </a:p>
          <a:p>
            <a:r>
              <a:rPr lang="ru-RU" sz="2400" dirty="0" smtClean="0"/>
              <a:t>Длина выборки </a:t>
            </a:r>
            <a:r>
              <a:rPr lang="en-US" sz="2400" dirty="0" smtClean="0"/>
              <a:t>N = 150</a:t>
            </a:r>
            <a:endParaRPr lang="ru-RU" sz="2400" dirty="0" smtClean="0"/>
          </a:p>
          <a:p>
            <a:endParaRPr lang="ru-RU" sz="2400" dirty="0" smtClean="0"/>
          </a:p>
          <a:p>
            <a:endParaRPr lang="ru-RU" sz="24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92E7-9338-4A04-8787-CAE1B2642B41}" type="slidenum">
              <a:rPr lang="ru-RU" smtClean="0"/>
              <a:t>9</a:t>
            </a:fld>
            <a:endParaRPr lang="ru-RU"/>
          </a:p>
        </p:txBody>
      </p:sp>
      <p:sp>
        <p:nvSpPr>
          <p:cNvPr id="5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575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4761</TotalTime>
  <Words>945</Words>
  <Application>Microsoft Office PowerPoint</Application>
  <PresentationFormat>Широкоэкранный</PresentationFormat>
  <Paragraphs>179</Paragraphs>
  <Slides>17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Тема Office</vt:lpstr>
      <vt:lpstr>Уравнение</vt:lpstr>
      <vt:lpstr>Интеллектуальные информационные системы</vt:lpstr>
      <vt:lpstr>Интеллектуальные информационные системы</vt:lpstr>
      <vt:lpstr>Что такое Data Mining?</vt:lpstr>
      <vt:lpstr>Что такое Machine Learning?</vt:lpstr>
      <vt:lpstr>Презентация PowerPoint</vt:lpstr>
      <vt:lpstr>Презентация PowerPoint</vt:lpstr>
      <vt:lpstr>Презентация PowerPoint</vt:lpstr>
      <vt:lpstr>Типы задач. Классификация</vt:lpstr>
      <vt:lpstr>Презентация PowerPoint</vt:lpstr>
      <vt:lpstr>Этап обучения и применения</vt:lpstr>
      <vt:lpstr>Типы задач. Регрессия и ранжирование</vt:lpstr>
      <vt:lpstr>Кредитный скоринг</vt:lpstr>
      <vt:lpstr>Предсказание оттока клиентов</vt:lpstr>
      <vt:lpstr>Задача ранжирования поисковой выдачи</vt:lpstr>
      <vt:lpstr>Категоризация текстовых документов</vt:lpstr>
      <vt:lpstr>Text Mining – интеллектуальный анализ текстов</vt:lpstr>
      <vt:lpstr>Проблемы, возникающие при работе с документами, написанными на ЕЯ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Интеллектуальные информационные системы</dc:title>
  <dc:creator>Администратор</dc:creator>
  <cp:lastModifiedBy>Администратор</cp:lastModifiedBy>
  <cp:revision>46</cp:revision>
  <dcterms:created xsi:type="dcterms:W3CDTF">2017-09-04T06:40:48Z</dcterms:created>
  <dcterms:modified xsi:type="dcterms:W3CDTF">2018-11-28T07:20:20Z</dcterms:modified>
</cp:coreProperties>
</file>