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8"/>
  </p:notesMasterIdLst>
  <p:sldIdLst>
    <p:sldId id="278" r:id="rId2"/>
    <p:sldId id="280" r:id="rId3"/>
    <p:sldId id="283" r:id="rId4"/>
    <p:sldId id="284" r:id="rId5"/>
    <p:sldId id="279" r:id="rId6"/>
    <p:sldId id="286" r:id="rId7"/>
    <p:sldId id="287" r:id="rId8"/>
    <p:sldId id="288" r:id="rId9"/>
    <p:sldId id="285" r:id="rId10"/>
    <p:sldId id="289" r:id="rId11"/>
    <p:sldId id="282" r:id="rId12"/>
    <p:sldId id="290" r:id="rId13"/>
    <p:sldId id="291" r:id="rId14"/>
    <p:sldId id="292" r:id="rId15"/>
    <p:sldId id="293" r:id="rId16"/>
    <p:sldId id="294" r:id="rId17"/>
    <p:sldId id="298" r:id="rId18"/>
    <p:sldId id="296" r:id="rId19"/>
    <p:sldId id="299" r:id="rId20"/>
    <p:sldId id="300" r:id="rId21"/>
    <p:sldId id="301" r:id="rId22"/>
    <p:sldId id="302" r:id="rId23"/>
    <p:sldId id="304" r:id="rId24"/>
    <p:sldId id="303" r:id="rId25"/>
    <p:sldId id="306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Кластеризация данных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</a:t>
            </a:r>
            <a:r>
              <a:rPr lang="ru-RU" dirty="0" smtClean="0"/>
              <a:t>2018 </a:t>
            </a:r>
            <a:r>
              <a:rPr lang="ru-RU" dirty="0" smtClean="0"/>
              <a:t>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0088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Качество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15327"/>
              </p:ext>
            </p:extLst>
          </p:nvPr>
        </p:nvGraphicFramePr>
        <p:xfrm>
          <a:off x="954088" y="1055688"/>
          <a:ext cx="4352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Формула" r:id="rId3" imgW="1993680" imgH="457200" progId="Equation.3">
                  <p:embed/>
                </p:oleObj>
              </mc:Choice>
              <mc:Fallback>
                <p:oleObj name="Формула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055688"/>
                        <a:ext cx="4352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86990"/>
              </p:ext>
            </p:extLst>
          </p:nvPr>
        </p:nvGraphicFramePr>
        <p:xfrm>
          <a:off x="900113" y="2288938"/>
          <a:ext cx="35226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Формула" r:id="rId5" imgW="1612800" imgH="457200" progId="Equation.3">
                  <p:embed/>
                </p:oleObj>
              </mc:Choice>
              <mc:Fallback>
                <p:oleObj name="Формула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88938"/>
                        <a:ext cx="35226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9638"/>
              </p:ext>
            </p:extLst>
          </p:nvPr>
        </p:nvGraphicFramePr>
        <p:xfrm>
          <a:off x="627647" y="5095923"/>
          <a:ext cx="33655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Формула" r:id="rId7" imgW="190440" imgH="228600" progId="Equation.3">
                  <p:embed/>
                </p:oleObj>
              </mc:Choice>
              <mc:Fallback>
                <p:oleObj name="Формула" r:id="rId7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647" y="5095923"/>
                        <a:ext cx="33655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4244" y="5107955"/>
            <a:ext cx="45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- </a:t>
            </a:r>
            <a:r>
              <a:rPr lang="ru-RU" dirty="0" smtClean="0"/>
              <a:t>Центр масс кластера </a:t>
            </a:r>
            <a:r>
              <a:rPr lang="en-US" dirty="0" smtClean="0"/>
              <a:t>k</a:t>
            </a:r>
          </a:p>
          <a:p>
            <a:r>
              <a:rPr lang="en-US" dirty="0" err="1" smtClean="0"/>
              <a:t>N</a:t>
            </a:r>
            <a:r>
              <a:rPr lang="en-US" sz="1200" dirty="0" err="1" smtClean="0"/>
              <a:t>k</a:t>
            </a:r>
            <a:r>
              <a:rPr lang="en-US" dirty="0" smtClean="0"/>
              <a:t>   -</a:t>
            </a:r>
            <a:r>
              <a:rPr lang="ru-RU" dirty="0" smtClean="0"/>
              <a:t> Размер</a:t>
            </a:r>
            <a:r>
              <a:rPr lang="en-US" dirty="0" smtClean="0"/>
              <a:t> </a:t>
            </a:r>
            <a:r>
              <a:rPr lang="ru-RU" dirty="0" smtClean="0"/>
              <a:t>кластера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7100" y="762000"/>
            <a:ext cx="490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средних </a:t>
            </a:r>
            <a:r>
              <a:rPr lang="ru-RU" b="1" dirty="0" err="1" smtClean="0"/>
              <a:t>внутрикластерных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7100" y="2007950"/>
            <a:ext cx="37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</a:t>
            </a:r>
            <a:r>
              <a:rPr lang="ru-RU" b="1" dirty="0" err="1" smtClean="0"/>
              <a:t>межкластерных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02720" y="3665003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Обобщенный функционал:</a:t>
            </a:r>
            <a:endParaRPr lang="ru-RU" b="1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578992"/>
              </p:ext>
            </p:extLst>
          </p:nvPr>
        </p:nvGraphicFramePr>
        <p:xfrm>
          <a:off x="802720" y="4087278"/>
          <a:ext cx="21351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Формула" r:id="rId9" imgW="977760" imgH="431640" progId="Equation.3">
                  <p:embed/>
                </p:oleObj>
              </mc:Choice>
              <mc:Fallback>
                <p:oleObj name="Формула" r:id="rId9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20" y="4087278"/>
                        <a:ext cx="21351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87716" y="686146"/>
            <a:ext cx="5901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В задачах кластеризации текстов качество кластеризации можем косвенно оценить по наиболее частотным терминам, встречающимся в </a:t>
            </a:r>
            <a:r>
              <a:rPr lang="ru-RU" sz="2000" dirty="0"/>
              <a:t>классе («Облако тэгов</a:t>
            </a:r>
            <a:r>
              <a:rPr lang="ru-RU" sz="2000" dirty="0" smtClean="0"/>
              <a:t>»). </a:t>
            </a:r>
            <a:r>
              <a:rPr lang="ru-RU" sz="2000" dirty="0" smtClean="0"/>
              <a:t>Т.е. мы могли бы дать название каждому кластеру исходя из наиболее частотных </a:t>
            </a:r>
            <a:r>
              <a:rPr lang="ru-RU" sz="2000" dirty="0" smtClean="0"/>
              <a:t>терминов :</a:t>
            </a:r>
            <a:endParaRPr lang="ru-RU" sz="2000" dirty="0"/>
          </a:p>
        </p:txBody>
      </p:sp>
      <p:pic>
        <p:nvPicPr>
          <p:cNvPr id="18" name="Рисунок 17"/>
          <p:cNvPicPr/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7182853" y="2630109"/>
            <a:ext cx="3813114" cy="38131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69156" y="1143000"/>
            <a:ext cx="46268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Иерархические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Агломеративная</a:t>
            </a:r>
            <a:r>
              <a:rPr lang="ru-RU" sz="2400" dirty="0" smtClean="0"/>
              <a:t> </a:t>
            </a:r>
            <a:r>
              <a:rPr lang="ru-RU" sz="2400" dirty="0"/>
              <a:t>кластеризация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Дивизимная</a:t>
            </a:r>
            <a:r>
              <a:rPr lang="ru-RU" sz="2400" dirty="0" smtClean="0"/>
              <a:t> кластеризация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Статистические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К-средних (</a:t>
            </a:r>
            <a:r>
              <a:rPr lang="en-US" sz="2400" dirty="0" smtClean="0"/>
              <a:t>k-means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ЕМ-алгоритмы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</a:t>
            </a:r>
            <a:r>
              <a:rPr lang="en-US" sz="2400" dirty="0" smtClean="0"/>
              <a:t>FOREL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Сети </a:t>
            </a:r>
            <a:r>
              <a:rPr lang="ru-RU" sz="2400" dirty="0" err="1" smtClean="0"/>
              <a:t>Кохонена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5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1200" y="847636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Среди алгоритмов иерархической кластеризации различаются два основных </a:t>
            </a:r>
            <a:r>
              <a:rPr lang="ru-RU" dirty="0" smtClean="0"/>
              <a:t>типа</a:t>
            </a:r>
            <a:r>
              <a:rPr lang="ru-RU" dirty="0"/>
              <a:t>. </a:t>
            </a:r>
            <a:r>
              <a:rPr lang="ru-RU" dirty="0" err="1"/>
              <a:t>Дивизимные</a:t>
            </a:r>
            <a:r>
              <a:rPr lang="ru-RU" dirty="0"/>
              <a:t> или нисходящие алгоритмы разбивают выборку на всё более и более мелкие кластеры. Более распространены </a:t>
            </a:r>
            <a:r>
              <a:rPr lang="ru-RU" dirty="0" err="1" smtClean="0"/>
              <a:t>агломеративные</a:t>
            </a:r>
            <a:r>
              <a:rPr lang="ru-RU" dirty="0" smtClean="0"/>
              <a:t> </a:t>
            </a:r>
            <a:r>
              <a:rPr lang="ru-RU" dirty="0"/>
              <a:t>или восходящие </a:t>
            </a:r>
            <a:r>
              <a:rPr lang="ru-RU" dirty="0" smtClean="0"/>
              <a:t>алгоритмы</a:t>
            </a:r>
            <a:r>
              <a:rPr lang="ru-RU" dirty="0"/>
              <a:t>, в которых объекты объединяются во всё более и более крупные кластеры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Сначала каждый объект считается отдельным кластером. Для одноэлементных кластеров естественным образом определяется функция расстояния </a:t>
                </a:r>
              </a:p>
              <a:p>
                <a:endParaRPr lang="ru-RU" dirty="0"/>
              </a:p>
              <a:p>
                <a:r>
                  <a:rPr lang="ru-RU" dirty="0"/>
                  <a:t>Затем запускается процесс слияний. На каждой итерации вместо пары самых близких кластеров U и V образуется новый кластер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U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02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3692"/>
              </p:ext>
            </p:extLst>
          </p:nvPr>
        </p:nvGraphicFramePr>
        <p:xfrm>
          <a:off x="5169996" y="2379365"/>
          <a:ext cx="862504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Формула" r:id="rId4" imgW="583920" imgH="241200" progId="Equation.3">
                  <p:embed/>
                </p:oleObj>
              </mc:Choice>
              <mc:Fallback>
                <p:oleObj name="Формула" r:id="rId4" imgW="583920" imgH="2412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996" y="2379365"/>
                        <a:ext cx="862504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Расстояние от нового кластера W до любого другого кластера S вычисляется по расстояниям R(U</a:t>
                </a:r>
                <a:r>
                  <a:rPr lang="ru-RU" dirty="0"/>
                  <a:t>, V ), R(U, S) и R(V, S</a:t>
                </a:r>
                <a:r>
                  <a:rPr lang="ru-RU" dirty="0" smtClean="0"/>
                  <a:t>):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504" t="-2538" r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ru-RU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 числовые параметры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40" t="-8197" r="-8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49300" y="5127536"/>
            <a:ext cx="1093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универсальная формула обобщает </a:t>
            </a:r>
            <a:r>
              <a:rPr lang="ru-RU" dirty="0" smtClean="0"/>
              <a:t>практически </a:t>
            </a:r>
            <a:r>
              <a:rPr lang="ru-RU" dirty="0"/>
              <a:t>все разумные способы определить расстояние между кластерами. Она была предложена </a:t>
            </a:r>
            <a:r>
              <a:rPr lang="ru-RU" dirty="0" err="1"/>
              <a:t>Лансом</a:t>
            </a:r>
            <a:r>
              <a:rPr lang="ru-RU" dirty="0"/>
              <a:t> и Уильямсом в 1967 </a:t>
            </a:r>
            <a:r>
              <a:rPr lang="ru-RU" dirty="0" smtClean="0"/>
              <a:t>году.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800" y="961936"/>
            <a:ext cx="1096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практике используются следующие способы вычисления расстояний R(W, S) между кластерами W и S. Для каждого из них доказано соответствие формуле </a:t>
            </a:r>
            <a:r>
              <a:rPr lang="ru-RU" dirty="0" err="1"/>
              <a:t>Ланса</a:t>
            </a:r>
            <a:r>
              <a:rPr lang="ru-RU" dirty="0"/>
              <a:t>-Вильямса при определённых сочетаниях </a:t>
            </a:r>
            <a:r>
              <a:rPr lang="ru-RU" dirty="0" smtClean="0"/>
              <a:t>параметров: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б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д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ц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У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11199" y="1620967"/>
            <a:ext cx="45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ближнего соседа (</a:t>
            </a:r>
            <a:r>
              <a:rPr lang="en-US" dirty="0" smtClean="0"/>
              <a:t>single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8" y="2603500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дальнего соседа (</a:t>
            </a:r>
            <a:r>
              <a:rPr lang="en-US" dirty="0" smtClean="0"/>
              <a:t>complete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5477" y="3646418"/>
            <a:ext cx="246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до центра: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5477" y="4786544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Уорда (</a:t>
            </a:r>
            <a:r>
              <a:rPr lang="ru-RU" dirty="0" err="1" smtClean="0"/>
              <a:t>Варда</a:t>
            </a:r>
            <a:r>
              <a:rPr lang="ru-RU" dirty="0" smtClean="0"/>
              <a:t>, </a:t>
            </a:r>
            <a:r>
              <a:rPr lang="en-US" dirty="0" smtClean="0"/>
              <a:t>Ward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1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1703388"/>
            <a:ext cx="95154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96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ближнего соседа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6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дальнего соседа</a:t>
            </a:r>
            <a:endParaRPr lang="ru-RU" sz="2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85925"/>
            <a:ext cx="94869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72237" y="706734"/>
            <a:ext cx="250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Уорда</a:t>
            </a:r>
            <a:endParaRPr lang="ru-RU" sz="24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13" y="1768475"/>
            <a:ext cx="9448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63688" y="12316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свойства иерархической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 smtClean="0"/>
                  <a:t>Монотонность: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дендрограмма</a:t>
                </a:r>
                <a:r>
                  <a:rPr lang="ru-RU" sz="2000" dirty="0"/>
                  <a:t> не имеет самопересечений, при каждом слиянии расстояние между объединяемыми кластерами увеличивается: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−не монотонна,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б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д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У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 −монотонны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:endParaRPr lang="ru-RU" sz="2000" dirty="0" smtClean="0"/>
              </a:p>
              <a:p>
                <a:r>
                  <a:rPr lang="ru-RU" sz="2000" b="1" dirty="0" smtClean="0"/>
                  <a:t>Сжимаемость и </a:t>
                </a:r>
                <a:r>
                  <a:rPr lang="ru-RU" sz="2000" b="1" dirty="0" err="1" smtClean="0"/>
                  <a:t>растягиваемость</a:t>
                </a:r>
                <a:r>
                  <a:rPr lang="ru-RU" sz="2000" b="1" dirty="0" smtClean="0"/>
                  <a:t>:</a:t>
                </a:r>
                <a:endParaRPr lang="en-US" sz="20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сжимающее расстояние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 smtClean="0"/>
                  <a:t>растягивающее расстояние</a:t>
                </a:r>
              </a:p>
              <a:p>
                <a:r>
                  <a:rPr lang="ru-RU" sz="2000" dirty="0" smtClean="0"/>
                  <a:t>Свойство растяжения желательно, так как оно способствует более четкому отделению кластеров</a:t>
                </a:r>
                <a:endParaRPr lang="en-US" sz="2000" dirty="0"/>
              </a:p>
              <a:p>
                <a:endParaRPr lang="ru-RU" sz="2000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б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−</m:t>
                    </m:r>
                    <m:r>
                      <a:rPr lang="ru-RU" sz="2000" b="0" i="1" dirty="0" smtClean="0">
                        <a:latin typeface="Cambria Math"/>
                      </a:rPr>
                      <m:t>сильно сжимающее</m:t>
                    </m:r>
                    <m:r>
                      <a:rPr lang="ru-RU" sz="2000" i="1" dirty="0">
                        <a:latin typeface="Cambria Math"/>
                      </a:rPr>
                      <m:t>,</m:t>
                    </m:r>
                    <m:r>
                      <a:rPr lang="ru-RU" sz="2000" b="0" i="1" dirty="0" smtClean="0">
                        <a:latin typeface="Cambria Math"/>
                      </a:rPr>
                      <m:t> </m:t>
                    </m:r>
                    <m:r>
                      <a:rPr lang="ru-RU" sz="20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д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У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 −</m:t>
                    </m:r>
                    <m:r>
                      <a:rPr lang="ru-RU" sz="2000" b="0" i="1" dirty="0" smtClean="0">
                        <a:latin typeface="Cambria Math"/>
                      </a:rPr>
                      <m:t>растягивающие</m:t>
                    </m:r>
                    <m:r>
                      <a:rPr lang="ru-RU" sz="2000" b="0" i="0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latin typeface="Cambria Math"/>
                          </a:rPr>
                          <m:t>   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−сохраняет метрику пространства</m:t>
                    </m:r>
                  </m:oMath>
                </a14:m>
                <a:endParaRPr lang="ru-RU" sz="2000" dirty="0"/>
              </a:p>
              <a:p>
                <a:endParaRPr lang="ru-RU" sz="2000" b="1" dirty="0"/>
              </a:p>
              <a:p>
                <a:endParaRPr lang="ru-RU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  <a:blipFill rotWithShape="1">
                <a:blip r:embed="rId2"/>
                <a:stretch>
                  <a:fillRect l="-562" t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Выводы и рекомендации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93700" y="718083"/>
            <a:ext cx="1140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Рекомендуется пользоваться расстоянием Уорда.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Обычно строят несколько вариантов и выбирают лучший визуально по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Определять число кластеров рекомендуется по максимальной высоте участка </a:t>
            </a:r>
            <a:r>
              <a:rPr lang="en-US" sz="2000" dirty="0" smtClean="0"/>
              <a:t>|R</a:t>
            </a:r>
            <a:r>
              <a:rPr lang="en-US" sz="1400" dirty="0" smtClean="0"/>
              <a:t>t+1</a:t>
            </a:r>
            <a:r>
              <a:rPr lang="en-US" sz="2000" dirty="0" smtClean="0"/>
              <a:t> - </a:t>
            </a:r>
            <a:r>
              <a:rPr lang="en-US" sz="2000" dirty="0" err="1" smtClean="0"/>
              <a:t>R</a:t>
            </a:r>
            <a:r>
              <a:rPr lang="en-US" sz="1400" dirty="0" err="1" smtClean="0"/>
              <a:t>t</a:t>
            </a:r>
            <a:r>
              <a:rPr lang="en-US" sz="2000" dirty="0" smtClean="0"/>
              <a:t>|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2298700"/>
            <a:ext cx="7527919" cy="329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4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алгоритм. Предпосылки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670" y="708336"/>
            <a:ext cx="827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Гипотеза о вероятностной природе данных:</a:t>
            </a:r>
          </a:p>
          <a:p>
            <a:r>
              <a:rPr lang="ru-RU" dirty="0" smtClean="0"/>
              <a:t>Обучающая выборка Х случайна и независима, состоит из смеси распределений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плотность,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 smtClean="0"/>
                  <a:t> - априорная вероятность кластера </a:t>
                </a:r>
                <a:r>
                  <a:rPr lang="en-US" dirty="0" smtClean="0"/>
                  <a:t>y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  <a:blipFill rotWithShape="1"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Гипотеза о пространстве объектов  и форме кластеров:</a:t>
                </a:r>
              </a:p>
              <a:p>
                <a:r>
                  <a:rPr lang="ru-RU" dirty="0" smtClean="0"/>
                  <a:t>Кластеры </a:t>
                </a:r>
                <a:r>
                  <a:rPr lang="en-US" dirty="0" smtClean="0"/>
                  <a:t>n-</a:t>
                </a:r>
                <a:r>
                  <a:rPr lang="ru-RU" dirty="0" smtClean="0"/>
                  <a:t>мерные, </a:t>
                </a:r>
                <a:r>
                  <a:rPr lang="ru-RU" dirty="0" err="1" smtClean="0"/>
                  <a:t>гауссовские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(2</m:t>
                        </m:r>
                        <m:r>
                          <m:rPr>
                            <m:nor/>
                          </m:rPr>
                          <a:rPr lang="el-GR" dirty="0" smtClean="0">
                            <a:latin typeface="Cambria Math"/>
                            <a:ea typeface="Cambria Math"/>
                          </a:rPr>
                          <m:t>π</m:t>
                        </m:r>
                        <m:r>
                          <a:rPr lang="ru-RU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\2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∙∙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exp</m:t>
                    </m:r>
                    <m:r>
                      <a:rPr lang="en-US" b="0" i="1" dirty="0" smtClean="0">
                        <a:latin typeface="Cambria Math"/>
                      </a:rPr>
                      <m:t>⁡(−1\2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b/>
                      <m:sup/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blipFill rotWithShape="1">
                <a:blip r:embed="rId5"/>
                <a:stretch>
                  <a:fillRect l="-962" t="-3086" r="-107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центр кластера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  <m:brk m:alnAt="9"/>
                            </m:rPr>
                            <a:rPr lang="el-GR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𝑑𝑖𝑎𝑔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𝑦𝑛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a:rPr lang="ru-RU" b="0" i="0" smtClean="0">
                          <a:latin typeface="Cambria Math"/>
                        </a:rPr>
                        <m:t>диагональная матрица ковариаций</m:t>
                      </m:r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</m:sup>
                              </m:sSup>
                            </m:e>
                          </m:d>
                          <m:r>
                            <a:rPr lang="ru-RU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  <m:sup/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кластеризация?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13790" y="797426"/>
            <a:ext cx="110946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Кластеризация</a:t>
            </a:r>
            <a:r>
              <a:rPr lang="ru-RU" sz="2000" dirty="0" smtClean="0"/>
              <a:t> - задача </a:t>
            </a:r>
            <a:r>
              <a:rPr lang="ru-RU" sz="2000" dirty="0"/>
              <a:t>разбиения заданной выборки </a:t>
            </a:r>
            <a:r>
              <a:rPr lang="ru-RU" sz="2000" i="1" dirty="0"/>
              <a:t>объектов</a:t>
            </a:r>
            <a:r>
              <a:rPr lang="ru-RU" sz="2000" dirty="0"/>
              <a:t> </a:t>
            </a:r>
            <a:r>
              <a:rPr lang="ru-RU" sz="2000" dirty="0" smtClean="0"/>
              <a:t>на </a:t>
            </a:r>
            <a:r>
              <a:rPr lang="ru-RU" sz="2000" dirty="0"/>
              <a:t>непересекающиеся подмножества, называемые кластерами, так, чтобы каждый кластер состоял из схожих объектов, а объекты разных кластеров существенно отличались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Под схожестью обычно понимается близость друг к другу относительно выбранной метрики.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Задача кластеризации относится к разделу задач </a:t>
            </a:r>
            <a:r>
              <a:rPr lang="ru-RU" sz="2000" u="sng" dirty="0" smtClean="0"/>
              <a:t>обучения без учителя.</a:t>
            </a:r>
          </a:p>
          <a:p>
            <a:pPr algn="just"/>
            <a:endParaRPr lang="ru-RU" sz="2000" u="sng" dirty="0" smtClean="0"/>
          </a:p>
          <a:p>
            <a:r>
              <a:rPr lang="ru-RU" sz="2000" b="1" dirty="0"/>
              <a:t>Обучение без учителя</a:t>
            </a:r>
            <a:r>
              <a:rPr lang="ru-RU" sz="2000" dirty="0"/>
              <a:t> (</a:t>
            </a:r>
            <a:r>
              <a:rPr lang="ru-RU" sz="2000" dirty="0" err="1"/>
              <a:t>Unsupervised</a:t>
            </a:r>
            <a:r>
              <a:rPr lang="ru-RU" sz="2000" dirty="0"/>
              <a:t> </a:t>
            </a:r>
            <a:r>
              <a:rPr lang="ru-RU" sz="2000" dirty="0" err="1"/>
              <a:t>learning</a:t>
            </a:r>
            <a:r>
              <a:rPr lang="ru-RU" sz="2000" dirty="0"/>
              <a:t>) — один из разделов машинного обучения. Изучает широкий класс задач обработки данных, в которых известны только описания множества объектов (обучающей выборки), и требуется обнаружить внутренние взаимосвязи, зависимости, закономерности, существующие между объектами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Обучение без учителя часто противопоставляется обучению с учителем, когда для каждого обучающего объекта задаётся «правильный ответ», и требуется найти зависимость между объектами и ответами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23900" y="6010076"/>
            <a:ext cx="8447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Курс лекций К.В. Воронцова: </a:t>
            </a:r>
            <a:r>
              <a:rPr lang="en-US" sz="1400" dirty="0" smtClean="0"/>
              <a:t>http</a:t>
            </a:r>
            <a:r>
              <a:rPr lang="en-US" sz="1400" dirty="0"/>
              <a:t>://www.machinelearning.ru/wiki/images/2/28/Voron-ML-Clustering-slides.pdf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37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30729" r="1513" b="24306"/>
          <a:stretch/>
        </p:blipFill>
        <p:spPr bwMode="auto">
          <a:xfrm>
            <a:off x="2425700" y="1016000"/>
            <a:ext cx="71196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772528"/>
            <a:ext cx="7650163" cy="49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 к-средних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Упрощенный аналог ЕМ-алгоритма: </a:t>
                </a:r>
              </a:p>
              <a:p>
                <a:r>
                  <a:rPr lang="ru-RU" sz="2000" dirty="0" smtClean="0"/>
                  <a:t>Жесткая кластеризация вместо мягкой </a:t>
                </a:r>
              </a:p>
              <a:p>
                <a:endParaRPr lang="ru-RU" sz="2000" dirty="0"/>
              </a:p>
              <a:p>
                <a:r>
                  <a:rPr lang="ru-RU" sz="2000" dirty="0" smtClean="0"/>
                  <a:t>1. Начальное приближение центроидов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,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ru-RU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ru-RU" sz="2000" b="1" dirty="0" smtClean="0"/>
                  <a:t>2. Повторять: </a:t>
                </a:r>
              </a:p>
              <a:p>
                <a:pPr marL="342900" indent="-342900">
                  <a:buAutoNum type="arabicPeriod" startAt="3"/>
                </a:pPr>
                <a:r>
                  <a:rPr lang="ru-RU" sz="2000" dirty="0" smtClean="0"/>
                  <a:t>Аналог Е-шага: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отнести каждый </a:t>
                </a:r>
                <a:r>
                  <a:rPr lang="en-US" sz="2000" dirty="0" smtClean="0"/>
                  <a:t>x</a:t>
                </a:r>
                <a:r>
                  <a:rPr lang="en-US" sz="1400" dirty="0" smtClean="0"/>
                  <a:t>i </a:t>
                </a:r>
                <a:r>
                  <a:rPr lang="ru-RU" sz="2000" dirty="0" smtClean="0"/>
                  <a:t>к ближайшему центру</a:t>
                </a:r>
              </a:p>
              <a:p>
                <a:r>
                  <a:rPr lang="ru-RU" sz="2000" b="1" dirty="0" smtClean="0"/>
                  <a:t>    </a:t>
                </a:r>
              </a:p>
              <a:p>
                <a:endParaRPr lang="en-US" sz="2000" dirty="0" smtClean="0"/>
              </a:p>
              <a:p>
                <a:pPr marL="342900" indent="-342900">
                  <a:buAutoNum type="arabicPeriod" startAt="4"/>
                </a:pPr>
                <a:r>
                  <a:rPr lang="ru-RU" sz="2000" dirty="0" smtClean="0"/>
                  <a:t>Аналог М-шага: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вычислить новые положения центров:</a:t>
                </a:r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dirty="0" smtClean="0"/>
                  <a:t>5. </a:t>
                </a:r>
                <a:r>
                  <a:rPr lang="ru-RU" sz="2000" b="1" dirty="0" smtClean="0"/>
                  <a:t>Пока</a:t>
                </a:r>
                <a:r>
                  <a:rPr lang="ru-RU" sz="2000" dirty="0" smtClean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1400" dirty="0" err="1" smtClean="0"/>
                  <a:t>i</a:t>
                </a:r>
                <a:r>
                  <a:rPr lang="ru-RU" sz="1400" dirty="0" smtClean="0"/>
                  <a:t> </a:t>
                </a:r>
                <a:r>
                  <a:rPr lang="ru-RU" sz="2000" dirty="0" smtClean="0"/>
                  <a:t>не перестанут изменяться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blipFill rotWithShape="1">
                <a:blip r:embed="rId2"/>
                <a:stretch>
                  <a:fillRect l="-1174" t="-644" b="-1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7" t="64236" r="41730" b="28820"/>
          <a:stretch/>
        </p:blipFill>
        <p:spPr bwMode="auto">
          <a:xfrm>
            <a:off x="1689100" y="3409466"/>
            <a:ext cx="39751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2" t="78299" r="28700" b="10850"/>
          <a:stretch/>
        </p:blipFill>
        <p:spPr bwMode="auto">
          <a:xfrm>
            <a:off x="1689100" y="4570950"/>
            <a:ext cx="5638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2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Недостатки метода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168" y="687173"/>
            <a:ext cx="1124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гарантируется достижение глобального минимума суммарного квадратичного отклонения </a:t>
            </a:r>
            <a:r>
              <a:rPr lang="ru-RU" i="1" dirty="0"/>
              <a:t>V</a:t>
            </a:r>
            <a:r>
              <a:rPr lang="ru-RU" dirty="0"/>
              <a:t>, а только одного из локальных минимумов</a:t>
            </a:r>
            <a:r>
              <a:rPr lang="ru-R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</a:t>
            </a:r>
            <a:r>
              <a:rPr lang="ru-RU" dirty="0"/>
              <a:t>зависит от выбора исходных центров кластеров, их оптимальный выбор неизвестен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Рекомендуется повторная прогонка алгоритма </a:t>
            </a:r>
            <a:r>
              <a:rPr lang="ru-RU" dirty="0" smtClean="0"/>
              <a:t>для </a:t>
            </a:r>
            <a:r>
              <a:rPr lang="ru-RU" dirty="0" err="1" smtClean="0"/>
              <a:t>избежания</a:t>
            </a:r>
            <a:r>
              <a:rPr lang="ru-RU" dirty="0" smtClean="0"/>
              <a:t> ситуации «плохой» кластеризации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кластеров надо знать заранее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6562" name="Picture 2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89853" y="4485579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814465" y="2387128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3629" y="2144781"/>
            <a:ext cx="691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1		 </a:t>
            </a:r>
            <a:r>
              <a:rPr lang="ru-RU" b="1" dirty="0"/>
              <a:t>Итерация </a:t>
            </a:r>
            <a:r>
              <a:rPr lang="ru-RU" b="1" dirty="0" smtClean="0"/>
              <a:t>2		</a:t>
            </a:r>
            <a:r>
              <a:rPr lang="ru-RU" b="1" dirty="0"/>
              <a:t> Итерация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05344" y="4263359"/>
            <a:ext cx="702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4		 </a:t>
            </a:r>
            <a:r>
              <a:rPr lang="ru-RU" b="1" dirty="0"/>
              <a:t>Итерация 5</a:t>
            </a:r>
            <a:r>
              <a:rPr lang="ru-RU" b="1" dirty="0" smtClean="0"/>
              <a:t>		</a:t>
            </a:r>
            <a:r>
              <a:rPr lang="ru-RU" b="1" dirty="0"/>
              <a:t> Итерация </a:t>
            </a:r>
            <a:r>
              <a:rPr lang="ru-RU" b="1" dirty="0" smtClean="0"/>
              <a:t>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45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24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Семейство алгоритмов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1" y="1371600"/>
            <a:ext cx="108584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Задается параметр </a:t>
            </a:r>
            <a:r>
              <a:rPr lang="en-US" sz="2000" dirty="0" smtClean="0"/>
              <a:t>R – </a:t>
            </a:r>
            <a:r>
              <a:rPr lang="ru-RU" sz="2000" dirty="0" smtClean="0"/>
              <a:t>радиус </a:t>
            </a:r>
            <a:r>
              <a:rPr lang="ru-RU" sz="2000" dirty="0"/>
              <a:t>поиска локальных </a:t>
            </a:r>
            <a:r>
              <a:rPr lang="ru-RU" sz="2000" dirty="0" smtClean="0"/>
              <a:t>сгущений.</a:t>
            </a:r>
          </a:p>
          <a:p>
            <a:r>
              <a:rPr lang="ru-RU" sz="2000" dirty="0" smtClean="0"/>
              <a:t> </a:t>
            </a:r>
          </a:p>
          <a:p>
            <a:pPr algn="just"/>
            <a:r>
              <a:rPr lang="ru-RU" sz="2000" dirty="0"/>
              <a:t>На каждом шаге мы </a:t>
            </a:r>
            <a:endParaRPr lang="ru-RU" sz="2000" dirty="0" smtClean="0"/>
          </a:p>
          <a:p>
            <a:pPr algn="just"/>
            <a:r>
              <a:rPr lang="ru-RU" sz="2000" dirty="0" smtClean="0"/>
              <a:t>1. случайным </a:t>
            </a:r>
            <a:r>
              <a:rPr lang="ru-RU" sz="2000" dirty="0"/>
              <a:t>образом выбираем объект из выборки, </a:t>
            </a:r>
            <a:endParaRPr lang="ru-RU" sz="2000" dirty="0" smtClean="0"/>
          </a:p>
          <a:p>
            <a:pPr algn="just"/>
            <a:r>
              <a:rPr lang="ru-RU" sz="2000" dirty="0" smtClean="0"/>
              <a:t>2. раздуваем </a:t>
            </a:r>
            <a:r>
              <a:rPr lang="ru-RU" sz="2000" dirty="0"/>
              <a:t>вокруг него сферу радиуса R, </a:t>
            </a:r>
            <a:endParaRPr lang="ru-RU" sz="2000" dirty="0" smtClean="0"/>
          </a:p>
          <a:p>
            <a:pPr algn="just"/>
            <a:r>
              <a:rPr lang="ru-RU" sz="2000" dirty="0" smtClean="0"/>
              <a:t>3. внутри </a:t>
            </a:r>
            <a:r>
              <a:rPr lang="ru-RU" sz="2000" dirty="0"/>
              <a:t>этой сферы выбираем центр тяжести и делаем его центром новой сферы. </a:t>
            </a:r>
            <a:endParaRPr lang="ru-RU" sz="2000" dirty="0" smtClean="0"/>
          </a:p>
          <a:p>
            <a:pPr algn="just"/>
            <a:r>
              <a:rPr lang="ru-RU" sz="2000" dirty="0" smtClean="0"/>
              <a:t>Таким образом, </a:t>
            </a:r>
            <a:r>
              <a:rPr lang="ru-RU" sz="2000" dirty="0"/>
              <a:t>мы на каждом шаге двигаем сферу в сторону локального сгущения объектов </a:t>
            </a:r>
            <a:r>
              <a:rPr lang="ru-RU" sz="2000" dirty="0" smtClean="0"/>
              <a:t>выборки</a:t>
            </a:r>
            <a:r>
              <a:rPr lang="ru-RU" sz="2000" dirty="0"/>
              <a:t>, т.е. стараемся захватить как можно больше объектов выборки сферой фиксированного радиуса. </a:t>
            </a:r>
            <a:endParaRPr lang="ru-RU" sz="2000" dirty="0" smtClean="0"/>
          </a:p>
          <a:p>
            <a:pPr algn="just"/>
            <a:r>
              <a:rPr lang="ru-RU" sz="2000" dirty="0" smtClean="0"/>
              <a:t>4. После </a:t>
            </a:r>
            <a:r>
              <a:rPr lang="ru-RU" sz="2000" dirty="0"/>
              <a:t>того как центр сферы стабилизируется, все объекты внутри сферы с этим центром мы помечаем как </a:t>
            </a:r>
            <a:r>
              <a:rPr lang="ru-RU" sz="2000" dirty="0" err="1"/>
              <a:t>кластеризованные</a:t>
            </a:r>
            <a:r>
              <a:rPr lang="ru-RU" sz="2000" dirty="0"/>
              <a:t> и выкидываем их из выборки. Этот процесс мы повторяем до тех пор, пока вся выборка не будет </a:t>
            </a:r>
            <a:r>
              <a:rPr lang="ru-RU" sz="2000" dirty="0" err="1"/>
              <a:t>кластеризована</a:t>
            </a:r>
            <a:r>
              <a:rPr lang="ru-RU" sz="2000" dirty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4201" y="858725"/>
            <a:ext cx="114179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Алгоритм предложен</a:t>
            </a:r>
            <a:r>
              <a:rPr lang="ru-RU" sz="2000" dirty="0"/>
              <a:t> </a:t>
            </a:r>
            <a:r>
              <a:rPr lang="ru-RU" sz="2000" dirty="0" err="1"/>
              <a:t>Загоруйко</a:t>
            </a:r>
            <a:r>
              <a:rPr lang="ru-RU" sz="2000" dirty="0"/>
              <a:t> Н. Г. и </a:t>
            </a:r>
            <a:r>
              <a:rPr lang="ru-RU" sz="2000" dirty="0" err="1"/>
              <a:t>Ёлкиной</a:t>
            </a:r>
            <a:r>
              <a:rPr lang="ru-RU" sz="2000" dirty="0"/>
              <a:t> В. Н. в 1967 году. </a:t>
            </a:r>
          </a:p>
        </p:txBody>
      </p:sp>
    </p:spTree>
    <p:extLst>
      <p:ext uri="{BB962C8B-B14F-4D97-AF65-F5344CB8AC3E}">
        <p14:creationId xmlns:p14="http://schemas.microsoft.com/office/powerpoint/2010/main" val="40787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25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Визуализация алгоритма семейства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3730" name="Picture 2" descr="Алгоритм Форель: исходное множество объ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926434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6" name="Picture 8" descr="Алгоритм Форель: начальная гиперсфе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27" y="938466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8" name="Picture 10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784646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0" name="Picture 12" descr="Алгоритм Форель: вычисление нового центра тяжес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49" y="801913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2" name="Picture 14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3657599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4" name="Picture 16" descr="Алгоритм Форель: выявление первого таксон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54" y="3570621"/>
            <a:ext cx="2356584" cy="25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6" name="Picture 18" descr="Алгоритм Форель: исключение нового таксона из анализ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3681663"/>
            <a:ext cx="2471171" cy="25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26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3136" y="1069772"/>
            <a:ext cx="11213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Преимущества: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Точность </a:t>
            </a:r>
            <a:r>
              <a:rPr lang="ru-RU" dirty="0"/>
              <a:t>минимизации функционала качества (при удачном подборе параметра 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Наглядность визуализации кластеризации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Сходимость алгоритма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подсчета промежуточных функционалов качества, например, длины цепочки локальных сгущений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algn="just"/>
            <a:r>
              <a:rPr lang="ru-RU" dirty="0" smtClean="0"/>
              <a:t>Недостатки: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Относительно низкая </a:t>
            </a:r>
            <a:r>
              <a:rPr lang="ru-RU" dirty="0" smtClean="0"/>
              <a:t>производительность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Плохая применимость алгоритма при плохой разделимости выборки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Неустойчивость алгоритма (зависимость от выбора начального объекта)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Произвольное по количеству разбиение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Необходимость априорных знаний о ширине (диаметре) кластеров</a:t>
            </a:r>
          </a:p>
        </p:txBody>
      </p:sp>
    </p:spTree>
    <p:extLst>
      <p:ext uri="{BB962C8B-B14F-4D97-AF65-F5344CB8AC3E}">
        <p14:creationId xmlns:p14="http://schemas.microsoft.com/office/powerpoint/2010/main" val="83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Постановка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Дано: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    </a:t>
            </a:r>
            <a:r>
              <a:rPr lang="en-US" sz="2400" b="1" dirty="0" smtClean="0"/>
              <a:t>X</a:t>
            </a:r>
            <a:r>
              <a:rPr lang="en-US" sz="2400" dirty="0" smtClean="0"/>
              <a:t> – </a:t>
            </a:r>
            <a:r>
              <a:rPr lang="ru-RU" sz="2400" dirty="0" smtClean="0"/>
              <a:t>пространство объектов</a:t>
            </a:r>
          </a:p>
          <a:p>
            <a:pPr lvl="1"/>
            <a:r>
              <a:rPr lang="ru-RU" sz="2400" dirty="0" smtClean="0"/>
              <a:t>    </a:t>
            </a:r>
            <a:r>
              <a:rPr lang="en-US" sz="2400" dirty="0" smtClean="0"/>
              <a:t>– </a:t>
            </a:r>
            <a:r>
              <a:rPr lang="ru-RU" sz="2400" dirty="0" smtClean="0"/>
              <a:t>обучающая выборка</a:t>
            </a:r>
            <a:r>
              <a:rPr lang="en-US" sz="2400" dirty="0" smtClean="0"/>
              <a:t>; l = 1…L</a:t>
            </a:r>
          </a:p>
          <a:p>
            <a:pPr lvl="1"/>
            <a:r>
              <a:rPr lang="el-GR" sz="2400" dirty="0" smtClean="0"/>
              <a:t>ρ</a:t>
            </a:r>
            <a:r>
              <a:rPr lang="ru-RU" sz="2400" dirty="0" smtClean="0"/>
              <a:t> - функция расстояния между объектами</a:t>
            </a:r>
          </a:p>
          <a:p>
            <a:endParaRPr lang="ru-RU" sz="2400" dirty="0" smtClean="0"/>
          </a:p>
          <a:p>
            <a:r>
              <a:rPr lang="ru-RU" sz="2400" b="1" dirty="0" smtClean="0"/>
              <a:t>Найти: </a:t>
            </a:r>
          </a:p>
          <a:p>
            <a:r>
              <a:rPr lang="ru-RU" sz="2400" dirty="0" smtClean="0"/>
              <a:t>      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множество кластеров и</a:t>
            </a:r>
          </a:p>
          <a:p>
            <a:r>
              <a:rPr lang="ru-RU" sz="2400" dirty="0" smtClean="0"/>
              <a:t>       а:  </a:t>
            </a:r>
            <a:r>
              <a:rPr lang="en-US" sz="2400" b="1" dirty="0" smtClean="0"/>
              <a:t>X</a:t>
            </a:r>
            <a:r>
              <a:rPr lang="en-US" sz="2400" dirty="0" smtClean="0"/>
              <a:t> →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алгоритм кластеризации, такие, что: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каждый кластер состоит из близких объектов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объекты разных кластеров существенно различны</a:t>
            </a:r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41009"/>
              </p:ext>
            </p:extLst>
          </p:nvPr>
        </p:nvGraphicFramePr>
        <p:xfrm>
          <a:off x="1371601" y="2115541"/>
          <a:ext cx="368300" cy="45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Формула" r:id="rId3" imgW="203040" imgH="253800" progId="Equation.3">
                  <p:embed/>
                </p:oleObj>
              </mc:Choice>
              <mc:Fallback>
                <p:oleObj name="Формула" r:id="rId3" imgW="20304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2115541"/>
                        <a:ext cx="368300" cy="459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0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Особенности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Решение задачи </a:t>
            </a:r>
            <a:r>
              <a:rPr lang="ru-RU" sz="2400" dirty="0" smtClean="0"/>
              <a:t>кластеризации принципиально </a:t>
            </a:r>
            <a:r>
              <a:rPr lang="ru-RU" sz="2400" dirty="0" smtClean="0"/>
              <a:t>неоднозначно: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Точной постановки задачи кластеризации нет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критериев качества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эвристических методов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Число кластеров </a:t>
            </a:r>
            <a:r>
              <a:rPr lang="en-US" sz="2400" dirty="0" smtClean="0"/>
              <a:t>|Y|</a:t>
            </a:r>
            <a:r>
              <a:rPr lang="ru-RU" sz="2400" dirty="0" smtClean="0"/>
              <a:t> заранее, как правило, не известно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Результат кластеризации существенно зависит от метрики </a:t>
            </a:r>
            <a:r>
              <a:rPr lang="el-GR" sz="2400" dirty="0" smtClean="0"/>
              <a:t>ρ</a:t>
            </a:r>
            <a:r>
              <a:rPr lang="ru-RU" sz="2400" dirty="0" smtClean="0"/>
              <a:t>, которую эксперт задает субъективно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9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Цели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9600" y="850900"/>
            <a:ext cx="1122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Понимание данных путём выявления кластерной структуры. </a:t>
            </a:r>
            <a:r>
              <a:rPr lang="ru-RU" sz="2000" dirty="0"/>
              <a:t>Разбиение выборки на группы схожих объектов позволяет упростить дальнейшую обработку данных и принятия решений, применяя к каждому кластеру свой метод анализа (стратегия «разделяй и властвуй</a:t>
            </a:r>
            <a:r>
              <a:rPr lang="ru-RU" sz="2000" dirty="0" smtClean="0"/>
              <a:t>»).</a:t>
            </a:r>
          </a:p>
          <a:p>
            <a:endParaRPr lang="ru-RU" sz="2000" dirty="0"/>
          </a:p>
          <a:p>
            <a:r>
              <a:rPr lang="ru-RU" sz="2000" b="1" dirty="0"/>
              <a:t>Сжатие данных</a:t>
            </a:r>
            <a:r>
              <a:rPr lang="ru-RU" sz="2000" dirty="0"/>
              <a:t>. Если исходная выборка избыточно большая, то можно сократить её, оставив по одному наиболее типичному представителю от каждого кластера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dirty="0"/>
              <a:t>Обнаружение новизны </a:t>
            </a:r>
            <a:r>
              <a:rPr lang="ru-RU" sz="2000" dirty="0"/>
              <a:t>(</a:t>
            </a:r>
            <a:r>
              <a:rPr lang="ru-RU" sz="2000" dirty="0" err="1"/>
              <a:t>novelty</a:t>
            </a:r>
            <a:r>
              <a:rPr lang="ru-RU" sz="2000" dirty="0"/>
              <a:t> </a:t>
            </a:r>
            <a:r>
              <a:rPr lang="ru-RU" sz="2000" dirty="0" err="1"/>
              <a:t>detection</a:t>
            </a:r>
            <a:r>
              <a:rPr lang="ru-RU" sz="2000" dirty="0"/>
              <a:t>). Выделяются нетипичные объекты, которые не удаётся присоединить ни к одному из кластеров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Построение иерархии множества объектов </a:t>
            </a:r>
            <a:r>
              <a:rPr lang="ru-RU" sz="2000" dirty="0" smtClean="0"/>
              <a:t>(задача таксономии)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3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2640" r="18792" b="12673"/>
          <a:stretch/>
        </p:blipFill>
        <p:spPr bwMode="auto">
          <a:xfrm>
            <a:off x="1972169" y="1092200"/>
            <a:ext cx="8247662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1597" r="17460" b="11459"/>
          <a:stretch/>
        </p:blipFill>
        <p:spPr bwMode="auto">
          <a:xfrm>
            <a:off x="1752600" y="977900"/>
            <a:ext cx="8686800" cy="476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7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32292" r="17460" b="30671"/>
          <a:stretch/>
        </p:blipFill>
        <p:spPr bwMode="auto">
          <a:xfrm>
            <a:off x="1881187" y="965200"/>
            <a:ext cx="84296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8687" y="4318000"/>
            <a:ext cx="1062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метод кластеризации имеет свои ограничения и выделяет кластеры лишь некоторых типов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Понятие «тип кластерной структуры» зависит от метода и не имеет формального определения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4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Проблема чувствительности к метрике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25998"/>
            <a:ext cx="4679793" cy="227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6" y="3534027"/>
            <a:ext cx="4535203" cy="25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1765300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– девушки</a:t>
            </a:r>
          </a:p>
          <a:p>
            <a:r>
              <a:rPr lang="en-US" dirty="0" smtClean="0"/>
              <a:t>B</a:t>
            </a:r>
            <a:r>
              <a:rPr lang="ru-RU" dirty="0" smtClean="0"/>
              <a:t> – молодые люди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028268" y="4343400"/>
            <a:ext cx="257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перенормировки</a:t>
            </a:r>
          </a:p>
          <a:p>
            <a:r>
              <a:rPr lang="ru-RU" dirty="0" smtClean="0"/>
              <a:t>(сжали ось «Вес» вдвое)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1754</Words>
  <Application>Microsoft Office PowerPoint</Application>
  <PresentationFormat>Произвольный</PresentationFormat>
  <Paragraphs>229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Кластеризация данных</vt:lpstr>
      <vt:lpstr>Что такое кластеризация?</vt:lpstr>
      <vt:lpstr>Постановка задачи кластеризации</vt:lpstr>
      <vt:lpstr>Особенности задачи кластеризации</vt:lpstr>
      <vt:lpstr>Цели кластеризации</vt:lpstr>
      <vt:lpstr>Примеры кластерных структур</vt:lpstr>
      <vt:lpstr>Примеры кластерных структур</vt:lpstr>
      <vt:lpstr>Примеры кластерных структур</vt:lpstr>
      <vt:lpstr>Проблема чувствительности к метрике</vt:lpstr>
      <vt:lpstr>Качество кластеризации</vt:lpstr>
      <vt:lpstr>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Основные свойства иерархической кластеризации</vt:lpstr>
      <vt:lpstr>Выводы и рекомендации</vt:lpstr>
      <vt:lpstr>EM-алгоритм. Предпосылки</vt:lpstr>
      <vt:lpstr>EM-алгоритм</vt:lpstr>
      <vt:lpstr>EM-алгоритм</vt:lpstr>
      <vt:lpstr>Метод к-средних (k-means)</vt:lpstr>
      <vt:lpstr>Недостатки метода (k-means)</vt:lpstr>
      <vt:lpstr>Семейство алгоритмов FOREL (ФОРмальный ЭЛемент)</vt:lpstr>
      <vt:lpstr>Визуализация алгоритма семейства FOREL </vt:lpstr>
      <vt:lpstr>Алгоритм FOREL (ФОРмальный ЭЛемент)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182</cp:revision>
  <dcterms:created xsi:type="dcterms:W3CDTF">2017-09-07T11:29:30Z</dcterms:created>
  <dcterms:modified xsi:type="dcterms:W3CDTF">2018-10-26T06:53:22Z</dcterms:modified>
</cp:coreProperties>
</file>