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84" r:id="rId1"/>
  </p:sldMasterIdLst>
  <p:notesMasterIdLst>
    <p:notesMasterId r:id="rId22"/>
  </p:notesMasterIdLst>
  <p:sldIdLst>
    <p:sldId id="278" r:id="rId2"/>
    <p:sldId id="280" r:id="rId3"/>
    <p:sldId id="284" r:id="rId4"/>
    <p:sldId id="285" r:id="rId5"/>
    <p:sldId id="286" r:id="rId6"/>
    <p:sldId id="287" r:id="rId7"/>
    <p:sldId id="288" r:id="rId8"/>
    <p:sldId id="290" r:id="rId9"/>
    <p:sldId id="300" r:id="rId10"/>
    <p:sldId id="301" r:id="rId11"/>
    <p:sldId id="302" r:id="rId12"/>
    <p:sldId id="296" r:id="rId13"/>
    <p:sldId id="298" r:id="rId14"/>
    <p:sldId id="292" r:id="rId15"/>
    <p:sldId id="293" r:id="rId16"/>
    <p:sldId id="294" r:id="rId17"/>
    <p:sldId id="295" r:id="rId18"/>
    <p:sldId id="305" r:id="rId19"/>
    <p:sldId id="303" r:id="rId20"/>
    <p:sldId id="304"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3556" autoAdjust="0"/>
  </p:normalViewPr>
  <p:slideViewPr>
    <p:cSldViewPr snapToGrid="0">
      <p:cViewPr>
        <p:scale>
          <a:sx n="78" d="100"/>
          <a:sy n="78" d="100"/>
        </p:scale>
        <p:origin x="-8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782DC0-A7C2-4D6B-A659-1A08DD2913BE}" type="datetimeFigureOut">
              <a:rPr lang="ru-RU" smtClean="0"/>
              <a:t>02.11.2018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2D4C4-7928-4C84-9E39-9F4E98165795}" type="slidenum">
              <a:rPr lang="ru-RU" smtClean="0"/>
              <a:t>‹#›</a:t>
            </a:fld>
            <a:endParaRPr lang="ru-RU"/>
          </a:p>
        </p:txBody>
      </p:sp>
    </p:spTree>
    <p:extLst>
      <p:ext uri="{BB962C8B-B14F-4D97-AF65-F5344CB8AC3E}">
        <p14:creationId xmlns:p14="http://schemas.microsoft.com/office/powerpoint/2010/main" val="372183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38"/>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5A22731-384D-4614-90F0-A7C4445C0286}"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236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521BCA-673D-4BB5-AF18-6D8B9EB75D71}"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50388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1785600" y="274651"/>
            <a:ext cx="36576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12800" y="274651"/>
            <a:ext cx="107696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BB21246-C48C-4877-B0C0-BF141933AE02}"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7766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623000-0F97-42E0-89EC-0A41D7954ACD}"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81506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13"/>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AF3FC51-B26A-439A-BFA1-B9817BBA6F2A}" type="datetime1">
              <a:rPr lang="ru-RU" smtClean="0"/>
              <a:t>02.11.2018</a:t>
            </a:fld>
            <a:endParaRPr lang="ru-RU"/>
          </a:p>
        </p:txBody>
      </p:sp>
      <p:sp>
        <p:nvSpPr>
          <p:cNvPr id="5" name="Нижний колонтитул 4"/>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7943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1E2DA4E-16D4-4250-B79E-2A00049319CE}" type="datetime1">
              <a:rPr lang="ru-RU" smtClean="0"/>
              <a:t>02.11.2018</a:t>
            </a:fld>
            <a:endParaRPr lang="ru-RU"/>
          </a:p>
        </p:txBody>
      </p:sp>
      <p:sp>
        <p:nvSpPr>
          <p:cNvPr id="6" name="Нижний колонтитул 5"/>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9570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240F3B5-4146-468F-9A81-441332E78F98}" type="datetime1">
              <a:rPr lang="ru-RU" smtClean="0"/>
              <a:t>02.11.2018</a:t>
            </a:fld>
            <a:endParaRPr lang="ru-RU"/>
          </a:p>
        </p:txBody>
      </p:sp>
      <p:sp>
        <p:nvSpPr>
          <p:cNvPr id="8" name="Нижний колонтитул 7"/>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9" name="Номер слайда 8"/>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01424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42765C3-C02B-4865-965E-45D54BB6B06C}" type="datetime1">
              <a:rPr lang="ru-RU" smtClean="0"/>
              <a:t>02.11.2018</a:t>
            </a:fld>
            <a:endParaRPr lang="ru-RU"/>
          </a:p>
        </p:txBody>
      </p:sp>
      <p:sp>
        <p:nvSpPr>
          <p:cNvPr id="4" name="Нижний колонтитул 3"/>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5" name="Номер слайда 4"/>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1520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C5E4B80-DAEE-4568-AAA6-A6422A4A9045}" type="datetime1">
              <a:rPr lang="ru-RU" smtClean="0"/>
              <a:t>02.11.2018</a:t>
            </a:fld>
            <a:endParaRPr lang="ru-RU"/>
          </a:p>
        </p:txBody>
      </p:sp>
      <p:sp>
        <p:nvSpPr>
          <p:cNvPr id="3" name="Нижний колонтитул 2"/>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4" name="Номер слайда 3"/>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63636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3" y="273050"/>
            <a:ext cx="4011084"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E4F9634-1035-4E09-9E99-87FB4014131B}" type="datetime1">
              <a:rPr lang="ru-RU" smtClean="0"/>
              <a:t>02.11.2018</a:t>
            </a:fld>
            <a:endParaRPr lang="ru-RU"/>
          </a:p>
        </p:txBody>
      </p:sp>
      <p:sp>
        <p:nvSpPr>
          <p:cNvPr id="6" name="Нижний колонтитул 5"/>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4443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04C4CAA-9854-4B43-862B-95AD237E742A}" type="datetime1">
              <a:rPr lang="ru-RU" smtClean="0"/>
              <a:t>02.11.2018</a:t>
            </a:fld>
            <a:endParaRPr lang="ru-RU"/>
          </a:p>
        </p:txBody>
      </p:sp>
      <p:sp>
        <p:nvSpPr>
          <p:cNvPr id="6" name="Нижний колонтитул 5"/>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76263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3EB70-923A-483B-822B-0E409CB5E742}" type="datetime1">
              <a:rPr lang="ru-RU" smtClean="0"/>
              <a:t>02.11.2018</a:t>
            </a:fld>
            <a:endParaRPr lang="ru-RU"/>
          </a:p>
        </p:txBody>
      </p:sp>
      <p:sp>
        <p:nvSpPr>
          <p:cNvPr id="5" name="Нижний колонтитул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5FB3D-FCB6-4F02-96CD-8C0D52B29842}" type="slidenum">
              <a:rPr lang="ru-RU" smtClean="0"/>
              <a:t>‹#›</a:t>
            </a:fld>
            <a:endParaRPr lang="ru-RU"/>
          </a:p>
        </p:txBody>
      </p:sp>
    </p:spTree>
    <p:extLst>
      <p:ext uri="{BB962C8B-B14F-4D97-AF65-F5344CB8AC3E}">
        <p14:creationId xmlns:p14="http://schemas.microsoft.com/office/powerpoint/2010/main" val="34976447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480592"/>
            <a:ext cx="10972800" cy="1583187"/>
          </a:xfrm>
        </p:spPr>
        <p:txBody>
          <a:bodyPr>
            <a:normAutofit fontScale="90000"/>
          </a:bodyPr>
          <a:lstStyle/>
          <a:p>
            <a:r>
              <a:rPr lang="ru-RU" sz="4800" i="1" dirty="0">
                <a:solidFill>
                  <a:schemeClr val="tx2">
                    <a:lumMod val="60000"/>
                    <a:lumOff val="40000"/>
                  </a:schemeClr>
                </a:solidFill>
              </a:rPr>
              <a:t>Решение задач выявления плагиата, нечетких дубликатов и определения авторства текста</a:t>
            </a:r>
          </a:p>
        </p:txBody>
      </p:sp>
      <p:sp>
        <p:nvSpPr>
          <p:cNvPr id="3" name="Объект 2"/>
          <p:cNvSpPr>
            <a:spLocks noGrp="1"/>
          </p:cNvSpPr>
          <p:nvPr>
            <p:ph idx="1"/>
          </p:nvPr>
        </p:nvSpPr>
        <p:spPr>
          <a:xfrm>
            <a:off x="609600" y="3556004"/>
            <a:ext cx="10972800" cy="2570169"/>
          </a:xfrm>
        </p:spPr>
        <p:txBody>
          <a:bodyPr/>
          <a:lstStyle/>
          <a:p>
            <a:pPr marL="0" indent="0" algn="ctr">
              <a:buNone/>
            </a:pPr>
            <a:r>
              <a:rPr lang="ru-RU" dirty="0" smtClean="0"/>
              <a:t>Курс «Интеллектуальные информационные системы»</a:t>
            </a:r>
          </a:p>
          <a:p>
            <a:pPr marL="0" indent="0" algn="ctr">
              <a:buNone/>
            </a:pPr>
            <a:r>
              <a:rPr lang="ru-RU" dirty="0" smtClean="0"/>
              <a:t>Кафедра управления и информатики НИУ «МЭИ»</a:t>
            </a:r>
          </a:p>
          <a:p>
            <a:pPr marL="0" indent="0" algn="ctr">
              <a:buNone/>
            </a:pPr>
            <a:r>
              <a:rPr lang="ru-RU" dirty="0" smtClean="0"/>
              <a:t>Осень </a:t>
            </a:r>
            <a:r>
              <a:rPr lang="ru-RU" dirty="0" smtClean="0"/>
              <a:t>2018 </a:t>
            </a:r>
            <a:r>
              <a:rPr lang="ru-RU" dirty="0" smtClean="0"/>
              <a:t>г.</a:t>
            </a:r>
            <a:endParaRPr lang="ru-RU" dirty="0"/>
          </a:p>
        </p:txBody>
      </p:sp>
      <p:sp>
        <p:nvSpPr>
          <p:cNvPr id="4" name="Нижний колонтитул 3"/>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5" name="Номер слайда 4"/>
          <p:cNvSpPr>
            <a:spLocks noGrp="1"/>
          </p:cNvSpPr>
          <p:nvPr>
            <p:ph type="sldNum" sz="quarter" idx="12"/>
          </p:nvPr>
        </p:nvSpPr>
        <p:spPr/>
        <p:txBody>
          <a:bodyPr/>
          <a:lstStyle/>
          <a:p>
            <a:fld id="{42B5FB3D-FCB6-4F02-96CD-8C0D52B29842}" type="slidenum">
              <a:rPr lang="ru-RU" smtClean="0"/>
              <a:t>1</a:t>
            </a:fld>
            <a:endParaRPr lang="ru-RU"/>
          </a:p>
        </p:txBody>
      </p:sp>
    </p:spTree>
    <p:extLst>
      <p:ext uri="{BB962C8B-B14F-4D97-AF65-F5344CB8AC3E}">
        <p14:creationId xmlns:p14="http://schemas.microsoft.com/office/powerpoint/2010/main" val="319375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Метод </a:t>
            </a:r>
            <a:r>
              <a:rPr lang="en-US" sz="3600" i="1" dirty="0" smtClean="0">
                <a:solidFill>
                  <a:schemeClr val="tx2">
                    <a:lumMod val="60000"/>
                    <a:lumOff val="40000"/>
                  </a:schemeClr>
                </a:solidFill>
              </a:rPr>
              <a:t>Winnowing </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10</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TextBox 1"/>
          <p:cNvSpPr txBox="1"/>
          <p:nvPr/>
        </p:nvSpPr>
        <p:spPr>
          <a:xfrm>
            <a:off x="453082" y="5949637"/>
            <a:ext cx="7557628" cy="369332"/>
          </a:xfrm>
          <a:prstGeom prst="rect">
            <a:avLst/>
          </a:prstGeom>
          <a:noFill/>
        </p:spPr>
        <p:txBody>
          <a:bodyPr wrap="square" rtlCol="0">
            <a:spAutoFit/>
          </a:bodyPr>
          <a:lstStyle/>
          <a:p>
            <a:r>
              <a:rPr lang="ru-RU" baseline="30000" dirty="0" smtClean="0"/>
              <a:t>1</a:t>
            </a:r>
            <a:r>
              <a:rPr lang="en-US" dirty="0" smtClean="0"/>
              <a:t>http</a:t>
            </a:r>
            <a:r>
              <a:rPr lang="en-US" dirty="0"/>
              <a:t>://theory.stanford.edu/~aiken/publications/papers/sigmod03.pdf</a:t>
            </a:r>
            <a:endParaRPr lang="ru-RU" dirty="0"/>
          </a:p>
        </p:txBody>
      </p:sp>
      <p:sp>
        <p:nvSpPr>
          <p:cNvPr id="4" name="TextBox 3"/>
          <p:cNvSpPr txBox="1"/>
          <p:nvPr/>
        </p:nvSpPr>
        <p:spPr>
          <a:xfrm>
            <a:off x="246744" y="694418"/>
            <a:ext cx="11059431" cy="4801314"/>
          </a:xfrm>
          <a:prstGeom prst="rect">
            <a:avLst/>
          </a:prstGeom>
          <a:noFill/>
        </p:spPr>
        <p:txBody>
          <a:bodyPr wrap="square" rtlCol="0">
            <a:spAutoFit/>
          </a:bodyPr>
          <a:lstStyle/>
          <a:p>
            <a:pPr algn="just"/>
            <a:r>
              <a:rPr lang="en-US" dirty="0" smtClean="0"/>
              <a:t>Winnowing – </a:t>
            </a:r>
            <a:r>
              <a:rPr lang="ru-RU" dirty="0" err="1" smtClean="0"/>
              <a:t>развеивание</a:t>
            </a:r>
            <a:r>
              <a:rPr lang="en-US" dirty="0" smtClean="0"/>
              <a:t>.</a:t>
            </a:r>
          </a:p>
          <a:p>
            <a:pPr marL="342900" indent="-342900" algn="just">
              <a:buFont typeface="+mj-lt"/>
              <a:buAutoNum type="arabicPeriod"/>
            </a:pPr>
            <a:r>
              <a:rPr lang="ru-RU" dirty="0" smtClean="0"/>
              <a:t>Текст разбивается на </a:t>
            </a:r>
            <a:r>
              <a:rPr lang="ru-RU" dirty="0" err="1" smtClean="0"/>
              <a:t>шинглы</a:t>
            </a:r>
            <a:r>
              <a:rPr lang="en-US" dirty="0" smtClean="0"/>
              <a:t> </a:t>
            </a:r>
            <a:r>
              <a:rPr lang="ru-RU" dirty="0" smtClean="0"/>
              <a:t>длиной </a:t>
            </a:r>
            <a:r>
              <a:rPr lang="en-US" dirty="0" smtClean="0"/>
              <a:t>k</a:t>
            </a:r>
            <a:r>
              <a:rPr lang="ru-RU" dirty="0" smtClean="0"/>
              <a:t> и </a:t>
            </a:r>
            <a:r>
              <a:rPr lang="ru-RU" dirty="0" err="1" smtClean="0"/>
              <a:t>хэшируется</a:t>
            </a:r>
            <a:r>
              <a:rPr lang="ru-RU" dirty="0" smtClean="0"/>
              <a:t>.</a:t>
            </a:r>
          </a:p>
          <a:p>
            <a:pPr marL="342900" indent="-342900" algn="just">
              <a:buFont typeface="+mj-lt"/>
              <a:buAutoNum type="arabicPeriod"/>
            </a:pPr>
            <a:r>
              <a:rPr lang="ru-RU" dirty="0" err="1" smtClean="0"/>
              <a:t>Захэшированный</a:t>
            </a:r>
            <a:r>
              <a:rPr lang="ru-RU" dirty="0" smtClean="0"/>
              <a:t> набор </a:t>
            </a:r>
            <a:r>
              <a:rPr lang="ru-RU" dirty="0" err="1" smtClean="0"/>
              <a:t>шинглов</a:t>
            </a:r>
            <a:r>
              <a:rPr lang="ru-RU" dirty="0" smtClean="0"/>
              <a:t> разбивается на «окна» размером (</a:t>
            </a:r>
            <a:r>
              <a:rPr lang="en-US" dirty="0" smtClean="0"/>
              <a:t>t-k+1</a:t>
            </a:r>
            <a:r>
              <a:rPr lang="ru-RU" dirty="0" smtClean="0"/>
              <a:t>), где </a:t>
            </a:r>
            <a:r>
              <a:rPr lang="en-US" dirty="0" smtClean="0"/>
              <a:t>t – </a:t>
            </a:r>
            <a:r>
              <a:rPr lang="ru-RU" dirty="0" smtClean="0"/>
              <a:t>шумовой порог (</a:t>
            </a:r>
            <a:r>
              <a:rPr lang="ru-RU" dirty="0"/>
              <a:t>минимальная длина подстроки при которых общие подстроки не игнорируются</a:t>
            </a:r>
            <a:r>
              <a:rPr lang="ru-RU" dirty="0" smtClean="0"/>
              <a:t>).</a:t>
            </a:r>
          </a:p>
          <a:p>
            <a:pPr marL="342900" indent="-342900" algn="just">
              <a:buFont typeface="+mj-lt"/>
              <a:buAutoNum type="arabicPeriod"/>
            </a:pPr>
            <a:r>
              <a:rPr lang="ru-RU" dirty="0" smtClean="0"/>
              <a:t>Из каждого окна выбирается минимальное значение хэш-функции (если </a:t>
            </a:r>
            <a:r>
              <a:rPr lang="ru-RU" dirty="0"/>
              <a:t>в последующем окне </a:t>
            </a:r>
            <a:r>
              <a:rPr lang="ru-RU" dirty="0" smtClean="0"/>
              <a:t>то же </a:t>
            </a:r>
            <a:r>
              <a:rPr lang="ru-RU" dirty="0"/>
              <a:t>минимальное значение хэш-функции, что и в предыдущем, то данное значение не добавляется в </a:t>
            </a:r>
            <a:r>
              <a:rPr lang="ru-RU" dirty="0" smtClean="0"/>
              <a:t>набор)</a:t>
            </a:r>
          </a:p>
          <a:p>
            <a:pPr marL="342900" indent="-342900" algn="just">
              <a:buFont typeface="+mj-lt"/>
              <a:buAutoNum type="arabicPeriod"/>
            </a:pPr>
            <a:r>
              <a:rPr lang="ru-RU" dirty="0" smtClean="0"/>
              <a:t>Сравниваются полученные наборы значений </a:t>
            </a:r>
            <a:r>
              <a:rPr lang="ru-RU" dirty="0"/>
              <a:t>хэш-функции каждого </a:t>
            </a:r>
            <a:r>
              <a:rPr lang="ru-RU" dirty="0" smtClean="0"/>
              <a:t>документа, например, </a:t>
            </a:r>
            <a:r>
              <a:rPr lang="ru-RU" dirty="0">
                <a:cs typeface="Times New Roman" panose="02020603050405020304" pitchFamily="18" charset="0"/>
              </a:rPr>
              <a:t>с </a:t>
            </a:r>
            <a:r>
              <a:rPr lang="ru-RU" dirty="0" smtClean="0">
                <a:cs typeface="Times New Roman" panose="02020603050405020304" pitchFamily="18" charset="0"/>
              </a:rPr>
              <a:t>помощью </a:t>
            </a:r>
            <a:r>
              <a:rPr lang="ru-RU" dirty="0">
                <a:cs typeface="Times New Roman" panose="02020603050405020304" pitchFamily="18" charset="0"/>
              </a:rPr>
              <a:t>коэффициента ассоциативности </a:t>
            </a:r>
            <a:r>
              <a:rPr lang="ru-RU" dirty="0" err="1" smtClean="0">
                <a:cs typeface="Times New Roman" panose="02020603050405020304" pitchFamily="18" charset="0"/>
              </a:rPr>
              <a:t>Жаккар</a:t>
            </a:r>
            <a:r>
              <a:rPr lang="ru-RU" dirty="0" smtClean="0">
                <a:cs typeface="Times New Roman" panose="02020603050405020304" pitchFamily="18" charset="0"/>
              </a:rPr>
              <a:t>.</a:t>
            </a:r>
          </a:p>
          <a:p>
            <a:pPr marL="342900" indent="-342900" algn="just">
              <a:buFont typeface="+mj-lt"/>
              <a:buAutoNum type="arabicPeriod"/>
            </a:pPr>
            <a:endParaRPr lang="ru-RU" dirty="0">
              <a:cs typeface="Times New Roman" panose="02020603050405020304" pitchFamily="18" charset="0"/>
            </a:endParaRPr>
          </a:p>
          <a:p>
            <a:pPr marL="342900" indent="-342900" algn="just">
              <a:buFont typeface="+mj-lt"/>
              <a:buAutoNum type="arabicPeriod"/>
            </a:pPr>
            <a:endParaRPr lang="ru-RU" dirty="0" smtClean="0">
              <a:cs typeface="Times New Roman" panose="02020603050405020304" pitchFamily="18" charset="0"/>
            </a:endParaRPr>
          </a:p>
          <a:p>
            <a:pPr algn="just"/>
            <a:r>
              <a:rPr lang="ru-RU" dirty="0"/>
              <a:t>Данный алгоритм обладает высокой скоростью работы и гарантирует, что если у двух сравниваемых текстовых документов есть общая подстрока длиной как минимум t, то она будет </a:t>
            </a:r>
            <a:r>
              <a:rPr lang="ru-RU" dirty="0" smtClean="0"/>
              <a:t>найдена.</a:t>
            </a:r>
          </a:p>
          <a:p>
            <a:pPr algn="just"/>
            <a:endParaRPr lang="ru-RU" dirty="0"/>
          </a:p>
          <a:p>
            <a:pPr algn="just"/>
            <a:endParaRPr lang="ru-RU" dirty="0" smtClean="0"/>
          </a:p>
          <a:p>
            <a:pPr algn="just"/>
            <a:r>
              <a:rPr lang="ru-RU" dirty="0" smtClean="0"/>
              <a:t>В оригинальной статье</a:t>
            </a:r>
            <a:r>
              <a:rPr lang="ru-RU" baseline="30000" dirty="0" smtClean="0"/>
              <a:t>1</a:t>
            </a:r>
            <a:r>
              <a:rPr lang="ru-RU" dirty="0" smtClean="0"/>
              <a:t> в </a:t>
            </a:r>
            <a:r>
              <a:rPr lang="ru-RU" dirty="0"/>
              <a:t>качестве синтаксической единицы используется буква, </a:t>
            </a:r>
            <a:r>
              <a:rPr lang="ru-RU" dirty="0" smtClean="0"/>
              <a:t>а не слово, однако метод работает и для разбиения по словам. В этом случае, на предварительном этапе рекомендуется удалить все </a:t>
            </a:r>
            <a:r>
              <a:rPr lang="ru-RU" dirty="0"/>
              <a:t>неинформативные признаки такие, как предлоги, местоимения, предлоги, союзы </a:t>
            </a:r>
            <a:r>
              <a:rPr lang="ru-RU" dirty="0" smtClean="0"/>
              <a:t>и т.д.</a:t>
            </a:r>
            <a:endParaRPr lang="en-US" dirty="0" smtClean="0"/>
          </a:p>
        </p:txBody>
      </p:sp>
    </p:spTree>
    <p:extLst>
      <p:ext uri="{BB962C8B-B14F-4D97-AF65-F5344CB8AC3E}">
        <p14:creationId xmlns:p14="http://schemas.microsoft.com/office/powerpoint/2010/main" val="1699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Метод </a:t>
            </a:r>
            <a:r>
              <a:rPr lang="en-US" sz="3600" i="1" dirty="0" smtClean="0">
                <a:solidFill>
                  <a:schemeClr val="tx2">
                    <a:lumMod val="60000"/>
                    <a:lumOff val="40000"/>
                  </a:schemeClr>
                </a:solidFill>
              </a:rPr>
              <a:t>Winnowing </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11</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TextBox 11"/>
          <p:cNvSpPr txBox="1"/>
          <p:nvPr/>
        </p:nvSpPr>
        <p:spPr>
          <a:xfrm>
            <a:off x="391893" y="896565"/>
            <a:ext cx="11567885" cy="923330"/>
          </a:xfrm>
          <a:prstGeom prst="rect">
            <a:avLst/>
          </a:prstGeom>
          <a:noFill/>
        </p:spPr>
        <p:txBody>
          <a:bodyPr wrap="square" rtlCol="0">
            <a:spAutoFit/>
          </a:bodyPr>
          <a:lstStyle/>
          <a:p>
            <a:r>
              <a:rPr lang="ru-RU" dirty="0" smtClean="0"/>
              <a:t>Пусть на первом этапе был получен следующий набор хэш-кодов: </a:t>
            </a:r>
          </a:p>
          <a:p>
            <a:r>
              <a:rPr lang="ru-RU" dirty="0" smtClean="0"/>
              <a:t>77 </a:t>
            </a:r>
            <a:r>
              <a:rPr lang="ru-RU" dirty="0"/>
              <a:t>74 42 17 98 50 17 98 </a:t>
            </a:r>
            <a:r>
              <a:rPr lang="ru-RU" dirty="0" smtClean="0"/>
              <a:t>08 </a:t>
            </a:r>
            <a:r>
              <a:rPr lang="ru-RU" dirty="0"/>
              <a:t>88 67 39 77 74 </a:t>
            </a:r>
            <a:r>
              <a:rPr lang="ru-RU" dirty="0" smtClean="0"/>
              <a:t>42 17 98</a:t>
            </a:r>
          </a:p>
          <a:p>
            <a:r>
              <a:rPr lang="ru-RU" dirty="0" smtClean="0"/>
              <a:t>Пусть длина окна выбрана равной 4. Разбиение на окна будет выглядеть следующим образом:</a:t>
            </a:r>
          </a:p>
        </p:txBody>
      </p:sp>
      <p:sp>
        <p:nvSpPr>
          <p:cNvPr id="9" name="TextBox 8"/>
          <p:cNvSpPr txBox="1"/>
          <p:nvPr/>
        </p:nvSpPr>
        <p:spPr>
          <a:xfrm>
            <a:off x="1966693" y="2109046"/>
            <a:ext cx="1805207" cy="4247317"/>
          </a:xfrm>
          <a:prstGeom prst="rect">
            <a:avLst/>
          </a:prstGeom>
          <a:noFill/>
        </p:spPr>
        <p:txBody>
          <a:bodyPr wrap="square" rtlCol="0">
            <a:spAutoFit/>
          </a:bodyPr>
          <a:lstStyle/>
          <a:p>
            <a:r>
              <a:rPr lang="ru-RU" dirty="0"/>
              <a:t>(77, 74, 42, 17) </a:t>
            </a:r>
          </a:p>
          <a:p>
            <a:r>
              <a:rPr lang="ru-RU" dirty="0"/>
              <a:t>(74, 42, 17, 98</a:t>
            </a:r>
            <a:r>
              <a:rPr lang="ru-RU" dirty="0" smtClean="0"/>
              <a:t>)</a:t>
            </a:r>
          </a:p>
          <a:p>
            <a:r>
              <a:rPr lang="ru-RU" dirty="0" smtClean="0"/>
              <a:t>(</a:t>
            </a:r>
            <a:r>
              <a:rPr lang="ru-RU" dirty="0"/>
              <a:t>42, 17, 98, 50) </a:t>
            </a:r>
          </a:p>
          <a:p>
            <a:r>
              <a:rPr lang="ru-RU" dirty="0"/>
              <a:t>(17, 98, 50, 17)</a:t>
            </a:r>
          </a:p>
          <a:p>
            <a:r>
              <a:rPr lang="ru-RU" dirty="0"/>
              <a:t>(98, 50, 17, 98)</a:t>
            </a:r>
          </a:p>
          <a:p>
            <a:r>
              <a:rPr lang="ru-RU" dirty="0"/>
              <a:t>(50, 17, 98, </a:t>
            </a:r>
            <a:r>
              <a:rPr lang="ru-RU" dirty="0" smtClean="0"/>
              <a:t>08</a:t>
            </a:r>
            <a:r>
              <a:rPr lang="ru-RU" dirty="0"/>
              <a:t>)</a:t>
            </a:r>
          </a:p>
          <a:p>
            <a:r>
              <a:rPr lang="ru-RU" dirty="0"/>
              <a:t>(17, 98, </a:t>
            </a:r>
            <a:r>
              <a:rPr lang="ru-RU" dirty="0" smtClean="0"/>
              <a:t>08</a:t>
            </a:r>
            <a:r>
              <a:rPr lang="ru-RU" dirty="0"/>
              <a:t>, 88)</a:t>
            </a:r>
          </a:p>
          <a:p>
            <a:r>
              <a:rPr lang="ru-RU" dirty="0"/>
              <a:t>(98, </a:t>
            </a:r>
            <a:r>
              <a:rPr lang="ru-RU" dirty="0" smtClean="0"/>
              <a:t>08</a:t>
            </a:r>
            <a:r>
              <a:rPr lang="ru-RU" dirty="0"/>
              <a:t>, 88, 67)</a:t>
            </a:r>
          </a:p>
          <a:p>
            <a:r>
              <a:rPr lang="ru-RU" dirty="0" smtClean="0"/>
              <a:t>(08</a:t>
            </a:r>
            <a:r>
              <a:rPr lang="ru-RU" dirty="0"/>
              <a:t>, 88, 67, 39) </a:t>
            </a:r>
          </a:p>
          <a:p>
            <a:r>
              <a:rPr lang="ru-RU" dirty="0"/>
              <a:t>(88, 67, 39, 77)</a:t>
            </a:r>
          </a:p>
          <a:p>
            <a:r>
              <a:rPr lang="ru-RU" dirty="0"/>
              <a:t>(67, 39, 77, 74) </a:t>
            </a:r>
          </a:p>
          <a:p>
            <a:r>
              <a:rPr lang="ru-RU" dirty="0"/>
              <a:t>(39, 77, 74, 42)</a:t>
            </a:r>
          </a:p>
          <a:p>
            <a:r>
              <a:rPr lang="ru-RU" dirty="0"/>
              <a:t>(77, 74, 42, 17)</a:t>
            </a:r>
          </a:p>
          <a:p>
            <a:r>
              <a:rPr lang="ru-RU" dirty="0"/>
              <a:t>(74, 42, 17, 98)</a:t>
            </a:r>
          </a:p>
          <a:p>
            <a:endParaRPr lang="ru-RU" dirty="0"/>
          </a:p>
        </p:txBody>
      </p:sp>
      <p:sp>
        <p:nvSpPr>
          <p:cNvPr id="10" name="Стрелка вправо 9"/>
          <p:cNvSpPr/>
          <p:nvPr/>
        </p:nvSpPr>
        <p:spPr>
          <a:xfrm>
            <a:off x="4353618" y="3740155"/>
            <a:ext cx="36727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4425951" y="2520149"/>
            <a:ext cx="3162300" cy="1200329"/>
          </a:xfrm>
          <a:prstGeom prst="rect">
            <a:avLst/>
          </a:prstGeom>
          <a:noFill/>
        </p:spPr>
        <p:txBody>
          <a:bodyPr wrap="square" rtlCol="0">
            <a:spAutoFit/>
          </a:bodyPr>
          <a:lstStyle/>
          <a:p>
            <a:pPr algn="ctr"/>
            <a:r>
              <a:rPr lang="ru-RU" dirty="0" smtClean="0"/>
              <a:t>Выбираем минимальное значение в каждом окне, если оно совпадает с предыдущим, то пропускаем</a:t>
            </a:r>
            <a:endParaRPr lang="ru-RU" dirty="0"/>
          </a:p>
        </p:txBody>
      </p:sp>
      <p:sp>
        <p:nvSpPr>
          <p:cNvPr id="15" name="TextBox 14"/>
          <p:cNvSpPr txBox="1"/>
          <p:nvPr/>
        </p:nvSpPr>
        <p:spPr>
          <a:xfrm>
            <a:off x="8505823" y="3659305"/>
            <a:ext cx="3267077" cy="646331"/>
          </a:xfrm>
          <a:prstGeom prst="rect">
            <a:avLst/>
          </a:prstGeom>
          <a:noFill/>
        </p:spPr>
        <p:txBody>
          <a:bodyPr wrap="square" rtlCol="0">
            <a:spAutoFit/>
          </a:bodyPr>
          <a:lstStyle/>
          <a:p>
            <a:r>
              <a:rPr lang="ru-RU" dirty="0"/>
              <a:t>17 </a:t>
            </a:r>
            <a:r>
              <a:rPr lang="ru-RU" dirty="0" smtClean="0"/>
              <a:t>08 </a:t>
            </a:r>
            <a:r>
              <a:rPr lang="ru-RU" dirty="0"/>
              <a:t>39 </a:t>
            </a:r>
            <a:r>
              <a:rPr lang="ru-RU" dirty="0" smtClean="0"/>
              <a:t>17 – получаем «слепок» документа</a:t>
            </a:r>
            <a:endParaRPr lang="ru-RU" dirty="0"/>
          </a:p>
        </p:txBody>
      </p:sp>
    </p:spTree>
    <p:extLst>
      <p:ext uri="{BB962C8B-B14F-4D97-AF65-F5344CB8AC3E}">
        <p14:creationId xmlns:p14="http://schemas.microsoft.com/office/powerpoint/2010/main" val="2061844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71075"/>
            <a:ext cx="11713034" cy="298582"/>
          </a:xfrm>
        </p:spPr>
        <p:txBody>
          <a:bodyPr>
            <a:noAutofit/>
          </a:bodyPr>
          <a:lstStyle/>
          <a:p>
            <a:r>
              <a:rPr lang="ru-RU" sz="3200" i="1" dirty="0" smtClean="0">
                <a:solidFill>
                  <a:schemeClr val="tx2">
                    <a:lumMod val="60000"/>
                    <a:lumOff val="40000"/>
                  </a:schemeClr>
                </a:solidFill>
              </a:rPr>
              <a:t>Метод </a:t>
            </a:r>
            <a:r>
              <a:rPr lang="en-US" sz="3200" i="1" dirty="0" err="1" smtClean="0">
                <a:solidFill>
                  <a:schemeClr val="tx2">
                    <a:lumMod val="60000"/>
                    <a:lumOff val="40000"/>
                  </a:schemeClr>
                </a:solidFill>
              </a:rPr>
              <a:t>SpotSigs</a:t>
            </a:r>
            <a:endParaRPr lang="ru-RU" sz="32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12</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TextBox 8"/>
          <p:cNvSpPr txBox="1"/>
          <p:nvPr/>
        </p:nvSpPr>
        <p:spPr>
          <a:xfrm>
            <a:off x="246744" y="508395"/>
            <a:ext cx="11713034" cy="5632311"/>
          </a:xfrm>
          <a:prstGeom prst="rect">
            <a:avLst/>
          </a:prstGeom>
          <a:noFill/>
        </p:spPr>
        <p:txBody>
          <a:bodyPr wrap="square" rtlCol="0">
            <a:spAutoFit/>
          </a:bodyPr>
          <a:lstStyle/>
          <a:p>
            <a:pPr algn="just"/>
            <a:r>
              <a:rPr lang="ru-RU" sz="2000" dirty="0">
                <a:latin typeface="+mj-lt"/>
                <a:cs typeface="Times New Roman" panose="02020603050405020304" pitchFamily="18" charset="0"/>
              </a:rPr>
              <a:t>Работа данного метода заключается в построении  набора </a:t>
            </a:r>
            <a:r>
              <a:rPr lang="ru-RU" sz="2000" dirty="0" err="1">
                <a:latin typeface="+mj-lt"/>
                <a:cs typeface="Times New Roman" panose="02020603050405020304" pitchFamily="18" charset="0"/>
              </a:rPr>
              <a:t>шинглов</a:t>
            </a:r>
            <a:r>
              <a:rPr lang="ru-RU" sz="2000" dirty="0">
                <a:latin typeface="+mj-lt"/>
                <a:cs typeface="Times New Roman" panose="02020603050405020304" pitchFamily="18" charset="0"/>
              </a:rPr>
              <a:t> характеризующих документ и суждении о схожести 2-х документов на основании совпадения набора </a:t>
            </a:r>
            <a:r>
              <a:rPr lang="ru-RU" sz="2000" dirty="0" err="1">
                <a:latin typeface="+mj-lt"/>
                <a:cs typeface="Times New Roman" panose="02020603050405020304" pitchFamily="18" charset="0"/>
              </a:rPr>
              <a:t>шинглов</a:t>
            </a:r>
            <a:r>
              <a:rPr lang="ru-RU" sz="2000" dirty="0">
                <a:latin typeface="+mj-lt"/>
                <a:cs typeface="Times New Roman" panose="02020603050405020304" pitchFamily="18" charset="0"/>
              </a:rPr>
              <a:t> характеризующих эти </a:t>
            </a:r>
            <a:r>
              <a:rPr lang="ru-RU" sz="2000" dirty="0" smtClean="0">
                <a:latin typeface="+mj-lt"/>
                <a:cs typeface="Times New Roman" panose="02020603050405020304" pitchFamily="18" charset="0"/>
              </a:rPr>
              <a:t>документы.</a:t>
            </a:r>
          </a:p>
          <a:p>
            <a:pPr algn="just"/>
            <a:endParaRPr lang="ru-RU" sz="2000" dirty="0" smtClean="0">
              <a:latin typeface="+mj-lt"/>
              <a:cs typeface="Times New Roman" panose="02020603050405020304" pitchFamily="18" charset="0"/>
            </a:endParaRPr>
          </a:p>
          <a:p>
            <a:pPr marL="342900" indent="-342900" algn="just">
              <a:buFont typeface="+mj-lt"/>
              <a:buAutoNum type="arabicPeriod"/>
            </a:pPr>
            <a:r>
              <a:rPr lang="ru-RU" sz="2000" dirty="0" smtClean="0">
                <a:latin typeface="+mj-lt"/>
                <a:cs typeface="Times New Roman" panose="02020603050405020304" pitchFamily="18" charset="0"/>
              </a:rPr>
              <a:t>Выбираются опорные слова</a:t>
            </a:r>
          </a:p>
          <a:p>
            <a:pPr marL="342900" indent="-342900" algn="just">
              <a:buFont typeface="+mj-lt"/>
              <a:buAutoNum type="arabicPeriod"/>
            </a:pPr>
            <a:r>
              <a:rPr lang="ru-RU" sz="2000" dirty="0" smtClean="0">
                <a:latin typeface="+mj-lt"/>
                <a:cs typeface="Times New Roman" panose="02020603050405020304" pitchFamily="18" charset="0"/>
              </a:rPr>
              <a:t>Из текста извлекаются последовательности из n слов, стоящих за опорными словами</a:t>
            </a:r>
          </a:p>
          <a:p>
            <a:pPr marL="342900" indent="-342900" algn="just">
              <a:buFont typeface="+mj-lt"/>
              <a:buAutoNum type="arabicPeriod"/>
            </a:pPr>
            <a:r>
              <a:rPr lang="ru-RU" sz="2000" dirty="0" smtClean="0">
                <a:latin typeface="+mj-lt"/>
                <a:cs typeface="Times New Roman" panose="02020603050405020304" pitchFamily="18" charset="0"/>
              </a:rPr>
              <a:t>Для </a:t>
            </a:r>
            <a:r>
              <a:rPr lang="ru-RU" sz="2000" dirty="0">
                <a:latin typeface="+mj-lt"/>
                <a:cs typeface="Times New Roman" panose="02020603050405020304" pitchFamily="18" charset="0"/>
              </a:rPr>
              <a:t>каждой последовательности вычисляется значение </a:t>
            </a:r>
            <a:r>
              <a:rPr lang="ru-RU" sz="2000" dirty="0" smtClean="0">
                <a:latin typeface="+mj-lt"/>
                <a:cs typeface="Times New Roman" panose="02020603050405020304" pitchFamily="18" charset="0"/>
              </a:rPr>
              <a:t>хеш-функции</a:t>
            </a:r>
          </a:p>
          <a:p>
            <a:pPr marL="342900" indent="-342900" algn="just">
              <a:buFont typeface="+mj-lt"/>
              <a:buAutoNum type="arabicPeriod"/>
            </a:pPr>
            <a:r>
              <a:rPr lang="ru-RU" sz="2000" dirty="0" smtClean="0">
                <a:latin typeface="+mj-lt"/>
                <a:cs typeface="Times New Roman" panose="02020603050405020304" pitchFamily="18" charset="0"/>
              </a:rPr>
              <a:t>Проводится сравнение </a:t>
            </a:r>
            <a:r>
              <a:rPr lang="ru-RU" sz="2000" dirty="0">
                <a:latin typeface="+mj-lt"/>
                <a:cs typeface="Times New Roman" panose="02020603050405020304" pitchFamily="18" charset="0"/>
              </a:rPr>
              <a:t>2-х </a:t>
            </a:r>
            <a:r>
              <a:rPr lang="ru-RU" sz="2000" dirty="0" smtClean="0">
                <a:latin typeface="+mj-lt"/>
                <a:cs typeface="Times New Roman" panose="02020603050405020304" pitchFamily="18" charset="0"/>
              </a:rPr>
              <a:t>векторов, например, с помощью </a:t>
            </a:r>
            <a:r>
              <a:rPr lang="ru-RU" sz="2000" dirty="0">
                <a:latin typeface="+mj-lt"/>
                <a:cs typeface="Times New Roman" panose="02020603050405020304" pitchFamily="18" charset="0"/>
              </a:rPr>
              <a:t>коэффициента ассоциативности </a:t>
            </a:r>
            <a:r>
              <a:rPr lang="ru-RU" sz="2000" dirty="0" err="1" smtClean="0">
                <a:latin typeface="+mj-lt"/>
                <a:cs typeface="Times New Roman" panose="02020603050405020304" pitchFamily="18" charset="0"/>
              </a:rPr>
              <a:t>Жаккара</a:t>
            </a:r>
            <a:r>
              <a:rPr lang="ru-RU" sz="2000" dirty="0" smtClean="0">
                <a:latin typeface="+mj-lt"/>
                <a:cs typeface="Times New Roman" panose="02020603050405020304" pitchFamily="18" charset="0"/>
              </a:rPr>
              <a:t> </a:t>
            </a:r>
            <a:r>
              <a:rPr lang="ru-RU" sz="2000" dirty="0">
                <a:latin typeface="+mj-lt"/>
                <a:cs typeface="Times New Roman" panose="02020603050405020304" pitchFamily="18" charset="0"/>
              </a:rPr>
              <a:t>или косинусной </a:t>
            </a:r>
            <a:r>
              <a:rPr lang="ru-RU" sz="2000" dirty="0" smtClean="0">
                <a:latin typeface="+mj-lt"/>
                <a:cs typeface="Times New Roman" panose="02020603050405020304" pitchFamily="18" charset="0"/>
              </a:rPr>
              <a:t>меры</a:t>
            </a:r>
          </a:p>
          <a:p>
            <a:pPr marL="342900" indent="-342900" algn="just">
              <a:buFont typeface="+mj-lt"/>
              <a:buAutoNum type="arabicPeriod"/>
            </a:pPr>
            <a:endParaRPr lang="ru-RU" sz="2000" dirty="0">
              <a:latin typeface="+mj-lt"/>
              <a:cs typeface="Times New Roman" panose="02020603050405020304" pitchFamily="18" charset="0"/>
            </a:endParaRPr>
          </a:p>
          <a:p>
            <a:pPr algn="just"/>
            <a:r>
              <a:rPr lang="ru-RU" sz="2000" dirty="0">
                <a:latin typeface="+mj-lt"/>
                <a:cs typeface="Times New Roman" panose="02020603050405020304" pitchFamily="18" charset="0"/>
              </a:rPr>
              <a:t>Под </a:t>
            </a:r>
            <a:r>
              <a:rPr lang="ru-RU" sz="2000" b="1" dirty="0">
                <a:latin typeface="+mj-lt"/>
                <a:cs typeface="Times New Roman" panose="02020603050405020304" pitchFamily="18" charset="0"/>
              </a:rPr>
              <a:t>опорными словами </a:t>
            </a:r>
            <a:r>
              <a:rPr lang="ru-RU" sz="2000" dirty="0">
                <a:latin typeface="+mj-lt"/>
                <a:cs typeface="Times New Roman" panose="02020603050405020304" pitchFamily="18" charset="0"/>
              </a:rPr>
              <a:t>понимаются слова, которые будут встречаться с высокой частотой в любом </a:t>
            </a:r>
            <a:r>
              <a:rPr lang="ru-RU" sz="2000" dirty="0" smtClean="0">
                <a:latin typeface="+mj-lt"/>
                <a:cs typeface="Times New Roman" panose="02020603050405020304" pitchFamily="18" charset="0"/>
              </a:rPr>
              <a:t>тексте</a:t>
            </a:r>
            <a:r>
              <a:rPr lang="en-US" sz="2000" dirty="0">
                <a:latin typeface="+mj-lt"/>
                <a:cs typeface="Times New Roman" panose="02020603050405020304" pitchFamily="18" charset="0"/>
              </a:rPr>
              <a:t>.</a:t>
            </a:r>
            <a:endParaRPr lang="en-US" sz="2000" dirty="0" smtClean="0">
              <a:latin typeface="+mj-lt"/>
              <a:cs typeface="Times New Roman" panose="02020603050405020304" pitchFamily="18" charset="0"/>
            </a:endParaRPr>
          </a:p>
          <a:p>
            <a:pPr algn="just"/>
            <a:r>
              <a:rPr lang="ru-RU" sz="2000" dirty="0" smtClean="0">
                <a:latin typeface="+mj-lt"/>
                <a:cs typeface="Times New Roman" panose="02020603050405020304" pitchFamily="18" charset="0"/>
              </a:rPr>
              <a:t>В </a:t>
            </a:r>
            <a:r>
              <a:rPr lang="ru-RU" sz="2000" dirty="0">
                <a:latin typeface="+mj-lt"/>
                <a:cs typeface="Times New Roman" panose="02020603050405020304" pitchFamily="18" charset="0"/>
              </a:rPr>
              <a:t>качестве опорных слов </a:t>
            </a:r>
            <a:r>
              <a:rPr lang="ru-RU" sz="2000" dirty="0" smtClean="0">
                <a:latin typeface="+mj-lt"/>
                <a:cs typeface="Times New Roman" panose="02020603050405020304" pitchFamily="18" charset="0"/>
              </a:rPr>
              <a:t>для </a:t>
            </a:r>
            <a:r>
              <a:rPr lang="ru-RU" sz="2000" dirty="0">
                <a:latin typeface="+mj-lt"/>
                <a:cs typeface="Times New Roman" panose="02020603050405020304" pitchFamily="18" charset="0"/>
              </a:rPr>
              <a:t>английского языка можно использовать формы модальных глаголов, а также артикли: </a:t>
            </a:r>
            <a:r>
              <a:rPr lang="ru-RU" sz="2000" dirty="0" err="1">
                <a:latin typeface="+mj-lt"/>
                <a:cs typeface="Times New Roman" panose="02020603050405020304" pitchFamily="18" charset="0"/>
              </a:rPr>
              <a:t>be</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is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are</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was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will</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would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shall</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should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can</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could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has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have</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had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do</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did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does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done</a:t>
            </a:r>
            <a:r>
              <a:rPr lang="ru-RU" sz="2000" dirty="0">
                <a:latin typeface="+mj-lt"/>
                <a:cs typeface="Times New Roman" panose="02020603050405020304" pitchFamily="18" charset="0"/>
              </a:rPr>
              <a:t>, a, </a:t>
            </a:r>
            <a:r>
              <a:rPr lang="ru-RU" sz="2000" dirty="0" err="1">
                <a:latin typeface="+mj-lt"/>
                <a:cs typeface="Times New Roman" panose="02020603050405020304" pitchFamily="18" charset="0"/>
              </a:rPr>
              <a:t>an</a:t>
            </a:r>
            <a:r>
              <a:rPr lang="ru-RU" sz="2000" dirty="0">
                <a:latin typeface="+mj-lt"/>
                <a:cs typeface="Times New Roman" panose="02020603050405020304" pitchFamily="18" charset="0"/>
              </a:rPr>
              <a:t>, </a:t>
            </a:r>
            <a:r>
              <a:rPr lang="ru-RU" sz="2000" dirty="0" err="1" smtClean="0">
                <a:latin typeface="+mj-lt"/>
                <a:cs typeface="Times New Roman" panose="02020603050405020304" pitchFamily="18" charset="0"/>
              </a:rPr>
              <a:t>the</a:t>
            </a:r>
            <a:r>
              <a:rPr lang="ru-RU" sz="2000" dirty="0" smtClean="0">
                <a:latin typeface="+mj-lt"/>
                <a:cs typeface="Times New Roman" panose="02020603050405020304" pitchFamily="18" charset="0"/>
              </a:rPr>
              <a:t>.</a:t>
            </a:r>
          </a:p>
          <a:p>
            <a:pPr algn="just"/>
            <a:r>
              <a:rPr lang="ru-RU" sz="2000" dirty="0" smtClean="0">
                <a:latin typeface="+mj-lt"/>
                <a:cs typeface="Times New Roman" panose="02020603050405020304" pitchFamily="18" charset="0"/>
              </a:rPr>
              <a:t>Для русского языка – можно использовать стоп-слова.</a:t>
            </a:r>
          </a:p>
          <a:p>
            <a:pPr algn="just"/>
            <a:endParaRPr lang="ru-RU" sz="2000" dirty="0" smtClean="0">
              <a:latin typeface="+mj-lt"/>
              <a:cs typeface="Times New Roman" panose="02020603050405020304" pitchFamily="18" charset="0"/>
            </a:endParaRPr>
          </a:p>
          <a:p>
            <a:pPr algn="just"/>
            <a:r>
              <a:rPr lang="ru-RU" sz="2000" dirty="0">
                <a:solidFill>
                  <a:srgbClr val="000000"/>
                </a:solidFill>
                <a:latin typeface="+mj-lt"/>
                <a:ea typeface="Times New Roman" panose="02020603050405020304" pitchFamily="18" charset="0"/>
                <a:cs typeface="Times New Roman" panose="02020603050405020304" pitchFamily="18" charset="0"/>
              </a:rPr>
              <a:t>Качество работы </a:t>
            </a:r>
            <a:r>
              <a:rPr lang="ru-RU" sz="2000" dirty="0" err="1">
                <a:solidFill>
                  <a:srgbClr val="000000"/>
                </a:solidFill>
                <a:latin typeface="+mj-lt"/>
                <a:ea typeface="Times New Roman" panose="02020603050405020304" pitchFamily="18" charset="0"/>
                <a:cs typeface="Times New Roman" panose="02020603050405020304" pitchFamily="18" charset="0"/>
              </a:rPr>
              <a:t>SpotSigs</a:t>
            </a:r>
            <a:r>
              <a:rPr lang="ru-RU" sz="2000" dirty="0">
                <a:solidFill>
                  <a:srgbClr val="000000"/>
                </a:solidFill>
                <a:latin typeface="+mj-lt"/>
                <a:ea typeface="Times New Roman" panose="02020603050405020304" pitchFamily="18" charset="0"/>
                <a:cs typeface="Times New Roman" panose="02020603050405020304" pitchFamily="18" charset="0"/>
              </a:rPr>
              <a:t> во многом зависит от выбора набора опорных слов</a:t>
            </a:r>
            <a:r>
              <a:rPr lang="ru-RU" sz="2000" dirty="0" smtClean="0">
                <a:solidFill>
                  <a:srgbClr val="000000"/>
                </a:solidFill>
                <a:latin typeface="+mj-lt"/>
                <a:ea typeface="Times New Roman" panose="02020603050405020304" pitchFamily="18" charset="0"/>
                <a:cs typeface="Times New Roman" panose="02020603050405020304" pitchFamily="18" charset="0"/>
              </a:rPr>
              <a:t>.</a:t>
            </a:r>
            <a:endParaRPr lang="ru-RU" sz="2000" dirty="0">
              <a:latin typeface="+mj-lt"/>
              <a:cs typeface="Times New Roman" panose="02020603050405020304" pitchFamily="18" charset="0"/>
            </a:endParaRPr>
          </a:p>
        </p:txBody>
      </p:sp>
    </p:spTree>
    <p:extLst>
      <p:ext uri="{BB962C8B-B14F-4D97-AF65-F5344CB8AC3E}">
        <p14:creationId xmlns:p14="http://schemas.microsoft.com/office/powerpoint/2010/main" val="3153834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71075"/>
            <a:ext cx="11713034" cy="298582"/>
          </a:xfrm>
        </p:spPr>
        <p:txBody>
          <a:bodyPr>
            <a:noAutofit/>
          </a:bodyPr>
          <a:lstStyle/>
          <a:p>
            <a:r>
              <a:rPr lang="ru-RU" sz="3200" i="1" dirty="0" smtClean="0">
                <a:solidFill>
                  <a:schemeClr val="tx2">
                    <a:lumMod val="60000"/>
                    <a:lumOff val="40000"/>
                  </a:schemeClr>
                </a:solidFill>
              </a:rPr>
              <a:t>Метод </a:t>
            </a:r>
            <a:r>
              <a:rPr lang="en-US" sz="3200" i="1" dirty="0" err="1" smtClean="0">
                <a:solidFill>
                  <a:schemeClr val="tx2">
                    <a:lumMod val="60000"/>
                    <a:lumOff val="40000"/>
                  </a:schemeClr>
                </a:solidFill>
              </a:rPr>
              <a:t>SpotSigs</a:t>
            </a:r>
            <a:r>
              <a:rPr lang="ru-RU" sz="3200" i="1" dirty="0">
                <a:solidFill>
                  <a:schemeClr val="tx2">
                    <a:lumMod val="60000"/>
                    <a:lumOff val="40000"/>
                  </a:schemeClr>
                </a:solidFill>
              </a:rPr>
              <a:t>,</a:t>
            </a:r>
            <a:r>
              <a:rPr lang="ru-RU" sz="3200" i="1" dirty="0" smtClean="0">
                <a:solidFill>
                  <a:schemeClr val="tx2">
                    <a:lumMod val="60000"/>
                    <a:lumOff val="40000"/>
                  </a:schemeClr>
                </a:solidFill>
              </a:rPr>
              <a:t> пример</a:t>
            </a:r>
            <a:endParaRPr lang="ru-RU" sz="32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13</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 name="Таблица 9"/>
          <p:cNvGraphicFramePr>
            <a:graphicFrameLocks noGrp="1"/>
          </p:cNvGraphicFramePr>
          <p:nvPr>
            <p:extLst>
              <p:ext uri="{D42A27DB-BD31-4B8C-83A1-F6EECF244321}">
                <p14:modId xmlns:p14="http://schemas.microsoft.com/office/powerpoint/2010/main" val="2151389754"/>
              </p:ext>
            </p:extLst>
          </p:nvPr>
        </p:nvGraphicFramePr>
        <p:xfrm>
          <a:off x="6988398" y="1769692"/>
          <a:ext cx="4324870" cy="2966720"/>
        </p:xfrm>
        <a:graphic>
          <a:graphicData uri="http://schemas.openxmlformats.org/drawingml/2006/table">
            <a:tbl>
              <a:tblPr firstRow="1" bandRow="1">
                <a:tableStyleId>{5C22544A-7EE6-4342-B048-85BDC9FD1C3A}</a:tableStyleId>
              </a:tblPr>
              <a:tblGrid>
                <a:gridCol w="2748989"/>
                <a:gridCol w="1575881"/>
              </a:tblGrid>
              <a:tr h="370840">
                <a:tc>
                  <a:txBody>
                    <a:bodyPr/>
                    <a:lstStyle/>
                    <a:p>
                      <a:r>
                        <a:rPr lang="ru-RU" sz="1800" dirty="0" smtClean="0"/>
                        <a:t>Последовательности слов</a:t>
                      </a:r>
                      <a:endParaRPr lang="ru-RU" sz="1800" dirty="0"/>
                    </a:p>
                  </a:txBody>
                  <a:tcPr/>
                </a:tc>
                <a:tc>
                  <a:txBody>
                    <a:bodyPr/>
                    <a:lstStyle/>
                    <a:p>
                      <a:r>
                        <a:rPr lang="ru-RU" sz="1800" dirty="0" err="1" smtClean="0"/>
                        <a:t>Хеш</a:t>
                      </a:r>
                      <a:r>
                        <a:rPr lang="ru-RU" sz="1800" dirty="0" smtClean="0"/>
                        <a:t>-суммы</a:t>
                      </a:r>
                      <a:endParaRPr lang="ru-RU"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 rally,  kick</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0xDB00886E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 weeklong,  campaign</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0xA8F8D1EA</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the: south, Carolina</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0x1FC7939F</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the: record, straight; </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0xCB4E6E0E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an: attack, circulating; </a:t>
                      </a:r>
                      <a:endParaRPr lang="ru-RU" sz="1800" dirty="0" smtClean="0"/>
                    </a:p>
                  </a:txBody>
                  <a:tcPr/>
                </a:tc>
                <a:tc>
                  <a:txBody>
                    <a:bodyPr/>
                    <a:lstStyle/>
                    <a:p>
                      <a:r>
                        <a:rPr lang="ru-RU" sz="1800" dirty="0" smtClean="0"/>
                        <a:t>0x71C381F6</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the: internet, designed;</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0xB8F18059</a:t>
                      </a:r>
                      <a:endParaRPr lang="ru-RU"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is: designed, play</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0xF1B3DC8C</a:t>
                      </a:r>
                    </a:p>
                  </a:txBody>
                  <a:tcPr/>
                </a:tc>
              </a:tr>
            </a:tbl>
          </a:graphicData>
        </a:graphic>
      </p:graphicFrame>
      <p:sp>
        <p:nvSpPr>
          <p:cNvPr id="12" name="TextBox 11"/>
          <p:cNvSpPr txBox="1"/>
          <p:nvPr/>
        </p:nvSpPr>
        <p:spPr>
          <a:xfrm>
            <a:off x="246744" y="2312972"/>
            <a:ext cx="5292588" cy="1938992"/>
          </a:xfrm>
          <a:prstGeom prst="rect">
            <a:avLst/>
          </a:prstGeom>
          <a:noFill/>
          <a:ln>
            <a:solidFill>
              <a:schemeClr val="accent1"/>
            </a:solidFill>
          </a:ln>
        </p:spPr>
        <p:txBody>
          <a:bodyPr wrap="square" rtlCol="0">
            <a:spAutoFit/>
          </a:bodyPr>
          <a:lstStyle/>
          <a:p>
            <a:pPr algn="just"/>
            <a:r>
              <a:rPr lang="en-US" sz="2000" i="1" dirty="0" smtClean="0"/>
              <a:t>«</a:t>
            </a:r>
            <a:r>
              <a:rPr lang="en-US" sz="2000" i="1" dirty="0"/>
              <a:t>At a rally to kick off a weeklong campaign for the South Carolina primary, Obama tried to set the record straight from an attack circulating widely on the Internet that is designed to play into prejudices against Muslims and fears of terrorism.» </a:t>
            </a:r>
            <a:endParaRPr lang="ru-RU" sz="2000" i="1" dirty="0"/>
          </a:p>
        </p:txBody>
      </p:sp>
      <p:sp>
        <p:nvSpPr>
          <p:cNvPr id="15" name="Стрелка вправо 14"/>
          <p:cNvSpPr/>
          <p:nvPr/>
        </p:nvSpPr>
        <p:spPr>
          <a:xfrm>
            <a:off x="5994400" y="3062552"/>
            <a:ext cx="6477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994400" y="2693220"/>
            <a:ext cx="538930" cy="369332"/>
          </a:xfrm>
          <a:prstGeom prst="rect">
            <a:avLst/>
          </a:prstGeom>
          <a:noFill/>
        </p:spPr>
        <p:txBody>
          <a:bodyPr wrap="none" rtlCol="0">
            <a:spAutoFit/>
          </a:bodyPr>
          <a:lstStyle/>
          <a:p>
            <a:r>
              <a:rPr lang="en-US" dirty="0" smtClean="0"/>
              <a:t>n=2</a:t>
            </a:r>
            <a:endParaRPr lang="ru-RU" dirty="0"/>
          </a:p>
        </p:txBody>
      </p:sp>
    </p:spTree>
    <p:extLst>
      <p:ext uri="{BB962C8B-B14F-4D97-AF65-F5344CB8AC3E}">
        <p14:creationId xmlns:p14="http://schemas.microsoft.com/office/powerpoint/2010/main" val="3432600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Коэффициент </a:t>
            </a:r>
            <a:r>
              <a:rPr lang="ru-RU" sz="3600" i="1" dirty="0" err="1" smtClean="0">
                <a:solidFill>
                  <a:schemeClr val="tx2">
                    <a:lumMod val="60000"/>
                    <a:lumOff val="40000"/>
                  </a:schemeClr>
                </a:solidFill>
              </a:rPr>
              <a:t>Джаро-Винклера</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14</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mc:AlternateContent xmlns:mc="http://schemas.openxmlformats.org/markup-compatibility/2006" xmlns:a14="http://schemas.microsoft.com/office/drawing/2010/main">
        <mc:Choice Requires="a14">
          <p:sp>
            <p:nvSpPr>
              <p:cNvPr id="2" name="TextBox 1"/>
              <p:cNvSpPr txBox="1"/>
              <p:nvPr/>
            </p:nvSpPr>
            <p:spPr>
              <a:xfrm>
                <a:off x="609601" y="972065"/>
                <a:ext cx="10824594" cy="2791213"/>
              </a:xfrm>
              <a:prstGeom prst="rect">
                <a:avLst/>
              </a:prstGeom>
              <a:noFill/>
            </p:spPr>
            <p:txBody>
              <a:bodyPr wrap="square" rtlCol="0">
                <a:spAutoFit/>
              </a:bodyPr>
              <a:lstStyle/>
              <a:p>
                <a:r>
                  <a:rPr lang="ru-RU" dirty="0">
                    <a:solidFill>
                      <a:srgbClr val="000000"/>
                    </a:solidFill>
                    <a:latin typeface="Times New Roman" panose="02020603050405020304" pitchFamily="18" charset="0"/>
                    <a:ea typeface="Times New Roman" panose="02020603050405020304" pitchFamily="18" charset="0"/>
                  </a:rPr>
                  <a:t>Коэффициент </a:t>
                </a:r>
                <a:r>
                  <a:rPr lang="ru-RU" dirty="0" err="1">
                    <a:solidFill>
                      <a:srgbClr val="000000"/>
                    </a:solidFill>
                    <a:latin typeface="Times New Roman" panose="02020603050405020304" pitchFamily="18" charset="0"/>
                    <a:ea typeface="Times New Roman" panose="02020603050405020304" pitchFamily="18" charset="0"/>
                  </a:rPr>
                  <a:t>Джаро-Винклера</a:t>
                </a:r>
                <a:r>
                  <a:rPr lang="ru-RU" dirty="0">
                    <a:solidFill>
                      <a:srgbClr val="000000"/>
                    </a:solidFill>
                    <a:latin typeface="Times New Roman" panose="02020603050405020304" pitchFamily="18" charset="0"/>
                    <a:ea typeface="Times New Roman" panose="02020603050405020304" pitchFamily="18" charset="0"/>
                  </a:rPr>
                  <a:t> представляет собой  меру схожести строк для измерения расстояния между двумя последовательностями символов. </a:t>
                </a:r>
              </a:p>
              <a:p>
                <a:pPr/>
                <a14:m>
                  <m:oMathPara xmlns:m="http://schemas.openxmlformats.org/officeDocument/2006/math">
                    <m:oMathParaPr>
                      <m:jc m:val="centerGroup"/>
                    </m:oMathParaPr>
                    <m:oMath xmlns:m="http://schemas.openxmlformats.org/officeDocument/2006/math">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𝑤</m:t>
                          </m:r>
                        </m:sub>
                      </m:sSub>
                      <m:r>
                        <a:rPr lang="ru-RU">
                          <a:solidFill>
                            <a:srgbClr val="000000"/>
                          </a:solidFill>
                          <a:latin typeface="Cambria Math" panose="02040503050406030204" pitchFamily="18" charset="0"/>
                          <a:ea typeface="Times New Roman" panose="02020603050405020304" pitchFamily="18" charset="0"/>
                        </a:rPr>
                        <m:t>=</m:t>
                      </m:r>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𝑗</m:t>
                          </m:r>
                        </m:sub>
                      </m:sSub>
                      <m:r>
                        <a:rPr lang="ru-RU">
                          <a:solidFill>
                            <a:srgbClr val="000000"/>
                          </a:solidFill>
                          <a:latin typeface="Cambria Math" panose="02040503050406030204" pitchFamily="18" charset="0"/>
                          <a:ea typeface="Times New Roman" panose="02020603050405020304" pitchFamily="18" charset="0"/>
                        </a:rPr>
                        <m:t>+</m:t>
                      </m:r>
                      <m:d>
                        <m:dPr>
                          <m:ctrlPr>
                            <a:rPr lang="ru-RU" i="1">
                              <a:solidFill>
                                <a:srgbClr val="000000"/>
                              </a:solidFill>
                              <a:latin typeface="Cambria Math"/>
                              <a:ea typeface="Times New Roman" panose="02020603050405020304" pitchFamily="18" charset="0"/>
                            </a:rPr>
                          </m:ctrlPr>
                        </m:dPr>
                        <m:e>
                          <m:r>
                            <a:rPr lang="ru-RU">
                              <a:solidFill>
                                <a:srgbClr val="000000"/>
                              </a:solidFill>
                              <a:latin typeface="Cambria Math" panose="02040503050406030204" pitchFamily="18" charset="0"/>
                              <a:ea typeface="Times New Roman" panose="02020603050405020304" pitchFamily="18" charset="0"/>
                            </a:rPr>
                            <m:t>𝑙</m:t>
                          </m:r>
                          <m:r>
                            <a:rPr lang="ru-RU">
                              <a:solidFill>
                                <a:srgbClr val="000000"/>
                              </a:solidFill>
                              <a:latin typeface="Cambria Math" panose="02040503050406030204" pitchFamily="18" charset="0"/>
                              <a:ea typeface="Times New Roman" panose="02020603050405020304" pitchFamily="18" charset="0"/>
                            </a:rPr>
                            <m:t>∗</m:t>
                          </m:r>
                          <m:r>
                            <a:rPr lang="ru-RU">
                              <a:solidFill>
                                <a:srgbClr val="000000"/>
                              </a:solidFill>
                              <a:latin typeface="Cambria Math" panose="02040503050406030204" pitchFamily="18" charset="0"/>
                              <a:ea typeface="Times New Roman" panose="02020603050405020304" pitchFamily="18" charset="0"/>
                            </a:rPr>
                            <m:t>𝑝</m:t>
                          </m:r>
                          <m:d>
                            <m:dPr>
                              <m:ctrlPr>
                                <a:rPr lang="ru-RU" i="1">
                                  <a:solidFill>
                                    <a:srgbClr val="000000"/>
                                  </a:solidFill>
                                  <a:latin typeface="Cambria Math"/>
                                  <a:ea typeface="Times New Roman" panose="02020603050405020304" pitchFamily="18" charset="0"/>
                                </a:rPr>
                              </m:ctrlPr>
                            </m:dPr>
                            <m:e>
                              <m:r>
                                <a:rPr lang="ru-RU">
                                  <a:solidFill>
                                    <a:srgbClr val="000000"/>
                                  </a:solidFill>
                                  <a:latin typeface="Cambria Math" panose="02040503050406030204" pitchFamily="18" charset="0"/>
                                  <a:ea typeface="Times New Roman" panose="02020603050405020304" pitchFamily="18" charset="0"/>
                                </a:rPr>
                                <m:t>1−</m:t>
                              </m:r>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𝑗</m:t>
                                  </m:r>
                                </m:sub>
                              </m:sSub>
                            </m:e>
                          </m:d>
                        </m:e>
                      </m:d>
                    </m:oMath>
                  </m:oMathPara>
                </a14:m>
                <a:endParaRPr lang="ru-RU" dirty="0">
                  <a:solidFill>
                    <a:srgbClr val="000000"/>
                  </a:solidFill>
                  <a:latin typeface="Times New Roman" panose="02020603050405020304" pitchFamily="18" charset="0"/>
                  <a:ea typeface="Times New Roman" panose="02020603050405020304" pitchFamily="18" charset="0"/>
                </a:endParaRPr>
              </a:p>
              <a:p>
                <a:r>
                  <a:rPr lang="ru-RU" dirty="0">
                    <a:solidFill>
                      <a:srgbClr val="000000"/>
                    </a:solidFill>
                    <a:latin typeface="Times New Roman" panose="02020603050405020304" pitchFamily="18" charset="0"/>
                    <a:ea typeface="Times New Roman" panose="02020603050405020304" pitchFamily="18" charset="0"/>
                  </a:rPr>
                  <a:t>Это вариант, который в 1999 году предложил Уильям Э. </a:t>
                </a:r>
                <a:r>
                  <a:rPr lang="ru-RU" dirty="0" err="1">
                    <a:solidFill>
                      <a:srgbClr val="000000"/>
                    </a:solidFill>
                    <a:latin typeface="Times New Roman" panose="02020603050405020304" pitchFamily="18" charset="0"/>
                    <a:ea typeface="Times New Roman" panose="02020603050405020304" pitchFamily="18" charset="0"/>
                  </a:rPr>
                  <a:t>Винклер</a:t>
                </a:r>
                <a:r>
                  <a:rPr lang="ru-RU" dirty="0">
                    <a:solidFill>
                      <a:srgbClr val="000000"/>
                    </a:solidFill>
                    <a:latin typeface="Times New Roman" panose="02020603050405020304" pitchFamily="18" charset="0"/>
                    <a:ea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rPr>
                  <a:t>William</a:t>
                </a:r>
                <a:r>
                  <a:rPr lang="ru-RU" dirty="0">
                    <a:solidFill>
                      <a:srgbClr val="000000"/>
                    </a:solidFill>
                    <a:latin typeface="Times New Roman" panose="02020603050405020304" pitchFamily="18" charset="0"/>
                    <a:ea typeface="Times New Roman" panose="02020603050405020304" pitchFamily="18" charset="0"/>
                  </a:rPr>
                  <a:t> E. </a:t>
                </a:r>
                <a:r>
                  <a:rPr lang="ru-RU" dirty="0" err="1">
                    <a:solidFill>
                      <a:srgbClr val="000000"/>
                    </a:solidFill>
                    <a:latin typeface="Times New Roman" panose="02020603050405020304" pitchFamily="18" charset="0"/>
                    <a:ea typeface="Times New Roman" panose="02020603050405020304" pitchFamily="18" charset="0"/>
                  </a:rPr>
                  <a:t>Winkler</a:t>
                </a:r>
                <a:r>
                  <a:rPr lang="ru-RU" dirty="0">
                    <a:solidFill>
                      <a:srgbClr val="000000"/>
                    </a:solidFill>
                    <a:latin typeface="Times New Roman" panose="02020603050405020304" pitchFamily="18" charset="0"/>
                    <a:ea typeface="Times New Roman" panose="02020603050405020304" pitchFamily="18" charset="0"/>
                  </a:rPr>
                  <a:t>) на основе расстояния </a:t>
                </a:r>
                <a:r>
                  <a:rPr lang="ru-RU" dirty="0" err="1">
                    <a:solidFill>
                      <a:srgbClr val="000000"/>
                    </a:solidFill>
                    <a:latin typeface="Times New Roman" panose="02020603050405020304" pitchFamily="18" charset="0"/>
                    <a:ea typeface="Times New Roman" panose="02020603050405020304" pitchFamily="18" charset="0"/>
                  </a:rPr>
                  <a:t>Джаро</a:t>
                </a:r>
                <a:r>
                  <a:rPr lang="ru-RU" dirty="0">
                    <a:solidFill>
                      <a:srgbClr val="000000"/>
                    </a:solidFill>
                    <a:latin typeface="Times New Roman" panose="02020603050405020304" pitchFamily="18" charset="0"/>
                    <a:ea typeface="Times New Roman" panose="02020603050405020304" pitchFamily="18" charset="0"/>
                  </a:rPr>
                  <a:t> (1989, Мэтью А. </a:t>
                </a:r>
                <a:r>
                  <a:rPr lang="ru-RU" dirty="0" err="1">
                    <a:solidFill>
                      <a:srgbClr val="000000"/>
                    </a:solidFill>
                    <a:latin typeface="Times New Roman" panose="02020603050405020304" pitchFamily="18" charset="0"/>
                    <a:ea typeface="Times New Roman" panose="02020603050405020304" pitchFamily="18" charset="0"/>
                  </a:rPr>
                  <a:t>Джаро</a:t>
                </a:r>
                <a:r>
                  <a:rPr lang="ru-RU" dirty="0">
                    <a:solidFill>
                      <a:srgbClr val="000000"/>
                    </a:solidFill>
                    <a:latin typeface="Times New Roman" panose="02020603050405020304" pitchFamily="18" charset="0"/>
                    <a:ea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rPr>
                  <a:t>Matthew</a:t>
                </a:r>
                <a:r>
                  <a:rPr lang="ru-RU" dirty="0">
                    <a:solidFill>
                      <a:srgbClr val="000000"/>
                    </a:solidFill>
                    <a:latin typeface="Times New Roman" panose="02020603050405020304" pitchFamily="18" charset="0"/>
                    <a:ea typeface="Times New Roman" panose="02020603050405020304" pitchFamily="18" charset="0"/>
                  </a:rPr>
                  <a:t> A. </a:t>
                </a:r>
                <a:r>
                  <a:rPr lang="ru-RU" dirty="0" err="1">
                    <a:solidFill>
                      <a:srgbClr val="000000"/>
                    </a:solidFill>
                    <a:latin typeface="Times New Roman" panose="02020603050405020304" pitchFamily="18" charset="0"/>
                    <a:ea typeface="Times New Roman" panose="02020603050405020304" pitchFamily="18" charset="0"/>
                  </a:rPr>
                  <a:t>Jaro</a:t>
                </a:r>
                <a:r>
                  <a:rPr lang="ru-RU" dirty="0">
                    <a:solidFill>
                      <a:srgbClr val="000000"/>
                    </a:solidFill>
                    <a:latin typeface="Times New Roman" panose="02020603050405020304" pitchFamily="18" charset="0"/>
                    <a:ea typeface="Times New Roman" panose="02020603050405020304" pitchFamily="18" charset="0"/>
                  </a:rPr>
                  <a:t>). </a:t>
                </a:r>
              </a:p>
              <a:p>
                <a:r>
                  <a:rPr lang="ru-RU" dirty="0">
                    <a:solidFill>
                      <a:srgbClr val="000000"/>
                    </a:solidFill>
                    <a:latin typeface="Times New Roman" panose="02020603050405020304" pitchFamily="18" charset="0"/>
                    <a:ea typeface="Times New Roman" panose="02020603050405020304" pitchFamily="18" charset="0"/>
                  </a:rPr>
                  <a:t>Неформально, расстояние </a:t>
                </a:r>
                <a:r>
                  <a:rPr lang="ru-RU" dirty="0" err="1">
                    <a:solidFill>
                      <a:srgbClr val="000000"/>
                    </a:solidFill>
                    <a:latin typeface="Times New Roman" panose="02020603050405020304" pitchFamily="18" charset="0"/>
                    <a:ea typeface="Times New Roman" panose="02020603050405020304" pitchFamily="18" charset="0"/>
                  </a:rPr>
                  <a:t>Джаро</a:t>
                </a:r>
                <a:r>
                  <a:rPr lang="ru-RU" dirty="0">
                    <a:solidFill>
                      <a:srgbClr val="000000"/>
                    </a:solidFill>
                    <a:latin typeface="Times New Roman" panose="02020603050405020304" pitchFamily="18" charset="0"/>
                    <a:ea typeface="Times New Roman" panose="02020603050405020304" pitchFamily="18" charset="0"/>
                  </a:rPr>
                  <a:t> между двумя словами — это минимальное число </a:t>
                </a:r>
                <a:r>
                  <a:rPr lang="ru-RU" dirty="0" err="1">
                    <a:solidFill>
                      <a:srgbClr val="000000"/>
                    </a:solidFill>
                    <a:latin typeface="Times New Roman" panose="02020603050405020304" pitchFamily="18" charset="0"/>
                    <a:ea typeface="Times New Roman" panose="02020603050405020304" pitchFamily="18" charset="0"/>
                  </a:rPr>
                  <a:t>односимвольных</a:t>
                </a:r>
                <a:r>
                  <a:rPr lang="ru-RU" dirty="0">
                    <a:solidFill>
                      <a:srgbClr val="000000"/>
                    </a:solidFill>
                    <a:latin typeface="Times New Roman" panose="02020603050405020304" pitchFamily="18" charset="0"/>
                    <a:ea typeface="Times New Roman" panose="02020603050405020304" pitchFamily="18" charset="0"/>
                  </a:rPr>
                  <a:t> преобразований, которое необходимо для того, чтобы изменить одно слово в другое.</a:t>
                </a:r>
              </a:p>
              <a:p>
                <a:pPr/>
                <a14:m>
                  <m:oMathPara xmlns:m="http://schemas.openxmlformats.org/officeDocument/2006/math">
                    <m:oMathParaPr>
                      <m:jc m:val="centerGroup"/>
                    </m:oMathParaPr>
                    <m:oMath xmlns:m="http://schemas.openxmlformats.org/officeDocument/2006/math">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𝑗</m:t>
                          </m:r>
                        </m:sub>
                      </m:sSub>
                      <m:r>
                        <a:rPr lang="ru-RU">
                          <a:solidFill>
                            <a:srgbClr val="000000"/>
                          </a:solidFill>
                          <a:latin typeface="Cambria Math" panose="02040503050406030204" pitchFamily="18" charset="0"/>
                          <a:ea typeface="Times New Roman" panose="02020603050405020304" pitchFamily="18" charset="0"/>
                        </a:rPr>
                        <m:t>= </m:t>
                      </m:r>
                      <m:f>
                        <m:fPr>
                          <m:ctrlPr>
                            <a:rPr lang="ru-RU" i="1">
                              <a:solidFill>
                                <a:srgbClr val="000000"/>
                              </a:solidFill>
                              <a:latin typeface="Cambria Math"/>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1</m:t>
                          </m:r>
                        </m:num>
                        <m:den>
                          <m:r>
                            <a:rPr lang="ru-RU">
                              <a:solidFill>
                                <a:srgbClr val="000000"/>
                              </a:solidFill>
                              <a:latin typeface="Cambria Math" panose="02040503050406030204" pitchFamily="18" charset="0"/>
                              <a:ea typeface="Times New Roman" panose="02020603050405020304" pitchFamily="18" charset="0"/>
                            </a:rPr>
                            <m:t>3</m:t>
                          </m:r>
                        </m:den>
                      </m:f>
                      <m:d>
                        <m:dPr>
                          <m:ctrlPr>
                            <a:rPr lang="ru-RU" i="1">
                              <a:solidFill>
                                <a:srgbClr val="000000"/>
                              </a:solidFill>
                              <a:latin typeface="Cambria Math"/>
                              <a:ea typeface="Times New Roman" panose="02020603050405020304" pitchFamily="18" charset="0"/>
                            </a:rPr>
                          </m:ctrlPr>
                        </m:dPr>
                        <m:e>
                          <m:f>
                            <m:fPr>
                              <m:ctrlPr>
                                <a:rPr lang="ru-RU" i="1">
                                  <a:solidFill>
                                    <a:srgbClr val="000000"/>
                                  </a:solidFill>
                                  <a:latin typeface="Cambria Math"/>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𝑚</m:t>
                              </m:r>
                            </m:num>
                            <m:den>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𝑆</m:t>
                                  </m:r>
                                </m:e>
                                <m:sub>
                                  <m:r>
                                    <a:rPr lang="ru-RU">
                                      <a:solidFill>
                                        <a:srgbClr val="000000"/>
                                      </a:solidFill>
                                      <a:latin typeface="Cambria Math" panose="02040503050406030204" pitchFamily="18" charset="0"/>
                                      <a:ea typeface="Times New Roman" panose="02020603050405020304" pitchFamily="18" charset="0"/>
                                    </a:rPr>
                                    <m:t>1</m:t>
                                  </m:r>
                                </m:sub>
                              </m:sSub>
                            </m:den>
                          </m:f>
                          <m:r>
                            <a:rPr lang="ru-RU">
                              <a:solidFill>
                                <a:srgbClr val="000000"/>
                              </a:solidFill>
                              <a:latin typeface="Cambria Math" panose="02040503050406030204" pitchFamily="18" charset="0"/>
                              <a:ea typeface="Times New Roman" panose="02020603050405020304" pitchFamily="18" charset="0"/>
                            </a:rPr>
                            <m:t>+</m:t>
                          </m:r>
                          <m:f>
                            <m:fPr>
                              <m:ctrlPr>
                                <a:rPr lang="ru-RU" i="1">
                                  <a:solidFill>
                                    <a:srgbClr val="000000"/>
                                  </a:solidFill>
                                  <a:latin typeface="Cambria Math"/>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𝑚</m:t>
                              </m:r>
                            </m:num>
                            <m:den>
                              <m:sSub>
                                <m:sSubPr>
                                  <m:ctrlPr>
                                    <a:rPr lang="ru-RU" i="1">
                                      <a:solidFill>
                                        <a:srgbClr val="000000"/>
                                      </a:solidFill>
                                      <a:latin typeface="Cambria Math"/>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𝑆</m:t>
                                  </m:r>
                                </m:e>
                                <m:sub>
                                  <m:r>
                                    <a:rPr lang="ru-RU">
                                      <a:solidFill>
                                        <a:srgbClr val="000000"/>
                                      </a:solidFill>
                                      <a:latin typeface="Cambria Math" panose="02040503050406030204" pitchFamily="18" charset="0"/>
                                      <a:ea typeface="Times New Roman" panose="02020603050405020304" pitchFamily="18" charset="0"/>
                                    </a:rPr>
                                    <m:t>2</m:t>
                                  </m:r>
                                </m:sub>
                              </m:sSub>
                            </m:den>
                          </m:f>
                          <m:r>
                            <a:rPr lang="ru-RU">
                              <a:solidFill>
                                <a:srgbClr val="000000"/>
                              </a:solidFill>
                              <a:latin typeface="Cambria Math" panose="02040503050406030204" pitchFamily="18" charset="0"/>
                              <a:ea typeface="Times New Roman" panose="02020603050405020304" pitchFamily="18" charset="0"/>
                            </a:rPr>
                            <m:t>+</m:t>
                          </m:r>
                          <m:f>
                            <m:fPr>
                              <m:ctrlPr>
                                <a:rPr lang="ru-RU" i="1">
                                  <a:solidFill>
                                    <a:srgbClr val="000000"/>
                                  </a:solidFill>
                                  <a:latin typeface="Cambria Math"/>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𝑚</m:t>
                              </m:r>
                              <m:r>
                                <a:rPr lang="ru-RU">
                                  <a:solidFill>
                                    <a:srgbClr val="000000"/>
                                  </a:solidFill>
                                  <a:latin typeface="Cambria Math" panose="02040503050406030204" pitchFamily="18" charset="0"/>
                                  <a:ea typeface="Times New Roman" panose="02020603050405020304" pitchFamily="18" charset="0"/>
                                </a:rPr>
                                <m:t>−</m:t>
                              </m:r>
                              <m:r>
                                <a:rPr lang="ru-RU">
                                  <a:solidFill>
                                    <a:srgbClr val="000000"/>
                                  </a:solidFill>
                                  <a:latin typeface="Cambria Math" panose="02040503050406030204" pitchFamily="18" charset="0"/>
                                  <a:ea typeface="Times New Roman" panose="02020603050405020304" pitchFamily="18" charset="0"/>
                                </a:rPr>
                                <m:t>𝑡</m:t>
                              </m:r>
                            </m:num>
                            <m:den>
                              <m:r>
                                <a:rPr lang="ru-RU">
                                  <a:solidFill>
                                    <a:srgbClr val="000000"/>
                                  </a:solidFill>
                                  <a:latin typeface="Cambria Math" panose="02040503050406030204" pitchFamily="18" charset="0"/>
                                  <a:ea typeface="Times New Roman" panose="02020603050405020304" pitchFamily="18" charset="0"/>
                                </a:rPr>
                                <m:t>𝑚</m:t>
                              </m:r>
                            </m:den>
                          </m:f>
                        </m:e>
                      </m:d>
                    </m:oMath>
                  </m:oMathPara>
                </a14:m>
                <a:endParaRPr lang="ru-RU" dirty="0">
                  <a:solidFill>
                    <a:srgbClr val="000000"/>
                  </a:solidFill>
                  <a:latin typeface="Times New Roman" panose="02020603050405020304" pitchFamily="18" charset="0"/>
                  <a:ea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09601" y="972065"/>
                <a:ext cx="10824594" cy="2791213"/>
              </a:xfrm>
              <a:prstGeom prst="rect">
                <a:avLst/>
              </a:prstGeom>
              <a:blipFill rotWithShape="0">
                <a:blip r:embed="rId2"/>
                <a:stretch>
                  <a:fillRect l="-450" t="-109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790833" y="3763278"/>
                <a:ext cx="10643362" cy="2031325"/>
              </a:xfrm>
              <a:prstGeom prst="rect">
                <a:avLst/>
              </a:prstGeom>
            </p:spPr>
            <p:txBody>
              <a:bodyPr wrap="square">
                <a:spAutoFit/>
              </a:bodyPr>
              <a:lstStyle/>
              <a:p>
                <a:r>
                  <a:rPr lang="ru-RU" dirty="0" smtClean="0">
                    <a:solidFill>
                      <a:srgbClr val="000000"/>
                    </a:solidFill>
                    <a:latin typeface="Times New Roman" panose="02020603050405020304" pitchFamily="18" charset="0"/>
                    <a:ea typeface="Times New Roman" panose="02020603050405020304" pitchFamily="18" charset="0"/>
                  </a:rPr>
                  <a:t>где </a:t>
                </a:r>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ru-RU" dirty="0">
                    <a:solidFill>
                      <a:srgbClr val="000000"/>
                    </a:solidFill>
                    <a:effectLst/>
                    <a:latin typeface="Times New Roman" panose="02020603050405020304" pitchFamily="18" charset="0"/>
                    <a:ea typeface="Times New Roman" panose="02020603050405020304" pitchFamily="18" charset="0"/>
                  </a:rPr>
                  <a:t> – количество соответствующих символов (символы считаются соответствующими, если они равны и  находятся не далее, чем </a:t>
                </a:r>
                <a14:m>
                  <m:oMath xmlns:m="http://schemas.openxmlformats.org/officeDocument/2006/math">
                    <m:sSub>
                      <m:sSubPr>
                        <m:ctrlPr>
                          <a:rPr lang="ru-RU" i="1">
                            <a:effectLst/>
                            <a:latin typeface="Cambria Math"/>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(0.5∗</m:t>
                        </m:r>
                        <m:r>
                          <a:rPr lang="ru-RU" i="1">
                            <a:effectLst/>
                            <a:latin typeface="Cambria Math" panose="02040503050406030204" pitchFamily="18" charset="0"/>
                            <a:ea typeface="Times New Roman" panose="02020603050405020304" pitchFamily="18" charset="0"/>
                            <a:cs typeface="Times New Roman" panose="02020603050405020304" pitchFamily="18" charset="0"/>
                          </a:rPr>
                          <m:t>𝑚𝑎𝑥</m:t>
                        </m:r>
                        <m:r>
                          <a:rPr lang="ru-RU" i="1">
                            <a:effectLst/>
                            <a:latin typeface="Cambria Math" panose="02040503050406030204" pitchFamily="18" charset="0"/>
                            <a:ea typeface="Times New Roman" panose="02020603050405020304" pitchFamily="18" charset="0"/>
                            <a:cs typeface="Times New Roman" panose="02020603050405020304" pitchFamily="18" charset="0"/>
                          </a:rPr>
                          <m:t>{</m:t>
                        </m:r>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effectLst/>
                            <a:latin typeface="Cambria Math"/>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dirty="0">
                    <a:solidFill>
                      <a:srgbClr val="000000"/>
                    </a:solidFill>
                    <a:effectLst/>
                    <a:latin typeface="Times New Roman" panose="02020603050405020304" pitchFamily="18" charset="0"/>
                    <a:ea typeface="Times New Roman" panose="02020603050405020304" pitchFamily="18" charset="0"/>
                  </a:rPr>
                  <a:t> друг от друга); </a:t>
                </a:r>
                <a:endParaRPr lang="ru-RU" i="1" dirty="0" smtClean="0">
                  <a:effectLst/>
                  <a:latin typeface="Cambria Math" panose="02040503050406030204" pitchFamily="18" charset="0"/>
                  <a:ea typeface="Times New Roman" panose="02020603050405020304" pitchFamily="18" charset="0"/>
                  <a:cs typeface="Times New Roman" panose="02020603050405020304" pitchFamily="18" charset="0"/>
                </a:endParaRPr>
              </a:p>
              <a:p>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ru-RU" dirty="0">
                    <a:solidFill>
                      <a:srgbClr val="000000"/>
                    </a:solidFill>
                    <a:effectLst/>
                    <a:latin typeface="Times New Roman" panose="02020603050405020304" pitchFamily="18" charset="0"/>
                    <a:ea typeface="Times New Roman" panose="02020603050405020304" pitchFamily="18" charset="0"/>
                  </a:rPr>
                  <a:t> – количество перестановок (вычисляется как число соответствующих символов, расположенных в различном порядке, деленное на 2</a:t>
                </a:r>
                <a:r>
                  <a:rPr lang="ru-RU" dirty="0" smtClean="0">
                    <a:solidFill>
                      <a:srgbClr val="000000"/>
                    </a:solidFill>
                    <a:effectLst/>
                    <a:latin typeface="Times New Roman" panose="02020603050405020304" pitchFamily="18" charset="0"/>
                    <a:ea typeface="Times New Roman" panose="02020603050405020304" pitchFamily="18" charset="0"/>
                  </a:rPr>
                  <a:t>);</a:t>
                </a:r>
              </a:p>
              <a:p>
                <a14:m>
                  <m:oMath xmlns:m="http://schemas.openxmlformats.org/officeDocument/2006/math">
                    <m:sSub>
                      <m:sSubPr>
                        <m:ctrlPr>
                          <a:rPr lang="ru-RU" i="1">
                            <a:effectLst/>
                            <a:latin typeface="Cambria Math"/>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i="1">
                            <a:effectLst/>
                            <a:latin typeface="Cambria Math"/>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dirty="0">
                    <a:solidFill>
                      <a:srgbClr val="000000"/>
                    </a:solidFill>
                    <a:effectLst/>
                    <a:latin typeface="Times New Roman" panose="02020603050405020304" pitchFamily="18" charset="0"/>
                    <a:ea typeface="Times New Roman" panose="02020603050405020304" pitchFamily="18" charset="0"/>
                  </a:rPr>
                  <a:t> – длины сравниваемых строк</a:t>
                </a:r>
                <a:r>
                  <a:rPr lang="ru-RU" dirty="0" smtClean="0">
                    <a:solidFill>
                      <a:srgbClr val="000000"/>
                    </a:solidFill>
                    <a:effectLst/>
                    <a:latin typeface="Times New Roman" panose="02020603050405020304" pitchFamily="18" charset="0"/>
                    <a:ea typeface="Times New Roman" panose="02020603050405020304" pitchFamily="18" charset="0"/>
                  </a:rPr>
                  <a:t>;</a:t>
                </a:r>
              </a:p>
              <a:p>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ru-RU" dirty="0">
                    <a:solidFill>
                      <a:srgbClr val="000000"/>
                    </a:solidFill>
                    <a:effectLst/>
                    <a:latin typeface="Times New Roman" panose="02020603050405020304" pitchFamily="18" charset="0"/>
                    <a:ea typeface="Times New Roman" panose="02020603050405020304" pitchFamily="18" charset="0"/>
                  </a:rPr>
                  <a:t> – число общих начальных символов (не больше 4-х); </a:t>
                </a:r>
                <a:endParaRPr lang="ru-RU" i="1" dirty="0" smtClean="0">
                  <a:effectLst/>
                  <a:latin typeface="Cambria Math" panose="02040503050406030204" pitchFamily="18" charset="0"/>
                  <a:ea typeface="Times New Roman" panose="02020603050405020304" pitchFamily="18" charset="0"/>
                  <a:cs typeface="Times New Roman" panose="02020603050405020304" pitchFamily="18" charset="0"/>
                </a:endParaRPr>
              </a:p>
              <a:p>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ru-RU" dirty="0">
                    <a:solidFill>
                      <a:srgbClr val="000000"/>
                    </a:solidFill>
                    <a:effectLst/>
                    <a:latin typeface="Times New Roman" panose="02020603050405020304" pitchFamily="18" charset="0"/>
                    <a:ea typeface="Times New Roman" panose="02020603050405020304" pitchFamily="18" charset="0"/>
                  </a:rPr>
                  <a:t> – масштабный </a:t>
                </a:r>
                <a:r>
                  <a:rPr lang="ru-RU" dirty="0" smtClean="0">
                    <a:solidFill>
                      <a:srgbClr val="000000"/>
                    </a:solidFill>
                    <a:effectLst/>
                    <a:latin typeface="Times New Roman" panose="02020603050405020304" pitchFamily="18" charset="0"/>
                    <a:ea typeface="Times New Roman" panose="02020603050405020304" pitchFamily="18" charset="0"/>
                  </a:rPr>
                  <a:t>коэффициент, </a:t>
                </a:r>
                <a:r>
                  <a:rPr lang="en-US" dirty="0" smtClean="0">
                    <a:solidFill>
                      <a:srgbClr val="000000"/>
                    </a:solidFill>
                    <a:effectLst/>
                    <a:latin typeface="Times New Roman" panose="02020603050405020304" pitchFamily="18" charset="0"/>
                    <a:ea typeface="Times New Roman" panose="02020603050405020304" pitchFamily="18" charset="0"/>
                  </a:rPr>
                  <a:t>[0 - 0,25]</a:t>
                </a:r>
                <a:r>
                  <a:rPr lang="ru-RU" dirty="0" smtClean="0">
                    <a:solidFill>
                      <a:srgbClr val="000000"/>
                    </a:solidFill>
                    <a:effectLst/>
                    <a:latin typeface="Times New Roman" panose="02020603050405020304" pitchFamily="18" charset="0"/>
                    <a:ea typeface="Times New Roman" panose="02020603050405020304" pitchFamily="18" charset="0"/>
                  </a:rPr>
                  <a:t>, обычно 0,1 </a:t>
                </a:r>
                <a:endParaRPr lang="ru-RU" dirty="0"/>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790833" y="3763278"/>
                <a:ext cx="10643362" cy="2031325"/>
              </a:xfrm>
              <a:prstGeom prst="rect">
                <a:avLst/>
              </a:prstGeom>
              <a:blipFill rotWithShape="0">
                <a:blip r:embed="rId3"/>
                <a:stretch>
                  <a:fillRect l="-515" t="-1497" b="-3293"/>
                </a:stretch>
              </a:blipFill>
            </p:spPr>
            <p:txBody>
              <a:bodyPr/>
              <a:lstStyle/>
              <a:p>
                <a:r>
                  <a:rPr lang="ru-RU">
                    <a:noFill/>
                  </a:rPr>
                  <a:t> </a:t>
                </a:r>
              </a:p>
            </p:txBody>
          </p:sp>
        </mc:Fallback>
      </mc:AlternateContent>
    </p:spTree>
    <p:extLst>
      <p:ext uri="{BB962C8B-B14F-4D97-AF65-F5344CB8AC3E}">
        <p14:creationId xmlns:p14="http://schemas.microsoft.com/office/powerpoint/2010/main" val="3369397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2192"/>
            <a:ext cx="11713034" cy="372856"/>
          </a:xfrm>
        </p:spPr>
        <p:txBody>
          <a:bodyPr>
            <a:noAutofit/>
          </a:bodyPr>
          <a:lstStyle/>
          <a:p>
            <a:r>
              <a:rPr lang="ru-RU" sz="2800" i="1" dirty="0" smtClean="0">
                <a:solidFill>
                  <a:schemeClr val="tx2">
                    <a:lumMod val="60000"/>
                    <a:lumOff val="40000"/>
                  </a:schemeClr>
                </a:solidFill>
              </a:rPr>
              <a:t>Коэффициент </a:t>
            </a:r>
            <a:r>
              <a:rPr lang="ru-RU" sz="2800" i="1" dirty="0" err="1" smtClean="0">
                <a:solidFill>
                  <a:schemeClr val="tx2">
                    <a:lumMod val="60000"/>
                    <a:lumOff val="40000"/>
                  </a:schemeClr>
                </a:solidFill>
              </a:rPr>
              <a:t>Джаро-Винклера</a:t>
            </a:r>
            <a:r>
              <a:rPr lang="ru-RU" sz="2800" i="1" dirty="0" smtClean="0">
                <a:solidFill>
                  <a:schemeClr val="tx2">
                    <a:lumMod val="60000"/>
                    <a:lumOff val="40000"/>
                  </a:schemeClr>
                </a:solidFill>
              </a:rPr>
              <a:t> (2)</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15</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 name="Рисунок 11"/>
          <p:cNvPicPr>
            <a:picLocks noChangeAspect="1"/>
          </p:cNvPicPr>
          <p:nvPr/>
        </p:nvPicPr>
        <p:blipFill rotWithShape="1">
          <a:blip r:embed="rId2"/>
          <a:srcRect l="19213" t="14415" r="6244" b="6186"/>
          <a:stretch/>
        </p:blipFill>
        <p:spPr>
          <a:xfrm>
            <a:off x="123568" y="445085"/>
            <a:ext cx="5445212" cy="5445211"/>
          </a:xfrm>
          <a:prstGeom prst="rect">
            <a:avLst/>
          </a:prstGeom>
        </p:spPr>
      </p:pic>
      <p:pic>
        <p:nvPicPr>
          <p:cNvPr id="14" name="Рисунок 13"/>
          <p:cNvPicPr>
            <a:picLocks noChangeAspect="1"/>
          </p:cNvPicPr>
          <p:nvPr/>
        </p:nvPicPr>
        <p:blipFill rotWithShape="1">
          <a:blip r:embed="rId3"/>
          <a:srcRect l="19438" t="11171" r="4552" b="3904"/>
          <a:stretch/>
        </p:blipFill>
        <p:spPr>
          <a:xfrm>
            <a:off x="6030096" y="430982"/>
            <a:ext cx="5552304" cy="5824152"/>
          </a:xfrm>
          <a:prstGeom prst="rect">
            <a:avLst/>
          </a:prstGeom>
        </p:spPr>
      </p:pic>
      <p:cxnSp>
        <p:nvCxnSpPr>
          <p:cNvPr id="16" name="Прямая соединительная линия 15"/>
          <p:cNvCxnSpPr/>
          <p:nvPr/>
        </p:nvCxnSpPr>
        <p:spPr>
          <a:xfrm>
            <a:off x="5774724" y="535457"/>
            <a:ext cx="32951" cy="568086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6744" y="6182638"/>
            <a:ext cx="4612160" cy="246221"/>
          </a:xfrm>
          <a:prstGeom prst="rect">
            <a:avLst/>
          </a:prstGeom>
          <a:noFill/>
        </p:spPr>
        <p:txBody>
          <a:bodyPr wrap="none" rtlCol="0">
            <a:spAutoFit/>
          </a:bodyPr>
          <a:lstStyle/>
          <a:p>
            <a:r>
              <a:rPr lang="ru-RU" sz="1000" dirty="0" smtClean="0"/>
              <a:t>*</a:t>
            </a:r>
            <a:r>
              <a:rPr lang="en-US" sz="1000" dirty="0" smtClean="0"/>
              <a:t>https</a:t>
            </a:r>
            <a:r>
              <a:rPr lang="en-US" sz="1000" dirty="0"/>
              <a:t>://ru.wikipedia.org/wiki/</a:t>
            </a:r>
            <a:r>
              <a:rPr lang="ru-RU" sz="1000" dirty="0" err="1"/>
              <a:t>Сходство_Джаро</a:t>
            </a:r>
            <a:r>
              <a:rPr lang="ru-RU" sz="1000" dirty="0"/>
              <a:t>_—_</a:t>
            </a:r>
            <a:r>
              <a:rPr lang="ru-RU" sz="1000" dirty="0" err="1"/>
              <a:t>Винклера#Расстояние_Джаро</a:t>
            </a:r>
            <a:endParaRPr lang="ru-RU" dirty="0"/>
          </a:p>
        </p:txBody>
      </p:sp>
    </p:spTree>
    <p:extLst>
      <p:ext uri="{BB962C8B-B14F-4D97-AF65-F5344CB8AC3E}">
        <p14:creationId xmlns:p14="http://schemas.microsoft.com/office/powerpoint/2010/main" val="2296643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en-US" sz="2800" i="1" dirty="0" smtClean="0">
                <a:solidFill>
                  <a:schemeClr val="tx2">
                    <a:lumMod val="60000"/>
                    <a:lumOff val="40000"/>
                  </a:schemeClr>
                </a:solidFill>
              </a:rPr>
              <a:t>I-Match</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16</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93124" y="719193"/>
            <a:ext cx="10989276" cy="4524315"/>
          </a:xfrm>
          <a:prstGeom prst="rect">
            <a:avLst/>
          </a:prstGeom>
        </p:spPr>
        <p:txBody>
          <a:bodyPr wrap="square">
            <a:spAutoFit/>
          </a:bodyPr>
          <a:lstStyle/>
          <a:p>
            <a:pPr marR="269875" algn="just">
              <a:spcAft>
                <a:spcPts val="0"/>
              </a:spcAf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Данный метод основан на идеи, что документ наилучшим образом характеризуют термины, которые имеют среднюю частоту встречаемости в тексте. В свою очередь словами, которые имеют высокую частоту встречаемости, будут предлоги, союзы, местоимения и прочие неинформативные термины, которые вовсе неуникальны для документа и плохо характеризуют его. Слова, которые имеют низкую частоту встречаемости, также плохо характеризуют документ. </a:t>
            </a: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269875" algn="just">
              <a:spcAft>
                <a:spcPts val="0"/>
              </a:spcAft>
            </a:pPr>
            <a:r>
              <a:rPr lang="ru-RU" dirty="0" smtClean="0">
                <a:effectLst/>
                <a:latin typeface="Times New Roman" panose="02020603050405020304" pitchFamily="18" charset="0"/>
                <a:ea typeface="Times New Roman" panose="02020603050405020304" pitchFamily="18" charset="0"/>
                <a:cs typeface="Times New Roman" panose="02020603050405020304" pitchFamily="18" charset="0"/>
              </a:rPr>
              <a:t>Метод имеет два этапа – предварительный и основной.</a:t>
            </a:r>
          </a:p>
          <a:p>
            <a:pPr marR="269875" algn="just"/>
            <a:r>
              <a:rPr lang="ru-RU" dirty="0">
                <a:latin typeface="Times New Roman" panose="02020603050405020304" pitchFamily="18" charset="0"/>
                <a:cs typeface="Times New Roman" panose="02020603050405020304" pitchFamily="18" charset="0"/>
              </a:rPr>
              <a:t>На предварительном этапе, сначала находятся и удаляются неинформативные слова такие, как предлоги, местоимения, предлоги, союзы и т.д. Затем для всех исследуемых документов вычисляется словарь уникальных терминов, в который включаются только термины, обладающие средним значением </a:t>
            </a:r>
            <a:r>
              <a:rPr lang="ru-RU" dirty="0" err="1">
                <a:latin typeface="Times New Roman" panose="02020603050405020304" pitchFamily="18" charset="0"/>
                <a:cs typeface="Times New Roman" panose="02020603050405020304" pitchFamily="18" charset="0"/>
              </a:rPr>
              <a:t>tf-idf</a:t>
            </a:r>
            <a:r>
              <a:rPr lang="ru-RU" dirty="0">
                <a:latin typeface="Times New Roman" panose="02020603050405020304" pitchFamily="18" charset="0"/>
                <a:cs typeface="Times New Roman" panose="02020603050405020304" pitchFamily="18" charset="0"/>
              </a:rPr>
              <a:t>. </a:t>
            </a:r>
          </a:p>
          <a:p>
            <a:pPr algn="just"/>
            <a:r>
              <a:rPr lang="ru-RU" dirty="0" smtClean="0">
                <a:latin typeface="Times New Roman" panose="02020603050405020304" pitchFamily="18" charset="0"/>
                <a:cs typeface="Times New Roman" panose="02020603050405020304" pitchFamily="18" charset="0"/>
              </a:rPr>
              <a:t>На </a:t>
            </a:r>
            <a:r>
              <a:rPr lang="ru-RU" dirty="0">
                <a:latin typeface="Times New Roman" panose="02020603050405020304" pitchFamily="18" charset="0"/>
                <a:cs typeface="Times New Roman" panose="02020603050405020304" pitchFamily="18" charset="0"/>
              </a:rPr>
              <a:t>основном этапе, для каждого документа формируется набор уникальных слов и определяется пересечение этого набора со словарём уникальных терминов, полученного на предварительном этапе. Полученное пересечение и представляет собой некий «слепок</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дактилограмму</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документа.  </a:t>
            </a:r>
            <a:r>
              <a:rPr lang="en-US" dirty="0" smtClean="0">
                <a:latin typeface="Times New Roman" panose="02020603050405020304" pitchFamily="18" charset="0"/>
                <a:cs typeface="Times New Roman" panose="02020603050405020304" pitchFamily="18" charset="0"/>
              </a:rPr>
              <a:t>C</a:t>
            </a:r>
            <a:r>
              <a:rPr lang="ru-RU" dirty="0" smtClean="0">
                <a:latin typeface="Times New Roman" panose="02020603050405020304" pitchFamily="18" charset="0"/>
                <a:cs typeface="Times New Roman" panose="02020603050405020304" pitchFamily="18" charset="0"/>
              </a:rPr>
              <a:t>писок </a:t>
            </a:r>
            <a:r>
              <a:rPr lang="ru-RU" dirty="0">
                <a:latin typeface="Times New Roman" panose="02020603050405020304" pitchFamily="18" charset="0"/>
                <a:cs typeface="Times New Roman" panose="02020603050405020304" pitchFamily="18" charset="0"/>
              </a:rPr>
              <a:t>слов, входящих в пересечение упорядочивается, и для него вычисляется значение хеш-функции методом </a:t>
            </a:r>
            <a:r>
              <a:rPr lang="ru-RU" dirty="0" smtClean="0">
                <a:latin typeface="Times New Roman" panose="02020603050405020304" pitchFamily="18" charset="0"/>
                <a:cs typeface="Times New Roman" panose="02020603050405020304" pitchFamily="18" charset="0"/>
              </a:rPr>
              <a:t>SHA1. Полученное значение называют </a:t>
            </a:r>
            <a:r>
              <a:rPr lang="en-US" dirty="0" smtClean="0">
                <a:latin typeface="Times New Roman" panose="02020603050405020304" pitchFamily="18" charset="0"/>
                <a:cs typeface="Times New Roman" panose="02020603050405020304" pitchFamily="18" charset="0"/>
              </a:rPr>
              <a:t>I-Match</a:t>
            </a:r>
            <a:r>
              <a:rPr lang="ru-RU" dirty="0" smtClean="0">
                <a:latin typeface="Times New Roman" panose="02020603050405020304" pitchFamily="18" charset="0"/>
                <a:cs typeface="Times New Roman" panose="02020603050405020304" pitchFamily="18" charset="0"/>
              </a:rPr>
              <a:t> сигнатурой. </a:t>
            </a:r>
          </a:p>
          <a:p>
            <a:pPr algn="just"/>
            <a:r>
              <a:rPr lang="ru-RU" dirty="0" smtClean="0">
                <a:latin typeface="Times New Roman" panose="02020603050405020304" pitchFamily="18" charset="0"/>
                <a:cs typeface="Times New Roman" panose="02020603050405020304" pitchFamily="18" charset="0"/>
              </a:rPr>
              <a:t>Два </a:t>
            </a:r>
            <a:r>
              <a:rPr lang="ru-RU" dirty="0">
                <a:latin typeface="Times New Roman" panose="02020603050405020304" pitchFamily="18" charset="0"/>
                <a:cs typeface="Times New Roman" panose="02020603050405020304" pitchFamily="18" charset="0"/>
              </a:rPr>
              <a:t>документа считаются дубликатами, если у них совпадают </a:t>
            </a:r>
            <a:r>
              <a:rPr lang="en-US" dirty="0">
                <a:latin typeface="Times New Roman" panose="02020603050405020304" pitchFamily="18" charset="0"/>
                <a:cs typeface="Times New Roman" panose="02020603050405020304" pitchFamily="18" charset="0"/>
              </a:rPr>
              <a:t>I-Match</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сигнатуры, </a:t>
            </a:r>
            <a:r>
              <a:rPr lang="ru-RU" dirty="0">
                <a:latin typeface="Times New Roman" panose="02020603050405020304" pitchFamily="18" charset="0"/>
                <a:cs typeface="Times New Roman" panose="02020603050405020304" pitchFamily="18" charset="0"/>
              </a:rPr>
              <a:t>то есть имеет место коллизия </a:t>
            </a:r>
            <a:r>
              <a:rPr lang="ru-RU" dirty="0" err="1">
                <a:latin typeface="Times New Roman" panose="02020603050405020304" pitchFamily="18" charset="0"/>
                <a:cs typeface="Times New Roman" panose="02020603050405020304" pitchFamily="18" charset="0"/>
              </a:rPr>
              <a:t>хеш</a:t>
            </a:r>
            <a:r>
              <a:rPr lang="ru-RU" dirty="0">
                <a:latin typeface="Times New Roman" panose="02020603050405020304" pitchFamily="18" charset="0"/>
                <a:cs typeface="Times New Roman" panose="02020603050405020304" pitchFamily="18" charset="0"/>
              </a:rPr>
              <a:t> - кодов</a:t>
            </a:r>
            <a:r>
              <a:rPr lang="ru-RU"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81516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en-US" sz="2800" i="1" dirty="0" smtClean="0">
                <a:solidFill>
                  <a:schemeClr val="tx2">
                    <a:lumMod val="60000"/>
                    <a:lumOff val="40000"/>
                  </a:schemeClr>
                </a:solidFill>
              </a:rPr>
              <a:t>I-Match (2)</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17</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93124" y="719193"/>
            <a:ext cx="10989276" cy="4247317"/>
          </a:xfrm>
          <a:prstGeom prst="rect">
            <a:avLst/>
          </a:prstGeom>
        </p:spPr>
        <p:txBody>
          <a:bodyPr wrap="square">
            <a:spAutoFit/>
          </a:bodyPr>
          <a:lstStyle/>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Данный метод достаточно легко реализовать, и он обладает достаточно высокой эффективностью, с вычислительной точки зрения.</a:t>
            </a:r>
          </a:p>
          <a:p>
            <a:pPr marR="269875" algn="just">
              <a:spcAft>
                <a:spcPts val="0"/>
              </a:spcAft>
            </a:pPr>
            <a:endParaRPr lang="en-US" dirty="0">
              <a:latin typeface="Times New Roman" panose="02020603050405020304" pitchFamily="18" charset="0"/>
              <a:cs typeface="Times New Roman" panose="02020603050405020304" pitchFamily="18" charset="0"/>
            </a:endParaRPr>
          </a:p>
          <a:p>
            <a:pPr marR="269875" algn="just"/>
            <a:r>
              <a:rPr lang="ru-RU" dirty="0">
                <a:latin typeface="Times New Roman" panose="02020603050405020304" pitchFamily="18" charset="0"/>
                <a:cs typeface="Times New Roman" panose="02020603050405020304" pitchFamily="18" charset="0"/>
              </a:rPr>
              <a:t>К сожалению, у данного алгоритма есть и свой недостаток </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 небольшом изменении содержания он показывает свою неустойчивость. Чтобы исключить данный недостаток, авторы решили подвергнуть алгоритм изменению и усовершенствовать его. Была предложена новая техника многократного случайного перемешивания основного словаря. Суть модификаций заключается в следующем: к основному словарю L создаются K различных словарей </a:t>
            </a:r>
            <a:r>
              <a:rPr lang="ru-RU" dirty="0" smtClean="0">
                <a:latin typeface="Times New Roman" panose="02020603050405020304" pitchFamily="18" charset="0"/>
                <a:cs typeface="Times New Roman" panose="02020603050405020304" pitchFamily="18" charset="0"/>
              </a:rPr>
              <a:t>L</a:t>
            </a:r>
            <a:r>
              <a:rPr lang="ru-RU" sz="12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L</a:t>
            </a:r>
            <a:r>
              <a:rPr lang="ru-RU" sz="1200" dirty="0" smtClean="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которые образуются методом случайного удаления из исходного словаря определенной </a:t>
            </a:r>
            <a:r>
              <a:rPr lang="ru-RU" dirty="0" smtClean="0">
                <a:latin typeface="Times New Roman" panose="02020603050405020304" pitchFamily="18" charset="0"/>
                <a:cs typeface="Times New Roman" panose="02020603050405020304" pitchFamily="18" charset="0"/>
              </a:rPr>
              <a:t>закрепленной </a:t>
            </a:r>
            <a:r>
              <a:rPr lang="ru-RU" dirty="0">
                <a:latin typeface="Times New Roman" panose="02020603050405020304" pitchFamily="18" charset="0"/>
                <a:cs typeface="Times New Roman" panose="02020603050405020304" pitchFamily="18" charset="0"/>
              </a:rPr>
              <a:t>части p слов. Эта небольшая группа p слов составляет приблизительно 30%-35% от исходного объема L. Для каждого документа вместо одной, вычисляется </a:t>
            </a:r>
            <a:r>
              <a:rPr lang="ru-RU" dirty="0" smtClean="0">
                <a:latin typeface="Times New Roman" panose="02020603050405020304" pitchFamily="18" charset="0"/>
                <a:cs typeface="Times New Roman" panose="02020603050405020304" pitchFamily="18" charset="0"/>
              </a:rPr>
              <a:t>(K+1) </a:t>
            </a:r>
            <a:r>
              <a:rPr lang="ru-RU" dirty="0">
                <a:latin typeface="Times New Roman" panose="02020603050405020304" pitchFamily="18" charset="0"/>
                <a:cs typeface="Times New Roman" panose="02020603050405020304" pitchFamily="18" charset="0"/>
              </a:rPr>
              <a:t>I-</a:t>
            </a:r>
            <a:r>
              <a:rPr lang="ru-RU" dirty="0" err="1">
                <a:latin typeface="Times New Roman" panose="02020603050405020304" pitchFamily="18" charset="0"/>
                <a:cs typeface="Times New Roman" panose="02020603050405020304" pitchFamily="18" charset="0"/>
              </a:rPr>
              <a:t>Match</a:t>
            </a:r>
            <a:r>
              <a:rPr lang="ru-RU" dirty="0">
                <a:latin typeface="Times New Roman" panose="02020603050405020304" pitchFamily="18" charset="0"/>
                <a:cs typeface="Times New Roman" panose="02020603050405020304" pitchFamily="18" charset="0"/>
              </a:rPr>
              <a:t> сигнатур по алгоритму, который описан выше. Получается, что документ демонстрируется как вектор размерности (K+1). В таком случае два документа между собой будут считаться одинаковыми, если одна из координат у них совпадает. На практике, в качестве самых оптимальных значений параметров хорошо зарекомендовали себя такие показатели: p = 0.33 и K = </a:t>
            </a:r>
            <a:r>
              <a:rPr lang="ru-RU" dirty="0" smtClean="0">
                <a:latin typeface="Times New Roman" panose="02020603050405020304" pitchFamily="18" charset="0"/>
                <a:cs typeface="Times New Roman" panose="02020603050405020304" pitchFamily="18" charset="0"/>
              </a:rPr>
              <a:t>10</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183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ru-RU" sz="2800" i="1" dirty="0" smtClean="0">
                <a:solidFill>
                  <a:schemeClr val="tx2">
                    <a:lumMod val="60000"/>
                    <a:lumOff val="40000"/>
                  </a:schemeClr>
                </a:solidFill>
              </a:rPr>
              <a:t>Законное (правомерное) цитирование</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18</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93124" y="719193"/>
            <a:ext cx="10989276" cy="369332"/>
          </a:xfrm>
          <a:prstGeom prst="rect">
            <a:avLst/>
          </a:prstGeom>
        </p:spPr>
        <p:txBody>
          <a:bodyPr wrap="square">
            <a:spAutoFit/>
          </a:bodyPr>
          <a:lstStyle/>
          <a:p>
            <a:endParaRPr lang="ru-RU" dirty="0">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593124" y="790740"/>
            <a:ext cx="11033792" cy="646331"/>
          </a:xfrm>
          <a:prstGeom prst="rect">
            <a:avLst/>
          </a:prstGeom>
        </p:spPr>
        <p:txBody>
          <a:bodyPr wrap="square">
            <a:spAutoFit/>
          </a:bodyPr>
          <a:lstStyle/>
          <a:p>
            <a:r>
              <a:rPr lang="ru-RU" dirty="0"/>
              <a:t>Цитата - (лат. </a:t>
            </a:r>
            <a:r>
              <a:rPr lang="ru-RU" dirty="0" err="1"/>
              <a:t>Citatum</a:t>
            </a:r>
            <a:r>
              <a:rPr lang="ru-RU" dirty="0"/>
              <a:t>/</a:t>
            </a:r>
            <a:r>
              <a:rPr lang="ru-RU" dirty="0" err="1"/>
              <a:t>citare</a:t>
            </a:r>
            <a:r>
              <a:rPr lang="ru-RU" dirty="0"/>
              <a:t> - приводить, провозглашать) - дословная выдержка из какого-либо текста, сочинения или дословно приводимые чьи-либо слова</a:t>
            </a:r>
          </a:p>
        </p:txBody>
      </p:sp>
      <p:sp>
        <p:nvSpPr>
          <p:cNvPr id="10" name="TextBox 9"/>
          <p:cNvSpPr txBox="1"/>
          <p:nvPr/>
        </p:nvSpPr>
        <p:spPr>
          <a:xfrm>
            <a:off x="593124" y="1666631"/>
            <a:ext cx="11223738" cy="646331"/>
          </a:xfrm>
          <a:prstGeom prst="rect">
            <a:avLst/>
          </a:prstGeom>
          <a:noFill/>
        </p:spPr>
        <p:txBody>
          <a:bodyPr wrap="square" rtlCol="0">
            <a:spAutoFit/>
          </a:bodyPr>
          <a:lstStyle/>
          <a:p>
            <a:r>
              <a:rPr lang="ru-RU" dirty="0" smtClean="0"/>
              <a:t>Цитирование не запрещено, но должно быть правильно оформлено (ГОСТ Р 7.0.5 – 2008 «Библиографическая ссылка. Общие требования и правила составления»)</a:t>
            </a:r>
            <a:endParaRPr lang="ru-RU" dirty="0"/>
          </a:p>
        </p:txBody>
      </p:sp>
      <p:pic>
        <p:nvPicPr>
          <p:cNvPr id="12" name="Рисунок 11"/>
          <p:cNvPicPr>
            <a:picLocks noChangeAspect="1"/>
          </p:cNvPicPr>
          <p:nvPr/>
        </p:nvPicPr>
        <p:blipFill rotWithShape="1">
          <a:blip r:embed="rId2"/>
          <a:srcRect l="34543" t="28068" r="31923" b="49736"/>
          <a:stretch/>
        </p:blipFill>
        <p:spPr>
          <a:xfrm>
            <a:off x="430822" y="2727283"/>
            <a:ext cx="5316069" cy="1920646"/>
          </a:xfrm>
          <a:prstGeom prst="rect">
            <a:avLst/>
          </a:prstGeom>
        </p:spPr>
      </p:pic>
      <p:pic>
        <p:nvPicPr>
          <p:cNvPr id="14" name="Рисунок 13"/>
          <p:cNvPicPr>
            <a:picLocks noChangeAspect="1"/>
          </p:cNvPicPr>
          <p:nvPr/>
        </p:nvPicPr>
        <p:blipFill rotWithShape="1">
          <a:blip r:embed="rId2"/>
          <a:srcRect l="34616" t="57135" r="32067" b="24104"/>
          <a:stretch/>
        </p:blipFill>
        <p:spPr>
          <a:xfrm>
            <a:off x="5874525" y="2727283"/>
            <a:ext cx="5863206" cy="1802112"/>
          </a:xfrm>
          <a:prstGeom prst="rect">
            <a:avLst/>
          </a:prstGeom>
        </p:spPr>
      </p:pic>
      <p:sp>
        <p:nvSpPr>
          <p:cNvPr id="16" name="TextBox 15"/>
          <p:cNvSpPr txBox="1"/>
          <p:nvPr/>
        </p:nvSpPr>
        <p:spPr>
          <a:xfrm>
            <a:off x="586153" y="5040266"/>
            <a:ext cx="10996247" cy="646331"/>
          </a:xfrm>
          <a:prstGeom prst="rect">
            <a:avLst/>
          </a:prstGeom>
          <a:noFill/>
        </p:spPr>
        <p:txBody>
          <a:bodyPr wrap="square" rtlCol="0">
            <a:spAutoFit/>
          </a:bodyPr>
          <a:lstStyle/>
          <a:p>
            <a:r>
              <a:rPr lang="ru-RU" dirty="0" smtClean="0"/>
              <a:t>Системы выявления плагиата должны уметь обрабатывать правильно оформленное «белое цитирование» и не включать подобные заимствования в  общую оценку уникальности работы. </a:t>
            </a:r>
            <a:endParaRPr lang="ru-RU" dirty="0"/>
          </a:p>
        </p:txBody>
      </p:sp>
    </p:spTree>
    <p:extLst>
      <p:ext uri="{BB962C8B-B14F-4D97-AF65-F5344CB8AC3E}">
        <p14:creationId xmlns:p14="http://schemas.microsoft.com/office/powerpoint/2010/main" val="3544497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ru-RU" sz="2800" i="1" dirty="0" smtClean="0">
                <a:solidFill>
                  <a:schemeClr val="tx2">
                    <a:lumMod val="60000"/>
                    <a:lumOff val="40000"/>
                  </a:schemeClr>
                </a:solidFill>
              </a:rPr>
              <a:t>Определение авторства текста</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19</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Picture 2"/>
          <p:cNvPicPr>
            <a:picLocks noChangeAspect="1"/>
          </p:cNvPicPr>
          <p:nvPr/>
        </p:nvPicPr>
        <p:blipFill>
          <a:blip r:embed="rId2"/>
          <a:stretch>
            <a:fillRect/>
          </a:stretch>
        </p:blipFill>
        <p:spPr>
          <a:xfrm>
            <a:off x="239483" y="1153398"/>
            <a:ext cx="11667465" cy="4173035"/>
          </a:xfrm>
          <a:prstGeom prst="rect">
            <a:avLst/>
          </a:prstGeom>
        </p:spPr>
      </p:pic>
      <p:sp>
        <p:nvSpPr>
          <p:cNvPr id="2" name="TextBox 1"/>
          <p:cNvSpPr txBox="1"/>
          <p:nvPr/>
        </p:nvSpPr>
        <p:spPr>
          <a:xfrm>
            <a:off x="312960" y="5608760"/>
            <a:ext cx="11408820" cy="523220"/>
          </a:xfrm>
          <a:prstGeom prst="rect">
            <a:avLst/>
          </a:prstGeom>
          <a:noFill/>
        </p:spPr>
        <p:txBody>
          <a:bodyPr wrap="square" rtlCol="0">
            <a:spAutoFit/>
          </a:bodyPr>
          <a:lstStyle/>
          <a:p>
            <a:r>
              <a:rPr lang="ru-RU" sz="1400" dirty="0" err="1"/>
              <a:t>Дербенев</a:t>
            </a:r>
            <a:r>
              <a:rPr lang="ru-RU" sz="1400" dirty="0"/>
              <a:t> Н. В., Козлюк Д. А., Никитин В. В., </a:t>
            </a:r>
            <a:r>
              <a:rPr lang="ru-RU" sz="1400" dirty="0" err="1"/>
              <a:t>Толчеев</a:t>
            </a:r>
            <a:r>
              <a:rPr lang="ru-RU" sz="1400" dirty="0"/>
              <a:t> В. </a:t>
            </a:r>
            <a:r>
              <a:rPr lang="ru-RU" sz="1400" dirty="0" smtClean="0"/>
              <a:t>О. Разработка </a:t>
            </a:r>
            <a:r>
              <a:rPr lang="ru-RU" sz="1400" dirty="0"/>
              <a:t>программно-алгоритмических средств выявления плагиата в учебных и научных кафедральных </a:t>
            </a:r>
            <a:r>
              <a:rPr lang="ru-RU" sz="1400" dirty="0" smtClean="0"/>
              <a:t>работах. VI </a:t>
            </a:r>
            <a:r>
              <a:rPr lang="ru-RU" sz="1400" dirty="0"/>
              <a:t>Всероссийская </a:t>
            </a:r>
            <a:r>
              <a:rPr lang="ru-RU" sz="1400" dirty="0" err="1"/>
              <a:t>мультиконференция</a:t>
            </a:r>
            <a:r>
              <a:rPr lang="ru-RU" sz="1400" dirty="0"/>
              <a:t> по проблемам управления (МКПУ-2013</a:t>
            </a:r>
            <a:r>
              <a:rPr lang="ru-RU" sz="1400" dirty="0" smtClean="0"/>
              <a:t>). т</a:t>
            </a:r>
            <a:r>
              <a:rPr lang="ru-RU" sz="1400" dirty="0"/>
              <a:t>. 1, с. 59.</a:t>
            </a:r>
          </a:p>
        </p:txBody>
      </p:sp>
    </p:spTree>
    <p:extLst>
      <p:ext uri="{BB962C8B-B14F-4D97-AF65-F5344CB8AC3E}">
        <p14:creationId xmlns:p14="http://schemas.microsoft.com/office/powerpoint/2010/main" val="2771526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10431"/>
            <a:ext cx="11713034" cy="694418"/>
          </a:xfrm>
        </p:spPr>
        <p:txBody>
          <a:bodyPr>
            <a:noAutofit/>
          </a:bodyPr>
          <a:lstStyle/>
          <a:p>
            <a:r>
              <a:rPr lang="ru-RU" sz="3600" i="1" dirty="0" smtClean="0">
                <a:solidFill>
                  <a:schemeClr val="tx2">
                    <a:lumMod val="60000"/>
                    <a:lumOff val="40000"/>
                  </a:schemeClr>
                </a:solidFill>
              </a:rPr>
              <a:t>Что такое дубликат?</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2</a:t>
            </a:fld>
            <a:endParaRPr lang="ru-RU"/>
          </a:p>
        </p:txBody>
      </p:sp>
      <p:sp>
        <p:nvSpPr>
          <p:cNvPr id="2" name="TextBox 1"/>
          <p:cNvSpPr txBox="1"/>
          <p:nvPr/>
        </p:nvSpPr>
        <p:spPr>
          <a:xfrm>
            <a:off x="713790" y="797426"/>
            <a:ext cx="11094620" cy="4401205"/>
          </a:xfrm>
          <a:prstGeom prst="rect">
            <a:avLst/>
          </a:prstGeom>
          <a:noFill/>
        </p:spPr>
        <p:txBody>
          <a:bodyPr wrap="square" rtlCol="0">
            <a:spAutoFit/>
          </a:bodyPr>
          <a:lstStyle/>
          <a:p>
            <a:r>
              <a:rPr lang="ru-RU" sz="2000" dirty="0" smtClean="0"/>
              <a:t>Под </a:t>
            </a:r>
            <a:r>
              <a:rPr lang="ru-RU" sz="2000" dirty="0"/>
              <a:t>дубликатом текстового документа понимают копию уже ранее существующего документа.</a:t>
            </a:r>
          </a:p>
          <a:p>
            <a:r>
              <a:rPr lang="ru-RU" sz="2000" dirty="0"/>
              <a:t>Из этого  понятия вытекают два смежных </a:t>
            </a:r>
            <a:r>
              <a:rPr lang="ru-RU" sz="2000" dirty="0" smtClean="0"/>
              <a:t>определения:</a:t>
            </a:r>
          </a:p>
          <a:p>
            <a:endParaRPr lang="ru-RU" sz="2000" dirty="0"/>
          </a:p>
          <a:p>
            <a:r>
              <a:rPr lang="ru-RU" sz="2000" i="1" dirty="0"/>
              <a:t>В узком смысле</a:t>
            </a:r>
            <a:r>
              <a:rPr lang="ru-RU" sz="2000" dirty="0"/>
              <a:t>: дубликат текстового документа – это документ полностью </a:t>
            </a:r>
            <a:r>
              <a:rPr lang="ru-RU" sz="2000" dirty="0" smtClean="0"/>
              <a:t>идентичный </a:t>
            </a:r>
            <a:r>
              <a:rPr lang="ru-RU" sz="2000" dirty="0"/>
              <a:t>по </a:t>
            </a:r>
            <a:r>
              <a:rPr lang="ru-RU" sz="2000" i="1" u="sng" dirty="0"/>
              <a:t>лексическому</a:t>
            </a:r>
            <a:r>
              <a:rPr lang="ru-RU" sz="2000" dirty="0"/>
              <a:t> содержанию исходному (определяется с помощью методов обработки и анализа документов).</a:t>
            </a:r>
          </a:p>
          <a:p>
            <a:r>
              <a:rPr lang="ru-RU" sz="2000" i="1" dirty="0"/>
              <a:t>В широком смысле</a:t>
            </a:r>
            <a:r>
              <a:rPr lang="ru-RU" sz="2000" dirty="0"/>
              <a:t>: </a:t>
            </a:r>
            <a:r>
              <a:rPr lang="ru-RU" sz="2000" dirty="0" smtClean="0"/>
              <a:t>дубликат </a:t>
            </a:r>
            <a:r>
              <a:rPr lang="ru-RU" sz="2000" dirty="0"/>
              <a:t>текстового документа – это документ идентичный по </a:t>
            </a:r>
            <a:r>
              <a:rPr lang="ru-RU" sz="2000" u="sng" dirty="0"/>
              <a:t>смысловому</a:t>
            </a:r>
            <a:r>
              <a:rPr lang="ru-RU" sz="2000" dirty="0"/>
              <a:t> содержанию исходному (определяется </a:t>
            </a:r>
            <a:r>
              <a:rPr lang="ru-RU" sz="2000" dirty="0" err="1"/>
              <a:t>экспертно</a:t>
            </a:r>
            <a:r>
              <a:rPr lang="ru-RU" sz="2000" dirty="0"/>
              <a:t>). Дубликатами в данном случае называются  документы, которые имеют идентичное смысловое наполнение, которое можно определить только </a:t>
            </a:r>
            <a:r>
              <a:rPr lang="ru-RU" sz="2000" u="sng" dirty="0"/>
              <a:t>экспертным</a:t>
            </a:r>
            <a:r>
              <a:rPr lang="ru-RU" sz="2000" dirty="0"/>
              <a:t> путём и только по полному текстовому </a:t>
            </a:r>
            <a:r>
              <a:rPr lang="ru-RU" sz="2000" dirty="0" smtClean="0"/>
              <a:t>описанию.</a:t>
            </a:r>
          </a:p>
          <a:p>
            <a:endParaRPr lang="ru-RU" sz="2000" dirty="0" smtClean="0"/>
          </a:p>
          <a:p>
            <a:r>
              <a:rPr lang="ru-RU" sz="2000" dirty="0"/>
              <a:t>Лексически </a:t>
            </a:r>
            <a:r>
              <a:rPr lang="ru-RU" sz="2000" b="1" dirty="0"/>
              <a:t>уникальные текстовые документы</a:t>
            </a:r>
            <a:r>
              <a:rPr lang="ru-RU" sz="2000" dirty="0"/>
              <a:t> – это документы, обладающие существенно различными наборами терминов. Лексическая уникальность в большинстве случаев соответствует смысловой уникальности текстового документа</a:t>
            </a:r>
            <a:endParaRPr lang="ru-RU" sz="2000" dirty="0" smtClean="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137729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ru-RU" sz="2800" i="1" dirty="0" smtClean="0">
                <a:solidFill>
                  <a:schemeClr val="tx2">
                    <a:lumMod val="60000"/>
                    <a:lumOff val="40000"/>
                  </a:schemeClr>
                </a:solidFill>
              </a:rPr>
              <a:t>Определение авторства текста</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20</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 name="Picture 6"/>
          <p:cNvPicPr>
            <a:picLocks noChangeAspect="1"/>
          </p:cNvPicPr>
          <p:nvPr/>
        </p:nvPicPr>
        <p:blipFill rotWithShape="1">
          <a:blip r:embed="rId2"/>
          <a:srcRect l="18070" t="30189" r="42631" b="26804"/>
          <a:stretch/>
        </p:blipFill>
        <p:spPr>
          <a:xfrm>
            <a:off x="641647" y="874563"/>
            <a:ext cx="10518938" cy="4260169"/>
          </a:xfrm>
          <a:prstGeom prst="rect">
            <a:avLst/>
          </a:prstGeom>
        </p:spPr>
      </p:pic>
    </p:spTree>
    <p:extLst>
      <p:ext uri="{BB962C8B-B14F-4D97-AF65-F5344CB8AC3E}">
        <p14:creationId xmlns:p14="http://schemas.microsoft.com/office/powerpoint/2010/main" val="631181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10431"/>
            <a:ext cx="11713034" cy="694418"/>
          </a:xfrm>
        </p:spPr>
        <p:txBody>
          <a:bodyPr>
            <a:noAutofit/>
          </a:bodyPr>
          <a:lstStyle/>
          <a:p>
            <a:r>
              <a:rPr lang="ru-RU" sz="3600" i="1" dirty="0" smtClean="0">
                <a:solidFill>
                  <a:schemeClr val="tx2">
                    <a:lumMod val="60000"/>
                    <a:lumOff val="40000"/>
                  </a:schemeClr>
                </a:solidFill>
              </a:rPr>
              <a:t>Классификация </a:t>
            </a:r>
            <a:r>
              <a:rPr lang="ru-RU" sz="3600" i="1" dirty="0">
                <a:solidFill>
                  <a:schemeClr val="tx2">
                    <a:lumMod val="60000"/>
                    <a:lumOff val="40000"/>
                  </a:schemeClr>
                </a:solidFill>
              </a:rPr>
              <a:t>дубликатов текстовых документов</a:t>
            </a: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3</a:t>
            </a:fld>
            <a:endParaRPr lang="ru-RU"/>
          </a:p>
        </p:txBody>
      </p:sp>
      <p:sp>
        <p:nvSpPr>
          <p:cNvPr id="2" name="TextBox 1"/>
          <p:cNvSpPr txBox="1"/>
          <p:nvPr/>
        </p:nvSpPr>
        <p:spPr>
          <a:xfrm>
            <a:off x="713790" y="797426"/>
            <a:ext cx="10794469" cy="4708981"/>
          </a:xfrm>
          <a:prstGeom prst="rect">
            <a:avLst/>
          </a:prstGeom>
          <a:noFill/>
        </p:spPr>
        <p:txBody>
          <a:bodyPr wrap="square" rtlCol="0">
            <a:spAutoFit/>
          </a:bodyPr>
          <a:lstStyle/>
          <a:p>
            <a:r>
              <a:rPr lang="ru-RU" sz="2000" b="1" dirty="0"/>
              <a:t>Полные дубликаты </a:t>
            </a:r>
            <a:r>
              <a:rPr lang="ru-RU" sz="2000" dirty="0"/>
              <a:t>– полностью совпадающие документы. Такие дубликаты легко обнаруживаются, для этого может быть применён, например, метод расчета хеш-функции по всему тексту</a:t>
            </a:r>
            <a:r>
              <a:rPr lang="ru-RU" sz="2000" dirty="0" smtClean="0"/>
              <a:t>.</a:t>
            </a:r>
          </a:p>
          <a:p>
            <a:endParaRPr lang="ru-RU" sz="2000" dirty="0"/>
          </a:p>
          <a:p>
            <a:r>
              <a:rPr lang="en-US" sz="2000" dirty="0" smtClean="0"/>
              <a:t>ABCDE - </a:t>
            </a:r>
            <a:r>
              <a:rPr lang="en-US" sz="2000" dirty="0" smtClean="0">
                <a:solidFill>
                  <a:srgbClr val="FF0000"/>
                </a:solidFill>
              </a:rPr>
              <a:t>ABCDE</a:t>
            </a:r>
            <a:endParaRPr lang="ru-RU" sz="2000" dirty="0" smtClean="0">
              <a:solidFill>
                <a:srgbClr val="FF0000"/>
              </a:solidFill>
            </a:endParaRPr>
          </a:p>
          <a:p>
            <a:endParaRPr lang="ru-RU" sz="2000" dirty="0"/>
          </a:p>
          <a:p>
            <a:r>
              <a:rPr lang="ru-RU" sz="2000" b="1" dirty="0" smtClean="0"/>
              <a:t>Явные </a:t>
            </a:r>
            <a:r>
              <a:rPr lang="ru-RU" sz="2000" b="1" dirty="0"/>
              <a:t>дубликаты </a:t>
            </a:r>
            <a:r>
              <a:rPr lang="ru-RU" sz="2000" dirty="0"/>
              <a:t>– документы, </a:t>
            </a:r>
            <a:r>
              <a:rPr lang="ru-RU" sz="2000" dirty="0" smtClean="0"/>
              <a:t>частично </a:t>
            </a:r>
            <a:r>
              <a:rPr lang="ru-RU" sz="2000" dirty="0"/>
              <a:t>идентичные друг другу. К этому типу относятся </a:t>
            </a:r>
            <a:r>
              <a:rPr lang="ru-RU" sz="2000" dirty="0" smtClean="0"/>
              <a:t>документы</a:t>
            </a:r>
            <a:r>
              <a:rPr lang="ru-RU" sz="2000" dirty="0"/>
              <a:t>, которые являются частичным вложением другого </a:t>
            </a:r>
            <a:r>
              <a:rPr lang="ru-RU" sz="2000" dirty="0" smtClean="0"/>
              <a:t>документа.</a:t>
            </a:r>
            <a:endParaRPr lang="en-US" sz="2000" dirty="0" smtClean="0"/>
          </a:p>
          <a:p>
            <a:endParaRPr lang="ru-RU" sz="2000" dirty="0" smtClean="0"/>
          </a:p>
          <a:p>
            <a:r>
              <a:rPr lang="en-US" sz="2000" dirty="0" smtClean="0"/>
              <a:t>ABCDE – XY</a:t>
            </a:r>
            <a:r>
              <a:rPr lang="en-US" sz="2000" dirty="0" smtClean="0">
                <a:solidFill>
                  <a:srgbClr val="FF0000"/>
                </a:solidFill>
              </a:rPr>
              <a:t>ABCD</a:t>
            </a:r>
            <a:r>
              <a:rPr lang="en-US" sz="2000" dirty="0" smtClean="0"/>
              <a:t>Z</a:t>
            </a:r>
          </a:p>
          <a:p>
            <a:endParaRPr lang="ru-RU" sz="2000" dirty="0"/>
          </a:p>
          <a:p>
            <a:r>
              <a:rPr lang="ru-RU" sz="2000" b="1" dirty="0" smtClean="0"/>
              <a:t>Нечёткие </a:t>
            </a:r>
            <a:r>
              <a:rPr lang="ru-RU" sz="2000" b="1" dirty="0"/>
              <a:t>дубликаты </a:t>
            </a:r>
            <a:r>
              <a:rPr lang="ru-RU" sz="2000" dirty="0"/>
              <a:t>– документы, имеющие близкое лексическое содержание. Один из таких документов может быть как развитием предыдущего, так и его модификацией. </a:t>
            </a:r>
            <a:endParaRPr lang="en-US" sz="2000" dirty="0" smtClean="0"/>
          </a:p>
          <a:p>
            <a:endParaRPr lang="en-US" sz="2000" dirty="0" smtClean="0"/>
          </a:p>
          <a:p>
            <a:r>
              <a:rPr lang="en-US" sz="2000" dirty="0" smtClean="0"/>
              <a:t>ABCDE – </a:t>
            </a:r>
            <a:r>
              <a:rPr lang="en-US" sz="2000" dirty="0" smtClean="0">
                <a:solidFill>
                  <a:srgbClr val="FF0000"/>
                </a:solidFill>
              </a:rPr>
              <a:t>AB</a:t>
            </a:r>
            <a:r>
              <a:rPr lang="en-US" sz="2000" dirty="0" smtClean="0"/>
              <a:t>X</a:t>
            </a:r>
            <a:r>
              <a:rPr lang="en-US" sz="2000" dirty="0" smtClean="0">
                <a:solidFill>
                  <a:srgbClr val="FF0000"/>
                </a:solidFill>
              </a:rPr>
              <a:t>E</a:t>
            </a:r>
            <a:r>
              <a:rPr lang="en-US" sz="2000" dirty="0" smtClean="0"/>
              <a:t>Y</a:t>
            </a:r>
            <a:r>
              <a:rPr lang="en-US" sz="2000" dirty="0" smtClean="0">
                <a:solidFill>
                  <a:srgbClr val="FF0000"/>
                </a:solidFill>
              </a:rPr>
              <a:t>CD</a:t>
            </a:r>
            <a:r>
              <a:rPr lang="en-US" sz="2000" dirty="0" smtClean="0"/>
              <a:t>Z</a:t>
            </a:r>
            <a:endParaRPr lang="ru-RU" sz="2000" dirty="0" smtClean="0">
              <a:solidFill>
                <a:srgbClr val="FF0000"/>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115305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Пример нечеткого дубликата статьи</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4</a:t>
            </a:fld>
            <a:endParaRPr lang="ru-RU"/>
          </a:p>
        </p:txBody>
      </p:sp>
      <p:sp>
        <p:nvSpPr>
          <p:cNvPr id="2" name="TextBox 1"/>
          <p:cNvSpPr txBox="1"/>
          <p:nvPr/>
        </p:nvSpPr>
        <p:spPr>
          <a:xfrm>
            <a:off x="444844" y="642170"/>
            <a:ext cx="5362832" cy="5586145"/>
          </a:xfrm>
          <a:prstGeom prst="rect">
            <a:avLst/>
          </a:prstGeom>
          <a:noFill/>
          <a:ln>
            <a:solidFill>
              <a:schemeClr val="accent1"/>
            </a:solidFill>
          </a:ln>
        </p:spPr>
        <p:txBody>
          <a:bodyPr wrap="square" rtlCol="0">
            <a:spAutoFit/>
          </a:bodyPr>
          <a:lstStyle/>
          <a:p>
            <a:pPr algn="ctr">
              <a:spcAft>
                <a:spcPts val="600"/>
              </a:spcAft>
            </a:pPr>
            <a:r>
              <a:rPr lang="ru-RU" sz="1600" b="1" dirty="0"/>
              <a:t>ВЫСОКОНАДЕЖНОЕ УПРАВЛЕНИЕ ПОТОКАМИ ЖИДКОСТЕЙ И ГАЗОВ С ПОМОЩЬЮ АНАП-РЕГУЛЯТОРА</a:t>
            </a:r>
          </a:p>
          <a:p>
            <a:pPr algn="just"/>
            <a:r>
              <a:rPr lang="ru-RU" sz="1600" dirty="0" err="1" smtClean="0"/>
              <a:t>МИСиС</a:t>
            </a:r>
            <a:r>
              <a:rPr lang="ru-RU" sz="1600" dirty="0" smtClean="0"/>
              <a:t> </a:t>
            </a:r>
            <a:r>
              <a:rPr lang="ru-RU" sz="1600" dirty="0"/>
              <a:t>совместно с Институтом проблем управления РАН и производственным объединением </a:t>
            </a:r>
            <a:r>
              <a:rPr lang="ru-RU" sz="1600" dirty="0" smtClean="0"/>
              <a:t>«ОВЕН» </a:t>
            </a:r>
            <a:r>
              <a:rPr lang="ru-RU" sz="1600" dirty="0"/>
              <a:t>(Финляндия) разработан автоматически настраивающийся адаптивный промышленный (АНАП) регулятор, на основе которого можно создавать системы автоматического управления, сочетающие в себе точность и быстродействие классических </a:t>
            </a:r>
            <a:r>
              <a:rPr lang="ru-RU" sz="1600" dirty="0" smtClean="0"/>
              <a:t>пропорционально-интегрально-дифференциальных </a:t>
            </a:r>
            <a:r>
              <a:rPr lang="ru-RU" sz="1600" dirty="0"/>
              <a:t>(ПИД) систем с высокой надежностью и ресурсом импульсных систем при управлении с помощью регулирующих органов запорной арматуры технологическими потоками жидкостей, газов, пара и пароводяных смесей. Эффективность АНАП-регулятора наглядно иллюстрируется примерами сравнения работы последнего со стандартным автоматически настраивающемся ПИД-регулятором и импульсным регулятором. Высокие потребительские возможности АНАП-регулятора в сопоставлении с регулятором </a:t>
            </a:r>
            <a:r>
              <a:rPr lang="ru-RU" sz="1600" dirty="0" smtClean="0"/>
              <a:t>«TROV1S 6493» </a:t>
            </a:r>
            <a:r>
              <a:rPr lang="ru-RU" sz="1600" dirty="0"/>
              <a:t>немецкой фирмы </a:t>
            </a:r>
            <a:r>
              <a:rPr lang="ru-RU" sz="1600" dirty="0" smtClean="0"/>
              <a:t>«SAMSON» </a:t>
            </a:r>
            <a:r>
              <a:rPr lang="ru-RU" sz="1600" dirty="0"/>
              <a:t>показаны при их использований на одном из технологических процессов Московского нефтеперерабатывающего завода.</a:t>
            </a:r>
            <a:endParaRPr lang="ru-RU" sz="1600" dirty="0" smtClean="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TextBox 3"/>
          <p:cNvSpPr txBox="1"/>
          <p:nvPr/>
        </p:nvSpPr>
        <p:spPr>
          <a:xfrm>
            <a:off x="6400800" y="639041"/>
            <a:ext cx="5181600" cy="5339923"/>
          </a:xfrm>
          <a:prstGeom prst="rect">
            <a:avLst/>
          </a:prstGeom>
          <a:noFill/>
          <a:ln>
            <a:solidFill>
              <a:schemeClr val="accent1"/>
            </a:solidFill>
          </a:ln>
        </p:spPr>
        <p:txBody>
          <a:bodyPr wrap="square" rtlCol="0">
            <a:spAutoFit/>
          </a:bodyPr>
          <a:lstStyle/>
          <a:p>
            <a:pPr algn="ctr">
              <a:spcAft>
                <a:spcPts val="600"/>
              </a:spcAft>
            </a:pPr>
            <a:r>
              <a:rPr lang="ru-RU" sz="1600" b="1" dirty="0"/>
              <a:t>ВЫСОКОНАДЕЖНОЕ УПРАВЛЕНИЕ АНАП РЕГУЛЯТОРОМ ПОТОКАМИ ЖИДКОСТЕЙ И ГАЗОВ</a:t>
            </a:r>
          </a:p>
          <a:p>
            <a:pPr algn="just"/>
            <a:r>
              <a:rPr lang="ru-RU" sz="1600" dirty="0" smtClean="0"/>
              <a:t>Институтом </a:t>
            </a:r>
            <a:r>
              <a:rPr lang="ru-RU" sz="1600" dirty="0"/>
              <a:t>проблем управления им. В.А. Трапезникова Российской академии наук (РАН) и производственной фирмой ОВЕН разработан автоматически настраивающийся адаптивный промышленный (АНАП) регулятор, на основе которого можно создавать САУ, сочетающие в себе точность и быстродействие классических ПИД систем с высокой надежностью и ресурсом импульсных систем при управлении с помощью регулирующих органов запорной арматуры технологическими потоками жидкостей, газов, пара и пароводяных смесей. Эффективность АНАП регулятора наглядно иллюстрируется примерами сравнения его работы с работой стандартного автоматически настраивающегося ПИД регулятора и импульсного регулятора. Высокие потребительские возможности АНАП регулятора показаны сравнением его работы с работой регулятора TROVIS 6493 немецкой фирмы SAMSON на одном из ТП Московского нефтеперерабатывающего завода.</a:t>
            </a:r>
          </a:p>
        </p:txBody>
      </p:sp>
    </p:spTree>
    <p:extLst>
      <p:ext uri="{BB962C8B-B14F-4D97-AF65-F5344CB8AC3E}">
        <p14:creationId xmlns:p14="http://schemas.microsoft.com/office/powerpoint/2010/main" val="3149335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Нечеткие дубликаты. Чем это плохо?</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5</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790831" y="919200"/>
            <a:ext cx="9094573" cy="5035353"/>
          </a:xfrm>
          <a:prstGeom prst="rect">
            <a:avLst/>
          </a:prstGeom>
        </p:spPr>
        <p:txBody>
          <a:bodyPr wrap="square">
            <a:spAutoFit/>
          </a:bodyPr>
          <a:lstStyle/>
          <a:p>
            <a:pPr marL="285750" indent="-285750">
              <a:lnSpc>
                <a:spcPct val="300000"/>
              </a:lnSpc>
              <a:buFont typeface="Arial" panose="020B0604020202020204" pitchFamily="34" charset="0"/>
              <a:buChar char="•"/>
            </a:pPr>
            <a:r>
              <a:rPr lang="ru-RU" dirty="0"/>
              <a:t>Показателем эффективности научной работы заявлено количество </a:t>
            </a:r>
            <a:r>
              <a:rPr lang="ru-RU" dirty="0" smtClean="0"/>
              <a:t>публикаций</a:t>
            </a:r>
          </a:p>
          <a:p>
            <a:pPr marL="285750" indent="-285750">
              <a:lnSpc>
                <a:spcPct val="300000"/>
              </a:lnSpc>
              <a:buFont typeface="Arial" panose="020B0604020202020204" pitchFamily="34" charset="0"/>
              <a:buChar char="•"/>
            </a:pPr>
            <a:r>
              <a:rPr lang="ru-RU" dirty="0" smtClean="0"/>
              <a:t>Необходимость написания большого количества статей </a:t>
            </a:r>
          </a:p>
          <a:p>
            <a:pPr marL="285750" indent="-285750">
              <a:lnSpc>
                <a:spcPct val="300000"/>
              </a:lnSpc>
              <a:buFont typeface="Arial" panose="020B0604020202020204" pitchFamily="34" charset="0"/>
              <a:buChar char="•"/>
            </a:pPr>
            <a:r>
              <a:rPr lang="ru-RU" dirty="0" smtClean="0"/>
              <a:t>Уменьшение времени на оригинальные исследования</a:t>
            </a:r>
          </a:p>
          <a:p>
            <a:pPr marL="285750" indent="-285750">
              <a:lnSpc>
                <a:spcPct val="300000"/>
              </a:lnSpc>
              <a:buFont typeface="Arial" panose="020B0604020202020204" pitchFamily="34" charset="0"/>
              <a:buChar char="•"/>
            </a:pPr>
            <a:r>
              <a:rPr lang="ru-RU" dirty="0" smtClean="0"/>
              <a:t>Результаты </a:t>
            </a:r>
            <a:r>
              <a:rPr lang="ru-RU" dirty="0"/>
              <a:t>публикуются повторно. </a:t>
            </a:r>
            <a:endParaRPr lang="ru-RU" dirty="0" smtClean="0"/>
          </a:p>
          <a:p>
            <a:pPr lvl="1">
              <a:lnSpc>
                <a:spcPct val="150000"/>
              </a:lnSpc>
            </a:pPr>
            <a:r>
              <a:rPr lang="ru-RU" dirty="0" smtClean="0"/>
              <a:t>Популяризация </a:t>
            </a:r>
            <a:r>
              <a:rPr lang="ru-RU" dirty="0"/>
              <a:t>полезна</a:t>
            </a:r>
            <a:r>
              <a:rPr lang="ru-RU" dirty="0" smtClean="0"/>
              <a:t>.</a:t>
            </a:r>
          </a:p>
          <a:p>
            <a:pPr lvl="1">
              <a:lnSpc>
                <a:spcPct val="150000"/>
              </a:lnSpc>
            </a:pPr>
            <a:r>
              <a:rPr lang="ru-RU" dirty="0" smtClean="0"/>
              <a:t>Усложняется </a:t>
            </a:r>
            <a:r>
              <a:rPr lang="ru-RU" dirty="0"/>
              <a:t>поиск материалов для новых исследователей. </a:t>
            </a:r>
            <a:endParaRPr lang="ru-RU" dirty="0" smtClean="0"/>
          </a:p>
          <a:p>
            <a:pPr lvl="1">
              <a:lnSpc>
                <a:spcPct val="150000"/>
              </a:lnSpc>
            </a:pPr>
            <a:r>
              <a:rPr lang="ru-RU" dirty="0" smtClean="0"/>
              <a:t>Тратится </a:t>
            </a:r>
            <a:r>
              <a:rPr lang="ru-RU" dirty="0"/>
              <a:t>время ученых. </a:t>
            </a:r>
            <a:endParaRPr lang="ru-RU" dirty="0" smtClean="0"/>
          </a:p>
          <a:p>
            <a:pPr lvl="1">
              <a:lnSpc>
                <a:spcPct val="150000"/>
              </a:lnSpc>
            </a:pPr>
            <a:r>
              <a:rPr lang="ru-RU" dirty="0" smtClean="0"/>
              <a:t>Искажается </a:t>
            </a:r>
            <a:r>
              <a:rPr lang="ru-RU" dirty="0"/>
              <a:t>картина ценности идей и результатов</a:t>
            </a:r>
          </a:p>
        </p:txBody>
      </p:sp>
      <p:pic>
        <p:nvPicPr>
          <p:cNvPr id="59394" name="Picture 2" descr="http://xn----7sbbnfus7bige8i.xn--p1ai/userfiles/images/galochk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2182" y="4208252"/>
            <a:ext cx="379884" cy="379884"/>
          </a:xfrm>
          <a:prstGeom prst="rect">
            <a:avLst/>
          </a:prstGeom>
          <a:noFill/>
          <a:extLst>
            <a:ext uri="{909E8E84-426E-40DD-AFC4-6F175D3DCCD1}">
              <a14:hiddenFill xmlns:a14="http://schemas.microsoft.com/office/drawing/2010/main">
                <a:solidFill>
                  <a:srgbClr val="FFFFFF"/>
                </a:solidFill>
              </a14:hiddenFill>
            </a:ext>
          </a:extLst>
        </p:spPr>
      </p:pic>
      <p:pic>
        <p:nvPicPr>
          <p:cNvPr id="59396" name="Picture 4" descr="https://previews.123rf.com/images/rclassenlayouts/rclassenlayouts1201/rclassenlayouts120100538/12409937-Vector-red-X-cross-sign-icon-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725" y="4707549"/>
            <a:ext cx="345217" cy="3452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previews.123rf.com/images/rclassenlayouts/rclassenlayouts1201/rclassenlayouts120100538/12409937-Vector-red-X-cross-sign-icon-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201" y="5140352"/>
            <a:ext cx="345217" cy="3452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previews.123rf.com/images/rclassenlayouts/rclassenlayouts1201/rclassenlayouts120100538/12409937-Vector-red-X-cross-sign-icon-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182" y="5548029"/>
            <a:ext cx="345217" cy="345217"/>
          </a:xfrm>
          <a:prstGeom prst="rect">
            <a:avLst/>
          </a:prstGeom>
          <a:noFill/>
          <a:extLst>
            <a:ext uri="{909E8E84-426E-40DD-AFC4-6F175D3DCCD1}">
              <a14:hiddenFill xmlns:a14="http://schemas.microsoft.com/office/drawing/2010/main">
                <a:solidFill>
                  <a:srgbClr val="FFFFFF"/>
                </a:solidFill>
              </a14:hiddenFill>
            </a:ext>
          </a:extLst>
        </p:spPr>
      </p:pic>
      <p:sp>
        <p:nvSpPr>
          <p:cNvPr id="10" name="Стрелка вниз 9"/>
          <p:cNvSpPr/>
          <p:nvPr/>
        </p:nvSpPr>
        <p:spPr>
          <a:xfrm>
            <a:off x="3080950" y="1705232"/>
            <a:ext cx="1161535" cy="36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Стрелка вниз 16"/>
          <p:cNvSpPr/>
          <p:nvPr/>
        </p:nvSpPr>
        <p:spPr>
          <a:xfrm>
            <a:off x="3080951" y="2553730"/>
            <a:ext cx="1161535" cy="433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трелка вниз 17"/>
          <p:cNvSpPr/>
          <p:nvPr/>
        </p:nvSpPr>
        <p:spPr>
          <a:xfrm>
            <a:off x="3080950" y="3389160"/>
            <a:ext cx="1161535" cy="394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22578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Коэффициент ассоциативности </a:t>
            </a:r>
            <a:r>
              <a:rPr lang="ru-RU" sz="3600" i="1" dirty="0" err="1" smtClean="0">
                <a:solidFill>
                  <a:schemeClr val="tx2">
                    <a:lumMod val="60000"/>
                    <a:lumOff val="40000"/>
                  </a:schemeClr>
                </a:solidFill>
              </a:rPr>
              <a:t>Жаккара</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6</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 name="Объект 1"/>
          <p:cNvGraphicFramePr>
            <a:graphicFrameLocks noChangeAspect="1"/>
          </p:cNvGraphicFramePr>
          <p:nvPr>
            <p:extLst>
              <p:ext uri="{D42A27DB-BD31-4B8C-83A1-F6EECF244321}">
                <p14:modId xmlns:p14="http://schemas.microsoft.com/office/powerpoint/2010/main" val="1727162889"/>
              </p:ext>
            </p:extLst>
          </p:nvPr>
        </p:nvGraphicFramePr>
        <p:xfrm>
          <a:off x="5196488" y="1138408"/>
          <a:ext cx="1410258" cy="595637"/>
        </p:xfrm>
        <a:graphic>
          <a:graphicData uri="http://schemas.openxmlformats.org/presentationml/2006/ole">
            <mc:AlternateContent xmlns:mc="http://schemas.openxmlformats.org/markup-compatibility/2006">
              <mc:Choice xmlns:v="urn:schemas-microsoft-com:vml" Requires="v">
                <p:oleObj spid="_x0000_s60440" name="Уравнение" r:id="rId3" imgW="901440" imgH="393480" progId="Equation.3">
                  <p:embed/>
                </p:oleObj>
              </mc:Choice>
              <mc:Fallback>
                <p:oleObj name="Уравнение" r:id="rId3" imgW="901440" imgH="393480" progId="Equation.3">
                  <p:embed/>
                  <p:pic>
                    <p:nvPicPr>
                      <p:cNvPr id="0" name="Объект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488" y="1138408"/>
                        <a:ext cx="1410258" cy="595637"/>
                      </a:xfrm>
                      <a:prstGeom prst="rect">
                        <a:avLst/>
                      </a:prstGeom>
                      <a:noFill/>
                      <a:ln>
                        <a:noFill/>
                      </a:ln>
                    </p:spPr>
                  </p:pic>
                </p:oleObj>
              </mc:Fallback>
            </mc:AlternateContent>
          </a:graphicData>
        </a:graphic>
      </p:graphicFrame>
      <p:sp>
        <p:nvSpPr>
          <p:cNvPr id="4" name="Прямоугольник 3"/>
          <p:cNvSpPr/>
          <p:nvPr/>
        </p:nvSpPr>
        <p:spPr>
          <a:xfrm>
            <a:off x="593124" y="2413338"/>
            <a:ext cx="11071654" cy="1938992"/>
          </a:xfrm>
          <a:prstGeom prst="rect">
            <a:avLst/>
          </a:prstGeom>
        </p:spPr>
        <p:txBody>
          <a:bodyPr wrap="square">
            <a:spAutoFit/>
          </a:bodyPr>
          <a:lstStyle/>
          <a:p>
            <a:r>
              <a:rPr lang="ru-RU" sz="2000" dirty="0">
                <a:solidFill>
                  <a:srgbClr val="000000"/>
                </a:solidFill>
                <a:latin typeface="Times New Roman" panose="02020603050405020304" pitchFamily="18" charset="0"/>
                <a:ea typeface="Times New Roman" panose="02020603050405020304" pitchFamily="18" charset="0"/>
              </a:rPr>
              <a:t>A – число терминов присутствующих в обоих документов, </a:t>
            </a:r>
            <a:endParaRPr lang="ru-RU" sz="2000" dirty="0" smtClean="0">
              <a:solidFill>
                <a:srgbClr val="000000"/>
              </a:solidFill>
              <a:latin typeface="Times New Roman" panose="02020603050405020304" pitchFamily="18" charset="0"/>
              <a:ea typeface="Times New Roman" panose="02020603050405020304" pitchFamily="18" charset="0"/>
            </a:endParaRPr>
          </a:p>
          <a:p>
            <a:r>
              <a:rPr lang="ru-RU" sz="2000" dirty="0" smtClean="0">
                <a:solidFill>
                  <a:srgbClr val="000000"/>
                </a:solidFill>
                <a:latin typeface="Times New Roman" panose="02020603050405020304" pitchFamily="18" charset="0"/>
                <a:ea typeface="Times New Roman" panose="02020603050405020304" pitchFamily="18" charset="0"/>
              </a:rPr>
              <a:t>B </a:t>
            </a:r>
            <a:r>
              <a:rPr lang="ru-RU" sz="2000" dirty="0">
                <a:solidFill>
                  <a:srgbClr val="000000"/>
                </a:solidFill>
                <a:latin typeface="Times New Roman" panose="02020603050405020304" pitchFamily="18" charset="0"/>
                <a:ea typeface="Times New Roman" panose="02020603050405020304" pitchFamily="18" charset="0"/>
              </a:rPr>
              <a:t>– число терминов присутствующих в первом документе и отсутствующих во втором, </a:t>
            </a:r>
            <a:endParaRPr lang="ru-RU" sz="2000" dirty="0" smtClean="0">
              <a:solidFill>
                <a:srgbClr val="000000"/>
              </a:solidFill>
              <a:latin typeface="Times New Roman" panose="02020603050405020304" pitchFamily="18" charset="0"/>
              <a:ea typeface="Times New Roman" panose="02020603050405020304" pitchFamily="18" charset="0"/>
            </a:endParaRPr>
          </a:p>
          <a:p>
            <a:r>
              <a:rPr lang="ru-RU" sz="2000" dirty="0" smtClean="0">
                <a:solidFill>
                  <a:srgbClr val="000000"/>
                </a:solidFill>
                <a:latin typeface="Times New Roman" panose="02020603050405020304" pitchFamily="18" charset="0"/>
                <a:ea typeface="Times New Roman" panose="02020603050405020304" pitchFamily="18" charset="0"/>
              </a:rPr>
              <a:t>C </a:t>
            </a:r>
            <a:r>
              <a:rPr lang="ru-RU" sz="2000" dirty="0">
                <a:solidFill>
                  <a:srgbClr val="000000"/>
                </a:solidFill>
                <a:latin typeface="Times New Roman" panose="02020603050405020304" pitchFamily="18" charset="0"/>
                <a:ea typeface="Times New Roman" panose="02020603050405020304" pitchFamily="18" charset="0"/>
              </a:rPr>
              <a:t>- число терминов присутствующих во втором документе и отсутствующих в</a:t>
            </a:r>
            <a:r>
              <a:rPr lang="ru-RU" sz="2000" dirty="0">
                <a:latin typeface="Times New Roman" panose="02020603050405020304" pitchFamily="18" charset="0"/>
                <a:ea typeface="Times New Roman" panose="02020603050405020304" pitchFamily="18" charset="0"/>
              </a:rPr>
              <a:t> первом. </a:t>
            </a:r>
            <a:endParaRPr lang="ru-RU" sz="2000" dirty="0" smtClean="0">
              <a:latin typeface="Times New Roman" panose="02020603050405020304" pitchFamily="18" charset="0"/>
              <a:ea typeface="Times New Roman" panose="02020603050405020304" pitchFamily="18" charset="0"/>
            </a:endParaRPr>
          </a:p>
          <a:p>
            <a:endParaRPr lang="ru-RU" sz="2000" dirty="0">
              <a:latin typeface="Times New Roman" panose="02020603050405020304" pitchFamily="18" charset="0"/>
              <a:ea typeface="Times New Roman" panose="02020603050405020304" pitchFamily="18" charset="0"/>
            </a:endParaRPr>
          </a:p>
          <a:p>
            <a:r>
              <a:rPr lang="ru-RU" sz="2000" dirty="0" smtClean="0">
                <a:latin typeface="Times New Roman" panose="02020603050405020304" pitchFamily="18" charset="0"/>
                <a:ea typeface="Times New Roman" panose="02020603050405020304" pitchFamily="18" charset="0"/>
              </a:rPr>
              <a:t>Коэффициент </a:t>
            </a:r>
            <a:r>
              <a:rPr lang="ru-RU" sz="2000" dirty="0" err="1" smtClean="0">
                <a:solidFill>
                  <a:srgbClr val="000000"/>
                </a:solidFill>
                <a:latin typeface="Times New Roman" panose="02020603050405020304" pitchFamily="18" charset="0"/>
                <a:ea typeface="Times New Roman" panose="02020603050405020304" pitchFamily="18" charset="0"/>
              </a:rPr>
              <a:t>Жаккара</a:t>
            </a:r>
            <a:r>
              <a:rPr lang="ru-RU" sz="2000" dirty="0" smtClean="0">
                <a:solidFill>
                  <a:srgbClr val="000000"/>
                </a:solidFill>
                <a:latin typeface="Times New Roman" panose="02020603050405020304" pitchFamily="18" charset="0"/>
                <a:ea typeface="Times New Roman" panose="02020603050405020304" pitchFamily="18" charset="0"/>
              </a:rPr>
              <a:t> </a:t>
            </a:r>
            <a:r>
              <a:rPr lang="ru-RU" sz="2000" dirty="0">
                <a:solidFill>
                  <a:srgbClr val="000000"/>
                </a:solidFill>
                <a:latin typeface="Times New Roman" panose="02020603050405020304" pitchFamily="18" charset="0"/>
                <a:ea typeface="Times New Roman" panose="02020603050405020304" pitchFamily="18" charset="0"/>
              </a:rPr>
              <a:t>изменяется в диапазоне от 0 до </a:t>
            </a:r>
            <a:r>
              <a:rPr lang="ru-RU" sz="2000" dirty="0" smtClean="0">
                <a:solidFill>
                  <a:srgbClr val="000000"/>
                </a:solidFill>
                <a:latin typeface="Times New Roman" panose="02020603050405020304" pitchFamily="18" charset="0"/>
                <a:ea typeface="Times New Roman" panose="02020603050405020304" pitchFamily="18" charset="0"/>
              </a:rPr>
              <a:t>1, где </a:t>
            </a:r>
            <a:r>
              <a:rPr lang="ru-RU" sz="2000" dirty="0">
                <a:solidFill>
                  <a:srgbClr val="000000"/>
                </a:solidFill>
                <a:latin typeface="Times New Roman" panose="02020603050405020304" pitchFamily="18" charset="0"/>
                <a:ea typeface="Times New Roman" panose="02020603050405020304" pitchFamily="18" charset="0"/>
              </a:rPr>
              <a:t>0 показывает, что документы совершенно различны, а 1 – полностью идентичны</a:t>
            </a:r>
            <a:endParaRPr lang="ru-RU" sz="2000" dirty="0"/>
          </a:p>
        </p:txBody>
      </p:sp>
    </p:spTree>
    <p:extLst>
      <p:ext uri="{BB962C8B-B14F-4D97-AF65-F5344CB8AC3E}">
        <p14:creationId xmlns:p14="http://schemas.microsoft.com/office/powerpoint/2010/main" val="304490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Метод </a:t>
            </a:r>
            <a:r>
              <a:rPr lang="ru-RU" sz="3600" i="1" dirty="0" err="1" smtClean="0">
                <a:solidFill>
                  <a:schemeClr val="tx2">
                    <a:lumMod val="60000"/>
                    <a:lumOff val="40000"/>
                  </a:schemeClr>
                </a:solidFill>
              </a:rPr>
              <a:t>шинглов</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7</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691977" y="1105584"/>
            <a:ext cx="11046941" cy="646331"/>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S</a:t>
            </a:r>
            <a:r>
              <a:rPr lang="ru-RU" dirty="0" err="1" smtClean="0">
                <a:solidFill>
                  <a:srgbClr val="000000"/>
                </a:solidFill>
                <a:latin typeface="Times New Roman" panose="02020603050405020304" pitchFamily="18" charset="0"/>
                <a:ea typeface="Times New Roman" panose="02020603050405020304" pitchFamily="18" charset="0"/>
              </a:rPr>
              <a:t>hingles</a:t>
            </a:r>
            <a:r>
              <a:rPr lang="ru-RU" dirty="0">
                <a:solidFill>
                  <a:srgbClr val="000000"/>
                </a:solidFill>
                <a:latin typeface="Times New Roman" panose="02020603050405020304" pitchFamily="18" charset="0"/>
                <a:ea typeface="Times New Roman" panose="02020603050405020304" pitchFamily="18" charset="0"/>
              </a:rPr>
              <a:t> — </a:t>
            </a:r>
            <a:r>
              <a:rPr lang="ru-RU" dirty="0" smtClean="0">
                <a:solidFill>
                  <a:srgbClr val="000000"/>
                </a:solidFill>
                <a:latin typeface="Times New Roman" panose="02020603050405020304" pitchFamily="18" charset="0"/>
                <a:ea typeface="Times New Roman" panose="02020603050405020304" pitchFamily="18" charset="0"/>
              </a:rPr>
              <a:t>чешуйки</a:t>
            </a:r>
            <a:r>
              <a:rPr lang="en-US" dirty="0" smtClean="0">
                <a:solidFill>
                  <a:srgbClr val="000000"/>
                </a:solidFill>
                <a:latin typeface="Times New Roman" panose="02020603050405020304" pitchFamily="18" charset="0"/>
                <a:ea typeface="Times New Roman" panose="02020603050405020304" pitchFamily="18" charset="0"/>
              </a:rPr>
              <a:t>.</a:t>
            </a:r>
          </a:p>
          <a:p>
            <a:r>
              <a:rPr lang="ru-RU" dirty="0" smtClean="0">
                <a:solidFill>
                  <a:srgbClr val="000000"/>
                </a:solidFill>
                <a:latin typeface="Times New Roman" panose="02020603050405020304" pitchFamily="18" charset="0"/>
                <a:ea typeface="Times New Roman" panose="02020603050405020304" pitchFamily="18" charset="0"/>
              </a:rPr>
              <a:t>Данный </a:t>
            </a:r>
            <a:r>
              <a:rPr lang="ru-RU" dirty="0">
                <a:solidFill>
                  <a:srgbClr val="000000"/>
                </a:solidFill>
                <a:latin typeface="Times New Roman" panose="02020603050405020304" pitchFamily="18" charset="0"/>
                <a:ea typeface="Times New Roman" panose="02020603050405020304" pitchFamily="18" charset="0"/>
              </a:rPr>
              <a:t>метод основан на расчёте контрольных </a:t>
            </a:r>
            <a:r>
              <a:rPr lang="ru-RU" dirty="0" smtClean="0">
                <a:solidFill>
                  <a:srgbClr val="000000"/>
                </a:solidFill>
                <a:latin typeface="Times New Roman" panose="02020603050405020304" pitchFamily="18" charset="0"/>
                <a:ea typeface="Times New Roman" panose="02020603050405020304" pitchFamily="18" charset="0"/>
              </a:rPr>
              <a:t>сумм</a:t>
            </a:r>
            <a:r>
              <a:rPr lang="en-US" dirty="0" smtClean="0">
                <a:solidFill>
                  <a:srgbClr val="000000"/>
                </a:solidFill>
                <a:latin typeface="Times New Roman" panose="02020603050405020304" pitchFamily="18" charset="0"/>
                <a:ea typeface="Times New Roman" panose="02020603050405020304" pitchFamily="18" charset="0"/>
              </a:rPr>
              <a:t> </a:t>
            </a:r>
            <a:r>
              <a:rPr lang="ru-RU" dirty="0" smtClean="0">
                <a:solidFill>
                  <a:srgbClr val="000000"/>
                </a:solidFill>
                <a:latin typeface="Times New Roman" panose="02020603050405020304" pitchFamily="18" charset="0"/>
                <a:ea typeface="Times New Roman" panose="02020603050405020304" pitchFamily="18" charset="0"/>
              </a:rPr>
              <a:t>для </a:t>
            </a:r>
            <a:r>
              <a:rPr lang="ru-RU" dirty="0">
                <a:solidFill>
                  <a:srgbClr val="000000"/>
                </a:solidFill>
                <a:latin typeface="Times New Roman" panose="02020603050405020304" pitchFamily="18" charset="0"/>
                <a:ea typeface="Times New Roman" panose="02020603050405020304" pitchFamily="18" charset="0"/>
              </a:rPr>
              <a:t>каждой последовательности слов в тексте </a:t>
            </a:r>
            <a:endParaRPr lang="ru-RU" dirty="0"/>
          </a:p>
        </p:txBody>
      </p:sp>
      <p:sp>
        <p:nvSpPr>
          <p:cNvPr id="10" name="Прямоугольник 9"/>
          <p:cNvSpPr/>
          <p:nvPr/>
        </p:nvSpPr>
        <p:spPr>
          <a:xfrm>
            <a:off x="691976" y="1952368"/>
            <a:ext cx="10890423" cy="3416320"/>
          </a:xfrm>
          <a:prstGeom prst="rect">
            <a:avLst/>
          </a:prstGeom>
        </p:spPr>
        <p:txBody>
          <a:bodyPr wrap="square">
            <a:spAutoFit/>
          </a:bodyPr>
          <a:lstStyle/>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 </a:t>
            </a:r>
            <a:endParaRPr lang="ru-RU" sz="1100" dirty="0">
              <a:latin typeface="Times New Roman" panose="02020603050405020304" pitchFamily="18" charset="0"/>
              <a:ea typeface="Times New Roman" panose="02020603050405020304" pitchFamily="18" charset="0"/>
            </a:endParaRPr>
          </a:p>
          <a:p>
            <a:pPr marR="269875">
              <a:spcAft>
                <a:spcPts val="0"/>
              </a:spcAft>
            </a:pPr>
            <a:r>
              <a:rPr lang="ru-RU" dirty="0" err="1">
                <a:solidFill>
                  <a:srgbClr val="000000"/>
                </a:solidFill>
                <a:latin typeface="Times New Roman" panose="02020603050405020304" pitchFamily="18" charset="0"/>
                <a:ea typeface="Times New Roman" panose="02020603050405020304" pitchFamily="18" charset="0"/>
              </a:rPr>
              <a:t>Шинглы</a:t>
            </a:r>
            <a:r>
              <a:rPr lang="ru-RU" dirty="0">
                <a:solidFill>
                  <a:srgbClr val="000000"/>
                </a:solidFill>
                <a:latin typeface="Times New Roman" panose="02020603050405020304" pitchFamily="18" charset="0"/>
                <a:ea typeface="Times New Roman" panose="02020603050405020304" pitchFamily="18" charset="0"/>
              </a:rPr>
              <a:t> — выделенные из статьи </a:t>
            </a:r>
            <a:r>
              <a:rPr lang="ru-RU" dirty="0" err="1">
                <a:solidFill>
                  <a:srgbClr val="000000"/>
                </a:solidFill>
                <a:latin typeface="Times New Roman" panose="02020603050405020304" pitchFamily="18" charset="0"/>
                <a:ea typeface="Times New Roman" panose="02020603050405020304" pitchFamily="18" charset="0"/>
              </a:rPr>
              <a:t>подпоследовательности</a:t>
            </a:r>
            <a:r>
              <a:rPr lang="ru-RU" dirty="0">
                <a:solidFill>
                  <a:srgbClr val="000000"/>
                </a:solidFill>
                <a:latin typeface="Times New Roman" panose="02020603050405020304" pitchFamily="18" charset="0"/>
                <a:ea typeface="Times New Roman" panose="02020603050405020304" pitchFamily="18" charset="0"/>
              </a:rPr>
              <a:t> слов. Необходимо из сравниваемых текстов выделить </a:t>
            </a:r>
            <a:r>
              <a:rPr lang="ru-RU" dirty="0" err="1">
                <a:solidFill>
                  <a:srgbClr val="000000"/>
                </a:solidFill>
                <a:latin typeface="Times New Roman" panose="02020603050405020304" pitchFamily="18" charset="0"/>
                <a:ea typeface="Times New Roman" panose="02020603050405020304" pitchFamily="18" charset="0"/>
              </a:rPr>
              <a:t>подпоследовательности</a:t>
            </a:r>
            <a:r>
              <a:rPr lang="ru-RU" dirty="0">
                <a:solidFill>
                  <a:srgbClr val="000000"/>
                </a:solidFill>
                <a:latin typeface="Times New Roman" panose="02020603050405020304" pitchFamily="18" charset="0"/>
                <a:ea typeface="Times New Roman" panose="02020603050405020304" pitchFamily="18" charset="0"/>
              </a:rPr>
              <a:t> слов, идущих друг за другом по </a:t>
            </a:r>
            <a:r>
              <a:rPr lang="en-US" dirty="0" smtClean="0">
                <a:solidFill>
                  <a:srgbClr val="000000"/>
                </a:solidFill>
                <a:latin typeface="Times New Roman" panose="02020603050405020304" pitchFamily="18" charset="0"/>
                <a:ea typeface="Times New Roman" panose="02020603050405020304" pitchFamily="18" charset="0"/>
              </a:rPr>
              <a:t>k</a:t>
            </a:r>
            <a:r>
              <a:rPr lang="ru-RU" dirty="0" smtClean="0">
                <a:solidFill>
                  <a:srgbClr val="000000"/>
                </a:solidFill>
                <a:latin typeface="Times New Roman" panose="02020603050405020304" pitchFamily="18" charset="0"/>
                <a:ea typeface="Times New Roman" panose="02020603050405020304" pitchFamily="18" charset="0"/>
              </a:rPr>
              <a:t> </a:t>
            </a:r>
            <a:r>
              <a:rPr lang="ru-RU" dirty="0">
                <a:solidFill>
                  <a:srgbClr val="000000"/>
                </a:solidFill>
                <a:latin typeface="Times New Roman" panose="02020603050405020304" pitchFamily="18" charset="0"/>
                <a:ea typeface="Times New Roman" panose="02020603050405020304" pitchFamily="18" charset="0"/>
              </a:rPr>
              <a:t>штук (длина </a:t>
            </a:r>
            <a:r>
              <a:rPr lang="ru-RU" dirty="0" err="1">
                <a:solidFill>
                  <a:srgbClr val="000000"/>
                </a:solidFill>
                <a:latin typeface="Times New Roman" panose="02020603050405020304" pitchFamily="18" charset="0"/>
                <a:ea typeface="Times New Roman" panose="02020603050405020304" pitchFamily="18" charset="0"/>
              </a:rPr>
              <a:t>шингла</a:t>
            </a:r>
            <a:r>
              <a:rPr lang="ru-RU" dirty="0">
                <a:solidFill>
                  <a:srgbClr val="000000"/>
                </a:solidFill>
                <a:latin typeface="Times New Roman" panose="02020603050405020304" pitchFamily="18" charset="0"/>
                <a:ea typeface="Times New Roman" panose="02020603050405020304" pitchFamily="18" charset="0"/>
              </a:rPr>
              <a:t>). Выборка происходит внахлест, а не встык. Таким образом, разбивая текст на </a:t>
            </a:r>
            <a:r>
              <a:rPr lang="ru-RU" dirty="0" err="1">
                <a:solidFill>
                  <a:srgbClr val="000000"/>
                </a:solidFill>
                <a:latin typeface="Times New Roman" panose="02020603050405020304" pitchFamily="18" charset="0"/>
                <a:ea typeface="Times New Roman" panose="02020603050405020304" pitchFamily="18" charset="0"/>
              </a:rPr>
              <a:t>подпоследовательности</a:t>
            </a:r>
            <a:r>
              <a:rPr lang="ru-RU" dirty="0">
                <a:solidFill>
                  <a:srgbClr val="000000"/>
                </a:solidFill>
                <a:latin typeface="Times New Roman" panose="02020603050405020304" pitchFamily="18" charset="0"/>
                <a:ea typeface="Times New Roman" panose="02020603050405020304" pitchFamily="18" charset="0"/>
              </a:rPr>
              <a:t>, мы получим набор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в количестве равному количеству слов минус длина </a:t>
            </a:r>
            <a:r>
              <a:rPr lang="ru-RU" dirty="0" err="1">
                <a:solidFill>
                  <a:srgbClr val="000000"/>
                </a:solidFill>
                <a:latin typeface="Times New Roman" panose="02020603050405020304" pitchFamily="18" charset="0"/>
                <a:ea typeface="Times New Roman" panose="02020603050405020304" pitchFamily="18" charset="0"/>
              </a:rPr>
              <a:t>шингла</a:t>
            </a:r>
            <a:r>
              <a:rPr lang="ru-RU" dirty="0">
                <a:solidFill>
                  <a:srgbClr val="000000"/>
                </a:solidFill>
                <a:latin typeface="Times New Roman" panose="02020603050405020304" pitchFamily="18" charset="0"/>
                <a:ea typeface="Times New Roman" panose="02020603050405020304" pitchFamily="18" charset="0"/>
              </a:rPr>
              <a:t> плюс один (</a:t>
            </a:r>
            <a:r>
              <a:rPr lang="ru-RU" dirty="0" err="1">
                <a:solidFill>
                  <a:srgbClr val="000000"/>
                </a:solidFill>
                <a:latin typeface="Times New Roman" panose="02020603050405020304" pitchFamily="18" charset="0"/>
                <a:ea typeface="Times New Roman" panose="02020603050405020304" pitchFamily="18" charset="0"/>
              </a:rPr>
              <a:t>кол_во_слов</a:t>
            </a:r>
            <a:r>
              <a:rPr lang="ru-RU" dirty="0">
                <a:solidFill>
                  <a:srgbClr val="000000"/>
                </a:solidFill>
                <a:latin typeface="Times New Roman" panose="02020603050405020304" pitchFamily="18" charset="0"/>
                <a:ea typeface="Times New Roman" panose="02020603050405020304" pitchFamily="18" charset="0"/>
              </a:rPr>
              <a:t> — </a:t>
            </a:r>
            <a:r>
              <a:rPr lang="ru-RU" dirty="0" err="1">
                <a:solidFill>
                  <a:srgbClr val="000000"/>
                </a:solidFill>
                <a:latin typeface="Times New Roman" panose="02020603050405020304" pitchFamily="18" charset="0"/>
                <a:ea typeface="Times New Roman" panose="02020603050405020304" pitchFamily="18" charset="0"/>
              </a:rPr>
              <a:t>длина_шингла</a:t>
            </a:r>
            <a:r>
              <a:rPr lang="ru-RU" dirty="0">
                <a:solidFill>
                  <a:srgbClr val="000000"/>
                </a:solidFill>
                <a:latin typeface="Times New Roman" panose="02020603050405020304" pitchFamily="18" charset="0"/>
                <a:ea typeface="Times New Roman" panose="02020603050405020304" pitchFamily="18" charset="0"/>
              </a:rPr>
              <a:t> + 1</a:t>
            </a:r>
            <a:r>
              <a:rPr lang="ru-RU" dirty="0" smtClean="0">
                <a:solidFill>
                  <a:srgbClr val="000000"/>
                </a:solidFill>
                <a:latin typeface="Times New Roman" panose="02020603050405020304" pitchFamily="18" charset="0"/>
                <a:ea typeface="Times New Roman" panose="02020603050405020304" pitchFamily="18" charset="0"/>
              </a:rPr>
              <a:t>).</a:t>
            </a:r>
            <a:endParaRPr lang="en-US" dirty="0" smtClean="0">
              <a:solidFill>
                <a:srgbClr val="000000"/>
              </a:solidFill>
              <a:latin typeface="Times New Roman" panose="02020603050405020304" pitchFamily="18" charset="0"/>
              <a:ea typeface="Times New Roman" panose="02020603050405020304" pitchFamily="18" charset="0"/>
            </a:endParaRP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Далее для каждого </a:t>
            </a:r>
            <a:r>
              <a:rPr lang="ru-RU" dirty="0" err="1" smtClean="0">
                <a:solidFill>
                  <a:srgbClr val="000000"/>
                </a:solidFill>
                <a:latin typeface="Times New Roman" panose="02020603050405020304" pitchFamily="18" charset="0"/>
                <a:ea typeface="Times New Roman" panose="02020603050405020304" pitchFamily="18" charset="0"/>
              </a:rPr>
              <a:t>шингла</a:t>
            </a:r>
            <a:r>
              <a:rPr lang="ru-RU" dirty="0" smtClean="0">
                <a:solidFill>
                  <a:srgbClr val="000000"/>
                </a:solidFill>
                <a:latin typeface="Times New Roman" panose="02020603050405020304" pitchFamily="18" charset="0"/>
                <a:ea typeface="Times New Roman" panose="02020603050405020304" pitchFamily="18" charset="0"/>
              </a:rPr>
              <a:t> вычисляется </a:t>
            </a:r>
            <a:r>
              <a:rPr lang="ru-RU" dirty="0" err="1" smtClean="0">
                <a:solidFill>
                  <a:srgbClr val="000000"/>
                </a:solidFill>
                <a:latin typeface="Times New Roman" panose="02020603050405020304" pitchFamily="18" charset="0"/>
                <a:ea typeface="Times New Roman" panose="02020603050405020304" pitchFamily="18" charset="0"/>
              </a:rPr>
              <a:t>хэш</a:t>
            </a:r>
            <a:r>
              <a:rPr lang="ru-RU" dirty="0" smtClean="0">
                <a:solidFill>
                  <a:srgbClr val="000000"/>
                </a:solidFill>
                <a:latin typeface="Times New Roman" panose="02020603050405020304" pitchFamily="18" charset="0"/>
                <a:ea typeface="Times New Roman" panose="02020603050405020304" pitchFamily="18" charset="0"/>
              </a:rPr>
              <a:t>-сумма.</a:t>
            </a: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Для </a:t>
            </a:r>
            <a:r>
              <a:rPr lang="ru-RU" dirty="0">
                <a:solidFill>
                  <a:srgbClr val="000000"/>
                </a:solidFill>
                <a:latin typeface="Times New Roman" panose="02020603050405020304" pitchFamily="18" charset="0"/>
                <a:ea typeface="Times New Roman" panose="02020603050405020304" pitchFamily="18" charset="0"/>
              </a:rPr>
              <a:t>проверки  на оригинальность документа сравнивают набор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характеризующий проверяемый  документ с набором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характеризующим оригинальный документ. </a:t>
            </a:r>
            <a:endParaRPr lang="ru-RU" dirty="0" smtClean="0">
              <a:solidFill>
                <a:srgbClr val="000000"/>
              </a:solidFill>
              <a:latin typeface="Times New Roman" panose="02020603050405020304" pitchFamily="18" charset="0"/>
              <a:ea typeface="Times New Roman" panose="02020603050405020304" pitchFamily="18" charset="0"/>
            </a:endParaRP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Сравнение проводят, например, на основе коэффициентов ассоциативности (</a:t>
            </a:r>
            <a:r>
              <a:rPr lang="ru-RU" dirty="0" err="1" smtClean="0">
                <a:solidFill>
                  <a:srgbClr val="000000"/>
                </a:solidFill>
                <a:latin typeface="Times New Roman" panose="02020603050405020304" pitchFamily="18" charset="0"/>
                <a:ea typeface="Times New Roman" panose="02020603050405020304" pitchFamily="18" charset="0"/>
              </a:rPr>
              <a:t>Жаккар</a:t>
            </a:r>
            <a:r>
              <a:rPr lang="ru-RU" dirty="0" smtClean="0">
                <a:solidFill>
                  <a:srgbClr val="000000"/>
                </a:solidFill>
                <a:latin typeface="Times New Roman" panose="02020603050405020304" pitchFamily="18" charset="0"/>
                <a:ea typeface="Times New Roman" panose="02020603050405020304" pitchFamily="18" charset="0"/>
              </a:rPr>
              <a:t>).</a:t>
            </a:r>
            <a:endParaRPr lang="en-US" dirty="0" smtClean="0">
              <a:solidFill>
                <a:srgbClr val="000000"/>
              </a:solidFill>
              <a:latin typeface="Times New Roman" panose="02020603050405020304" pitchFamily="18" charset="0"/>
              <a:ea typeface="Times New Roman" panose="02020603050405020304" pitchFamily="18" charset="0"/>
            </a:endParaRP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Таким образом, </a:t>
            </a:r>
            <a:r>
              <a:rPr lang="ru-RU" dirty="0">
                <a:solidFill>
                  <a:srgbClr val="000000"/>
                </a:solidFill>
                <a:latin typeface="Times New Roman" panose="02020603050405020304" pitchFamily="18" charset="0"/>
                <a:ea typeface="Times New Roman" panose="02020603050405020304" pitchFamily="18" charset="0"/>
              </a:rPr>
              <a:t>суть метода заключается в том, чтобы производить сравнение не последовательности слов, а чисел, однозначно поставленные в соответствие этим последовательностям. </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031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err="1" smtClean="0">
                <a:solidFill>
                  <a:schemeClr val="tx2">
                    <a:lumMod val="60000"/>
                    <a:lumOff val="40000"/>
                  </a:schemeClr>
                </a:solidFill>
              </a:rPr>
              <a:t>Хэширование</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8</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Прямоугольник 9"/>
          <p:cNvSpPr/>
          <p:nvPr/>
        </p:nvSpPr>
        <p:spPr>
          <a:xfrm>
            <a:off x="691976" y="1952368"/>
            <a:ext cx="10890423" cy="261610"/>
          </a:xfrm>
          <a:prstGeom prst="rect">
            <a:avLst/>
          </a:prstGeom>
        </p:spPr>
        <p:txBody>
          <a:bodyPr wrap="square">
            <a:spAutoFit/>
          </a:bodyPr>
          <a:lstStyle/>
          <a:p>
            <a:pPr marR="269875">
              <a:spcAft>
                <a:spcPts val="0"/>
              </a:spcAft>
            </a:pPr>
            <a:endParaRPr lang="ru-RU" sz="1100" dirty="0">
              <a:effectLst/>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459754" y="474345"/>
            <a:ext cx="11500024" cy="1477328"/>
          </a:xfrm>
          <a:prstGeom prst="rect">
            <a:avLst/>
          </a:prstGeom>
        </p:spPr>
        <p:txBody>
          <a:bodyPr wrap="square">
            <a:spAutoFit/>
          </a:bodyPr>
          <a:lstStyle/>
          <a:p>
            <a:r>
              <a:rPr lang="ru-RU" b="1" dirty="0" err="1">
                <a:latin typeface="Arial" panose="020B0604020202020204" pitchFamily="34" charset="0"/>
              </a:rPr>
              <a:t>Хэширование</a:t>
            </a:r>
            <a:r>
              <a:rPr lang="ru-RU" dirty="0">
                <a:latin typeface="Arial" panose="020B0604020202020204" pitchFamily="34" charset="0"/>
              </a:rPr>
              <a:t>  </a:t>
            </a:r>
            <a:r>
              <a:rPr lang="ru-RU" dirty="0" smtClean="0">
                <a:latin typeface="Arial" panose="020B0604020202020204" pitchFamily="34" charset="0"/>
              </a:rPr>
              <a:t>(</a:t>
            </a:r>
            <a:r>
              <a:rPr lang="ru-RU" i="1" dirty="0" err="1" smtClean="0">
                <a:latin typeface="Arial" panose="020B0604020202020204" pitchFamily="34" charset="0"/>
              </a:rPr>
              <a:t>hashing</a:t>
            </a:r>
            <a:r>
              <a:rPr lang="ru-RU" dirty="0">
                <a:latin typeface="Arial" panose="020B0604020202020204" pitchFamily="34" charset="0"/>
              </a:rPr>
              <a:t>) — преобразование массива входных данных произвольной длины в (выходную) битовую строку фиксированной длины, выполняемое определённым алгоритмом. Функция, реализующая алгоритм и выполняющая преобразование, называется «</a:t>
            </a:r>
            <a:r>
              <a:rPr lang="ru-RU" i="1" dirty="0">
                <a:latin typeface="Arial" panose="020B0604020202020204" pitchFamily="34" charset="0"/>
              </a:rPr>
              <a:t>хеш-функцией</a:t>
            </a:r>
            <a:r>
              <a:rPr lang="ru-RU" dirty="0">
                <a:latin typeface="Arial" panose="020B0604020202020204" pitchFamily="34" charset="0"/>
              </a:rPr>
              <a:t>» или «</a:t>
            </a:r>
            <a:r>
              <a:rPr lang="ru-RU" i="1" dirty="0">
                <a:latin typeface="Arial" panose="020B0604020202020204" pitchFamily="34" charset="0"/>
              </a:rPr>
              <a:t>функцией свёртки</a:t>
            </a:r>
            <a:r>
              <a:rPr lang="ru-RU" dirty="0">
                <a:latin typeface="Arial" panose="020B0604020202020204" pitchFamily="34" charset="0"/>
              </a:rPr>
              <a:t>». Исходные данные называются входным массивом, «ключом» или «</a:t>
            </a:r>
            <a:r>
              <a:rPr lang="ru-RU" i="1" dirty="0">
                <a:latin typeface="Arial" panose="020B0604020202020204" pitchFamily="34" charset="0"/>
              </a:rPr>
              <a:t>сообщением</a:t>
            </a:r>
            <a:r>
              <a:rPr lang="ru-RU" dirty="0">
                <a:latin typeface="Arial" panose="020B0604020202020204" pitchFamily="34" charset="0"/>
              </a:rPr>
              <a:t>». Результат преобразования (выходные данные) называется «</a:t>
            </a:r>
            <a:r>
              <a:rPr lang="ru-RU" i="1" dirty="0" err="1" smtClean="0">
                <a:latin typeface="Arial" panose="020B0604020202020204" pitchFamily="34" charset="0"/>
              </a:rPr>
              <a:t>хэшем</a:t>
            </a:r>
            <a:r>
              <a:rPr lang="ru-RU" dirty="0">
                <a:latin typeface="Arial" panose="020B0604020202020204" pitchFamily="34" charset="0"/>
              </a:rPr>
              <a:t>», «</a:t>
            </a:r>
            <a:r>
              <a:rPr lang="ru-RU" i="1" dirty="0" err="1">
                <a:latin typeface="Arial" panose="020B0604020202020204" pitchFamily="34" charset="0"/>
              </a:rPr>
              <a:t>хеш</a:t>
            </a:r>
            <a:r>
              <a:rPr lang="ru-RU" i="1" dirty="0">
                <a:latin typeface="Arial" panose="020B0604020202020204" pitchFamily="34" charset="0"/>
              </a:rPr>
              <a:t>-кодом</a:t>
            </a:r>
            <a:r>
              <a:rPr lang="ru-RU" dirty="0">
                <a:latin typeface="Arial" panose="020B0604020202020204" pitchFamily="34" charset="0"/>
              </a:rPr>
              <a:t>», «</a:t>
            </a:r>
            <a:r>
              <a:rPr lang="ru-RU" i="1" dirty="0" err="1" smtClean="0">
                <a:latin typeface="Arial" panose="020B0604020202020204" pitchFamily="34" charset="0"/>
              </a:rPr>
              <a:t>хеш</a:t>
            </a:r>
            <a:r>
              <a:rPr lang="ru-RU" i="1" dirty="0" smtClean="0">
                <a:latin typeface="Arial" panose="020B0604020202020204" pitchFamily="34" charset="0"/>
              </a:rPr>
              <a:t>-суммой</a:t>
            </a:r>
            <a:r>
              <a:rPr lang="ru-RU" dirty="0" smtClean="0">
                <a:latin typeface="Arial" panose="020B0604020202020204" pitchFamily="34" charset="0"/>
              </a:rPr>
              <a:t>».</a:t>
            </a:r>
          </a:p>
        </p:txBody>
      </p:sp>
      <p:pic>
        <p:nvPicPr>
          <p:cNvPr id="61442" name="Picture 2" descr="http://1qto3g40rh2j1n43ebvoa7h1cmu.wpengine.netdna-cdn.com/files/2014/04/Cryptographic-Hashing-Explained-R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49" y="2213978"/>
            <a:ext cx="5987599" cy="4006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97817" y="2586358"/>
            <a:ext cx="4946632" cy="1754326"/>
          </a:xfrm>
          <a:prstGeom prst="rect">
            <a:avLst/>
          </a:prstGeom>
          <a:noFill/>
        </p:spPr>
        <p:txBody>
          <a:bodyPr wrap="square" rtlCol="0">
            <a:spAutoFit/>
          </a:bodyPr>
          <a:lstStyle/>
          <a:p>
            <a:r>
              <a:rPr lang="ru-RU" b="1" dirty="0" smtClean="0"/>
              <a:t>Наиболее известные алгоритмы </a:t>
            </a:r>
            <a:r>
              <a:rPr lang="ru-RU" b="1" dirty="0" err="1" smtClean="0"/>
              <a:t>хэширования</a:t>
            </a:r>
            <a:r>
              <a:rPr lang="ru-RU" b="1" dirty="0" smtClean="0"/>
              <a:t>:</a:t>
            </a:r>
          </a:p>
          <a:p>
            <a:r>
              <a:rPr lang="en-US" dirty="0" smtClean="0"/>
              <a:t>Secure </a:t>
            </a:r>
            <a:r>
              <a:rPr lang="en-US" dirty="0"/>
              <a:t>Hash </a:t>
            </a:r>
            <a:r>
              <a:rPr lang="en-US" dirty="0" smtClean="0"/>
              <a:t>Algorithm</a:t>
            </a:r>
            <a:r>
              <a:rPr lang="en-US" dirty="0"/>
              <a:t> </a:t>
            </a:r>
            <a:r>
              <a:rPr lang="en-US" dirty="0" smtClean="0"/>
              <a:t>(</a:t>
            </a:r>
            <a:r>
              <a:rPr lang="en-US" dirty="0"/>
              <a:t>SHA-0, SHA-1, </a:t>
            </a:r>
            <a:r>
              <a:rPr lang="en-US" dirty="0" smtClean="0"/>
              <a:t>SHA-2)</a:t>
            </a:r>
          </a:p>
          <a:p>
            <a:r>
              <a:rPr lang="en-US" dirty="0"/>
              <a:t>Message </a:t>
            </a:r>
            <a:r>
              <a:rPr lang="en-US" dirty="0" smtClean="0"/>
              <a:t>Digest (MD2, MD3, MD4, MD5, MD6)</a:t>
            </a:r>
          </a:p>
          <a:p>
            <a:endParaRPr lang="en-US" b="1" dirty="0" smtClean="0"/>
          </a:p>
          <a:p>
            <a:r>
              <a:rPr lang="ru-RU" b="1" dirty="0"/>
              <a:t>CRC16/32</a:t>
            </a:r>
            <a:r>
              <a:rPr lang="ru-RU" dirty="0"/>
              <a:t> — контрольная сумма (не криптографическое преобразование)</a:t>
            </a:r>
            <a:endParaRPr lang="en-US" dirty="0" smtClean="0"/>
          </a:p>
        </p:txBody>
      </p:sp>
    </p:spTree>
    <p:extLst>
      <p:ext uri="{BB962C8B-B14F-4D97-AF65-F5344CB8AC3E}">
        <p14:creationId xmlns:p14="http://schemas.microsoft.com/office/powerpoint/2010/main" val="1637581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a:t>
            </a:r>
            <a:r>
              <a:rPr lang="ru-RU" sz="3600" i="1" dirty="0" err="1" smtClean="0">
                <a:solidFill>
                  <a:schemeClr val="tx2">
                    <a:lumMod val="60000"/>
                    <a:lumOff val="40000"/>
                  </a:schemeClr>
                </a:solidFill>
              </a:rPr>
              <a:t>Супершинглы</a:t>
            </a:r>
            <a:r>
              <a:rPr lang="ru-RU" sz="3600" i="1" dirty="0" smtClean="0">
                <a:solidFill>
                  <a:schemeClr val="tx2">
                    <a:lumMod val="60000"/>
                    <a:lumOff val="40000"/>
                  </a:schemeClr>
                </a:solidFill>
              </a:rPr>
              <a:t>», «</a:t>
            </a:r>
            <a:r>
              <a:rPr lang="ru-RU" sz="3600" i="1" dirty="0" err="1" smtClean="0">
                <a:solidFill>
                  <a:schemeClr val="tx2">
                    <a:lumMod val="60000"/>
                    <a:lumOff val="40000"/>
                  </a:schemeClr>
                </a:solidFill>
              </a:rPr>
              <a:t>мегашинглы</a:t>
            </a:r>
            <a:r>
              <a:rPr lang="ru-RU" sz="3600" i="1" dirty="0" smtClean="0">
                <a:solidFill>
                  <a:schemeClr val="tx2">
                    <a:lumMod val="60000"/>
                    <a:lumOff val="40000"/>
                  </a:schemeClr>
                </a:solidFill>
              </a:rPr>
              <a:t>»</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a:t>
            </a:r>
            <a:r>
              <a:rPr lang="ru-RU" dirty="0" smtClean="0"/>
              <a:t>2018</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9</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TextBox 8"/>
          <p:cNvSpPr txBox="1"/>
          <p:nvPr/>
        </p:nvSpPr>
        <p:spPr>
          <a:xfrm>
            <a:off x="453082" y="694418"/>
            <a:ext cx="10629682" cy="5355312"/>
          </a:xfrm>
          <a:prstGeom prst="rect">
            <a:avLst/>
          </a:prstGeom>
          <a:noFill/>
        </p:spPr>
        <p:txBody>
          <a:bodyPr wrap="square" rtlCol="0">
            <a:spAutoFit/>
          </a:bodyPr>
          <a:lstStyle/>
          <a:p>
            <a:pPr algn="just"/>
            <a:r>
              <a:rPr lang="ru-RU" dirty="0"/>
              <a:t>Принцип алгоритма </a:t>
            </a:r>
            <a:r>
              <a:rPr lang="ru-RU" dirty="0" err="1"/>
              <a:t>шинглов</a:t>
            </a:r>
            <a:r>
              <a:rPr lang="ru-RU" dirty="0"/>
              <a:t> заключается в сравнении случайной выборки контрольных сумм </a:t>
            </a:r>
            <a:r>
              <a:rPr lang="ru-RU" dirty="0" err="1"/>
              <a:t>шинглов</a:t>
            </a:r>
            <a:r>
              <a:rPr lang="ru-RU" dirty="0"/>
              <a:t> (</a:t>
            </a:r>
            <a:r>
              <a:rPr lang="ru-RU" dirty="0" err="1"/>
              <a:t>подпоследовательностей</a:t>
            </a:r>
            <a:r>
              <a:rPr lang="ru-RU" dirty="0"/>
              <a:t>) двух текстов между собой</a:t>
            </a:r>
            <a:r>
              <a:rPr lang="ru-RU" dirty="0" smtClean="0"/>
              <a:t>.</a:t>
            </a:r>
          </a:p>
          <a:p>
            <a:pPr algn="just"/>
            <a:r>
              <a:rPr lang="ru-RU" dirty="0" smtClean="0"/>
              <a:t>Проблема </a:t>
            </a:r>
            <a:r>
              <a:rPr lang="ru-RU" dirty="0"/>
              <a:t>алгоритма заключается в количестве сравнений, ведь это напрямую отражается на производительности. Увеличение количества </a:t>
            </a:r>
            <a:r>
              <a:rPr lang="ru-RU" dirty="0" err="1"/>
              <a:t>шинглов</a:t>
            </a:r>
            <a:r>
              <a:rPr lang="ru-RU" dirty="0"/>
              <a:t> для сравнения характеризуется экспоненциальным ростом операций, </a:t>
            </a:r>
            <a:r>
              <a:rPr lang="ru-RU" dirty="0" smtClean="0"/>
              <a:t>что </a:t>
            </a:r>
            <a:r>
              <a:rPr lang="ru-RU" dirty="0"/>
              <a:t>критически отразится на производительности</a:t>
            </a:r>
            <a:r>
              <a:rPr lang="ru-RU" dirty="0" smtClean="0"/>
              <a:t>.</a:t>
            </a:r>
          </a:p>
          <a:p>
            <a:pPr algn="just"/>
            <a:r>
              <a:rPr lang="ru-RU" dirty="0" smtClean="0"/>
              <a:t>Предлагается сравнивать не все </a:t>
            </a:r>
            <a:r>
              <a:rPr lang="ru-RU" dirty="0" err="1" smtClean="0"/>
              <a:t>шинглы</a:t>
            </a:r>
            <a:r>
              <a:rPr lang="ru-RU" dirty="0" smtClean="0"/>
              <a:t>, а лишь часть.</a:t>
            </a:r>
          </a:p>
          <a:p>
            <a:pPr marL="342900" indent="-342900" algn="just">
              <a:buFont typeface="Arial" panose="020B0604020202020204" pitchFamily="34" charset="0"/>
              <a:buChar char="•"/>
            </a:pPr>
            <a:r>
              <a:rPr lang="ru-RU" dirty="0" smtClean="0"/>
              <a:t>Выбрать </a:t>
            </a:r>
            <a:r>
              <a:rPr lang="en-US" dirty="0" smtClean="0"/>
              <a:t>N</a:t>
            </a:r>
            <a:r>
              <a:rPr lang="ru-RU" dirty="0" smtClean="0"/>
              <a:t> </a:t>
            </a:r>
            <a:r>
              <a:rPr lang="ru-RU" dirty="0" err="1" smtClean="0"/>
              <a:t>шинглов</a:t>
            </a:r>
            <a:r>
              <a:rPr lang="ru-RU" dirty="0" smtClean="0"/>
              <a:t> случайным </a:t>
            </a:r>
            <a:r>
              <a:rPr lang="ru-RU" dirty="0" smtClean="0"/>
              <a:t>образом (плохо) </a:t>
            </a:r>
            <a:endParaRPr lang="en-US" dirty="0" smtClean="0"/>
          </a:p>
          <a:p>
            <a:pPr marL="342900" indent="-342900" algn="just">
              <a:buFont typeface="Arial" panose="020B0604020202020204" pitchFamily="34" charset="0"/>
              <a:buChar char="•"/>
            </a:pPr>
            <a:r>
              <a:rPr lang="ru-RU" dirty="0" smtClean="0"/>
              <a:t>Выбирать </a:t>
            </a:r>
            <a:r>
              <a:rPr lang="en-US" dirty="0" smtClean="0"/>
              <a:t>N </a:t>
            </a:r>
            <a:r>
              <a:rPr lang="ru-RU" dirty="0" err="1" smtClean="0"/>
              <a:t>шинглов</a:t>
            </a:r>
            <a:r>
              <a:rPr lang="ru-RU" dirty="0" smtClean="0"/>
              <a:t> с минимальными значениями </a:t>
            </a:r>
            <a:r>
              <a:rPr lang="ru-RU" dirty="0" err="1" smtClean="0"/>
              <a:t>хэш</a:t>
            </a:r>
            <a:r>
              <a:rPr lang="ru-RU" dirty="0" smtClean="0"/>
              <a:t>-суммы</a:t>
            </a:r>
          </a:p>
          <a:p>
            <a:pPr algn="just"/>
            <a:endParaRPr lang="ru-RU" dirty="0"/>
          </a:p>
          <a:p>
            <a:pPr algn="just"/>
            <a:r>
              <a:rPr lang="ru-RU" dirty="0" smtClean="0"/>
              <a:t>Обычно</a:t>
            </a:r>
            <a:r>
              <a:rPr lang="en-US" baseline="30000" dirty="0" smtClean="0"/>
              <a:t>1</a:t>
            </a:r>
            <a:r>
              <a:rPr lang="ru-RU" dirty="0" smtClean="0"/>
              <a:t> </a:t>
            </a:r>
            <a:r>
              <a:rPr lang="en-US" dirty="0" smtClean="0"/>
              <a:t>N=84</a:t>
            </a:r>
            <a:r>
              <a:rPr lang="ru-RU" dirty="0" smtClean="0"/>
              <a:t>.</a:t>
            </a:r>
          </a:p>
          <a:p>
            <a:pPr algn="just"/>
            <a:r>
              <a:rPr lang="ru-RU" dirty="0" smtClean="0"/>
              <a:t>Далее, 84 </a:t>
            </a:r>
            <a:r>
              <a:rPr lang="ru-RU" dirty="0" err="1" smtClean="0"/>
              <a:t>шингла</a:t>
            </a:r>
            <a:r>
              <a:rPr lang="ru-RU" dirty="0" smtClean="0"/>
              <a:t> разбиваются на 6 групп по 14 </a:t>
            </a:r>
            <a:r>
              <a:rPr lang="ru-RU" dirty="0" err="1" smtClean="0"/>
              <a:t>шинглов</a:t>
            </a:r>
            <a:r>
              <a:rPr lang="ru-RU" dirty="0" smtClean="0"/>
              <a:t> в каждой – «</a:t>
            </a:r>
            <a:r>
              <a:rPr lang="ru-RU" dirty="0" err="1" smtClean="0"/>
              <a:t>супершинглы</a:t>
            </a:r>
            <a:r>
              <a:rPr lang="ru-RU" dirty="0" smtClean="0"/>
              <a:t>». </a:t>
            </a:r>
          </a:p>
          <a:p>
            <a:pPr algn="just"/>
            <a:r>
              <a:rPr lang="ru-RU" dirty="0" smtClean="0"/>
              <a:t>Если </a:t>
            </a:r>
            <a:r>
              <a:rPr lang="ru-RU" dirty="0"/>
              <a:t>два документа имеют сходство, например, p ~ 0.95 (95%), то 2 соответствующих </a:t>
            </a:r>
            <a:r>
              <a:rPr lang="ru-RU" dirty="0" err="1"/>
              <a:t>супершингла</a:t>
            </a:r>
            <a:r>
              <a:rPr lang="ru-RU" dirty="0"/>
              <a:t> в них совпадают с вероятностью p</a:t>
            </a:r>
            <a:r>
              <a:rPr lang="ru-RU" baseline="30000" dirty="0"/>
              <a:t>14</a:t>
            </a:r>
            <a:r>
              <a:rPr lang="ru-RU" dirty="0"/>
              <a:t> ~ 0.95</a:t>
            </a:r>
            <a:r>
              <a:rPr lang="ru-RU" baseline="30000" dirty="0"/>
              <a:t>14</a:t>
            </a:r>
            <a:r>
              <a:rPr lang="ru-RU" dirty="0"/>
              <a:t> ~ 0.49 (49</a:t>
            </a:r>
            <a:r>
              <a:rPr lang="ru-RU" dirty="0" smtClean="0"/>
              <a:t>%).</a:t>
            </a:r>
          </a:p>
          <a:p>
            <a:pPr algn="just"/>
            <a:r>
              <a:rPr lang="ru-RU" dirty="0"/>
              <a:t>Таким образом, для эффективной проверки совпадения не менее 2-х </a:t>
            </a:r>
            <a:r>
              <a:rPr lang="ru-RU" dirty="0" err="1"/>
              <a:t>супершинглов</a:t>
            </a:r>
            <a:r>
              <a:rPr lang="ru-RU" dirty="0"/>
              <a:t> (и, следовательно, подтверждения гипотезы о сходстве содержания</a:t>
            </a:r>
            <a:r>
              <a:rPr lang="ru-RU" dirty="0" smtClean="0"/>
              <a:t>) </a:t>
            </a:r>
            <a:r>
              <a:rPr lang="ru-RU" dirty="0"/>
              <a:t>каждый документ представляется всевозможными попарными сочетаниями из 6 </a:t>
            </a:r>
            <a:r>
              <a:rPr lang="ru-RU" dirty="0" err="1"/>
              <a:t>супершинглов</a:t>
            </a:r>
            <a:r>
              <a:rPr lang="ru-RU" dirty="0"/>
              <a:t>, которые называются «</a:t>
            </a:r>
            <a:r>
              <a:rPr lang="ru-RU" dirty="0" err="1"/>
              <a:t>мегашинглами</a:t>
            </a:r>
            <a:r>
              <a:rPr lang="ru-RU" dirty="0"/>
              <a:t>». Число таких </a:t>
            </a:r>
            <a:r>
              <a:rPr lang="ru-RU" dirty="0" err="1"/>
              <a:t>мегашинглов</a:t>
            </a:r>
            <a:r>
              <a:rPr lang="ru-RU" dirty="0"/>
              <a:t> равно 15 (число сочетаний из 6 по 2). </a:t>
            </a:r>
            <a:endParaRPr lang="ru-RU" dirty="0" smtClean="0"/>
          </a:p>
          <a:p>
            <a:pPr algn="just"/>
            <a:r>
              <a:rPr lang="ru-RU" dirty="0" smtClean="0"/>
              <a:t>Два </a:t>
            </a:r>
            <a:r>
              <a:rPr lang="ru-RU" dirty="0"/>
              <a:t>документа сходны по содержанию, если у них совпадает хотя бы один </a:t>
            </a:r>
            <a:r>
              <a:rPr lang="ru-RU" dirty="0" err="1"/>
              <a:t>мегашингл</a:t>
            </a:r>
            <a:r>
              <a:rPr lang="ru-RU" dirty="0"/>
              <a:t>.</a:t>
            </a:r>
            <a:br>
              <a:rPr lang="ru-RU" dirty="0"/>
            </a:br>
            <a:endParaRPr lang="ru-RU" dirty="0"/>
          </a:p>
        </p:txBody>
      </p:sp>
      <p:sp>
        <p:nvSpPr>
          <p:cNvPr id="2" name="TextBox 1"/>
          <p:cNvSpPr txBox="1"/>
          <p:nvPr/>
        </p:nvSpPr>
        <p:spPr>
          <a:xfrm>
            <a:off x="453082" y="5949637"/>
            <a:ext cx="4742196" cy="338554"/>
          </a:xfrm>
          <a:prstGeom prst="rect">
            <a:avLst/>
          </a:prstGeom>
          <a:noFill/>
        </p:spPr>
        <p:txBody>
          <a:bodyPr wrap="none" rtlCol="0">
            <a:spAutoFit/>
          </a:bodyPr>
          <a:lstStyle/>
          <a:p>
            <a:r>
              <a:rPr lang="en-US" sz="1600" baseline="30000" dirty="0"/>
              <a:t>1 </a:t>
            </a:r>
            <a:r>
              <a:rPr lang="en-US" sz="1600" dirty="0" smtClean="0"/>
              <a:t>http</a:t>
            </a:r>
            <a:r>
              <a:rPr lang="en-US" sz="1600" dirty="0"/>
              <a:t>://rcdl2007.pereslavl.ru/papers/paper_65_v1.pdf</a:t>
            </a:r>
            <a:endParaRPr lang="ru-RU" sz="1600" dirty="0"/>
          </a:p>
        </p:txBody>
      </p:sp>
    </p:spTree>
    <p:extLst>
      <p:ext uri="{BB962C8B-B14F-4D97-AF65-F5344CB8AC3E}">
        <p14:creationId xmlns:p14="http://schemas.microsoft.com/office/powerpoint/2010/main" val="4286596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2">
      <a:majorFont>
        <a:latin typeface="Calibri"/>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10787</TotalTime>
  <Words>2112</Words>
  <Application>Microsoft Office PowerPoint</Application>
  <PresentationFormat>Произвольный</PresentationFormat>
  <Paragraphs>209</Paragraphs>
  <Slides>20</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20</vt:i4>
      </vt:variant>
    </vt:vector>
  </HeadingPairs>
  <TitlesOfParts>
    <vt:vector size="22" baseType="lpstr">
      <vt:lpstr>Тема Office</vt:lpstr>
      <vt:lpstr>Уравнение</vt:lpstr>
      <vt:lpstr>Решение задач выявления плагиата, нечетких дубликатов и определения авторства текста</vt:lpstr>
      <vt:lpstr>Что такое дубликат?</vt:lpstr>
      <vt:lpstr>Классификация дубликатов текстовых документов</vt:lpstr>
      <vt:lpstr>Пример нечеткого дубликата статьи</vt:lpstr>
      <vt:lpstr>Нечеткие дубликаты. Чем это плохо?</vt:lpstr>
      <vt:lpstr>Коэффициент ассоциативности Жаккара</vt:lpstr>
      <vt:lpstr>Метод шинглов</vt:lpstr>
      <vt:lpstr>Хэширование</vt:lpstr>
      <vt:lpstr>«Супершинглы», «мегашинглы»</vt:lpstr>
      <vt:lpstr>Метод Winnowing </vt:lpstr>
      <vt:lpstr>Метод Winnowing </vt:lpstr>
      <vt:lpstr>Метод SpotSigs</vt:lpstr>
      <vt:lpstr>Метод SpotSigs, пример</vt:lpstr>
      <vt:lpstr>Коэффициент Джаро-Винклера</vt:lpstr>
      <vt:lpstr>Коэффициент Джаро-Винклера (2)</vt:lpstr>
      <vt:lpstr>I-Match</vt:lpstr>
      <vt:lpstr>I-Match (2)</vt:lpstr>
      <vt:lpstr>Законное (правомерное) цитирование</vt:lpstr>
      <vt:lpstr>Определение авторства текста</vt:lpstr>
      <vt:lpstr>Определение авторства текста</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Администратор</dc:creator>
  <cp:lastModifiedBy>Andrey</cp:lastModifiedBy>
  <cp:revision>228</cp:revision>
  <dcterms:created xsi:type="dcterms:W3CDTF">2017-09-07T11:29:30Z</dcterms:created>
  <dcterms:modified xsi:type="dcterms:W3CDTF">2018-11-02T06:44:57Z</dcterms:modified>
</cp:coreProperties>
</file>