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19"/>
  </p:notesMasterIdLst>
  <p:sldIdLst>
    <p:sldId id="278" r:id="rId2"/>
    <p:sldId id="280" r:id="rId3"/>
    <p:sldId id="306" r:id="rId4"/>
    <p:sldId id="307" r:id="rId5"/>
    <p:sldId id="309" r:id="rId6"/>
    <p:sldId id="308" r:id="rId7"/>
    <p:sldId id="310" r:id="rId8"/>
    <p:sldId id="311" r:id="rId9"/>
    <p:sldId id="316" r:id="rId10"/>
    <p:sldId id="313" r:id="rId11"/>
    <p:sldId id="314" r:id="rId12"/>
    <p:sldId id="315" r:id="rId13"/>
    <p:sldId id="318" r:id="rId14"/>
    <p:sldId id="317" r:id="rId15"/>
    <p:sldId id="319" r:id="rId16"/>
    <p:sldId id="320" r:id="rId17"/>
    <p:sldId id="32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56" autoAdjust="0"/>
  </p:normalViewPr>
  <p:slideViewPr>
    <p:cSldViewPr snapToGrid="0">
      <p:cViewPr varScale="1">
        <p:scale>
          <a:sx n="79" d="100"/>
          <a:sy n="79" d="100"/>
        </p:scale>
        <p:origin x="-1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731-384D-4614-90F0-A7C4445C0286}" type="datetime1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1BCA-673D-4BB5-AF18-6D8B9EB75D71}" type="datetime1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1246-C48C-4877-B0C0-BF141933AE02}" type="datetime1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3000-0F97-42E0-89EC-0A41D7954ACD}" type="datetime1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C51-B26A-439A-BFA1-B9817BBA6F2A}" type="datetime1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A4E-16D4-4250-B79E-2A00049319CE}" type="datetime1">
              <a:rPr lang="ru-RU" smtClean="0"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3B5-4146-468F-9A81-441332E78F98}" type="datetime1">
              <a:rPr lang="ru-RU" smtClean="0"/>
              <a:t>23.11.2017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5C3-C02B-4865-965E-45D54BB6B06C}" type="datetime1">
              <a:rPr lang="ru-RU" smtClean="0"/>
              <a:t>23.11.2017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4B80-DAEE-4568-AAA6-A6422A4A9045}" type="datetime1">
              <a:rPr lang="ru-RU" smtClean="0"/>
              <a:t>23.11.2017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634-1035-4E09-9E99-87FB4014131B}" type="datetime1">
              <a:rPr lang="ru-RU" smtClean="0"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CAA-9854-4B43-862B-95AD237E742A}" type="datetime1">
              <a:rPr lang="ru-RU" smtClean="0"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EB70-923A-483B-822B-0E409CB5E742}" type="datetime1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80592"/>
            <a:ext cx="10972800" cy="1583187"/>
          </a:xfrm>
        </p:spPr>
        <p:txBody>
          <a:bodyPr>
            <a:normAutofit fontScale="90000"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Искусственные нейронные сети в задачах интеллектуального анализа данных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2017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Виды функции активации</a:t>
            </a: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Гиперболический тангенс 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" name="Picture 2" descr="http://lamda.nju.edu.cn/weixs/project/CNNTricks/imgs/tan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04" y="1181326"/>
            <a:ext cx="581025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86171" y="1349827"/>
            <a:ext cx="42962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Гиперболический тангенс (</a:t>
            </a:r>
            <a:r>
              <a:rPr lang="ru-RU" dirty="0" err="1"/>
              <a:t>hyperbolic</a:t>
            </a:r>
            <a:r>
              <a:rPr lang="ru-RU" dirty="0"/>
              <a:t> </a:t>
            </a:r>
            <a:r>
              <a:rPr lang="ru-RU" dirty="0" err="1"/>
              <a:t>tangent</a:t>
            </a:r>
            <a:r>
              <a:rPr lang="ru-RU" dirty="0"/>
              <a:t>, </a:t>
            </a:r>
            <a:r>
              <a:rPr lang="ru-RU" dirty="0" err="1"/>
              <a:t>tanh</a:t>
            </a:r>
            <a:r>
              <a:rPr lang="ru-RU" dirty="0"/>
              <a:t>) принимает на входе произвольное вещественное число, а на выходе дает вещественное число в интервале от –1 до 1. Подобно </a:t>
            </a:r>
            <a:r>
              <a:rPr lang="ru-RU" dirty="0" err="1"/>
              <a:t>сигмоиде</a:t>
            </a:r>
            <a:r>
              <a:rPr lang="ru-RU" dirty="0"/>
              <a:t>, гиперболический тангенс может насыщаться. Однако, в отличие от </a:t>
            </a:r>
            <a:r>
              <a:rPr lang="ru-RU" dirty="0" err="1"/>
              <a:t>сигмоиды</a:t>
            </a:r>
            <a:r>
              <a:rPr lang="ru-RU" dirty="0"/>
              <a:t>, выход данной функции центрирован относительно нуля. Следовательно, на практике всегда предпочтительнее использовать гиперболический тангенс, а не </a:t>
            </a:r>
            <a:r>
              <a:rPr lang="ru-RU" dirty="0" err="1"/>
              <a:t>сигмоиду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5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Виды функции активации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ReLU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907314" y="870855"/>
            <a:ext cx="56750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dirty="0"/>
              <a:t>В последние годы большую популярность приобрела функция активации под названием «выпрямитель</a:t>
            </a:r>
            <a:r>
              <a:rPr lang="ru-RU" dirty="0" smtClean="0"/>
              <a:t>». </a:t>
            </a:r>
            <a:r>
              <a:rPr lang="ru-RU" dirty="0"/>
              <a:t>Нейроны с данной функцией активации называются </a:t>
            </a:r>
            <a:r>
              <a:rPr lang="ru-RU" dirty="0" err="1"/>
              <a:t>ReLU</a:t>
            </a:r>
            <a:r>
              <a:rPr lang="ru-RU" dirty="0"/>
              <a:t> (</a:t>
            </a:r>
            <a:r>
              <a:rPr lang="ru-RU" dirty="0" err="1"/>
              <a:t>rectified</a:t>
            </a:r>
            <a:r>
              <a:rPr lang="ru-RU" dirty="0"/>
              <a:t> </a:t>
            </a:r>
            <a:r>
              <a:rPr lang="ru-RU" dirty="0" err="1"/>
              <a:t>linear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). </a:t>
            </a:r>
            <a:r>
              <a:rPr lang="ru-RU" dirty="0" err="1"/>
              <a:t>ReLU</a:t>
            </a:r>
            <a:r>
              <a:rPr lang="ru-RU" dirty="0"/>
              <a:t> имеет следующую формулу </a:t>
            </a:r>
            <a:r>
              <a:rPr lang="ru-RU" i="1" dirty="0"/>
              <a:t>f(x) = </a:t>
            </a:r>
            <a:r>
              <a:rPr lang="ru-RU" i="1" dirty="0" err="1"/>
              <a:t>max</a:t>
            </a:r>
            <a:r>
              <a:rPr lang="ru-RU" i="1" dirty="0"/>
              <a:t>(0, x)</a:t>
            </a:r>
            <a:r>
              <a:rPr lang="ru-RU" dirty="0"/>
              <a:t> и реализует простой пороговый переход в нуле</a:t>
            </a:r>
            <a:r>
              <a:rPr lang="ru-RU" dirty="0" smtClean="0"/>
              <a:t>.</a:t>
            </a:r>
            <a:endParaRPr lang="en-US" dirty="0" smtClean="0"/>
          </a:p>
          <a:p>
            <a:pPr fontAlgn="base"/>
            <a:r>
              <a:rPr lang="ru-RU" dirty="0" smtClean="0"/>
              <a:t>Плюсы: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smtClean="0"/>
              <a:t>Проще вычислять, чем </a:t>
            </a:r>
            <a:r>
              <a:rPr lang="ru-RU" dirty="0" err="1" smtClean="0"/>
              <a:t>сигмоид</a:t>
            </a:r>
            <a:r>
              <a:rPr lang="ru-RU" dirty="0" smtClean="0"/>
              <a:t> и </a:t>
            </a:r>
            <a:r>
              <a:rPr lang="en-US" dirty="0" err="1" smtClean="0"/>
              <a:t>tanh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smtClean="0"/>
              <a:t>Быстрее обучается за счет отсутствия насыщения</a:t>
            </a:r>
          </a:p>
          <a:p>
            <a:pPr fontAlgn="base"/>
            <a:r>
              <a:rPr lang="ru-RU" dirty="0" smtClean="0"/>
              <a:t>Минусы:</a:t>
            </a:r>
          </a:p>
          <a:p>
            <a:pPr fontAlgn="base"/>
            <a:r>
              <a:rPr lang="ru-RU" dirty="0" smtClean="0"/>
              <a:t>Могут «умирать» в процессе обучения, т.е. переходить в такое состояние, когда на выходе всегда будет 0.</a:t>
            </a:r>
            <a:endParaRPr lang="ru-RU" dirty="0"/>
          </a:p>
        </p:txBody>
      </p:sp>
      <p:pic>
        <p:nvPicPr>
          <p:cNvPr id="3074" name="Picture 2" descr="http://lamda.nju.edu.cn/weixs/project/CNNTricks/imgs/rel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4" y="1286615"/>
            <a:ext cx="5330825" cy="35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Виды функции активации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Модификации </a:t>
            </a:r>
            <a:r>
              <a:rPr lang="en-US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ReLU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12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8" name="Picture 2" descr="http://lamda.nju.edu.cn/weixs/project/CNNTricks/imgs/relufami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4418"/>
            <a:ext cx="12192000" cy="331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7372" y="4028667"/>
            <a:ext cx="1103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dirty="0" err="1"/>
              <a:t>Leaky</a:t>
            </a:r>
            <a:r>
              <a:rPr lang="ru-RU" dirty="0"/>
              <a:t> </a:t>
            </a:r>
            <a:r>
              <a:rPr lang="ru-RU" dirty="0" err="1" smtClean="0"/>
              <a:t>ReLU</a:t>
            </a:r>
            <a:r>
              <a:rPr lang="en-US" dirty="0" smtClean="0"/>
              <a:t> - </a:t>
            </a:r>
            <a:r>
              <a:rPr lang="ru-RU" dirty="0" err="1" smtClean="0"/>
              <a:t>ReLU</a:t>
            </a:r>
            <a:r>
              <a:rPr lang="ru-RU" dirty="0" smtClean="0"/>
              <a:t> </a:t>
            </a:r>
            <a:r>
              <a:rPr lang="ru-RU" dirty="0"/>
              <a:t>с «утечкой</a:t>
            </a:r>
            <a:r>
              <a:rPr lang="ru-RU" dirty="0" smtClean="0"/>
              <a:t>» </a:t>
            </a:r>
            <a:r>
              <a:rPr lang="ru-RU" dirty="0"/>
              <a:t>представляет собой одну из попыток решить описанную выше проблему выхода из строя обычных </a:t>
            </a:r>
            <a:r>
              <a:rPr lang="ru-RU" dirty="0" err="1"/>
              <a:t>ReLU</a:t>
            </a:r>
            <a:r>
              <a:rPr lang="ru-RU" dirty="0"/>
              <a:t>. </a:t>
            </a:r>
            <a:r>
              <a:rPr lang="ru-RU" dirty="0" err="1" smtClean="0"/>
              <a:t>LReLU</a:t>
            </a:r>
            <a:r>
              <a:rPr lang="ru-RU" dirty="0" smtClean="0"/>
              <a:t> </a:t>
            </a:r>
            <a:r>
              <a:rPr lang="ru-RU" dirty="0"/>
              <a:t>имеет на </a:t>
            </a:r>
            <a:r>
              <a:rPr lang="ru-RU" dirty="0" smtClean="0"/>
              <a:t>интервале </a:t>
            </a:r>
            <a:r>
              <a:rPr lang="en-US" dirty="0" smtClean="0"/>
              <a:t>x&lt;0 </a:t>
            </a:r>
            <a:r>
              <a:rPr lang="ru-RU" dirty="0" smtClean="0"/>
              <a:t>небольшое </a:t>
            </a:r>
            <a:r>
              <a:rPr lang="ru-RU" dirty="0"/>
              <a:t>отрицательное значение (угловой коэффициент около 0,01). 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/>
              <a:t>Randomized </a:t>
            </a:r>
            <a:r>
              <a:rPr lang="en-US" dirty="0" err="1"/>
              <a:t>L</a:t>
            </a:r>
            <a:r>
              <a:rPr lang="en-US" dirty="0" err="1" smtClean="0"/>
              <a:t>ReLU</a:t>
            </a:r>
            <a:r>
              <a:rPr lang="en-US" dirty="0" smtClean="0"/>
              <a:t> - </a:t>
            </a:r>
            <a:r>
              <a:rPr lang="ru-RU" dirty="0"/>
              <a:t>угловой коэффициент на отрицательном интервале во время обучения генерируется случайным образом из заданного интервала, а во время тестирования остается постоянным</a:t>
            </a:r>
            <a:endParaRPr lang="en-US" dirty="0"/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6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-28576"/>
            <a:ext cx="11713034" cy="494333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Обучение нейронных сетей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88158" y="603964"/>
            <a:ext cx="1135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Обучение НС – подбор весов </a:t>
            </a:r>
            <a:r>
              <a:rPr lang="en-US" dirty="0" smtClean="0"/>
              <a:t>w</a:t>
            </a:r>
            <a:r>
              <a:rPr lang="en-US" sz="14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w</a:t>
            </a:r>
            <a:r>
              <a:rPr lang="en-US" sz="1400" dirty="0" err="1" smtClean="0"/>
              <a:t>n</a:t>
            </a:r>
            <a:r>
              <a:rPr lang="ru-RU" sz="1400" dirty="0" smtClean="0"/>
              <a:t> </a:t>
            </a:r>
            <a:r>
              <a:rPr lang="ru-RU" dirty="0" smtClean="0"/>
              <a:t>таким образом, чтобы сеть решала поставленную нами задачу.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8158" y="1015079"/>
            <a:ext cx="11771285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+mn-lt"/>
              </a:rPr>
              <a:t>Правила </a:t>
            </a:r>
            <a:r>
              <a:rPr lang="ru-RU" altLang="ru-RU" dirty="0" err="1">
                <a:latin typeface="+mn-lt"/>
              </a:rPr>
              <a:t>Хэбба</a:t>
            </a:r>
            <a:r>
              <a:rPr lang="ru-RU" altLang="ru-RU" dirty="0">
                <a:latin typeface="+mn-lt"/>
              </a:rPr>
              <a:t> </a:t>
            </a:r>
            <a:r>
              <a:rPr lang="en-US" altLang="ru-RU" dirty="0">
                <a:latin typeface="+mn-lt"/>
              </a:rPr>
              <a:t>(1949</a:t>
            </a:r>
            <a:r>
              <a:rPr lang="ru-RU" altLang="ru-RU" dirty="0">
                <a:latin typeface="+mn-lt"/>
              </a:rPr>
              <a:t>г.</a:t>
            </a:r>
            <a:r>
              <a:rPr lang="en-US" altLang="ru-RU" dirty="0">
                <a:latin typeface="+mn-lt"/>
              </a:rPr>
              <a:t>)</a:t>
            </a:r>
            <a:endParaRPr lang="ru-RU" altLang="ru-RU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+mn-lt"/>
              </a:rPr>
              <a:t>Если сигнал персептрона неверен и равен нулю, то необходимо увеличить веса тех входов, на которые была подана единица.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+mn-lt"/>
              </a:rPr>
              <a:t>Если сигнал персептрона неверен и равен единице, то необходимо уменьшить веса тех входов, на которые была подана единица.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+mn-lt"/>
              </a:rPr>
              <a:t>Будем полагать, что классы помечены числами 0 и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+mn-lt"/>
              </a:rPr>
              <a:t>Предъявляем на вход один объект. Если выходной сигнал персептрона совпадает с правильным ответом, то никаких действий предпринимать не надо. В случае ошибки необходимо обучить персептрон правильно решать данный пример.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+mn-lt"/>
              </a:rPr>
              <a:t>Ошибки могут быть двух типов. Рассмотрим каждый из них.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+mn-lt"/>
              </a:rPr>
              <a:t>Первый тип ошибки: на выходе персептрона a(</a:t>
            </a:r>
            <a:r>
              <a:rPr lang="ru-RU" altLang="ru-RU" dirty="0" err="1">
                <a:latin typeface="+mn-lt"/>
              </a:rPr>
              <a:t>xi</a:t>
            </a:r>
            <a:r>
              <a:rPr lang="ru-RU" altLang="ru-RU" dirty="0">
                <a:latin typeface="+mn-lt"/>
              </a:rPr>
              <a:t>) = 0, правильный ответ </a:t>
            </a:r>
            <a:r>
              <a:rPr lang="ru-RU" altLang="ru-RU" dirty="0" err="1">
                <a:latin typeface="+mn-lt"/>
              </a:rPr>
              <a:t>yi</a:t>
            </a:r>
            <a:r>
              <a:rPr lang="ru-RU" altLang="ru-RU" dirty="0">
                <a:latin typeface="+mn-lt"/>
              </a:rPr>
              <a:t>=1.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+mn-lt"/>
              </a:rPr>
              <a:t>Для того, чтобы персептрон выдавал правильный ответ необходимо, чтобы скалярное произведение стало больше. Поскольку переменные принимают значения 0 или 1, увеличение суммы может быть достигнуто за счет увеличения весов. Однако нет смысла увеличивать веса при переменных , которые равны нулю. Увеличиваем веса только при тех, которые равны 1. Для закрепления единичных сигналов с ω, следует провести ту же процедуру и на всех остальных слоях.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+mn-lt"/>
              </a:rPr>
              <a:t>Второй тип ошибки: a(</a:t>
            </a:r>
            <a:r>
              <a:rPr lang="ru-RU" altLang="ru-RU" dirty="0" err="1">
                <a:latin typeface="+mn-lt"/>
              </a:rPr>
              <a:t>xi</a:t>
            </a:r>
            <a:r>
              <a:rPr lang="ru-RU" altLang="ru-RU" dirty="0">
                <a:latin typeface="+mn-lt"/>
              </a:rPr>
              <a:t>) =1, </a:t>
            </a:r>
            <a:r>
              <a:rPr lang="ru-RU" altLang="ru-RU" dirty="0" err="1">
                <a:latin typeface="+mn-lt"/>
              </a:rPr>
              <a:t>yi</a:t>
            </a:r>
            <a:r>
              <a:rPr lang="ru-RU" altLang="ru-RU" dirty="0">
                <a:latin typeface="+mn-lt"/>
              </a:rPr>
              <a:t>=0.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+mn-lt"/>
              </a:rPr>
              <a:t>Для уменьшения скалярного произведения в правой части, необходимо уменьшить веса связей при тех переменных , которые равны 1. Необходимо также провести эту процедуру для всех активных нейронов предыдущих слоев.</a:t>
            </a:r>
          </a:p>
        </p:txBody>
      </p:sp>
    </p:spTree>
    <p:extLst>
      <p:ext uri="{BB962C8B-B14F-4D97-AF65-F5344CB8AC3E}">
        <p14:creationId xmlns:p14="http://schemas.microsoft.com/office/powerpoint/2010/main" val="20559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 обратного распространения ошибки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4968" y="1132841"/>
                <a:ext cx="11357432" cy="5720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Алгоритм обратного распространения ошибки (</a:t>
                </a:r>
                <a:r>
                  <a:rPr lang="en-US" dirty="0" smtClean="0"/>
                  <a:t>back propagation</a:t>
                </a:r>
                <a:r>
                  <a:rPr lang="ru-RU" dirty="0" smtClean="0"/>
                  <a:t>)</a:t>
                </a:r>
                <a:r>
                  <a:rPr lang="en-US" dirty="0" smtClean="0"/>
                  <a:t> - </a:t>
                </a:r>
                <a:r>
                  <a:rPr lang="ru-RU" dirty="0"/>
                  <a:t>Основная идея этого метода состоит в распространении сигналов ошибки от выходов сети к её входам, в направлении, обратном прямому распространению сигналов в обычном режиме </a:t>
                </a:r>
                <a:r>
                  <a:rPr lang="ru-RU" dirty="0" smtClean="0"/>
                  <a:t>работы</a:t>
                </a:r>
                <a:r>
                  <a:rPr lang="en-US" dirty="0" smtClean="0"/>
                  <a:t>. </a:t>
                </a:r>
                <a:r>
                  <a:rPr lang="ru-RU" dirty="0"/>
                  <a:t>Метод является модификацией классического метода градиентного спуска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pPr marL="342900" indent="-342900">
                  <a:buAutoNum type="arabicPeriod"/>
                </a:pPr>
                <a:r>
                  <a:rPr lang="ru-RU" dirty="0" smtClean="0"/>
                  <a:t>Инициализировать все веса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</m:oMath>
                </a14:m>
                <a:r>
                  <a:rPr lang="ru-RU" dirty="0" smtClean="0"/>
                  <a:t> маленькими случайными значениями</a:t>
                </a:r>
              </a:p>
              <a:p>
                <a:pPr marL="342900" indent="-342900">
                  <a:buAutoNum type="arabicPeriod"/>
                </a:pPr>
                <a:r>
                  <a:rPr lang="ru-RU" dirty="0" smtClean="0"/>
                  <a:t>Для каждого обучающего объекта </a:t>
                </a:r>
                <a:r>
                  <a:rPr lang="en-US" dirty="0" smtClean="0"/>
                  <a:t>x</a:t>
                </a:r>
                <a:r>
                  <a:rPr lang="en-US" sz="1400" dirty="0" smtClean="0"/>
                  <a:t>i</a:t>
                </a:r>
                <a:r>
                  <a:rPr lang="en-US" sz="1600" dirty="0" smtClean="0"/>
                  <a:t>, </a:t>
                </a:r>
                <a:r>
                  <a:rPr lang="ru-RU" dirty="0"/>
                  <a:t>для которого известен правильный ответ </a:t>
                </a:r>
                <a:r>
                  <a:rPr lang="en-US" dirty="0" err="1"/>
                  <a:t>t</a:t>
                </a:r>
                <a:r>
                  <a:rPr lang="en-US" sz="1400" dirty="0" err="1"/>
                  <a:t>i</a:t>
                </a:r>
                <a:r>
                  <a:rPr lang="ru-RU" dirty="0" smtClean="0"/>
                  <a:t>: </a:t>
                </a:r>
              </a:p>
              <a:p>
                <a:pPr marL="800100" lvl="1" indent="-342900">
                  <a:buAutoNum type="arabicPeriod"/>
                </a:pPr>
                <a:r>
                  <a:rPr lang="ru-RU" dirty="0" smtClean="0"/>
                  <a:t>Подать обучающий объект </a:t>
                </a:r>
                <a:r>
                  <a:rPr lang="en-US" dirty="0" smtClean="0"/>
                  <a:t>x</a:t>
                </a:r>
                <a:r>
                  <a:rPr lang="en-US" sz="1400" dirty="0" smtClean="0"/>
                  <a:t>i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вход сети и посчитать выходы </a:t>
                </a:r>
                <a:r>
                  <a:rPr lang="en-US" dirty="0" smtClean="0"/>
                  <a:t>o</a:t>
                </a:r>
                <a:r>
                  <a:rPr lang="en-US" sz="1400" dirty="0" smtClean="0"/>
                  <a:t>i</a:t>
                </a:r>
                <a:r>
                  <a:rPr lang="ru-RU" sz="1400" dirty="0" smtClean="0"/>
                  <a:t> </a:t>
                </a:r>
                <a:r>
                  <a:rPr lang="ru-RU" dirty="0"/>
                  <a:t>каждого узла</a:t>
                </a:r>
                <a:r>
                  <a:rPr lang="ru-RU" dirty="0" smtClean="0"/>
                  <a:t>.</a:t>
                </a:r>
              </a:p>
              <a:p>
                <a:pPr marL="800100" lvl="1" indent="-342900">
                  <a:buAutoNum type="arabicPeriod"/>
                </a:pPr>
                <a:r>
                  <a:rPr lang="ru-RU" dirty="0" smtClean="0"/>
                  <a:t>Для каждого нейрона</a:t>
                </a:r>
                <a:r>
                  <a:rPr lang="en-US" dirty="0" smtClean="0"/>
                  <a:t> k</a:t>
                </a:r>
                <a:r>
                  <a:rPr lang="ru-RU" dirty="0" smtClean="0"/>
                  <a:t> выходного слоя:</a:t>
                </a:r>
              </a:p>
              <a:p>
                <a:pPr lvl="1"/>
                <a:r>
                  <a:rPr lang="ru-RU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ru-RU" b="0" i="1" smtClean="0">
                        <a:latin typeface="Cambria Math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b="0" i="0" smtClean="0">
                        <a:latin typeface="Cambria Math"/>
                        <a:ea typeface="Cambria Math" panose="02040503050406030204" pitchFamily="18" charset="0"/>
                      </a:rPr>
                      <m:t> 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 panose="02040503050406030204" pitchFamily="18" charset="0"/>
                      </a:rPr>
                      <m:t>dx</m:t>
                    </m:r>
                    <m:r>
                      <a:rPr lang="en-US" b="0" i="0" smtClean="0">
                        <a:latin typeface="Cambria Math"/>
                        <a:ea typeface="Cambria Math" panose="02040503050406030204" pitchFamily="18" charset="0"/>
                      </a:rPr>
                      <m:t> −производная от ф</m:t>
                    </m:r>
                    <m:r>
                      <a:rPr lang="ru-RU" b="0" i="0" smtClean="0">
                        <a:latin typeface="Cambria Math"/>
                        <a:ea typeface="Cambria Math" panose="02040503050406030204" pitchFamily="18" charset="0"/>
                      </a:rPr>
                      <m:t>ункции</m:t>
                    </m:r>
                  </m:oMath>
                </a14:m>
                <a:r>
                  <a:rPr lang="ru-RU" dirty="0" smtClean="0"/>
                  <a:t> активации. Для </a:t>
                </a:r>
                <a:r>
                  <a:rPr lang="ru-RU" dirty="0" err="1" smtClean="0"/>
                  <a:t>сигмоида</a:t>
                </a:r>
                <a:r>
                  <a:rPr lang="ru-RU" dirty="0" smtClean="0"/>
                  <a:t>:</a:t>
                </a:r>
              </a:p>
              <a:p>
                <a:pPr lvl="1"/>
                <a:r>
                  <a:rPr lang="ru-RU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</m:e>
                    </m:d>
                    <m:r>
                      <a:rPr lang="ru-RU" b="0" i="1" dirty="0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 lvl="1"/>
                <a:r>
                  <a:rPr lang="ru-RU" dirty="0"/>
                  <a:t>	</a:t>
                </a:r>
                <a:r>
                  <a:rPr lang="ru-RU" dirty="0" smtClean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−ошибка нейрона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3. </a:t>
                </a:r>
                <a:r>
                  <a:rPr lang="ru-RU" dirty="0" smtClean="0"/>
                  <a:t>Для каждого слоя </a:t>
                </a:r>
                <a:r>
                  <a:rPr lang="en-US" dirty="0" smtClean="0"/>
                  <a:t>I</a:t>
                </a:r>
                <a:r>
                  <a:rPr lang="ru-RU" dirty="0" smtClean="0"/>
                  <a:t>, начиная с предпоследнего:</a:t>
                </a:r>
                <a:endParaRPr lang="en-US" dirty="0" smtClean="0"/>
              </a:p>
              <a:p>
                <a:pPr lvl="1"/>
                <a:r>
                  <a:rPr lang="en-US" dirty="0"/>
                  <a:t>	</a:t>
                </a:r>
                <a:r>
                  <a:rPr lang="ru-RU" dirty="0" smtClean="0"/>
                  <a:t>Для каждого узла </a:t>
                </a:r>
                <a:r>
                  <a:rPr lang="en-US" dirty="0" smtClean="0"/>
                  <a:t>j </a:t>
                </a:r>
                <a:r>
                  <a:rPr lang="ru-RU" dirty="0" smtClean="0"/>
                  <a:t>уровня </a:t>
                </a:r>
                <a:r>
                  <a:rPr lang="en-US" dirty="0" smtClean="0"/>
                  <a:t>I</a:t>
                </a:r>
                <a:r>
                  <a:rPr lang="ru-RU" dirty="0" smtClean="0"/>
                  <a:t> вычислить:</a:t>
                </a:r>
                <a:endParaRPr lang="en-US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𝑑𝑥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𝐶h𝑖𝑙𝑑𝑟𝑒𝑛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4.</a:t>
                </a:r>
                <a:r>
                  <a:rPr lang="ru-RU" dirty="0"/>
                  <a:t> Для каждого веса нейрона: </a:t>
                </a:r>
                <a:endParaRPr lang="en-US" dirty="0"/>
              </a:p>
              <a:p>
                <a:pPr lvl="1"/>
                <a:r>
                  <a:rPr lang="en-US" sz="1600" dirty="0" smtClean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600" b="0" i="1" dirty="0" smtClean="0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sub>
                    </m:sSub>
                    <m:sSub>
                      <m:sSubPr>
                        <m:ctrlPr>
                          <a:rPr lang="ru-RU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68" y="1132841"/>
                <a:ext cx="11357432" cy="5720027"/>
              </a:xfrm>
              <a:prstGeom prst="rect">
                <a:avLst/>
              </a:prstGeom>
              <a:blipFill rotWithShape="0">
                <a:blip r:embed="rId2"/>
                <a:stretch>
                  <a:fillRect l="-483" t="-6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5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65" y="-131613"/>
            <a:ext cx="11713034" cy="694418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 обратного распространения ошибки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15</a:t>
            </a:fld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5538" name="Picture 2" descr="http://img.sccnn.com/bimg/334/70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5" y="712189"/>
            <a:ext cx="1578809" cy="137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0" name="Picture 4" descr="http://ipn.by/d/471983/d/6115.51_15_psd_1000x10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8" y="2720961"/>
            <a:ext cx="1382940" cy="12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2" name="Picture 6" descr="http://cliparts.co/cliparts/8cx/nB6/8cxnB6r6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2" y="4470398"/>
            <a:ext cx="1469192" cy="17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2306431" y="1469848"/>
            <a:ext cx="1264782" cy="5892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306431" y="3155078"/>
            <a:ext cx="1264782" cy="5892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306431" y="4835596"/>
            <a:ext cx="1264782" cy="5892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374155" y="3288627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0,68</a:t>
            </a:r>
            <a:endParaRPr lang="ru-RU" sz="28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857782" y="2287273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0,71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857782" y="4206836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0,66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676689" y="1783046"/>
            <a:ext cx="1894379" cy="64707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3676977" y="2520649"/>
            <a:ext cx="1894091" cy="93673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688617" y="2669016"/>
            <a:ext cx="1882451" cy="241690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676689" y="1815456"/>
            <a:ext cx="2090618" cy="2599387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703293" y="3463766"/>
            <a:ext cx="2064014" cy="106722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3676977" y="4659289"/>
            <a:ext cx="2090330" cy="42662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7178061" y="2581909"/>
            <a:ext cx="2125596" cy="867805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7254240" y="3541354"/>
            <a:ext cx="2049417" cy="929044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303657" y="496436"/>
                <a:ext cx="2648860" cy="9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Функция  активации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657" y="496436"/>
                <a:ext cx="2648860" cy="9117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66" name="TextBox 65565"/>
          <p:cNvSpPr txBox="1"/>
          <p:nvPr/>
        </p:nvSpPr>
        <p:spPr>
          <a:xfrm>
            <a:off x="4764317" y="178304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35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33138" y="237713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57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2865" y="293700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.64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88494" y="374933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42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3138" y="423494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23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30024" y="486811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47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15643" y="286407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0.45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78159" y="380261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0.67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7139" y="1764484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0,35 * 1 + 0,57 * 1 + 0,64 * 0 = 0.92</a:t>
            </a:r>
          </a:p>
          <a:p>
            <a:r>
              <a:rPr lang="en-US" sz="1200" dirty="0" smtClean="0"/>
              <a:t>f(0.92) = 0,71</a:t>
            </a:r>
            <a:endParaRPr lang="ru-R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378572" y="4890580"/>
            <a:ext cx="24016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0,42 * 1 + 0,23 * 1 + 0,47 * 0 = 0,65</a:t>
            </a:r>
          </a:p>
          <a:p>
            <a:r>
              <a:rPr lang="en-US" sz="1200" dirty="0" smtClean="0"/>
              <a:t>f(0.65) </a:t>
            </a:r>
            <a:r>
              <a:rPr lang="en-US" sz="1200" dirty="0"/>
              <a:t>= </a:t>
            </a:r>
            <a:r>
              <a:rPr lang="en-US" sz="1200" dirty="0" smtClean="0"/>
              <a:t>0,66</a:t>
            </a:r>
            <a:endParaRPr lang="ru-RU" sz="1200" dirty="0"/>
          </a:p>
          <a:p>
            <a:endParaRPr lang="ru-RU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303657" y="2623583"/>
            <a:ext cx="21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0,71 * 0,45 + 0,66 * 0,67 = 0,76</a:t>
            </a:r>
          </a:p>
          <a:p>
            <a:r>
              <a:rPr lang="en-US" sz="1200" dirty="0" smtClean="0"/>
              <a:t>f(0.76) </a:t>
            </a:r>
            <a:r>
              <a:rPr lang="en-US" sz="1200" dirty="0"/>
              <a:t>= </a:t>
            </a:r>
            <a:r>
              <a:rPr lang="en-US" sz="1200" dirty="0" smtClean="0"/>
              <a:t>0,68</a:t>
            </a:r>
            <a:endParaRPr lang="ru-RU" sz="1200" dirty="0"/>
          </a:p>
        </p:txBody>
      </p:sp>
      <p:pic>
        <p:nvPicPr>
          <p:cNvPr id="43" name="Picture 4" descr="https://previews.123rf.com/images/rclassenlayouts/rclassenlayouts1201/rclassenlayouts120100538/12409937-Vector-red-X-cross-sign-icon-Stock-Vect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75" y="3255313"/>
            <a:ext cx="774017" cy="77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2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6" grpId="0"/>
      <p:bldP spid="66" grpId="0"/>
      <p:bldP spid="67" grpId="0"/>
      <p:bldP spid="68" grpId="0"/>
      <p:bldP spid="69" grpId="0"/>
      <p:bldP spid="70" grpId="0"/>
      <p:bldP spid="74" grpId="0"/>
      <p:bldP spid="75" grpId="0"/>
      <p:bldP spid="4" grpId="0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5538" name="Picture 2" descr="http://img.sccnn.com/bimg/334/70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5" y="712189"/>
            <a:ext cx="1578809" cy="137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0" name="Picture 4" descr="http://ipn.by/d/471983/d/6115.51_15_psd_1000x10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8" y="2720961"/>
            <a:ext cx="1382940" cy="12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2" name="Picture 6" descr="http://cliparts.co/cliparts/8cx/nB6/8cxnB6r6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2" y="4470398"/>
            <a:ext cx="1469192" cy="17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2306431" y="1469848"/>
            <a:ext cx="1264782" cy="5892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306431" y="3155078"/>
            <a:ext cx="1264782" cy="5892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306431" y="4835596"/>
            <a:ext cx="1264782" cy="5892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374155" y="3288627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0,68</a:t>
            </a:r>
            <a:endParaRPr lang="ru-RU" sz="28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857782" y="2287273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0,71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857782" y="4206836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0,66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676689" y="1783046"/>
            <a:ext cx="1894379" cy="64707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3676977" y="2520649"/>
            <a:ext cx="1894091" cy="93673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688617" y="2669016"/>
            <a:ext cx="1882451" cy="241690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676689" y="1815456"/>
            <a:ext cx="2090618" cy="2599387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703293" y="3463766"/>
            <a:ext cx="2064014" cy="106722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3676977" y="4659289"/>
            <a:ext cx="2090330" cy="42662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7178061" y="2581909"/>
            <a:ext cx="2125596" cy="867805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7254240" y="3541354"/>
            <a:ext cx="2049417" cy="929044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543140" y="398989"/>
                <a:ext cx="2648860" cy="9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Функция  активации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140" y="398989"/>
                <a:ext cx="2648860" cy="9117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66" name="TextBox 65565"/>
          <p:cNvSpPr txBox="1"/>
          <p:nvPr/>
        </p:nvSpPr>
        <p:spPr>
          <a:xfrm>
            <a:off x="4764317" y="178304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35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33138" y="237713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57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2865" y="293700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.64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88494" y="374933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42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3138" y="423494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23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30024" y="486811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47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15643" y="286407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0.45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78159" y="380261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0.67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7139" y="1764484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0,35 * 1 + 0,57 * 1 + 0,64 * 0 = 0.92</a:t>
            </a:r>
          </a:p>
          <a:p>
            <a:r>
              <a:rPr lang="en-US" sz="1200" dirty="0" smtClean="0"/>
              <a:t>f(0.92) = 0,71</a:t>
            </a:r>
            <a:endParaRPr lang="ru-R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378572" y="4890580"/>
            <a:ext cx="24016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0,42 * 1 + 0,23 * 1 + 0,47 * 0 = 0,65</a:t>
            </a:r>
          </a:p>
          <a:p>
            <a:r>
              <a:rPr lang="en-US" sz="1200" dirty="0" smtClean="0"/>
              <a:t>f(0.65) </a:t>
            </a:r>
            <a:r>
              <a:rPr lang="en-US" sz="1200" dirty="0"/>
              <a:t>= </a:t>
            </a:r>
            <a:r>
              <a:rPr lang="en-US" sz="1200" dirty="0" smtClean="0"/>
              <a:t>0,66</a:t>
            </a:r>
            <a:endParaRPr lang="ru-RU" sz="1200" dirty="0"/>
          </a:p>
          <a:p>
            <a:endParaRPr lang="ru-RU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303657" y="2623583"/>
            <a:ext cx="21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0,71 * 0,45 + 0,66 * 0,67 = 0,76</a:t>
            </a:r>
          </a:p>
          <a:p>
            <a:r>
              <a:rPr lang="en-US" sz="1200" dirty="0" smtClean="0"/>
              <a:t>f(0.76) </a:t>
            </a:r>
            <a:r>
              <a:rPr lang="en-US" sz="1200" dirty="0"/>
              <a:t>= </a:t>
            </a:r>
            <a:r>
              <a:rPr lang="en-US" sz="1200" dirty="0" smtClean="0"/>
              <a:t>0,68</a:t>
            </a:r>
            <a:endParaRPr lang="ru-RU" sz="1200" dirty="0"/>
          </a:p>
        </p:txBody>
      </p:sp>
      <p:pic>
        <p:nvPicPr>
          <p:cNvPr id="43" name="Picture 4" descr="https://previews.123rf.com/images/rclassenlayouts/rclassenlayouts1201/rclassenlayouts120100538/12409937-Vector-red-X-cross-sign-icon-Stock-Vect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75" y="3255313"/>
            <a:ext cx="774017" cy="77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-120650" y="-60512"/>
            <a:ext cx="12433300" cy="7035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8278948" y="4418160"/>
                <a:ext cx="36439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ru-RU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ru-RU" b="0" i="1" dirty="0">
                        <a:solidFill>
                          <a:schemeClr val="tx1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ru-RU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sub>
                        </m:sSub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ru-RU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=0,68 * (1  - 0,68) * (0 - 0,68) = -0,15 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948" y="4418160"/>
                <a:ext cx="3643946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338" t="-5660" r="-502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8328739" y="5131728"/>
                <a:ext cx="3356330" cy="656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2,1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</a:p>
              <a:p>
                <a:r>
                  <a:rPr lang="en-US" dirty="0" smtClean="0"/>
                  <a:t>=0,45 + 0,3 * (-0,15) * 0.71 = 0,42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39" y="5131728"/>
                <a:ext cx="3356330" cy="656526"/>
              </a:xfrm>
              <a:prstGeom prst="rect">
                <a:avLst/>
              </a:prstGeom>
              <a:blipFill rotWithShape="0">
                <a:blip r:embed="rId9"/>
                <a:stretch>
                  <a:fillRect l="-1452" t="-4630" b="-13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 стрелкой 41"/>
          <p:cNvCxnSpPr/>
          <p:nvPr/>
        </p:nvCxnSpPr>
        <p:spPr>
          <a:xfrm flipH="1" flipV="1">
            <a:off x="7178061" y="2571721"/>
            <a:ext cx="2117806" cy="86957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8336027" y="5786569"/>
                <a:ext cx="3356330" cy="656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2,2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</a:p>
              <a:p>
                <a:r>
                  <a:rPr lang="en-US" dirty="0" smtClean="0"/>
                  <a:t>=0,67 + 0,3 * (-0,15) * 0.66 = 0,63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027" y="5786569"/>
                <a:ext cx="3356330" cy="656526"/>
              </a:xfrm>
              <a:prstGeom prst="rect">
                <a:avLst/>
              </a:prstGeom>
              <a:blipFill rotWithShape="0">
                <a:blip r:embed="rId10"/>
                <a:stretch>
                  <a:fillRect l="-1452" t="-3704" b="-13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780191" y="25342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0.42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Прямая со стрелкой 47"/>
          <p:cNvCxnSpPr/>
          <p:nvPr/>
        </p:nvCxnSpPr>
        <p:spPr>
          <a:xfrm flipH="1">
            <a:off x="7254241" y="3541354"/>
            <a:ext cx="2041626" cy="929044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00184" y="3676809"/>
            <a:ext cx="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0.63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65616" y="837964"/>
                <a:ext cx="4937762" cy="1278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Ошибка нейрона </a:t>
                </a:r>
                <a:r>
                  <a:rPr lang="en-US" dirty="0" smtClean="0"/>
                  <a:t>(2,1) </a:t>
                </a:r>
                <a:r>
                  <a:rPr lang="ru-RU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𝐶h𝑖𝑙𝑑𝑟𝑒𝑛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 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= </a:t>
                </a:r>
                <a:r>
                  <a:rPr lang="ru-RU" dirty="0" smtClean="0"/>
                  <a:t>(-0,15)*0.42 = -0,06</a:t>
                </a:r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 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616" y="837964"/>
                <a:ext cx="4937762" cy="1278042"/>
              </a:xfrm>
              <a:prstGeom prst="rect">
                <a:avLst/>
              </a:prstGeom>
              <a:blipFill rotWithShape="0">
                <a:blip r:embed="rId11"/>
                <a:stretch>
                  <a:fillRect l="-988" t="-3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Скругленный прямоугольник 53"/>
          <p:cNvSpPr/>
          <p:nvPr/>
        </p:nvSpPr>
        <p:spPr>
          <a:xfrm>
            <a:off x="5872783" y="2295145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0,71</a:t>
            </a:r>
            <a:endParaRPr lang="ru-RU" dirty="0"/>
          </a:p>
        </p:txBody>
      </p:sp>
      <p:sp>
        <p:nvSpPr>
          <p:cNvPr id="56" name="Заголовок 1"/>
          <p:cNvSpPr txBox="1">
            <a:spLocks/>
          </p:cNvSpPr>
          <p:nvPr/>
        </p:nvSpPr>
        <p:spPr>
          <a:xfrm>
            <a:off x="1265" y="-131613"/>
            <a:ext cx="11713034" cy="694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i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 обратного распространения ошибки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/>
      <p:bldP spid="46" grpId="0"/>
      <p:bldP spid="23" grpId="0"/>
      <p:bldP spid="49" grpId="0"/>
      <p:bldP spid="27" grpId="0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Обучающие выборки и эпохи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61321" y="633453"/>
            <a:ext cx="11121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Обучающая выборка </a:t>
            </a:r>
            <a:r>
              <a:rPr lang="ru-RU" dirty="0"/>
              <a:t>включает входные значения и соответствующие им выходные значения набора данных. В ходе обучения </a:t>
            </a:r>
            <a:r>
              <a:rPr lang="ru-RU" i="1" dirty="0"/>
              <a:t>нейронная </a:t>
            </a:r>
            <a:r>
              <a:rPr lang="ru-RU" i="1" dirty="0" smtClean="0"/>
              <a:t>сеть </a:t>
            </a:r>
            <a:r>
              <a:rPr lang="ru-RU" dirty="0" smtClean="0"/>
              <a:t>находит </a:t>
            </a:r>
            <a:r>
              <a:rPr lang="ru-RU" dirty="0"/>
              <a:t>некие зависимости выходных полей от входных</a:t>
            </a:r>
            <a:r>
              <a:rPr lang="ru-RU" dirty="0" smtClean="0"/>
              <a:t>.</a:t>
            </a:r>
          </a:p>
          <a:p>
            <a:endParaRPr lang="ru-RU" b="1" dirty="0" smtClean="0"/>
          </a:p>
          <a:p>
            <a:r>
              <a:rPr lang="ru-RU" b="1" dirty="0" smtClean="0"/>
              <a:t>Эпоха </a:t>
            </a:r>
            <a:r>
              <a:rPr lang="ru-RU" b="1" dirty="0"/>
              <a:t>обучения </a:t>
            </a:r>
            <a:r>
              <a:rPr lang="ru-RU" dirty="0"/>
              <a:t>- это один просмотр </a:t>
            </a:r>
            <a:r>
              <a:rPr lang="ru-RU" b="1" dirty="0"/>
              <a:t>всех примеров обучающей выборки </a:t>
            </a:r>
            <a:r>
              <a:rPr lang="ru-RU" dirty="0"/>
              <a:t>с одновременной коррекцией весов сети (на этих примерах, в зависимости от правильности их решения сетью). Чтобы сеть обучилась, может потребоваться несколько </a:t>
            </a:r>
            <a:r>
              <a:rPr lang="ru-RU" dirty="0" smtClean="0"/>
              <a:t>(обычно несколько десятков и сотен) </a:t>
            </a:r>
            <a:r>
              <a:rPr lang="ru-RU" dirty="0"/>
              <a:t>эпох. В течении эпохи не на каждом обучающем примере может происходить коррекция весов сети: т.к. если сеть уже обучилась правильно решать данный конкретный пример, то можно перестать требовать постоянных "улучшений" качества решения этого примера (поскольку эти улучшения уже будут несущественными) и позволить сети направить её внимание на другие примеры, которые пока ещё решаются с недостаточной точностью.</a:t>
            </a:r>
          </a:p>
        </p:txBody>
      </p:sp>
      <p:pic>
        <p:nvPicPr>
          <p:cNvPr id="1028" name="Picture 4" descr="https://habrastorage.org/files/d73/0a6/439/d730a643937f45ca997d73eec4fabd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1" y="4119439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55739" y="4186538"/>
            <a:ext cx="6941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Важно</a:t>
            </a:r>
            <a:r>
              <a:rPr lang="ru-RU" dirty="0"/>
              <a:t> не путать итерацию с эпохой и понимать последовательность их </a:t>
            </a:r>
            <a:r>
              <a:rPr lang="ru-RU" dirty="0" smtClean="0"/>
              <a:t>инкремента.</a:t>
            </a:r>
          </a:p>
          <a:p>
            <a:pPr algn="just"/>
            <a:r>
              <a:rPr lang="ru-RU" dirty="0" smtClean="0"/>
              <a:t>Сначала </a:t>
            </a:r>
            <a:r>
              <a:rPr lang="en-US" dirty="0" smtClean="0"/>
              <a:t>n </a:t>
            </a:r>
            <a:r>
              <a:rPr lang="ru-RU" dirty="0" smtClean="0"/>
              <a:t>раз </a:t>
            </a:r>
            <a:r>
              <a:rPr lang="ru-RU" dirty="0"/>
              <a:t>увеличивается итерация, а потом уже эпоха и никак не наоборот. Другими словами, нельзя сначала тренировать </a:t>
            </a:r>
            <a:r>
              <a:rPr lang="ru-RU" dirty="0" err="1"/>
              <a:t>нейросеть</a:t>
            </a:r>
            <a:r>
              <a:rPr lang="ru-RU" dirty="0"/>
              <a:t> только на </a:t>
            </a:r>
            <a:r>
              <a:rPr lang="ru-RU" dirty="0" smtClean="0"/>
              <a:t>одном примере, </a:t>
            </a:r>
            <a:r>
              <a:rPr lang="ru-RU" dirty="0"/>
              <a:t>потом на другом и </a:t>
            </a:r>
            <a:r>
              <a:rPr lang="ru-RU" dirty="0" err="1"/>
              <a:t>тд</a:t>
            </a:r>
            <a:r>
              <a:rPr lang="ru-RU" dirty="0"/>
              <a:t>. Нужно тренировать каждый </a:t>
            </a:r>
            <a:r>
              <a:rPr lang="ru-RU" dirty="0" smtClean="0"/>
              <a:t>пример </a:t>
            </a:r>
            <a:r>
              <a:rPr lang="ru-RU" dirty="0"/>
              <a:t>один раз за эпоху. </a:t>
            </a:r>
          </a:p>
        </p:txBody>
      </p:sp>
    </p:spTree>
    <p:extLst>
      <p:ext uri="{BB962C8B-B14F-4D97-AF65-F5344CB8AC3E}">
        <p14:creationId xmlns:p14="http://schemas.microsoft.com/office/powerpoint/2010/main" val="6746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Что такое нейрон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42" name="Picture 2" descr="https://3dorovie.ru/images/ctrukturane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896556"/>
            <a:ext cx="641985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7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Что такое нейрон с точки зрения инженера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2" t="21032" r="19793" b="20436"/>
          <a:stretch/>
        </p:blipFill>
        <p:spPr bwMode="auto">
          <a:xfrm>
            <a:off x="2198913" y="1059542"/>
            <a:ext cx="7794171" cy="428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1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Искусственная нейронная сеть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3490" name="Picture 2" descr="http://5fan.ru/files/9/5fan_ru_49882_868849057307e84aba73cc847d351790.html_files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0" y="2468789"/>
            <a:ext cx="7914079" cy="307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53143" y="717229"/>
            <a:ext cx="1097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Нейронная </a:t>
            </a:r>
            <a:r>
              <a:rPr lang="ru-RU" sz="2000" dirty="0" smtClean="0"/>
              <a:t>сеть (НС) </a:t>
            </a:r>
            <a:r>
              <a:rPr lang="ru-RU" sz="2000" dirty="0"/>
              <a:t>— это последовательность нейронов, соединенных между собой </a:t>
            </a:r>
            <a:r>
              <a:rPr lang="ru-RU" sz="2000" dirty="0" smtClean="0"/>
              <a:t>синапсами.</a:t>
            </a:r>
          </a:p>
          <a:p>
            <a:r>
              <a:rPr lang="ru-RU" sz="2000" dirty="0"/>
              <a:t>Структура нейронной сети пришла в мир программирования прямиком из биологии. Благодаря такой структуре, машина обретает способность анализировать и даже запоминать различную информацию</a:t>
            </a:r>
          </a:p>
        </p:txBody>
      </p:sp>
    </p:spTree>
    <p:extLst>
      <p:ext uri="{BB962C8B-B14F-4D97-AF65-F5344CB8AC3E}">
        <p14:creationId xmlns:p14="http://schemas.microsoft.com/office/powerpoint/2010/main" val="18929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Задачи, решаемые с помощью НС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38628" y="750117"/>
            <a:ext cx="1091474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Нейронные сети используются для решения сложных задач, которые требуют аналитических вычислений подобных тем, что делает человеческий мозг. Самыми распространенными применениями нейронных сетей является</a:t>
            </a:r>
            <a:r>
              <a:rPr lang="ru-RU" sz="2000" dirty="0" smtClean="0"/>
              <a:t>:</a:t>
            </a:r>
          </a:p>
          <a:p>
            <a:pPr algn="just"/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Классификация</a:t>
            </a:r>
            <a:r>
              <a:rPr lang="ru-RU" sz="2000" dirty="0"/>
              <a:t> — распределение данных по параметрам. Например, на вход дается набор людей и нужно решить, кому из них давать кредит, а кому нет. Эту работу может сделать нейронная сеть, анализируя такую информацию как: возраст, платежеспособность, кредитная история и </a:t>
            </a:r>
            <a:r>
              <a:rPr lang="ru-RU" sz="2000" dirty="0" err="1"/>
              <a:t>тд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Предсказание</a:t>
            </a:r>
            <a:r>
              <a:rPr lang="ru-RU" sz="2000" dirty="0"/>
              <a:t> — возможность предсказывать следующий шаг. Например, </a:t>
            </a:r>
            <a:r>
              <a:rPr lang="ru-RU" sz="2000" dirty="0" smtClean="0"/>
              <a:t>цену акций</a:t>
            </a:r>
            <a:r>
              <a:rPr lang="ru-RU" sz="2000" dirty="0"/>
              <a:t>, основываясь на ситуации на фондовом рынке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Распознавание</a:t>
            </a:r>
            <a:r>
              <a:rPr lang="ru-RU" sz="2000" dirty="0"/>
              <a:t> — в настоящее время, самое широкое применение нейронных сетей. Используется в </a:t>
            </a:r>
            <a:r>
              <a:rPr lang="ru-RU" sz="2000" dirty="0" err="1"/>
              <a:t>Google</a:t>
            </a:r>
            <a:r>
              <a:rPr lang="ru-RU" sz="2000" dirty="0"/>
              <a:t>, когда вы ищете фото или в камерах телефонов, когда оно определяет положение вашего лица и выделяет его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5893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Сравнение нейронных сетей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046514" y="1001485"/>
            <a:ext cx="66241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Человек: 10</a:t>
            </a:r>
            <a:r>
              <a:rPr lang="ru-RU" sz="2400" baseline="30000" dirty="0" smtClean="0"/>
              <a:t>10 </a:t>
            </a:r>
            <a:r>
              <a:rPr lang="ru-RU" sz="2400" dirty="0" smtClean="0"/>
              <a:t>нейронов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Дельфин: 6*10</a:t>
            </a:r>
            <a:r>
              <a:rPr lang="ru-RU" sz="2400" baseline="30000" dirty="0" smtClean="0"/>
              <a:t>9 </a:t>
            </a:r>
            <a:r>
              <a:rPr lang="ru-RU" sz="2400" dirty="0" smtClean="0"/>
              <a:t>нейронов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Кошка:  3*10</a:t>
            </a:r>
            <a:r>
              <a:rPr lang="ru-RU" sz="2400" baseline="30000" dirty="0" smtClean="0"/>
              <a:t>8</a:t>
            </a:r>
            <a:r>
              <a:rPr lang="ru-RU" sz="2400" dirty="0" smtClean="0"/>
              <a:t> нейронов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Мышь: 4*10</a:t>
            </a:r>
            <a:r>
              <a:rPr lang="ru-RU" sz="2400" baseline="30000" dirty="0" smtClean="0"/>
              <a:t>6</a:t>
            </a:r>
            <a:r>
              <a:rPr lang="ru-RU" sz="2400" dirty="0" smtClean="0"/>
              <a:t> нейронов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Multi GPU Convolutional Network: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6</a:t>
            </a:r>
            <a:r>
              <a:rPr lang="ru-RU" sz="2400" dirty="0" smtClean="0"/>
              <a:t> нейронов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46514" y="5679888"/>
            <a:ext cx="53269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https://ru.wikipedia.org/wiki/</a:t>
            </a:r>
            <a:r>
              <a:rPr lang="ru-RU" sz="1600" dirty="0" err="1"/>
              <a:t>Коэффициент_энцефализации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416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149227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Как работает НС?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5538" name="Picture 2" descr="http://img.sccnn.com/bimg/334/70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5" y="712189"/>
            <a:ext cx="1578809" cy="137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0" name="Picture 4" descr="http://ipn.by/d/471983/d/6115.51_15_psd_1000x10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8" y="2720961"/>
            <a:ext cx="1382940" cy="12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2" name="Picture 6" descr="http://cliparts.co/cliparts/8cx/nB6/8cxnB6r6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2" y="4470398"/>
            <a:ext cx="1469192" cy="17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2306431" y="1469848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306431" y="3155078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306431" y="4835596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374155" y="3246718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5552" name="Picture 16" descr="http://otdih72.ru/uploads/events/tmb/f94b5a7aea64d477dc038b6acc69a98f_135_195_ext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03" y="4051973"/>
            <a:ext cx="1712686" cy="23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3754315" y="1749669"/>
            <a:ext cx="5514076" cy="1555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676977" y="3457388"/>
            <a:ext cx="5591414" cy="839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744155" y="3771046"/>
            <a:ext cx="5534396" cy="13987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65600" y="15024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 = 0.5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4165600" y="44322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w3 = 0.5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165599" y="302581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 = -0.5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584146" y="1205163"/>
                <a:ext cx="2844800" cy="980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Функция  активации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если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&lt;0.5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146" y="1205163"/>
                <a:ext cx="2844800" cy="98084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229600" y="2409998"/>
                <a:ext cx="366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409998"/>
                <a:ext cx="36619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6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24" grpId="0"/>
      <p:bldP spid="30" grpId="0"/>
      <p:bldP spid="31" grpId="0"/>
      <p:bldP spid="25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149227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Как работает НС?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5538" name="Picture 2" descr="http://img.sccnn.com/bimg/334/70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5" y="712189"/>
            <a:ext cx="1578809" cy="137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0" name="Picture 4" descr="http://ipn.by/d/471983/d/6115.51_15_psd_1000x10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8" y="2720961"/>
            <a:ext cx="1382940" cy="12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2" name="Picture 6" descr="http://cliparts.co/cliparts/8cx/nB6/8cxnB6r6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2" y="4470398"/>
            <a:ext cx="1469192" cy="17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2306431" y="1469848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306431" y="3155078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306431" y="4835596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374155" y="3246718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767307" y="2245364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857782" y="4206836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5552" name="Picture 16" descr="http://otdih72.ru/uploads/events/tmb/f94b5a7aea64d477dc038b6acc69a98f_135_195_ext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03" y="3997379"/>
            <a:ext cx="1712686" cy="23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3676689" y="1783046"/>
            <a:ext cx="1894379" cy="64707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3676977" y="2520649"/>
            <a:ext cx="1894091" cy="93673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688617" y="2669016"/>
            <a:ext cx="1882451" cy="241690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676689" y="1815456"/>
            <a:ext cx="2090618" cy="2599387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703293" y="3463766"/>
            <a:ext cx="2064014" cy="106722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3676977" y="4659289"/>
            <a:ext cx="2090330" cy="42662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7178061" y="2581909"/>
            <a:ext cx="2125596" cy="8678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7254240" y="3541354"/>
            <a:ext cx="2049417" cy="929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615643" y="1492096"/>
                <a:ext cx="2648860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Функция  активации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если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&lt;0.5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643" y="1492096"/>
                <a:ext cx="2648860" cy="9871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65" name="TextBox 65564"/>
          <p:cNvSpPr txBox="1"/>
          <p:nvPr/>
        </p:nvSpPr>
        <p:spPr>
          <a:xfrm>
            <a:off x="5571068" y="1128149"/>
            <a:ext cx="1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Скрытый слой</a:t>
            </a:r>
            <a:endParaRPr lang="ru-RU" i="1" dirty="0"/>
          </a:p>
        </p:txBody>
      </p:sp>
      <p:sp>
        <p:nvSpPr>
          <p:cNvPr id="65566" name="TextBox 65565"/>
          <p:cNvSpPr txBox="1"/>
          <p:nvPr/>
        </p:nvSpPr>
        <p:spPr>
          <a:xfrm>
            <a:off x="5022874" y="1849128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0.25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3138" y="237713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0.25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12865" y="29370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88494" y="374933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0.5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3138" y="4234942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0.4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97148" y="477543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0.9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15643" y="286407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-1</a:t>
            </a:r>
            <a:endParaRPr lang="ru-RU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8678159" y="38026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883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2" grpId="0"/>
      <p:bldP spid="65565" grpId="0"/>
      <p:bldP spid="65566" grpId="0"/>
      <p:bldP spid="66" grpId="0"/>
      <p:bldP spid="67" grpId="0"/>
      <p:bldP spid="68" grpId="0"/>
      <p:bldP spid="69" grpId="0"/>
      <p:bldP spid="70" grpId="0"/>
      <p:bldP spid="74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Виды функции активации.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Сигмоида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06400" y="765237"/>
            <a:ext cx="787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</a:rPr>
              <a:t>Функция активации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(функция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возбуждения) – функция, вычисляющая выходной сигнал искусственного нейрона. 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В качестве аргумента принимает сигнал, получаемый на выходе входного сумматора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2" t="21032" r="19793" b="20436"/>
          <a:stretch/>
        </p:blipFill>
        <p:spPr bwMode="auto">
          <a:xfrm>
            <a:off x="8469575" y="644169"/>
            <a:ext cx="3490203" cy="191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6399" y="2175970"/>
            <a:ext cx="7474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Open Sans"/>
              </a:rPr>
              <a:t>Сигмоида</a:t>
            </a:r>
            <a:r>
              <a:rPr lang="ru-RU" dirty="0">
                <a:latin typeface="Open Sans"/>
              </a:rPr>
              <a:t> (</a:t>
            </a:r>
            <a:r>
              <a:rPr lang="ru-RU" dirty="0" err="1">
                <a:latin typeface="Open Sans"/>
              </a:rPr>
              <a:t>sigmoid</a:t>
            </a:r>
            <a:r>
              <a:rPr lang="ru-RU" dirty="0">
                <a:latin typeface="Open Sans"/>
              </a:rPr>
              <a:t>) выражается следующей формулой: </a:t>
            </a:r>
            <a:endParaRPr lang="en-US" dirty="0" smtClean="0">
              <a:latin typeface="Open Sans"/>
            </a:endParaRPr>
          </a:p>
          <a:p>
            <a:r>
              <a:rPr lang="ru-RU" i="1" dirty="0" smtClean="0">
                <a:latin typeface="Open Sans"/>
              </a:rPr>
              <a:t>σ(x</a:t>
            </a:r>
            <a:r>
              <a:rPr lang="ru-RU" i="1" dirty="0">
                <a:latin typeface="Open Sans"/>
              </a:rPr>
              <a:t>) = 1 / (1 + e</a:t>
            </a:r>
            <a:r>
              <a:rPr lang="ru-RU" i="1" baseline="30000" dirty="0">
                <a:latin typeface="inherit"/>
              </a:rPr>
              <a:t>-x</a:t>
            </a:r>
            <a:r>
              <a:rPr lang="ru-RU" i="1" dirty="0">
                <a:latin typeface="Open Sans"/>
              </a:rPr>
              <a:t>)</a:t>
            </a:r>
            <a:endParaRPr lang="ru-RU" dirty="0"/>
          </a:p>
        </p:txBody>
      </p:sp>
      <p:pic>
        <p:nvPicPr>
          <p:cNvPr id="1028" name="Picture 4" descr="http://lamda.nju.edu.cn/weixs/project/CNNTricks/imgs/sigm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7" y="3180550"/>
            <a:ext cx="3618323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811485" y="2865430"/>
            <a:ext cx="6945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dirty="0"/>
              <a:t>На текущий момент </a:t>
            </a:r>
            <a:r>
              <a:rPr lang="ru-RU" dirty="0" err="1"/>
              <a:t>сигмоида</a:t>
            </a:r>
            <a:r>
              <a:rPr lang="ru-RU" dirty="0"/>
              <a:t> </a:t>
            </a:r>
            <a:r>
              <a:rPr lang="ru-RU" dirty="0" smtClean="0"/>
              <a:t>используется </a:t>
            </a:r>
            <a:r>
              <a:rPr lang="ru-RU" dirty="0"/>
              <a:t>очень редко. Данная функция имеет два серьезных недостатка: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i="1" dirty="0"/>
              <a:t>Насыщение </a:t>
            </a:r>
            <a:r>
              <a:rPr lang="ru-RU" i="1" dirty="0" err="1"/>
              <a:t>сигмоиды</a:t>
            </a:r>
            <a:r>
              <a:rPr lang="ru-RU" i="1" dirty="0"/>
              <a:t> приводит к затуханию градиентов.</a:t>
            </a:r>
            <a:r>
              <a:rPr lang="ru-RU" dirty="0"/>
              <a:t> Крайне нежелательное свойство </a:t>
            </a:r>
            <a:r>
              <a:rPr lang="ru-RU" dirty="0" err="1"/>
              <a:t>сигмоиды</a:t>
            </a:r>
            <a:r>
              <a:rPr lang="ru-RU" dirty="0"/>
              <a:t> заключается в том, что при насыщении функции с той или иной стороны (0 или 1), градиент на этих участках становится близок к нулю. 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i="1" dirty="0" smtClean="0"/>
              <a:t>Выход </a:t>
            </a:r>
            <a:r>
              <a:rPr lang="ru-RU" i="1" dirty="0" err="1"/>
              <a:t>сигмоиды</a:t>
            </a:r>
            <a:r>
              <a:rPr lang="ru-RU" i="1" dirty="0"/>
              <a:t> не центрирован относительно нуля.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4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11900</TotalTime>
  <Words>1240</Words>
  <Application>Microsoft Office PowerPoint</Application>
  <PresentationFormat>Произвольный</PresentationFormat>
  <Paragraphs>181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Искусственные нейронные сети в задачах интеллектуального анализа данных</vt:lpstr>
      <vt:lpstr>Что такое нейрон</vt:lpstr>
      <vt:lpstr>Что такое нейрон с точки зрения инженера</vt:lpstr>
      <vt:lpstr>Искусственная нейронная сеть</vt:lpstr>
      <vt:lpstr>Задачи, решаемые с помощью НС</vt:lpstr>
      <vt:lpstr>Сравнение нейронных сетей</vt:lpstr>
      <vt:lpstr>Как работает НС?</vt:lpstr>
      <vt:lpstr>Как работает НС?</vt:lpstr>
      <vt:lpstr>Виды функции активации. Сигмоида</vt:lpstr>
      <vt:lpstr>Виды функции активации. Гиперболический тангенс </vt:lpstr>
      <vt:lpstr>Виды функции активации. ReLU</vt:lpstr>
      <vt:lpstr>Виды функции активации. Модификации ReLU</vt:lpstr>
      <vt:lpstr>Обучение нейронных сетей</vt:lpstr>
      <vt:lpstr>Алгоритм обратного распространения ошибки</vt:lpstr>
      <vt:lpstr>Алгоритм обратного распространения ошибки</vt:lpstr>
      <vt:lpstr>Презентация PowerPoint</vt:lpstr>
      <vt:lpstr>Обучающие выборки и эпохи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Andrey</cp:lastModifiedBy>
  <cp:revision>268</cp:revision>
  <dcterms:created xsi:type="dcterms:W3CDTF">2017-09-07T11:29:30Z</dcterms:created>
  <dcterms:modified xsi:type="dcterms:W3CDTF">2017-11-23T19:20:35Z</dcterms:modified>
</cp:coreProperties>
</file>