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6">
  <p:sldMasterIdLst>
    <p:sldMasterId id="2147483684" r:id="rId1"/>
  </p:sldMasterIdLst>
  <p:notesMasterIdLst>
    <p:notesMasterId r:id="rId26"/>
  </p:notesMasterIdLst>
  <p:sldIdLst>
    <p:sldId id="278" r:id="rId2"/>
    <p:sldId id="304" r:id="rId3"/>
    <p:sldId id="305" r:id="rId4"/>
    <p:sldId id="306" r:id="rId5"/>
    <p:sldId id="308" r:id="rId6"/>
    <p:sldId id="309" r:id="rId7"/>
    <p:sldId id="307" r:id="rId8"/>
    <p:sldId id="302" r:id="rId9"/>
    <p:sldId id="303" r:id="rId10"/>
    <p:sldId id="301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15" autoAdjust="0"/>
    <p:restoredTop sz="94660"/>
  </p:normalViewPr>
  <p:slideViewPr>
    <p:cSldViewPr snapToGrid="0">
      <p:cViewPr varScale="1">
        <p:scale>
          <a:sx n="79" d="100"/>
          <a:sy n="79" d="100"/>
        </p:scale>
        <p:origin x="-21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7" Type="http://schemas.openxmlformats.org/officeDocument/2006/relationships/image" Target="../media/image61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82DC0-A7C2-4D6B-A659-1A08DD2913BE}" type="datetimeFigureOut">
              <a:rPr lang="ru-RU" smtClean="0"/>
              <a:t>12.10.2018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2D4C4-7928-4C84-9E39-9F4E98165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835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38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2731-384D-4614-90F0-A7C4445C0286}" type="datetime1">
              <a:rPr lang="ru-RU" smtClean="0"/>
              <a:t>12.10.2018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60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21BCA-673D-4BB5-AF18-6D8B9EB75D71}" type="datetime1">
              <a:rPr lang="ru-RU" smtClean="0"/>
              <a:t>12.10.2018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888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1785600" y="274651"/>
            <a:ext cx="36576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12800" y="274651"/>
            <a:ext cx="107696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1246-C48C-4877-B0C0-BF141933AE02}" type="datetime1">
              <a:rPr lang="ru-RU" smtClean="0"/>
              <a:t>12.10.2018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661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3000-0F97-42E0-89EC-0A41D7954ACD}" type="datetime1">
              <a:rPr lang="ru-RU" smtClean="0"/>
              <a:t>12.10.2018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06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1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3FC51-B26A-439A-BFA1-B9817BBA6F2A}" type="datetime1">
              <a:rPr lang="ru-RU" smtClean="0"/>
              <a:t>12.10.2018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32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DA4E-16D4-4250-B79E-2A00049319CE}" type="datetime1">
              <a:rPr lang="ru-RU" smtClean="0"/>
              <a:t>12.10.2018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074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6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7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F3B5-4146-468F-9A81-441332E78F98}" type="datetime1">
              <a:rPr lang="ru-RU" smtClean="0"/>
              <a:t>12.10.2018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24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65C3-C02B-4865-965E-45D54BB6B06C}" type="datetime1">
              <a:rPr lang="ru-RU" smtClean="0"/>
              <a:t>12.10.2018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20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4B80-DAEE-4568-AAA6-A6422A4A9045}" type="datetime1">
              <a:rPr lang="ru-RU" smtClean="0"/>
              <a:t>12.10.2018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366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6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9634-1035-4E09-9E99-87FB4014131B}" type="datetime1">
              <a:rPr lang="ru-RU" smtClean="0"/>
              <a:t>12.10.2018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43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4CAA-9854-4B43-862B-95AD237E742A}" type="datetime1">
              <a:rPr lang="ru-RU" smtClean="0"/>
              <a:t>12.10.2018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63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6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3EB70-923A-483B-822B-0E409CB5E742}" type="datetime1">
              <a:rPr lang="ru-RU" smtClean="0"/>
              <a:t>12.10.2018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6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6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64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6.png"/><Relationship Id="rId4" Type="http://schemas.openxmlformats.org/officeDocument/2006/relationships/image" Target="../media/image25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2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5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29.bin"/><Relationship Id="rId3" Type="http://schemas.openxmlformats.org/officeDocument/2006/relationships/image" Target="../media/image42.png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30.png"/><Relationship Id="rId11" Type="http://schemas.openxmlformats.org/officeDocument/2006/relationships/oleObject" Target="../embeddings/oleObject28.bin"/><Relationship Id="rId5" Type="http://schemas.openxmlformats.org/officeDocument/2006/relationships/image" Target="../media/image37.wmf"/><Relationship Id="rId10" Type="http://schemas.openxmlformats.org/officeDocument/2006/relationships/image" Target="../media/image39.wmf"/><Relationship Id="rId4" Type="http://schemas.openxmlformats.org/officeDocument/2006/relationships/oleObject" Target="../embeddings/oleObject25.bin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41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47.wmf"/><Relationship Id="rId3" Type="http://schemas.openxmlformats.org/officeDocument/2006/relationships/image" Target="../media/image49.png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46.wmf"/><Relationship Id="rId5" Type="http://schemas.openxmlformats.org/officeDocument/2006/relationships/image" Target="../media/image43.wmf"/><Relationship Id="rId15" Type="http://schemas.openxmlformats.org/officeDocument/2006/relationships/image" Target="../media/image48.w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45.wmf"/><Relationship Id="rId14" Type="http://schemas.openxmlformats.org/officeDocument/2006/relationships/oleObject" Target="../embeddings/oleObject35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5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53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39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oleObject" Target="../embeddings/oleObject46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5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1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10" Type="http://schemas.openxmlformats.org/officeDocument/2006/relationships/image" Target="../media/image58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60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3.wmf"/><Relationship Id="rId3" Type="http://schemas.openxmlformats.org/officeDocument/2006/relationships/image" Target="../media/image14.gif"/><Relationship Id="rId7" Type="http://schemas.openxmlformats.org/officeDocument/2006/relationships/image" Target="../media/image8.wmf"/><Relationship Id="rId12" Type="http://schemas.openxmlformats.org/officeDocument/2006/relationships/image" Target="../media/image15.png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.w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5" Type="http://schemas.openxmlformats.org/officeDocument/2006/relationships/oleObject" Target="../embeddings/oleObject8.bin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9.wmf"/><Relationship Id="rId14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oleObject" Target="../embeddings/oleObject10.bin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9.png"/><Relationship Id="rId4" Type="http://schemas.openxmlformats.org/officeDocument/2006/relationships/image" Target="../media/image16.wmf"/><Relationship Id="rId9" Type="http://schemas.openxmlformats.org/officeDocument/2006/relationships/image" Target="../media/image1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0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42"/>
            <a:ext cx="10972800" cy="1583187"/>
          </a:xfrm>
        </p:spPr>
        <p:txBody>
          <a:bodyPr>
            <a:normAutofit/>
          </a:bodyPr>
          <a:lstStyle/>
          <a:p>
            <a:r>
              <a:rPr lang="ru-RU" sz="4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Обзор методов классификации.</a:t>
            </a:r>
            <a:r>
              <a:rPr lang="en-US" sz="4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sz="4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4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Интеллектуальный анализ текстов</a:t>
            </a:r>
            <a:endParaRPr lang="ru-RU" sz="48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3556004"/>
            <a:ext cx="10972800" cy="2570169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Курс «Интеллектуальные информационные системы»</a:t>
            </a:r>
          </a:p>
          <a:p>
            <a:pPr marL="0" indent="0" algn="ctr">
              <a:buNone/>
            </a:pPr>
            <a:r>
              <a:rPr lang="ru-RU" dirty="0" smtClean="0"/>
              <a:t>Кафедра управления и информатики НИУ «МЭИ»</a:t>
            </a:r>
          </a:p>
          <a:p>
            <a:pPr marL="0" indent="0" algn="ctr">
              <a:buNone/>
            </a:pPr>
            <a:r>
              <a:rPr lang="ru-RU" dirty="0" smtClean="0"/>
              <a:t>Осень 2018 г.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75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71687" y="582722"/>
            <a:ext cx="9144000" cy="395416"/>
          </a:xfrm>
        </p:spPr>
        <p:txBody>
          <a:bodyPr>
            <a:noAutofit/>
          </a:bodyPr>
          <a:lstStyle/>
          <a:p>
            <a:r>
              <a:rPr lang="ru-RU" sz="4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Подходы </a:t>
            </a:r>
            <a:r>
              <a:rPr lang="en-US" sz="4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Text Mining</a:t>
            </a:r>
            <a:endParaRPr lang="ru-RU" sz="40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86038" y="1004116"/>
            <a:ext cx="11182351" cy="1655762"/>
          </a:xfrm>
        </p:spPr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pPr algn="just"/>
            <a:r>
              <a:rPr lang="en-US" dirty="0"/>
              <a:t>	</a:t>
            </a:r>
            <a:r>
              <a:rPr lang="ru-RU" dirty="0" smtClean="0"/>
              <a:t>Лингвистический анализ			Статистический анализ</a:t>
            </a:r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10</a:t>
            </a:fld>
            <a:endParaRPr lang="ru-RU"/>
          </a:p>
        </p:txBody>
      </p:sp>
      <p:cxnSp>
        <p:nvCxnSpPr>
          <p:cNvPr id="5" name="Прямая со стрелкой 4"/>
          <p:cNvCxnSpPr/>
          <p:nvPr/>
        </p:nvCxnSpPr>
        <p:spPr>
          <a:xfrm flipH="1">
            <a:off x="3745815" y="1347591"/>
            <a:ext cx="1449860" cy="4366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6809179" y="1347583"/>
            <a:ext cx="1622855" cy="393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Таблица 9"/>
          <p:cNvGraphicFramePr>
            <a:graphicFrameLocks noGrp="1"/>
          </p:cNvGraphicFramePr>
          <p:nvPr>
            <p:extLst/>
          </p:nvPr>
        </p:nvGraphicFramePr>
        <p:xfrm>
          <a:off x="486034" y="2679334"/>
          <a:ext cx="11182350" cy="3696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1175"/>
                <a:gridCol w="5591175"/>
              </a:tblGrid>
              <a:tr h="3696066"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Системы ЛА обычно состоят из модели предметной области, содержащей основные тематические термины и их взаимосвязи, а также специализированной базы данных (БД) грамматических конструкций и семантических правил, свойственных конкретному языку – онтологий и тезаурусов. При этом модель предметной области обычно используется для проведения морфологического анализа, а специализированная БД – для синтаксического и семантического анализа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Текст – набор ключевых слов.</a:t>
                      </a:r>
                      <a:r>
                        <a:rPr lang="ru-RU" baseline="0" dirty="0" smtClean="0"/>
                        <a:t> Вес слов зависит от различных факторов, в частности – от частоты встречаемости термина в документе. Предполагается, что появление одних и тех же терминов в различных документах говорит об их подобии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86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4500"/>
          </a:xfrm>
        </p:spPr>
        <p:txBody>
          <a:bodyPr>
            <a:noAutofit/>
          </a:bodyPr>
          <a:lstStyle/>
          <a:p>
            <a:r>
              <a:rPr lang="ru-RU" sz="4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Онтологии и тезаурусы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11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7750330" y="2742016"/>
            <a:ext cx="149542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Автомобиль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131782" y="3480595"/>
            <a:ext cx="149542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Грузовой А.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969129" y="3474248"/>
            <a:ext cx="149542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Легковой А.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8767914" y="4275918"/>
            <a:ext cx="149542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Хэтчбэк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071673" y="4264816"/>
            <a:ext cx="149542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Пикап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0522365" y="4272751"/>
            <a:ext cx="149542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Седан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9645274" y="2742016"/>
            <a:ext cx="149542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Мотоцикл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8464701" y="1866900"/>
            <a:ext cx="1798635" cy="574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Транспортное средство</a:t>
            </a:r>
            <a:endParaRPr lang="ru-RU" dirty="0"/>
          </a:p>
        </p:txBody>
      </p:sp>
      <p:cxnSp>
        <p:nvCxnSpPr>
          <p:cNvPr id="15" name="Прямая со стрелкой 14"/>
          <p:cNvCxnSpPr>
            <a:stCxn id="13" idx="2"/>
            <a:endCxn id="5" idx="0"/>
          </p:cNvCxnSpPr>
          <p:nvPr/>
        </p:nvCxnSpPr>
        <p:spPr>
          <a:xfrm flipH="1">
            <a:off x="8498041" y="2440990"/>
            <a:ext cx="865979" cy="3010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13" idx="2"/>
            <a:endCxn id="12" idx="0"/>
          </p:cNvCxnSpPr>
          <p:nvPr/>
        </p:nvCxnSpPr>
        <p:spPr>
          <a:xfrm>
            <a:off x="9364020" y="2440990"/>
            <a:ext cx="1028965" cy="3010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5" idx="2"/>
            <a:endCxn id="8" idx="0"/>
          </p:cNvCxnSpPr>
          <p:nvPr/>
        </p:nvCxnSpPr>
        <p:spPr>
          <a:xfrm>
            <a:off x="8498043" y="3199216"/>
            <a:ext cx="1218799" cy="275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5" idx="2"/>
            <a:endCxn id="7" idx="0"/>
          </p:cNvCxnSpPr>
          <p:nvPr/>
        </p:nvCxnSpPr>
        <p:spPr>
          <a:xfrm flipH="1">
            <a:off x="7879491" y="3199224"/>
            <a:ext cx="618548" cy="28137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8" idx="2"/>
            <a:endCxn id="10" idx="0"/>
          </p:cNvCxnSpPr>
          <p:nvPr/>
        </p:nvCxnSpPr>
        <p:spPr>
          <a:xfrm flipH="1">
            <a:off x="7819381" y="3931448"/>
            <a:ext cx="1897456" cy="3333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8" idx="2"/>
          </p:cNvCxnSpPr>
          <p:nvPr/>
        </p:nvCxnSpPr>
        <p:spPr>
          <a:xfrm flipH="1">
            <a:off x="9515621" y="3931454"/>
            <a:ext cx="201216" cy="32702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8" idx="2"/>
            <a:endCxn id="11" idx="0"/>
          </p:cNvCxnSpPr>
          <p:nvPr/>
        </p:nvCxnSpPr>
        <p:spPr>
          <a:xfrm>
            <a:off x="9716839" y="3931448"/>
            <a:ext cx="1553236" cy="3413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333365" y="1127955"/>
            <a:ext cx="1967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Пример тезауруса</a:t>
            </a:r>
            <a:endParaRPr lang="ru-RU" dirty="0"/>
          </a:p>
        </p:txBody>
      </p:sp>
      <p:pic>
        <p:nvPicPr>
          <p:cNvPr id="1028" name="Picture 4" descr="http://rpp.nashaucheba.ru/pars_docs/refs/143/142657/img1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25"/>
          <a:stretch/>
        </p:blipFill>
        <p:spPr bwMode="auto">
          <a:xfrm>
            <a:off x="-40912" y="1866900"/>
            <a:ext cx="7112583" cy="453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2304039" y="1127955"/>
            <a:ext cx="204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Пример онтологии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235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Что такое текст?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Текст – конечное множество слов (терминов), объединенных лексическими, грамматическими, смысловыми, частотными отношениями и образующих информативное сообщение.</a:t>
            </a:r>
          </a:p>
          <a:p>
            <a:r>
              <a:rPr lang="ru-RU" dirty="0" smtClean="0"/>
              <a:t>Главное в тексте – информация, новая для читателя, которая заключена в авторском изложении, и которую мы хотим извлечь.</a:t>
            </a:r>
          </a:p>
          <a:p>
            <a:r>
              <a:rPr lang="ru-RU" dirty="0" smtClean="0"/>
              <a:t>Чем больше информации извлечем – тем лучше.</a:t>
            </a:r>
          </a:p>
          <a:p>
            <a:r>
              <a:rPr lang="ru-RU" dirty="0" smtClean="0"/>
              <a:t>Не всегда большой текст = большому количеству информации</a:t>
            </a:r>
          </a:p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86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30200"/>
          </a:xfrm>
        </p:spPr>
        <p:txBody>
          <a:bodyPr>
            <a:noAutofit/>
          </a:bodyPr>
          <a:lstStyle/>
          <a:p>
            <a:r>
              <a:rPr lang="ru-RU" sz="3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Модели представления текстовых документов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71556"/>
                <a:ext cx="10515600" cy="520541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ru-RU" i="1" dirty="0" smtClean="0"/>
                  <a:t>Неструктурированная модель </a:t>
                </a:r>
                <a:r>
                  <a:rPr lang="ru-RU" dirty="0" smtClean="0"/>
                  <a:t>– «мешок слов» (</a:t>
                </a:r>
                <a:r>
                  <a:rPr lang="en-US" dirty="0" smtClean="0"/>
                  <a:t>“bag of words”</a:t>
                </a:r>
                <a:r>
                  <a:rPr lang="ru-RU" dirty="0" smtClean="0"/>
                  <a:t>) – каждый термин рассматривается в качестве независимой случайной величины. Не учитываются возможные связи с другими словами в тексте. </a:t>
                </a:r>
              </a:p>
              <a:p>
                <a:r>
                  <a:rPr lang="ru-RU" i="1" dirty="0" smtClean="0"/>
                  <a:t>Частично структурированная модель </a:t>
                </a:r>
              </a:p>
              <a:p>
                <a:pPr lvl="1"/>
                <a:r>
                  <a:rPr lang="ru-RU" dirty="0" smtClean="0"/>
                  <a:t>учет дополнительной информации о положении слова в тексте (заголовок, ключевые слова, первый абзац,…), </a:t>
                </a:r>
              </a:p>
              <a:p>
                <a:pPr lvl="1"/>
                <a:r>
                  <a:rPr lang="ru-RU" dirty="0" smtClean="0"/>
                  <a:t>учет оформления слова (</a:t>
                </a:r>
                <a:r>
                  <a:rPr lang="ru-RU" i="1" dirty="0" smtClean="0"/>
                  <a:t>курсив</a:t>
                </a:r>
                <a:r>
                  <a:rPr lang="ru-RU" dirty="0" smtClean="0"/>
                  <a:t>, </a:t>
                </a:r>
                <a:r>
                  <a:rPr lang="ru-RU" b="1" dirty="0" smtClean="0"/>
                  <a:t>полужирный</a:t>
                </a:r>
                <a:r>
                  <a:rPr lang="ru-RU" dirty="0" smtClean="0"/>
                  <a:t>, </a:t>
                </a:r>
                <a:r>
                  <a:rPr lang="ru-RU" u="sng" dirty="0" smtClean="0"/>
                  <a:t>подчеркивание</a:t>
                </a:r>
                <a:r>
                  <a:rPr lang="ru-RU" dirty="0" smtClean="0"/>
                  <a:t>,…), </a:t>
                </a:r>
              </a:p>
              <a:p>
                <a:pPr lvl="1"/>
                <a:r>
                  <a:rPr lang="ru-RU" dirty="0" smtClean="0"/>
                  <a:t>выделение словосочетаний: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r>
                  <a:rPr lang="ru-RU" i="1" dirty="0" smtClean="0"/>
                  <a:t>Полностью структурированная модель </a:t>
                </a:r>
              </a:p>
              <a:p>
                <a:pPr lvl="1"/>
                <a:r>
                  <a:rPr lang="ru-RU" i="1" dirty="0" smtClean="0"/>
                  <a:t>Использование информации из тезаурусов, онтологий, специальных словарей</a:t>
                </a:r>
                <a:r>
                  <a:rPr lang="en-US" i="1" dirty="0" smtClean="0"/>
                  <a:t> (WordNet)</a:t>
                </a:r>
                <a:endParaRPr lang="ru-RU" i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71549"/>
                <a:ext cx="10515600" cy="5205413"/>
              </a:xfrm>
              <a:blipFill rotWithShape="0">
                <a:blip r:embed="rId2"/>
                <a:stretch>
                  <a:fillRect l="-1043" t="-1874" r="-116" b="-3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71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3" y="183894"/>
            <a:ext cx="10893356" cy="549274"/>
          </a:xfrm>
        </p:spPr>
        <p:txBody>
          <a:bodyPr>
            <a:noAutofit/>
          </a:bodyPr>
          <a:lstStyle/>
          <a:p>
            <a:r>
              <a:rPr lang="ru-RU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Как документ представляется в математическом виде?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14</a:t>
            </a:fld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/>
          </p:nvPr>
        </p:nvGraphicFramePr>
        <p:xfrm>
          <a:off x="838206" y="1964864"/>
          <a:ext cx="1302855" cy="1910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0" name="Уравнение" r:id="rId3" imgW="774360" imgH="1168200" progId="Equation.3">
                  <p:embed/>
                </p:oleObj>
              </mc:Choice>
              <mc:Fallback>
                <p:oleObj name="Уравнение" r:id="rId3" imgW="774360" imgH="116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6" y="1964864"/>
                        <a:ext cx="1302855" cy="19109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/>
          </p:nvPr>
        </p:nvGraphicFramePr>
        <p:xfrm>
          <a:off x="7530098" y="1974700"/>
          <a:ext cx="409329" cy="434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1" name="Уравнение" r:id="rId5" imgW="228600" imgH="253800" progId="Equation.3">
                  <p:embed/>
                </p:oleObj>
              </mc:Choice>
              <mc:Fallback>
                <p:oleObj name="Уравнение" r:id="rId5" imgW="2286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0098" y="1974700"/>
                        <a:ext cx="409329" cy="4346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939425" y="1964868"/>
            <a:ext cx="4008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cs typeface="Times New Roman" panose="02020603050405020304" pitchFamily="18" charset="0"/>
              </a:rPr>
              <a:t>- Вес </a:t>
            </a:r>
            <a:r>
              <a:rPr lang="ru-RU" sz="2000" i="1" dirty="0" smtClean="0">
                <a:cs typeface="Times New Roman" panose="02020603050405020304" pitchFamily="18" charset="0"/>
              </a:rPr>
              <a:t>термина</a:t>
            </a:r>
            <a:r>
              <a:rPr lang="ru-RU" sz="2000" dirty="0" smtClean="0"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cs typeface="Times New Roman" panose="02020603050405020304" pitchFamily="18" charset="0"/>
              </a:rPr>
              <a:t>i</a:t>
            </a:r>
            <a:r>
              <a:rPr lang="ru-RU" sz="2000" dirty="0" smtClean="0">
                <a:cs typeface="Times New Roman" panose="02020603050405020304" pitchFamily="18" charset="0"/>
              </a:rPr>
              <a:t> в документе </a:t>
            </a:r>
            <a:r>
              <a:rPr lang="en-US" sz="2000" dirty="0" smtClean="0">
                <a:cs typeface="Times New Roman" panose="02020603050405020304" pitchFamily="18" charset="0"/>
              </a:rPr>
              <a:t>j</a:t>
            </a:r>
          </a:p>
          <a:p>
            <a:r>
              <a:rPr lang="en-US" sz="2000" dirty="0" err="1" smtClean="0"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cs typeface="Times New Roman" panose="02020603050405020304" pitchFamily="18" charset="0"/>
              </a:rPr>
              <a:t> = 1..M, j = 1..N</a:t>
            </a:r>
            <a:endParaRPr lang="ru-RU" sz="2000" dirty="0"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4978542"/>
            <a:ext cx="10893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* Вместо термина (или слова) могут использоваться </a:t>
            </a:r>
            <a:r>
              <a:rPr lang="en-US" sz="2400" dirty="0" smtClean="0"/>
              <a:t>n-</a:t>
            </a:r>
            <a:r>
              <a:rPr lang="ru-RU" sz="2400" dirty="0" smtClean="0"/>
              <a:t>граммы - последовательность </a:t>
            </a:r>
            <a:r>
              <a:rPr lang="ru-RU" sz="2400" dirty="0"/>
              <a:t>из </a:t>
            </a:r>
            <a:r>
              <a:rPr lang="en-US" sz="2400" dirty="0"/>
              <a:t>n </a:t>
            </a:r>
            <a:r>
              <a:rPr lang="ru-RU" sz="2400" dirty="0" smtClean="0"/>
              <a:t>элементов:</a:t>
            </a:r>
          </a:p>
          <a:p>
            <a:r>
              <a:rPr lang="ru-RU" sz="2400" dirty="0" smtClean="0"/>
              <a:t>Триграммы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Hello world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Hel, ell,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llo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, lo ,o w,  wo,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orl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rld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/>
          </p:nvPr>
        </p:nvGraphicFramePr>
        <p:xfrm>
          <a:off x="3851128" y="1807544"/>
          <a:ext cx="2574925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2" name="Уравнение" r:id="rId7" imgW="1346040" imgH="838080" progId="Equation.3">
                  <p:embed/>
                </p:oleObj>
              </mc:Choice>
              <mc:Fallback>
                <p:oleObj name="Уравнение" r:id="rId7" imgW="134604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128" y="1807544"/>
                        <a:ext cx="2574925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035913" y="808687"/>
            <a:ext cx="59494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Векторная модель:</a:t>
            </a:r>
          </a:p>
          <a:p>
            <a:endParaRPr lang="ru-RU" dirty="0"/>
          </a:p>
          <a:p>
            <a:r>
              <a:rPr lang="ru-RU" dirty="0" smtClean="0"/>
              <a:t>Документ: 		Матрица «Документ-термин»: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51125" y="3639437"/>
                <a:ext cx="5521640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Размерность матрицы крайне высокая,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125" y="3639437"/>
                <a:ext cx="5521640" cy="372410"/>
              </a:xfrm>
              <a:prstGeom prst="rect">
                <a:avLst/>
              </a:prstGeom>
              <a:blipFill rotWithShape="0">
                <a:blip r:embed="rId10"/>
                <a:stretch>
                  <a:fillRect l="-993" t="-6557" b="-262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652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3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Autofit/>
          </a:bodyPr>
          <a:lstStyle/>
          <a:p>
            <a:r>
              <a:rPr lang="ru-RU" sz="3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Выявление информативных признаков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093" y="1064173"/>
            <a:ext cx="7568635" cy="519665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15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9679021" y="1054448"/>
            <a:ext cx="1674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Закон Ципфа:</a:t>
            </a:r>
          </a:p>
          <a:p>
            <a:r>
              <a:rPr lang="en-US" i="1" dirty="0" err="1" smtClean="0"/>
              <a:t>w</a:t>
            </a:r>
            <a:r>
              <a:rPr lang="en-US" sz="1400" i="1" dirty="0" err="1" smtClean="0"/>
              <a:t>n</a:t>
            </a:r>
            <a:r>
              <a:rPr lang="en-US" dirty="0" smtClean="0"/>
              <a:t> </a:t>
            </a:r>
            <a:r>
              <a:rPr lang="ru-RU" i="1" dirty="0" smtClean="0"/>
              <a:t>=</a:t>
            </a:r>
            <a:r>
              <a:rPr lang="en-US" i="1" dirty="0" smtClean="0"/>
              <a:t> </a:t>
            </a:r>
            <a:r>
              <a:rPr lang="en-US" i="1" dirty="0"/>
              <a:t>w</a:t>
            </a:r>
            <a:r>
              <a:rPr lang="en-US" sz="1100" i="1" dirty="0" smtClean="0"/>
              <a:t>1</a:t>
            </a:r>
            <a:r>
              <a:rPr lang="en-US" i="1" dirty="0" smtClean="0"/>
              <a:t>/n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42764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6324"/>
          </a:xfrm>
        </p:spPr>
        <p:txBody>
          <a:bodyPr>
            <a:noAutofit/>
          </a:bodyPr>
          <a:lstStyle/>
          <a:p>
            <a:r>
              <a:rPr lang="ru-RU" sz="3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Предварительная обработка документов</a:t>
            </a:r>
          </a:p>
        </p:txBody>
      </p:sp>
      <p:pic>
        <p:nvPicPr>
          <p:cNvPr id="4" name="Объект 3" descr="Описание: Рисунок3_2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5" y="1062681"/>
            <a:ext cx="10735961" cy="499212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57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2467" y="159180"/>
            <a:ext cx="11598876" cy="582226"/>
          </a:xfrm>
        </p:spPr>
        <p:txBody>
          <a:bodyPr>
            <a:noAutofit/>
          </a:bodyPr>
          <a:lstStyle/>
          <a:p>
            <a:r>
              <a:rPr lang="ru-RU" sz="32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Стемминг</a:t>
            </a:r>
            <a:r>
              <a:rPr lang="ru-RU" sz="32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и </a:t>
            </a:r>
            <a:r>
              <a:rPr lang="ru-RU" sz="32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отсечение </a:t>
            </a:r>
            <a:r>
              <a:rPr lang="ru-RU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стоп-слов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507129" y="6419139"/>
            <a:ext cx="3860800" cy="365125"/>
          </a:xfrm>
        </p:spPr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17</a:t>
            </a:fld>
            <a:endParaRPr lang="ru-RU"/>
          </a:p>
        </p:txBody>
      </p:sp>
      <p:pic>
        <p:nvPicPr>
          <p:cNvPr id="4" name="Рисунок 3" descr="Описание: text_stem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444" y="760526"/>
            <a:ext cx="4361969" cy="584117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58815" y="889687"/>
            <a:ext cx="62966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err="1" smtClean="0"/>
              <a:t>Стемминг</a:t>
            </a:r>
            <a:r>
              <a:rPr lang="ru-RU" sz="2400" dirty="0"/>
              <a:t> — это процесс нахождения основы слова для заданного исходного слова. Основа слова не обязательно совпадает с морфологическим корнем слова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Наиболее известный алгоритм – Алгоритм Портера</a:t>
            </a:r>
            <a:endParaRPr lang="en-US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58815" y="3681114"/>
            <a:ext cx="6296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Стоп-слова </a:t>
            </a:r>
            <a:r>
              <a:rPr lang="en-US" sz="2400" dirty="0" smtClean="0"/>
              <a:t>(</a:t>
            </a:r>
            <a:r>
              <a:rPr lang="ru-RU" sz="2400" dirty="0" smtClean="0"/>
              <a:t>шумовые слова) – слова, не несущие смысловой нагрузки – частицы, предлоги, местоимения,..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9117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Таблица 15"/>
          <p:cNvGraphicFramePr>
            <a:graphicFrameLocks noGrp="1"/>
          </p:cNvGraphicFramePr>
          <p:nvPr>
            <p:extLst/>
          </p:nvPr>
        </p:nvGraphicFramePr>
        <p:xfrm>
          <a:off x="632301" y="936091"/>
          <a:ext cx="10526411" cy="4241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6791"/>
                <a:gridCol w="4339620"/>
              </a:tblGrid>
              <a:tr h="440586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Название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Формула</a:t>
                      </a:r>
                      <a:endParaRPr lang="ru-RU" dirty="0"/>
                    </a:p>
                  </a:txBody>
                  <a:tcPr/>
                </a:tc>
              </a:tr>
              <a:tr h="6564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alt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350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altLang="ru-RU" sz="1800" b="0" i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9976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6118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9017" y="115587"/>
            <a:ext cx="10515600" cy="704918"/>
          </a:xfrm>
        </p:spPr>
        <p:txBody>
          <a:bodyPr>
            <a:normAutofit/>
          </a:bodyPr>
          <a:lstStyle/>
          <a:p>
            <a:r>
              <a:rPr lang="ru-RU" sz="4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Определение весов терминов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18</a:t>
            </a:fld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/>
          </p:nvPr>
        </p:nvGraphicFramePr>
        <p:xfrm>
          <a:off x="7759184" y="2082101"/>
          <a:ext cx="809645" cy="392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0" name="Уравнение" r:id="rId3" imgW="609336" imgH="291973" progId="Equation.3">
                  <p:embed/>
                </p:oleObj>
              </mc:Choice>
              <mc:Fallback>
                <p:oleObj name="Уравнение" r:id="rId3" imgW="609336" imgH="2919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9184" y="2082101"/>
                        <a:ext cx="809645" cy="3921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/>
          </p:nvPr>
        </p:nvGraphicFramePr>
        <p:xfrm>
          <a:off x="7759186" y="1383755"/>
          <a:ext cx="1483967" cy="640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1" name="Уравнение" r:id="rId5" imgW="1320227" imgH="571252" progId="Equation.3">
                  <p:embed/>
                </p:oleObj>
              </mc:Choice>
              <mc:Fallback>
                <p:oleObj name="Уравнение" r:id="rId5" imgW="1320227" imgH="57125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9186" y="1383755"/>
                        <a:ext cx="1483967" cy="6405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75099" y="4722906"/>
            <a:ext cx="11368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</a:t>
            </a:r>
            <a:r>
              <a:rPr kumimoji="0" lang="ru-RU" altLang="ru-RU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-138499"/>
            <a:ext cx="105028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       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/>
          </p:nvPr>
        </p:nvGraphicFramePr>
        <p:xfrm>
          <a:off x="7759183" y="2678225"/>
          <a:ext cx="1635868" cy="685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2" name="Уравнение" r:id="rId7" imgW="1294838" imgH="545863" progId="Equation.3">
                  <p:embed/>
                </p:oleObj>
              </mc:Choice>
              <mc:Fallback>
                <p:oleObj name="Уравнение" r:id="rId7" imgW="1294838" imgH="5458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9183" y="2678225"/>
                        <a:ext cx="1635868" cy="6856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854593" y="3461306"/>
            <a:ext cx="11801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          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/>
          </p:nvPr>
        </p:nvGraphicFramePr>
        <p:xfrm>
          <a:off x="7759181" y="3639540"/>
          <a:ext cx="2113243" cy="1320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3" name="Уравнение" r:id="rId9" imgW="1905000" imgH="1193800" progId="Equation.3">
                  <p:embed/>
                </p:oleObj>
              </mc:Choice>
              <mc:Fallback>
                <p:oleObj name="Уравнение" r:id="rId9" imgW="1905000" imgH="119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9181" y="3639540"/>
                        <a:ext cx="2113243" cy="13207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0" y="-138499"/>
            <a:ext cx="11368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         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32305" y="2093521"/>
            <a:ext cx="5702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ru-RU" altLang="ru-RU" i="1" dirty="0">
                <a:latin typeface="Arial" panose="020B0604020202020204" pitchFamily="34" charset="0"/>
                <a:ea typeface="Times New Roman" panose="02020603050405020304" pitchFamily="18" charset="0"/>
              </a:rPr>
              <a:t>Взвешивание частотой слова (</a:t>
            </a:r>
            <a:r>
              <a:rPr lang="en-US" altLang="ru-RU" i="1" dirty="0">
                <a:latin typeface="Arial" panose="020B0604020202020204" pitchFamily="34" charset="0"/>
                <a:ea typeface="Times New Roman" panose="02020603050405020304" pitchFamily="18" charset="0"/>
              </a:rPr>
              <a:t>term frequencies, </a:t>
            </a:r>
            <a:r>
              <a:rPr lang="en-US" altLang="ru-RU" i="1" dirty="0" err="1">
                <a:latin typeface="Arial" panose="020B0604020202020204" pitchFamily="34" charset="0"/>
                <a:ea typeface="Times New Roman" panose="02020603050405020304" pitchFamily="18" charset="0"/>
              </a:rPr>
              <a:t>tf</a:t>
            </a:r>
            <a:r>
              <a:rPr lang="en-US" altLang="ru-RU" i="1" dirty="0">
                <a:latin typeface="Arial" panose="020B0604020202020204" pitchFamily="34" charset="0"/>
                <a:ea typeface="Times New Roman" panose="02020603050405020304" pitchFamily="18" charset="0"/>
              </a:rPr>
              <a:t>)</a:t>
            </a:r>
            <a:endParaRPr lang="ru-RU" altLang="ru-RU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2301" y="1497562"/>
            <a:ext cx="3570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i="1" dirty="0">
                <a:latin typeface="Arial" panose="020B0604020202020204" pitchFamily="34" charset="0"/>
                <a:ea typeface="Times New Roman" panose="02020603050405020304" pitchFamily="18" charset="0"/>
              </a:rPr>
              <a:t>Логическое взвешивание</a:t>
            </a:r>
            <a:endParaRPr lang="ru-RU" altLang="ru-RU" sz="2800" dirty="0"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32303" y="2724457"/>
            <a:ext cx="6206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Arial" panose="020B0604020202020204" pitchFamily="34" charset="0"/>
                <a:ea typeface="Times New Roman" panose="02020603050405020304" pitchFamily="18" charset="0"/>
              </a:rPr>
              <a:t>tf</a:t>
            </a:r>
            <a:r>
              <a:rPr lang="en-US" i="1" dirty="0">
                <a:latin typeface="Arial" panose="020B0604020202020204" pitchFamily="34" charset="0"/>
                <a:ea typeface="Times New Roman" panose="02020603050405020304" pitchFamily="18" charset="0"/>
              </a:rPr>
              <a:t>–</a:t>
            </a:r>
            <a:r>
              <a:rPr lang="en-US" i="1" dirty="0" err="1">
                <a:latin typeface="Arial" panose="020B0604020202020204" pitchFamily="34" charset="0"/>
                <a:ea typeface="Times New Roman" panose="02020603050405020304" pitchFamily="18" charset="0"/>
              </a:rPr>
              <a:t>idf</a:t>
            </a:r>
            <a:r>
              <a:rPr lang="en-US" i="1" dirty="0">
                <a:latin typeface="Arial" panose="020B0604020202020204" pitchFamily="34" charset="0"/>
                <a:ea typeface="Times New Roman" panose="02020603050405020304" pitchFamily="18" charset="0"/>
              </a:rPr>
              <a:t> - </a:t>
            </a:r>
            <a:r>
              <a:rPr lang="ru-RU" i="1" dirty="0">
                <a:latin typeface="Arial" panose="020B0604020202020204" pitchFamily="34" charset="0"/>
                <a:ea typeface="Times New Roman" panose="02020603050405020304" pitchFamily="18" charset="0"/>
              </a:rPr>
              <a:t>взвешивание</a:t>
            </a:r>
            <a:r>
              <a:rPr lang="en-US" i="1" dirty="0">
                <a:latin typeface="Arial" panose="020B0604020202020204" pitchFamily="34" charset="0"/>
                <a:ea typeface="Times New Roman" panose="02020603050405020304" pitchFamily="18" charset="0"/>
              </a:rPr>
              <a:t> (term frequencies – inverse </a:t>
            </a:r>
            <a:endParaRPr lang="ru-RU" i="1" dirty="0" smtClean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en-US" i="1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document </a:t>
            </a:r>
            <a:r>
              <a:rPr lang="en-US" i="1" dirty="0">
                <a:latin typeface="Arial" panose="020B0604020202020204" pitchFamily="34" charset="0"/>
                <a:ea typeface="Times New Roman" panose="02020603050405020304" pitchFamily="18" charset="0"/>
              </a:rPr>
              <a:t>frequencies)</a:t>
            </a:r>
            <a:endParaRPr lang="ru-RU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632299" y="3884694"/>
            <a:ext cx="2046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err="1">
                <a:latin typeface="Arial" panose="020B0604020202020204" pitchFamily="34" charset="0"/>
                <a:ea typeface="Times New Roman" panose="02020603050405020304" pitchFamily="18" charset="0"/>
              </a:rPr>
              <a:t>tfc</a:t>
            </a:r>
            <a:r>
              <a:rPr lang="ru-RU" i="1" dirty="0">
                <a:latin typeface="Arial" panose="020B0604020202020204" pitchFamily="34" charset="0"/>
                <a:ea typeface="Times New Roman" panose="02020603050405020304" pitchFamily="18" charset="0"/>
              </a:rPr>
              <a:t> - взвешивание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484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Таблица 15"/>
          <p:cNvGraphicFramePr>
            <a:graphicFrameLocks noGrp="1"/>
          </p:cNvGraphicFramePr>
          <p:nvPr>
            <p:extLst/>
          </p:nvPr>
        </p:nvGraphicFramePr>
        <p:xfrm>
          <a:off x="632301" y="936091"/>
          <a:ext cx="10526411" cy="3664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4808"/>
                <a:gridCol w="3911603"/>
              </a:tblGrid>
              <a:tr h="440586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Название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Формула</a:t>
                      </a:r>
                      <a:endParaRPr lang="ru-RU" dirty="0"/>
                    </a:p>
                  </a:txBody>
                  <a:tcPr/>
                </a:tc>
              </a:tr>
              <a:tr h="14832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+mn-cs"/>
                        </a:rPr>
                        <a:t>ltc</a:t>
                      </a:r>
                      <a:r>
                        <a:rPr kumimoji="0" lang="ru-RU" sz="18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+mn-cs"/>
                        </a:rPr>
                        <a:t> – взвешивание.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Данный подход заключается в использовании логарифма частоты слова вместо </a:t>
                      </a:r>
                      <a:r>
                        <a:rPr lang="en-US" sz="180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1800" i="1" kern="1200" baseline="-250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ij</a:t>
                      </a:r>
                      <a:r>
                        <a:rPr lang="ru-RU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Это позволяет сократить характерный для большинства текстовых документов существенный разброс в частотах различных терминов</a:t>
                      </a:r>
                      <a:endParaRPr kumimoji="0" lang="ru-RU" sz="1800" b="0" i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17404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+mn-cs"/>
                        </a:rPr>
                        <a:t>аtc</a:t>
                      </a:r>
                      <a:r>
                        <a:rPr kumimoji="0" lang="ru-RU" sz="18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+mn-cs"/>
                        </a:rPr>
                        <a:t> – взвешивание. 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 таком взвешивании веса будут изменяться от 0,5 до 1, что в ряде случаев приводит к улучшению качества классификации, позволяя учесть значимые термины, имеющие редкую встречаемость в конкретной выборке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9017" y="115587"/>
            <a:ext cx="10515600" cy="704918"/>
          </a:xfrm>
        </p:spPr>
        <p:txBody>
          <a:bodyPr>
            <a:normAutofit/>
          </a:bodyPr>
          <a:lstStyle/>
          <a:p>
            <a:r>
              <a:rPr lang="ru-RU" sz="4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Определение весов терминов</a:t>
            </a:r>
            <a:r>
              <a:rPr lang="en-US" sz="4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(2)</a:t>
            </a:r>
            <a:endParaRPr lang="ru-RU" sz="40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19</a:t>
            </a:fld>
            <a:endParaRPr lang="ru-RU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75099" y="4722906"/>
            <a:ext cx="11368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</a:t>
            </a:r>
            <a:r>
              <a:rPr kumimoji="0" lang="ru-RU" altLang="ru-RU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-138499"/>
            <a:ext cx="105028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       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854593" y="3461306"/>
            <a:ext cx="11801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          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0" y="-138499"/>
            <a:ext cx="11368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         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>
            <p:extLst/>
          </p:nvPr>
        </p:nvGraphicFramePr>
        <p:xfrm>
          <a:off x="7708678" y="1395259"/>
          <a:ext cx="246697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2" name="Уравнение" r:id="rId3" imgW="2463800" imgH="1193800" progId="Equation.3">
                  <p:embed/>
                </p:oleObj>
              </mc:Choice>
              <mc:Fallback>
                <p:oleObj name="Уравнение" r:id="rId3" imgW="2463800" imgH="119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8678" y="1395259"/>
                        <a:ext cx="2466975" cy="1190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>
            <p:extLst/>
          </p:nvPr>
        </p:nvGraphicFramePr>
        <p:xfrm>
          <a:off x="7470553" y="3113170"/>
          <a:ext cx="294322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3" name="Уравнение" r:id="rId5" imgW="2946400" imgH="1193800" progId="Equation.3">
                  <p:embed/>
                </p:oleObj>
              </mc:Choice>
              <mc:Fallback>
                <p:oleObj name="Уравнение" r:id="rId5" imgW="2946400" imgH="119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0553" y="3113170"/>
                        <a:ext cx="2943225" cy="1190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32305" y="4943242"/>
            <a:ext cx="10214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Кроме взвешивания применяются и другие методы выявления информативных терминов: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Факторный и компонентный анализ (переход к новой системе признаков)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Статистический подход (Хи-квадрат критерий)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Теоретико-информационный подход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925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39483" y="117081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Метод опорных векторов (</a:t>
            </a:r>
            <a:r>
              <a:rPr lang="en-US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SVM</a:t>
            </a:r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  <a:r>
              <a:rPr lang="en-US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Support Vector Machine</a:t>
            </a:r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2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788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789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7892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AutoShape 3" descr="{\displaystyle (1-1/N)^{N}}"/>
          <p:cNvSpPr>
            <a:spLocks noChangeAspect="1" noChangeArrowheads="1"/>
          </p:cNvSpPr>
          <p:nvPr/>
        </p:nvSpPr>
        <p:spPr bwMode="auto">
          <a:xfrm>
            <a:off x="10417175" y="-3730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584200" y="891180"/>
            <a:ext cx="109855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Алгоритм предложен в </a:t>
            </a:r>
            <a:r>
              <a:rPr lang="ru-RU" dirty="0"/>
              <a:t>1963 году Владимиром </a:t>
            </a:r>
            <a:r>
              <a:rPr lang="ru-RU" dirty="0" err="1"/>
              <a:t>Вапником</a:t>
            </a:r>
            <a:r>
              <a:rPr lang="ru-RU" dirty="0"/>
              <a:t> и Алексеем </a:t>
            </a:r>
            <a:r>
              <a:rPr lang="ru-RU" dirty="0" err="1" smtClean="0"/>
              <a:t>Червоненкисом</a:t>
            </a:r>
            <a:r>
              <a:rPr lang="ru-RU" dirty="0" smtClean="0"/>
              <a:t>.</a:t>
            </a:r>
            <a:r>
              <a:rPr lang="ru-RU" dirty="0"/>
              <a:t> </a:t>
            </a:r>
            <a:r>
              <a:rPr lang="ru-RU" dirty="0" smtClean="0"/>
              <a:t>Основная </a:t>
            </a:r>
            <a:r>
              <a:rPr lang="ru-RU" dirty="0"/>
              <a:t>идея метода — перевод исходных векторов в пространство более высокой размерности и поиск разделяющей гиперплоскости с максимальным зазором в этом пространстве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/>
              <a:t>Две параллельных гиперплоскости строятся по обеим сторонам гиперплоскости, разделяющей классы. Разделяющей гиперплоскостью будет гиперплоскость, </a:t>
            </a:r>
            <a:r>
              <a:rPr lang="ru-RU" dirty="0" err="1"/>
              <a:t>максимизирующая</a:t>
            </a:r>
            <a:r>
              <a:rPr lang="ru-RU" dirty="0"/>
              <a:t> расстояние до двух параллельных гиперплоскостей. </a:t>
            </a:r>
          </a:p>
        </p:txBody>
      </p:sp>
      <p:pic>
        <p:nvPicPr>
          <p:cNvPr id="44037" name="Picture 5" descr="http://rnd.azoft.com/wp-content/uploads_rnd/2015/07/support-vector-machines-method-7-1024x714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90"/>
          <a:stretch/>
        </p:blipFill>
        <p:spPr bwMode="auto">
          <a:xfrm>
            <a:off x="5295901" y="2325026"/>
            <a:ext cx="7010400" cy="412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584200" y="2578521"/>
            <a:ext cx="648062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Метод опорных векторов строит </a:t>
            </a:r>
            <a:r>
              <a:rPr lang="ru-RU" dirty="0" smtClean="0"/>
              <a:t>классифицирующую</a:t>
            </a:r>
          </a:p>
          <a:p>
            <a:r>
              <a:rPr lang="ru-RU" dirty="0" smtClean="0"/>
              <a:t>функцию </a:t>
            </a:r>
            <a:r>
              <a:rPr lang="ru-RU" dirty="0"/>
              <a:t>F в </a:t>
            </a:r>
            <a:r>
              <a:rPr lang="ru-RU" dirty="0" smtClean="0"/>
              <a:t>виде</a:t>
            </a:r>
            <a:r>
              <a:rPr lang="en-US" dirty="0" smtClean="0"/>
              <a:t>: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где w </a:t>
            </a:r>
            <a:r>
              <a:rPr lang="ru-RU" dirty="0"/>
              <a:t>— нормальный вектор к </a:t>
            </a:r>
            <a:r>
              <a:rPr lang="ru-RU" dirty="0" smtClean="0"/>
              <a:t>разделяющей</a:t>
            </a:r>
          </a:p>
          <a:p>
            <a:r>
              <a:rPr lang="ru-RU" dirty="0" smtClean="0"/>
              <a:t>гиперплоскости</a:t>
            </a:r>
            <a:r>
              <a:rPr lang="ru-RU" dirty="0"/>
              <a:t>, b — вспомогательный параметр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96900" y="4980198"/>
            <a:ext cx="52650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Далее выбираются такие </a:t>
            </a:r>
            <a:r>
              <a:rPr lang="en-US" dirty="0" smtClean="0"/>
              <a:t>w</a:t>
            </a:r>
            <a:r>
              <a:rPr lang="ru-RU" dirty="0" smtClean="0"/>
              <a:t> и </a:t>
            </a:r>
            <a:r>
              <a:rPr lang="en-US" dirty="0" smtClean="0"/>
              <a:t>b, </a:t>
            </a:r>
            <a:r>
              <a:rPr lang="ru-RU" dirty="0" smtClean="0"/>
              <a:t>которые</a:t>
            </a:r>
          </a:p>
          <a:p>
            <a:r>
              <a:rPr lang="ru-RU" dirty="0" smtClean="0"/>
              <a:t> </a:t>
            </a:r>
          </a:p>
          <a:p>
            <a:r>
              <a:rPr lang="ru-RU" dirty="0" smtClean="0"/>
              <a:t>максимизируют расстояние          до каждого класса</a:t>
            </a:r>
            <a:endParaRPr lang="ru-RU" dirty="0"/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/>
          </p:nvPr>
        </p:nvGraphicFramePr>
        <p:xfrm>
          <a:off x="3500549" y="5456377"/>
          <a:ext cx="411049" cy="518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6" name="Формула" r:id="rId4" imgW="342720" imgH="419040" progId="Equation.3">
                  <p:embed/>
                </p:oleObj>
              </mc:Choice>
              <mc:Fallback>
                <p:oleObj name="Формула" r:id="rId4" imgW="3427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549" y="5456377"/>
                        <a:ext cx="411049" cy="5188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" name="Рисунок 37" descr="https://habrastorage.org/storage/habraeffect/9e/39/9e39396ca18b921d9afbef6d92607ddb.pn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653" y="3052269"/>
            <a:ext cx="2633248" cy="2760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748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28938"/>
            <a:ext cx="10515600" cy="549275"/>
          </a:xfrm>
        </p:spPr>
        <p:txBody>
          <a:bodyPr>
            <a:noAutofit/>
          </a:bodyPr>
          <a:lstStyle/>
          <a:p>
            <a:r>
              <a:rPr lang="ru-RU" sz="28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Факторный анализ (ФА) и Метод Главных Компонент (МГК)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60315"/>
            <a:ext cx="10515600" cy="511664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ФА: различные признаки являются одним и тем же явлением, следовательно можно создать новые переменные – «факторы», позволяющие «вскрыть» логическую структуру выборки.</a:t>
            </a:r>
          </a:p>
          <a:p>
            <a:r>
              <a:rPr lang="ru-RU" dirty="0" smtClean="0"/>
              <a:t>МГК: переход к новым переменным, которые являются линейной комбинацией исходных.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Проведение снижения размерности с помощью ФА и МГК особенно эффективно для отображения объектов в трехмерное пространство и на плоскость.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44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19001"/>
            <a:ext cx="10515600" cy="549275"/>
          </a:xfrm>
        </p:spPr>
        <p:txBody>
          <a:bodyPr>
            <a:noAutofit/>
          </a:bodyPr>
          <a:lstStyle/>
          <a:p>
            <a:r>
              <a:rPr lang="ru-RU" sz="28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Статистический подход выявления информативных признаков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21</a:t>
            </a:fld>
            <a:endParaRPr lang="ru-RU" dirty="0"/>
          </a:p>
        </p:txBody>
      </p:sp>
      <p:pic>
        <p:nvPicPr>
          <p:cNvPr id="41" name="Рисунок 40"/>
          <p:cNvPicPr>
            <a:picLocks noChangeAspect="1"/>
          </p:cNvPicPr>
          <p:nvPr/>
        </p:nvPicPr>
        <p:blipFill rotWithShape="1">
          <a:blip r:embed="rId3"/>
          <a:srcRect l="42925" t="35745" r="24601" b="34109"/>
          <a:stretch/>
        </p:blipFill>
        <p:spPr>
          <a:xfrm>
            <a:off x="826727" y="1488338"/>
            <a:ext cx="6259240" cy="3268495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7363845" y="1400782"/>
            <a:ext cx="4581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</a:t>
            </a:r>
            <a:r>
              <a:rPr lang="en-US" sz="1200" dirty="0" err="1" smtClean="0"/>
              <a:t>ik</a:t>
            </a:r>
            <a:r>
              <a:rPr lang="en-US" dirty="0" smtClean="0"/>
              <a:t> – </a:t>
            </a:r>
            <a:r>
              <a:rPr lang="ru-RU" dirty="0" smtClean="0"/>
              <a:t>клеточная частота – число объектов в выборке, обладающих данным сочетанием переменных </a:t>
            </a:r>
            <a:endParaRPr lang="ru-RU" dirty="0"/>
          </a:p>
        </p:txBody>
      </p:sp>
      <p:sp>
        <p:nvSpPr>
          <p:cNvPr id="43" name="Rectangle 44"/>
          <p:cNvSpPr>
            <a:spLocks noChangeArrowheads="1"/>
          </p:cNvSpPr>
          <p:nvPr/>
        </p:nvSpPr>
        <p:spPr bwMode="auto">
          <a:xfrm>
            <a:off x="11128447" y="569619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4" name="Объект 43"/>
          <p:cNvGraphicFramePr>
            <a:graphicFrameLocks noChangeAspect="1"/>
          </p:cNvGraphicFramePr>
          <p:nvPr>
            <p:extLst/>
          </p:nvPr>
        </p:nvGraphicFramePr>
        <p:xfrm>
          <a:off x="8717918" y="1986626"/>
          <a:ext cx="669809" cy="279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4" name="Уравнение" r:id="rId4" imgW="634449" imgH="266469" progId="Equation.3">
                  <p:embed/>
                </p:oleObj>
              </mc:Choice>
              <mc:Fallback>
                <p:oleObj name="Уравнение" r:id="rId4" imgW="634449" imgH="2664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7918" y="1986626"/>
                        <a:ext cx="669809" cy="2799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470843" y="2625824"/>
                <a:ext cx="4020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Проверяется гипотеза </a:t>
                </a:r>
                <a:r>
                  <a:rPr lang="en-US" dirty="0" smtClean="0"/>
                  <a:t>H</a:t>
                </a:r>
                <a:r>
                  <a:rPr lang="en-US" sz="1200" dirty="0" smtClean="0"/>
                  <a:t>0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843" y="2625824"/>
                <a:ext cx="402046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366" t="-1000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7"/>
          <p:cNvSpPr>
            <a:spLocks noChangeArrowheads="1"/>
          </p:cNvSpPr>
          <p:nvPr/>
        </p:nvSpPr>
        <p:spPr bwMode="auto">
          <a:xfrm>
            <a:off x="7636213" y="3252602"/>
            <a:ext cx="155458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8" name="Объект 47"/>
          <p:cNvGraphicFramePr>
            <a:graphicFrameLocks noChangeAspect="1"/>
          </p:cNvGraphicFramePr>
          <p:nvPr>
            <p:extLst/>
          </p:nvPr>
        </p:nvGraphicFramePr>
        <p:xfrm>
          <a:off x="7636212" y="3871614"/>
          <a:ext cx="2052536" cy="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5" name="Уравнение" r:id="rId7" imgW="1612900" imgH="546100" progId="Equation.3">
                  <p:embed/>
                </p:oleObj>
              </mc:Choice>
              <mc:Fallback>
                <p:oleObj name="Уравнение" r:id="rId7" imgW="16129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6212" y="3871614"/>
                        <a:ext cx="2052536" cy="692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Rectangle 49"/>
          <p:cNvSpPr>
            <a:spLocks noChangeArrowheads="1"/>
          </p:cNvSpPr>
          <p:nvPr/>
        </p:nvSpPr>
        <p:spPr bwMode="auto">
          <a:xfrm>
            <a:off x="7636217" y="295785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0" name="Объект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8822315"/>
              </p:ext>
            </p:extLst>
          </p:nvPr>
        </p:nvGraphicFramePr>
        <p:xfrm>
          <a:off x="7634650" y="3107569"/>
          <a:ext cx="358616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6" name="Уравнение" r:id="rId9" imgW="3187440" imgH="393480" progId="Equation.3">
                  <p:embed/>
                </p:oleObj>
              </mc:Choice>
              <mc:Fallback>
                <p:oleObj name="Уравнение" r:id="rId9" imgW="31874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4650" y="3107569"/>
                        <a:ext cx="3586162" cy="444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Объект 51"/>
          <p:cNvGraphicFramePr>
            <a:graphicFrameLocks noChangeAspect="1"/>
          </p:cNvGraphicFramePr>
          <p:nvPr>
            <p:extLst/>
          </p:nvPr>
        </p:nvGraphicFramePr>
        <p:xfrm>
          <a:off x="1770741" y="5239659"/>
          <a:ext cx="390085" cy="383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7" name="Уравнение" r:id="rId11" imgW="215619" imgH="266353" progId="Equation.3">
                  <p:embed/>
                </p:oleObj>
              </mc:Choice>
              <mc:Fallback>
                <p:oleObj name="Уравнение" r:id="rId11" imgW="215619" imgH="26635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741" y="5239659"/>
                        <a:ext cx="390085" cy="38396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Объект 52"/>
          <p:cNvGraphicFramePr>
            <a:graphicFrameLocks noChangeAspect="1"/>
          </p:cNvGraphicFramePr>
          <p:nvPr>
            <p:extLst/>
          </p:nvPr>
        </p:nvGraphicFramePr>
        <p:xfrm>
          <a:off x="6297525" y="5230406"/>
          <a:ext cx="492886" cy="426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8" name="Уравнение" r:id="rId13" imgW="355292" imgH="304536" progId="Equation.3">
                  <p:embed/>
                </p:oleObj>
              </mc:Choice>
              <mc:Fallback>
                <p:oleObj name="Уравнение" r:id="rId13" imgW="355292" imgH="3045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7525" y="5230406"/>
                        <a:ext cx="492886" cy="42628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489829" y="4951424"/>
            <a:ext cx="1160834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45085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Гипотеза о независимости отвергается с уровнем значимости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l-GR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α</a:t>
            </a:r>
            <a:r>
              <a:rPr lang="en-US" altLang="ru-RU" sz="20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ru-RU" altLang="ru-RU" sz="2000" dirty="0">
                <a:latin typeface="Arial" panose="020B0604020202020204" pitchFamily="34" charset="0"/>
                <a:ea typeface="Times New Roman" panose="02020603050405020304" pitchFamily="18" charset="0"/>
              </a:rPr>
              <a:t>если рассчитанная </a:t>
            </a:r>
            <a:r>
              <a:rPr lang="ru-RU" altLang="ru-RU" sz="20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величина</a:t>
            </a:r>
            <a:r>
              <a:rPr lang="en-US" altLang="ru-RU" sz="20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      </a:t>
            </a:r>
            <a:r>
              <a:rPr lang="ru-RU" altLang="ru-RU" sz="20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превышает </a:t>
            </a:r>
            <a:r>
              <a:rPr lang="ru-RU" altLang="ru-RU" sz="2000" dirty="0">
                <a:latin typeface="Arial" panose="020B0604020202020204" pitchFamily="34" charset="0"/>
                <a:ea typeface="Times New Roman" panose="02020603050405020304" pitchFamily="18" charset="0"/>
              </a:rPr>
              <a:t>критическое значение </a:t>
            </a:r>
            <a:endParaRPr lang="ru-RU" altLang="ru-RU" sz="2000" dirty="0">
              <a:latin typeface="Arial" panose="020B0604020202020204" pitchFamily="34" charset="0"/>
            </a:endParaRPr>
          </a:p>
          <a:p>
            <a:pPr indent="45085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altLang="ru-RU" sz="20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  <a:endParaRPr lang="ru-RU" altLang="ru-RU" sz="2000" dirty="0">
              <a:latin typeface="Arial" panose="020B0604020202020204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5754400" y="1042608"/>
            <a:ext cx="6832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" name="Rectangle 54"/>
          <p:cNvSpPr>
            <a:spLocks noChangeArrowheads="1"/>
          </p:cNvSpPr>
          <p:nvPr/>
        </p:nvSpPr>
        <p:spPr bwMode="auto">
          <a:xfrm>
            <a:off x="583659" y="5865473"/>
            <a:ext cx="27836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>
                <a:latin typeface="Arial" panose="020B0604020202020204" pitchFamily="34" charset="0"/>
                <a:ea typeface="Times New Roman" panose="02020603050405020304" pitchFamily="18" charset="0"/>
              </a:rPr>
              <a:t>где </a:t>
            </a:r>
            <a:r>
              <a:rPr lang="en-US" altLang="ru-RU" sz="2000" dirty="0">
                <a:latin typeface="Arial" panose="020B0604020202020204" pitchFamily="34" charset="0"/>
                <a:ea typeface="Times New Roman" panose="02020603050405020304" pitchFamily="18" charset="0"/>
              </a:rPr>
              <a:t>S=(M-1)(K-1)</a:t>
            </a:r>
            <a:endParaRPr lang="ru-RU" altLang="ru-RU" sz="2000" dirty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04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19001"/>
            <a:ext cx="10515600" cy="549275"/>
          </a:xfrm>
        </p:spPr>
        <p:txBody>
          <a:bodyPr>
            <a:normAutofit/>
          </a:bodyPr>
          <a:lstStyle/>
          <a:p>
            <a:r>
              <a:rPr lang="ru-RU" sz="28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Частный случай Хи-квадрат критерия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22</a:t>
            </a:fld>
            <a:endParaRPr lang="ru-RU"/>
          </a:p>
        </p:txBody>
      </p:sp>
      <p:sp>
        <p:nvSpPr>
          <p:cNvPr id="43" name="Rectangle 44"/>
          <p:cNvSpPr>
            <a:spLocks noChangeArrowheads="1"/>
          </p:cNvSpPr>
          <p:nvPr/>
        </p:nvSpPr>
        <p:spPr bwMode="auto">
          <a:xfrm>
            <a:off x="11128447" y="569619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7" name="Rectangle 47"/>
          <p:cNvSpPr>
            <a:spLocks noChangeArrowheads="1"/>
          </p:cNvSpPr>
          <p:nvPr/>
        </p:nvSpPr>
        <p:spPr bwMode="auto">
          <a:xfrm>
            <a:off x="7636213" y="3252602"/>
            <a:ext cx="155458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9" name="Rectangle 49"/>
          <p:cNvSpPr>
            <a:spLocks noChangeArrowheads="1"/>
          </p:cNvSpPr>
          <p:nvPr/>
        </p:nvSpPr>
        <p:spPr bwMode="auto">
          <a:xfrm>
            <a:off x="7636217" y="295785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42604" t="58991" r="25729" b="24815"/>
          <a:stretch/>
        </p:blipFill>
        <p:spPr>
          <a:xfrm>
            <a:off x="622300" y="968375"/>
            <a:ext cx="7480880" cy="2152026"/>
          </a:xfrm>
          <a:prstGeom prst="rect">
            <a:avLst/>
          </a:prstGeom>
        </p:spPr>
      </p:pic>
      <p:graphicFrame>
        <p:nvGraphicFramePr>
          <p:cNvPr id="7" name="Объект 6"/>
          <p:cNvGraphicFramePr>
            <a:graphicFrameLocks noChangeAspect="1"/>
          </p:cNvGraphicFramePr>
          <p:nvPr>
            <p:extLst/>
          </p:nvPr>
        </p:nvGraphicFramePr>
        <p:xfrm>
          <a:off x="838203" y="3467330"/>
          <a:ext cx="7449684" cy="782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0" name="Уравнение" r:id="rId4" imgW="5080000" imgH="533400" progId="Equation.3">
                  <p:embed/>
                </p:oleObj>
              </mc:Choice>
              <mc:Fallback>
                <p:oleObj name="Уравнение" r:id="rId4" imgW="50800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3" y="3467330"/>
                        <a:ext cx="7449684" cy="7827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8014"/>
              </p:ext>
            </p:extLst>
          </p:nvPr>
        </p:nvGraphicFramePr>
        <p:xfrm>
          <a:off x="1016005" y="4568402"/>
          <a:ext cx="3681649" cy="73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1" name="Уравнение" r:id="rId6" imgW="2641600" imgH="520700" progId="Equation.3">
                  <p:embed/>
                </p:oleObj>
              </mc:Choice>
              <mc:Fallback>
                <p:oleObj name="Уравнение" r:id="rId6" imgW="26416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5" y="4568402"/>
                        <a:ext cx="3681649" cy="731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1500837"/>
              </p:ext>
            </p:extLst>
          </p:nvPr>
        </p:nvGraphicFramePr>
        <p:xfrm>
          <a:off x="1016003" y="5196156"/>
          <a:ext cx="3368639" cy="5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2" name="Уравнение" r:id="rId8" imgW="2628900" imgH="457200" progId="Equation.3">
                  <p:embed/>
                </p:oleObj>
              </mc:Choice>
              <mc:Fallback>
                <p:oleObj name="Уравнение" r:id="rId8" imgW="2628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3" y="5196156"/>
                        <a:ext cx="3368639" cy="585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8592777"/>
              </p:ext>
            </p:extLst>
          </p:nvPr>
        </p:nvGraphicFramePr>
        <p:xfrm>
          <a:off x="1016001" y="5782006"/>
          <a:ext cx="2819403" cy="5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3" name="Уравнение" r:id="rId10" imgW="2197100" imgH="457200" progId="Equation.3">
                  <p:embed/>
                </p:oleObj>
              </mc:Choice>
              <mc:Fallback>
                <p:oleObj name="Уравнение" r:id="rId10" imgW="21971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1" y="5782006"/>
                        <a:ext cx="2819403" cy="585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2"/>
          <p:cNvSpPr>
            <a:spLocks noChangeArrowheads="1"/>
          </p:cNvSpPr>
          <p:nvPr/>
        </p:nvSpPr>
        <p:spPr bwMode="auto">
          <a:xfrm rot="10800000" flipV="1">
            <a:off x="7358925" y="4787722"/>
            <a:ext cx="4082531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 smtClean="0"/>
              <a:t>Недостатки       - критерия: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Вычислительная сложность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Невысокая точность для редких терминов</a:t>
            </a:r>
          </a:p>
          <a:p>
            <a:endParaRPr lang="ru-RU" dirty="0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2464432"/>
              </p:ext>
            </p:extLst>
          </p:nvPr>
        </p:nvGraphicFramePr>
        <p:xfrm>
          <a:off x="5523988" y="4688868"/>
          <a:ext cx="97313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4" name="Уравнение" r:id="rId12" imgW="787320" imgH="393480" progId="Equation.3">
                  <p:embed/>
                </p:oleObj>
              </mc:Choice>
              <mc:Fallback>
                <p:oleObj name="Уравнение" r:id="rId12" imgW="7873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3988" y="4688868"/>
                        <a:ext cx="973137" cy="485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/>
          </p:nvPr>
        </p:nvGraphicFramePr>
        <p:xfrm>
          <a:off x="8790616" y="4729662"/>
          <a:ext cx="306161" cy="372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5" name="Уравнение" r:id="rId14" imgW="215619" imgH="266353" progId="Equation.3">
                  <p:embed/>
                </p:oleObj>
              </mc:Choice>
              <mc:Fallback>
                <p:oleObj name="Уравнение" r:id="rId14" imgW="215619" imgH="26635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0616" y="4729662"/>
                        <a:ext cx="306161" cy="3727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146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5345" y="362865"/>
            <a:ext cx="11063515" cy="725715"/>
          </a:xfrm>
        </p:spPr>
        <p:txBody>
          <a:bodyPr>
            <a:noAutofit/>
          </a:bodyPr>
          <a:lstStyle/>
          <a:p>
            <a:r>
              <a:rPr lang="ru-RU" sz="28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Критерий взаимной информации (</a:t>
            </a:r>
            <a:r>
              <a:rPr lang="en-US" sz="28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Mutual information)</a:t>
            </a:r>
            <a:endParaRPr lang="ru-RU" sz="28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23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475344" y="1617805"/>
            <a:ext cx="9869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Взаимная информация, как среднее количество информации, содержащееся в </a:t>
            </a:r>
            <a:r>
              <a:rPr lang="en-US" dirty="0" smtClean="0"/>
              <a:t>X </a:t>
            </a:r>
            <a:r>
              <a:rPr lang="ru-RU" dirty="0" smtClean="0"/>
              <a:t>относительно </a:t>
            </a:r>
            <a:r>
              <a:rPr lang="en-US" dirty="0" smtClean="0"/>
              <a:t>Q: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/>
          </p:nvPr>
        </p:nvGraphicFramePr>
        <p:xfrm>
          <a:off x="520496" y="2197339"/>
          <a:ext cx="27019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7" name="Уравнение" r:id="rId3" imgW="1752480" imgH="203040" progId="Equation.3">
                  <p:embed/>
                </p:oleObj>
              </mc:Choice>
              <mc:Fallback>
                <p:oleObj name="Уравнение" r:id="rId3" imgW="1752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496" y="2197339"/>
                        <a:ext cx="2701925" cy="314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403600" y="2196964"/>
            <a:ext cx="6381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 smtClean="0"/>
              <a:t>, где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/>
          </p:nvPr>
        </p:nvGraphicFramePr>
        <p:xfrm>
          <a:off x="3986009" y="2224466"/>
          <a:ext cx="1833563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8" name="Уравнение" r:id="rId5" imgW="1333500" imgH="228600" progId="Equation.3">
                  <p:embed/>
                </p:oleObj>
              </mc:Choice>
              <mc:Fallback>
                <p:oleObj name="Уравнение" r:id="rId5" imgW="1333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6009" y="2224466"/>
                        <a:ext cx="1833563" cy="314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5819570" y="2196964"/>
            <a:ext cx="48310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/>
              <a:t>соответственно энтропия и условная энтропия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/>
          </p:nvPr>
        </p:nvGraphicFramePr>
        <p:xfrm>
          <a:off x="517326" y="2846306"/>
          <a:ext cx="6083401" cy="688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9" name="Уравнение" r:id="rId7" imgW="4711700" imgH="533400" progId="Equation.3">
                  <p:embed/>
                </p:oleObj>
              </mc:Choice>
              <mc:Fallback>
                <p:oleObj name="Уравнение" r:id="rId7" imgW="47117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326" y="2846306"/>
                        <a:ext cx="6083401" cy="6882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/>
          </p:nvPr>
        </p:nvGraphicFramePr>
        <p:xfrm>
          <a:off x="517320" y="3922862"/>
          <a:ext cx="6033128" cy="331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0" name="Уравнение" r:id="rId9" imgW="5029200" imgH="279400" progId="Equation.3">
                  <p:embed/>
                </p:oleObj>
              </mc:Choice>
              <mc:Fallback>
                <p:oleObj name="Уравнение" r:id="rId9" imgW="50292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320" y="3922862"/>
                        <a:ext cx="6033128" cy="3313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/>
          </p:nvPr>
        </p:nvGraphicFramePr>
        <p:xfrm>
          <a:off x="6892030" y="3922862"/>
          <a:ext cx="1861727" cy="457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1" name="Уравнение" r:id="rId11" imgW="1586811" imgH="393529" progId="Equation.3">
                  <p:embed/>
                </p:oleObj>
              </mc:Choice>
              <mc:Fallback>
                <p:oleObj name="Уравнение" r:id="rId11" imgW="1586811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2030" y="3922862"/>
                        <a:ext cx="1861727" cy="4570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591943" y="39228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ru-RU" dirty="0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1003197" y="4506170"/>
            <a:ext cx="150333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86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5344" y="362865"/>
            <a:ext cx="11322957" cy="725715"/>
          </a:xfrm>
        </p:spPr>
        <p:txBody>
          <a:bodyPr>
            <a:noAutofit/>
          </a:bodyPr>
          <a:lstStyle/>
          <a:p>
            <a:r>
              <a:rPr lang="ru-RU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Критерий взаимной информации (</a:t>
            </a:r>
            <a:r>
              <a:rPr lang="en-US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Mutual information)</a:t>
            </a:r>
            <a:r>
              <a:rPr lang="ru-RU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(2)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24</a:t>
            </a:fld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/>
          </p:nvPr>
        </p:nvGraphicFramePr>
        <p:xfrm>
          <a:off x="2634341" y="4990740"/>
          <a:ext cx="1545827" cy="613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8" name="Уравнение" r:id="rId3" imgW="1155700" imgH="457200" progId="Equation.3">
                  <p:embed/>
                </p:oleObj>
              </mc:Choice>
              <mc:Fallback>
                <p:oleObj name="Уравнение" r:id="rId3" imgW="11557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4341" y="4990740"/>
                        <a:ext cx="1545827" cy="6132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/>
          </p:nvPr>
        </p:nvGraphicFramePr>
        <p:xfrm>
          <a:off x="2634341" y="3286904"/>
          <a:ext cx="1545827" cy="613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9" name="Уравнение" r:id="rId5" imgW="1155700" imgH="457200" progId="Equation.3">
                  <p:embed/>
                </p:oleObj>
              </mc:Choice>
              <mc:Fallback>
                <p:oleObj name="Уравнение" r:id="rId5" imgW="11557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4341" y="3286904"/>
                        <a:ext cx="1545827" cy="6132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/>
          </p:nvPr>
        </p:nvGraphicFramePr>
        <p:xfrm>
          <a:off x="2685447" y="4145465"/>
          <a:ext cx="1494724" cy="613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0" name="Уравнение" r:id="rId7" imgW="1117600" imgH="457200" progId="Equation.3">
                  <p:embed/>
                </p:oleObj>
              </mc:Choice>
              <mc:Fallback>
                <p:oleObj name="Уравнение" r:id="rId7" imgW="1117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5447" y="4145465"/>
                        <a:ext cx="1494724" cy="6132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318704"/>
            <a:ext cx="22794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3" name="Объект 22"/>
          <p:cNvGraphicFramePr>
            <a:graphicFrameLocks noChangeAspect="1"/>
          </p:cNvGraphicFramePr>
          <p:nvPr>
            <p:extLst/>
          </p:nvPr>
        </p:nvGraphicFramePr>
        <p:xfrm>
          <a:off x="644323" y="1315961"/>
          <a:ext cx="6912180" cy="1619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1" name="Уравнение" r:id="rId9" imgW="4838700" imgH="1130300" progId="Equation.3">
                  <p:embed/>
                </p:oleObj>
              </mc:Choice>
              <mc:Fallback>
                <p:oleObj name="Уравнение" r:id="rId9" imgW="4838700" imgH="1130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23" y="1315961"/>
                        <a:ext cx="6912180" cy="16191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/>
          </p:nvPr>
        </p:nvGraphicFramePr>
        <p:xfrm>
          <a:off x="5543338" y="2459033"/>
          <a:ext cx="4026335" cy="76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2" name="Уравнение" r:id="rId11" imgW="2540000" imgH="482600" progId="Equation.3">
                  <p:embed/>
                </p:oleObj>
              </mc:Choice>
              <mc:Fallback>
                <p:oleObj name="Уравнение" r:id="rId11" imgW="25400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3338" y="2459033"/>
                        <a:ext cx="4026335" cy="769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Правая фигурная скобка 25"/>
          <p:cNvSpPr/>
          <p:nvPr/>
        </p:nvSpPr>
        <p:spPr>
          <a:xfrm>
            <a:off x="4705916" y="2156213"/>
            <a:ext cx="351621" cy="3888596"/>
          </a:xfrm>
          <a:prstGeom prst="rightBrace">
            <a:avLst>
              <a:gd name="adj1" fmla="val 8333"/>
              <a:gd name="adj2" fmla="val 321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7" name="Объект 26"/>
          <p:cNvGraphicFramePr>
            <a:graphicFrameLocks noChangeAspect="1"/>
          </p:cNvGraphicFramePr>
          <p:nvPr>
            <p:extLst/>
          </p:nvPr>
        </p:nvGraphicFramePr>
        <p:xfrm>
          <a:off x="6730052" y="4066224"/>
          <a:ext cx="3023423" cy="618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3" name="Уравнение" r:id="rId13" imgW="2565400" imgH="520700" progId="Equation.3">
                  <p:embed/>
                </p:oleObj>
              </mc:Choice>
              <mc:Fallback>
                <p:oleObj name="Уравнение" r:id="rId13" imgW="25654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0052" y="4066224"/>
                        <a:ext cx="3023423" cy="6181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>
            <p:extLst/>
          </p:nvPr>
        </p:nvGraphicFramePr>
        <p:xfrm>
          <a:off x="6730051" y="4806320"/>
          <a:ext cx="2769724" cy="538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4" name="Уравнение" r:id="rId15" imgW="2349500" imgH="457200" progId="Equation.3">
                  <p:embed/>
                </p:oleObj>
              </mc:Choice>
              <mc:Fallback>
                <p:oleObj name="Уравнение" r:id="rId15" imgW="23495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0051" y="4806320"/>
                        <a:ext cx="2769724" cy="5382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Стрелка вниз 30"/>
          <p:cNvSpPr/>
          <p:nvPr/>
        </p:nvSpPr>
        <p:spPr>
          <a:xfrm>
            <a:off x="7823199" y="3478449"/>
            <a:ext cx="538648" cy="4471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5057537" y="5514891"/>
            <a:ext cx="6800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Данный критерий, в отличие от Хи-квадрат, большие веса дает редким признакам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221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39483" y="117081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Метод опорных векторов. Линейная неразделимость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3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788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789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7892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AutoShape 3" descr="{\displaystyle (1-1/N)^{N}}"/>
          <p:cNvSpPr>
            <a:spLocks noChangeAspect="1" noChangeArrowheads="1"/>
          </p:cNvSpPr>
          <p:nvPr/>
        </p:nvSpPr>
        <p:spPr bwMode="auto">
          <a:xfrm>
            <a:off x="10417175" y="-3730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5059" name="Picture 3" descr="https://habrastorage.org/storage/habraeffect/3b/0a/3b0af1a82f51ee4b5fbbadf8b51d8fa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1838323"/>
            <a:ext cx="3810000" cy="340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61" name="Picture 5" descr="https://im0-tub-ru.yandex.net/i?id=5b2ea0844ffa49beef2f2669e98ec8d2-l&amp;n=1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28"/>
          <a:stretch/>
        </p:blipFill>
        <p:spPr bwMode="auto">
          <a:xfrm>
            <a:off x="5413375" y="1838323"/>
            <a:ext cx="6314016" cy="394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177800" y="890370"/>
            <a:ext cx="11252200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  <a:cs typeface="Arial" pitchFamily="34" charset="0"/>
              </a:rPr>
              <a:t> Если данные</a:t>
            </a:r>
            <a:r>
              <a:rPr kumimoji="0" lang="ru-RU" b="0" i="0" u="none" strike="noStrike" cap="none" normalizeH="0" dirty="0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  <a:cs typeface="Arial" pitchFamily="34" charset="0"/>
              </a:rPr>
              <a:t> линейно неразделимы, то в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  <a:cs typeface="Arial" pitchFamily="34" charset="0"/>
              </a:rPr>
              <a:t>се элементы обучающей выборки вкладываются в пространство 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  <a:cs typeface="Arial" pitchFamily="34" charset="0"/>
              </a:rPr>
              <a:t>X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  <a:cs typeface="Arial" pitchFamily="34" charset="0"/>
              </a:rPr>
              <a:t> более высокой размерности с помощью специального отображения</a:t>
            </a:r>
            <a:r>
              <a:rPr kumimoji="0" lang="ru-RU" b="0" i="0" u="none" strike="noStrike" cap="none" normalizeH="0" baseline="30000" dirty="0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  <a:cs typeface="Arial" pitchFamily="34" charset="0"/>
              </a:rPr>
              <a:t>1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-apple-system"/>
                <a:cs typeface="Arial" pitchFamily="34" charset="0"/>
              </a:rPr>
              <a:t> 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0700" y="6055517"/>
            <a:ext cx="101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aseline="30000" dirty="0" smtClean="0"/>
              <a:t>1</a:t>
            </a:r>
            <a:r>
              <a:rPr lang="ru-RU" b="1" dirty="0" smtClean="0"/>
              <a:t>К</a:t>
            </a:r>
            <a:r>
              <a:rPr lang="ru-RU" b="1" dirty="0"/>
              <a:t>. В. Воронцов.</a:t>
            </a:r>
            <a:r>
              <a:rPr lang="ru-RU" dirty="0"/>
              <a:t> </a:t>
            </a:r>
            <a:r>
              <a:rPr lang="ru-RU" i="1" dirty="0"/>
              <a:t>Лекции по методу опорных векторов</a:t>
            </a:r>
            <a:r>
              <a:rPr lang="ru-RU" i="1" dirty="0" smtClean="0"/>
              <a:t>. </a:t>
            </a:r>
            <a:r>
              <a:rPr lang="en-US" dirty="0" smtClean="0"/>
              <a:t>http</a:t>
            </a:r>
            <a:r>
              <a:rPr lang="en-US" dirty="0"/>
              <a:t>://www.ccas.ru/voron/download/SVM.pdf</a:t>
            </a:r>
            <a:endParaRPr lang="ru-RU" baseline="30000" dirty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/>
          </p:nvPr>
        </p:nvGraphicFramePr>
        <p:xfrm>
          <a:off x="9431905" y="1111937"/>
          <a:ext cx="1249699" cy="399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0" name="Формула" r:id="rId5" imgW="736560" imgH="228600" progId="Equation.3">
                  <p:embed/>
                </p:oleObj>
              </mc:Choice>
              <mc:Fallback>
                <p:oleObj name="Формула" r:id="rId5" imgW="736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31905" y="1111937"/>
                        <a:ext cx="1249699" cy="3993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933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39483" y="0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Логистическая регрессия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4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788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789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7892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AutoShape 3" descr="{\displaystyle (1-1/N)^{N}}"/>
          <p:cNvSpPr>
            <a:spLocks noChangeAspect="1" noChangeArrowheads="1"/>
          </p:cNvSpPr>
          <p:nvPr/>
        </p:nvSpPr>
        <p:spPr bwMode="auto">
          <a:xfrm>
            <a:off x="10417175" y="-3730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304790" y="686969"/>
            <a:ext cx="112395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Логистическая регрессия</a:t>
            </a:r>
            <a:r>
              <a:rPr lang="ru-RU" dirty="0"/>
              <a:t> (</a:t>
            </a:r>
            <a:r>
              <a:rPr lang="ru-RU" dirty="0" err="1"/>
              <a:t>Logistic</a:t>
            </a:r>
            <a:r>
              <a:rPr lang="ru-RU" dirty="0"/>
              <a:t> </a:t>
            </a:r>
            <a:r>
              <a:rPr lang="ru-RU" dirty="0" err="1"/>
              <a:t>regression</a:t>
            </a:r>
            <a:r>
              <a:rPr lang="ru-RU" dirty="0"/>
              <a:t>) — метод построения линейного классификатора, позволяющий оценивать апостериорные вероятности принадлежности объектов классам.</a:t>
            </a:r>
          </a:p>
        </p:txBody>
      </p:sp>
      <p:sp>
        <p:nvSpPr>
          <p:cNvPr id="14" name="AutoShape 5" descr="X^m"/>
          <p:cNvSpPr>
            <a:spLocks noChangeAspect="1" noChangeArrowheads="1"/>
          </p:cNvSpPr>
          <p:nvPr/>
        </p:nvSpPr>
        <p:spPr bwMode="auto">
          <a:xfrm>
            <a:off x="4621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7110" name="Picture 6" descr="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-144463"/>
            <a:ext cx="1524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2893650"/>
              </p:ext>
            </p:extLst>
          </p:nvPr>
        </p:nvGraphicFramePr>
        <p:xfrm>
          <a:off x="3931937" y="1626035"/>
          <a:ext cx="380047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5" name="Уравнение" r:id="rId4" imgW="2247840" imgH="228600" progId="Equation.3">
                  <p:embed/>
                </p:oleObj>
              </mc:Choice>
              <mc:Fallback>
                <p:oleObj name="Уравнение" r:id="rId4" imgW="22478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1937" y="1626035"/>
                        <a:ext cx="3800475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Прямоугольник 26"/>
          <p:cNvSpPr/>
          <p:nvPr/>
        </p:nvSpPr>
        <p:spPr>
          <a:xfrm>
            <a:off x="438145" y="1625918"/>
            <a:ext cx="11239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Уравнение линейной регрессии: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239483" y="2264800"/>
            <a:ext cx="112395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Мы решаем задачу бинарной классификации и хотим оценить вероятность принадлежности к классу </a:t>
            </a:r>
            <a:r>
              <a:rPr lang="en-US" dirty="0" smtClean="0"/>
              <a:t>“+”</a:t>
            </a:r>
            <a:r>
              <a:rPr lang="ru-RU" dirty="0" smtClean="0"/>
              <a:t> и</a:t>
            </a:r>
            <a:r>
              <a:rPr lang="en-US" dirty="0" smtClean="0"/>
              <a:t> “-”</a:t>
            </a:r>
            <a:r>
              <a:rPr lang="ru-RU" dirty="0" smtClean="0"/>
              <a:t>:</a:t>
            </a:r>
            <a:endParaRPr lang="en-US" dirty="0" smtClean="0"/>
          </a:p>
          <a:p>
            <a:r>
              <a:rPr lang="ru-RU" dirty="0" smtClean="0"/>
              <a:t>Проблема в том, что правая часть уравнения  </a:t>
            </a:r>
          </a:p>
          <a:p>
            <a:endParaRPr lang="en-US" dirty="0"/>
          </a:p>
          <a:p>
            <a:r>
              <a:rPr lang="ru-RU" dirty="0" smtClean="0"/>
              <a:t> Выход из ситуации – использование логистической функции: </a:t>
            </a:r>
          </a:p>
        </p:txBody>
      </p:sp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794959"/>
              </p:ext>
            </p:extLst>
          </p:nvPr>
        </p:nvGraphicFramePr>
        <p:xfrm>
          <a:off x="11120437" y="2287868"/>
          <a:ext cx="92392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6" name="Уравнение" r:id="rId6" imgW="545760" imgH="203040" progId="Equation.3">
                  <p:embed/>
                </p:oleObj>
              </mc:Choice>
              <mc:Fallback>
                <p:oleObj name="Уравнение" r:id="rId6" imgW="5457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0437" y="2287868"/>
                        <a:ext cx="923925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441751"/>
              </p:ext>
            </p:extLst>
          </p:nvPr>
        </p:nvGraphicFramePr>
        <p:xfrm>
          <a:off x="4756185" y="2562369"/>
          <a:ext cx="113982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7" name="Уравнение" r:id="rId8" imgW="672840" imgH="203040" progId="Equation.3">
                  <p:embed/>
                </p:oleObj>
              </mc:Choice>
              <mc:Fallback>
                <p:oleObj name="Уравнение" r:id="rId8" imgW="6728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6185" y="2562369"/>
                        <a:ext cx="1139825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005659"/>
              </p:ext>
            </p:extLst>
          </p:nvPr>
        </p:nvGraphicFramePr>
        <p:xfrm>
          <a:off x="2616913" y="3502193"/>
          <a:ext cx="1503363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8" name="Уравнение" r:id="rId10" imgW="888840" imgH="393480" progId="Equation.3">
                  <p:embed/>
                </p:oleObj>
              </mc:Choice>
              <mc:Fallback>
                <p:oleObj name="Уравнение" r:id="rId10" imgW="8888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913" y="3502193"/>
                        <a:ext cx="1503363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" name="Picture 12" descr="&#10;&#10;Логистическая функция: &#10;  &#10;    &#10;      &#10;        f&#10;        (&#10;        x&#10;        )&#10;        =&#10;        &#10;          &#10;            1&#10;            &#10;              1&#10;              +&#10;              &#10;                e&#10;                &#10;                  −&#10;                  x&#10;                &#10;              &#10;            &#10;          &#10;        &#10;      &#10;    &#10;    {\displaystyle f(x)={\frac {1}{1+e^{-x}}}}&#10;  &lt;img src=&quot;https://wikimedia.org/api/rest_v1/media/math/render/svg/faaa0c014ae28ac67db5c49b3f3e8b08415a3f2b&quot; class=&quot;mwe-math-fallback-image-inline&quot; aria-hidden=&quot;true&quot; style=&quot;vertical-align: -2.005ex; width:15.988ex; height:5.343ex;&quot; alt=&quot;f(x)={\frac  {1}{1+e^{{-x}}}}&quot;&gt; .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0027" y="2846760"/>
            <a:ext cx="2998966" cy="224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8813840"/>
              </p:ext>
            </p:extLst>
          </p:nvPr>
        </p:nvGraphicFramePr>
        <p:xfrm>
          <a:off x="4773613" y="3481829"/>
          <a:ext cx="2212975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9" name="Уравнение" r:id="rId13" imgW="1307880" imgH="393480" progId="Equation.3">
                  <p:embed/>
                </p:oleObj>
              </mc:Choice>
              <mc:Fallback>
                <p:oleObj name="Уравнение" r:id="rId13" imgW="13078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3613" y="3481829"/>
                        <a:ext cx="2212975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Стрелка вправо 33"/>
          <p:cNvSpPr/>
          <p:nvPr/>
        </p:nvSpPr>
        <p:spPr>
          <a:xfrm>
            <a:off x="4192037" y="3755208"/>
            <a:ext cx="429176" cy="215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35" name="Объект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4834613"/>
              </p:ext>
            </p:extLst>
          </p:nvPr>
        </p:nvGraphicFramePr>
        <p:xfrm>
          <a:off x="2926498" y="5390095"/>
          <a:ext cx="4187825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0" name="Уравнение" r:id="rId15" imgW="2476440" imgH="469800" progId="Equation.3">
                  <p:embed/>
                </p:oleObj>
              </mc:Choice>
              <mc:Fallback>
                <p:oleObj name="Уравнение" r:id="rId15" imgW="24764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6498" y="5390095"/>
                        <a:ext cx="4187825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Объект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473417"/>
              </p:ext>
            </p:extLst>
          </p:nvPr>
        </p:nvGraphicFramePr>
        <p:xfrm>
          <a:off x="9061750" y="1656472"/>
          <a:ext cx="2212975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1" name="Уравнение" r:id="rId17" imgW="1307880" imgH="203040" progId="Equation.3">
                  <p:embed/>
                </p:oleObj>
              </mc:Choice>
              <mc:Fallback>
                <p:oleObj name="Уравнение" r:id="rId17" imgW="1307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1750" y="1656472"/>
                        <a:ext cx="2212975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247721" y="4510046"/>
            <a:ext cx="82405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dirty="0"/>
              <a:t>Задача обучения линейного классификатора заключается в том, чтобы по обучающей выборке настроить вектор весов </a:t>
            </a:r>
            <a:r>
              <a:rPr lang="en-US" i="1" dirty="0"/>
              <a:t>w.</a:t>
            </a:r>
            <a:r>
              <a:rPr lang="ru-RU" dirty="0"/>
              <a:t>  В логистической регрессии для этого решается задача минимизации эмпирического риска с функцией потерь специального вида: </a:t>
            </a:r>
          </a:p>
        </p:txBody>
      </p:sp>
    </p:spTree>
    <p:extLst>
      <p:ext uri="{BB962C8B-B14F-4D97-AF65-F5344CB8AC3E}">
        <p14:creationId xmlns:p14="http://schemas.microsoft.com/office/powerpoint/2010/main" val="385166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39483" y="0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Регуляризация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5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788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789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7892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AutoShape 3" descr="{\displaystyle (1-1/N)^{N}}"/>
          <p:cNvSpPr>
            <a:spLocks noChangeAspect="1" noChangeArrowheads="1"/>
          </p:cNvSpPr>
          <p:nvPr/>
        </p:nvSpPr>
        <p:spPr bwMode="auto">
          <a:xfrm>
            <a:off x="10417175" y="-3730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304790" y="686969"/>
            <a:ext cx="1123951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Регуляризация</a:t>
            </a:r>
            <a:r>
              <a:rPr lang="ru-RU" dirty="0"/>
              <a:t> </a:t>
            </a:r>
            <a:r>
              <a:rPr lang="ru-RU" dirty="0" smtClean="0"/>
              <a:t> </a:t>
            </a:r>
            <a:r>
              <a:rPr lang="ru-RU" dirty="0"/>
              <a:t>— метод добавления некоторой дополнительной информации к условию с целью решить некорректно поставленную задачу или предотвратить переобучение. Эта информация часто имеет вид штрафа за сложность </a:t>
            </a:r>
            <a:r>
              <a:rPr lang="ru-RU" dirty="0" smtClean="0"/>
              <a:t>модели. Применяется для регрессионных моделей, в методе опорных векторов.</a:t>
            </a:r>
          </a:p>
          <a:p>
            <a:endParaRPr lang="ru-RU" dirty="0"/>
          </a:p>
          <a:p>
            <a:r>
              <a:rPr lang="ru-RU" dirty="0"/>
              <a:t>Переобучение в большинстве случаев проявляется в том, что в получающихся многочленах слишком большие коэффициенты. Соответственно, и бороться с этим можно довольно естественным способом: нужно просто добавить в целевую функцию штраф, который бы наказывал модель за слишком большие коэффициенты.</a:t>
            </a:r>
          </a:p>
        </p:txBody>
      </p:sp>
      <p:sp>
        <p:nvSpPr>
          <p:cNvPr id="14" name="AutoShape 5" descr="X^m"/>
          <p:cNvSpPr>
            <a:spLocks noChangeAspect="1" noChangeArrowheads="1"/>
          </p:cNvSpPr>
          <p:nvPr/>
        </p:nvSpPr>
        <p:spPr bwMode="auto">
          <a:xfrm>
            <a:off x="4621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9304"/>
              </p:ext>
            </p:extLst>
          </p:nvPr>
        </p:nvGraphicFramePr>
        <p:xfrm>
          <a:off x="530225" y="2883991"/>
          <a:ext cx="3802063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9" name="Уравнение" r:id="rId3" imgW="2247840" imgH="228600" progId="Equation.3">
                  <p:embed/>
                </p:oleObj>
              </mc:Choice>
              <mc:Fallback>
                <p:oleObj name="Уравнение" r:id="rId3" imgW="22478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" y="2883991"/>
                        <a:ext cx="3802063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160" name="Picture 8" descr="ÐÐ·Ð¾Ð±ÑÐ°Ð¶ÐµÐ½Ð¸Ðµ:LsmRunge40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01" b="270"/>
          <a:stretch/>
        </p:blipFill>
        <p:spPr bwMode="auto">
          <a:xfrm>
            <a:off x="6380162" y="3268166"/>
            <a:ext cx="4714875" cy="279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Прямоугольник 29"/>
          <p:cNvSpPr/>
          <p:nvPr/>
        </p:nvSpPr>
        <p:spPr>
          <a:xfrm>
            <a:off x="400843" y="3405262"/>
            <a:ext cx="53157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 большинстве случаев коэффициенты должны </a:t>
            </a:r>
            <a:r>
              <a:rPr lang="ru-RU" dirty="0"/>
              <a:t>быть небольшими числами, идеально — многие малозначимые коэффициенты должны быть </a:t>
            </a:r>
            <a:r>
              <a:rPr lang="ru-RU" dirty="0" smtClean="0"/>
              <a:t>нулями</a:t>
            </a:r>
          </a:p>
        </p:txBody>
      </p:sp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549481"/>
              </p:ext>
            </p:extLst>
          </p:nvPr>
        </p:nvGraphicFramePr>
        <p:xfrm>
          <a:off x="584201" y="5574036"/>
          <a:ext cx="5132388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0" name="Уравнение" r:id="rId6" imgW="3035160" imgH="228600" progId="Equation.3">
                  <p:embed/>
                </p:oleObj>
              </mc:Choice>
              <mc:Fallback>
                <p:oleObj name="Уравнение" r:id="rId6" imgW="3035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1" y="5574036"/>
                        <a:ext cx="5132388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813332"/>
              </p:ext>
            </p:extLst>
          </p:nvPr>
        </p:nvGraphicFramePr>
        <p:xfrm>
          <a:off x="612775" y="4770438"/>
          <a:ext cx="4037013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1" name="Уравнение" r:id="rId8" imgW="2387520" imgH="228600" progId="Equation.3">
                  <p:embed/>
                </p:oleObj>
              </mc:Choice>
              <mc:Fallback>
                <p:oleObj name="Уравнение" r:id="rId8" imgW="23875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4770438"/>
                        <a:ext cx="4037013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Прямоугольник 32"/>
          <p:cNvSpPr/>
          <p:nvPr/>
        </p:nvSpPr>
        <p:spPr>
          <a:xfrm>
            <a:off x="530225" y="4463794"/>
            <a:ext cx="49847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Хорошо: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Подозрительно:</a:t>
            </a:r>
          </a:p>
        </p:txBody>
      </p:sp>
    </p:spTree>
    <p:extLst>
      <p:ext uri="{BB962C8B-B14F-4D97-AF65-F5344CB8AC3E}">
        <p14:creationId xmlns:p14="http://schemas.microsoft.com/office/powerpoint/2010/main" val="238740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39483" y="20975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Регуляризация (2)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6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788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789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7892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AutoShape 3" descr="{\displaystyle (1-1/N)^{N}}"/>
          <p:cNvSpPr>
            <a:spLocks noChangeAspect="1" noChangeArrowheads="1"/>
          </p:cNvSpPr>
          <p:nvPr/>
        </p:nvSpPr>
        <p:spPr bwMode="auto">
          <a:xfrm>
            <a:off x="10417175" y="-3730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" name="AutoShape 5" descr="X^m"/>
          <p:cNvSpPr>
            <a:spLocks noChangeAspect="1" noChangeArrowheads="1"/>
          </p:cNvSpPr>
          <p:nvPr/>
        </p:nvSpPr>
        <p:spPr bwMode="auto">
          <a:xfrm>
            <a:off x="4621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546090" y="856960"/>
            <a:ext cx="48908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/>
              <a:t>L2 – </a:t>
            </a:r>
            <a:r>
              <a:rPr lang="ru-RU" b="1" dirty="0" smtClean="0"/>
              <a:t>регуляризация (гребневая, </a:t>
            </a:r>
            <a:r>
              <a:rPr lang="en-US" b="1" dirty="0" smtClean="0"/>
              <a:t>ridge</a:t>
            </a:r>
            <a:r>
              <a:rPr lang="ru-RU" b="1" dirty="0" smtClean="0"/>
              <a:t>)</a:t>
            </a:r>
            <a:endParaRPr lang="ru-RU" b="1" dirty="0"/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9523394"/>
              </p:ext>
            </p:extLst>
          </p:nvPr>
        </p:nvGraphicFramePr>
        <p:xfrm>
          <a:off x="503238" y="1065213"/>
          <a:ext cx="5178425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8" name="Уравнение" r:id="rId3" imgW="3060360" imgH="469800" progId="Equation.3">
                  <p:embed/>
                </p:oleObj>
              </mc:Choice>
              <mc:Fallback>
                <p:oleObj name="Уравнение" r:id="rId3" imgW="30603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8" y="1065213"/>
                        <a:ext cx="5178425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856960"/>
              </p:ext>
            </p:extLst>
          </p:nvPr>
        </p:nvGraphicFramePr>
        <p:xfrm>
          <a:off x="677820" y="3771529"/>
          <a:ext cx="709613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9" name="Уравнение" r:id="rId5" imgW="419040" imgH="393480" progId="Equation.3">
                  <p:embed/>
                </p:oleObj>
              </mc:Choice>
              <mc:Fallback>
                <p:oleObj name="Уравнение" r:id="rId5" imgW="4190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20" y="3771529"/>
                        <a:ext cx="709613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387433" y="3911197"/>
            <a:ext cx="549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- Обратный коэффициент регуляризации.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2561" y="4673878"/>
            <a:ext cx="113099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Чем С больше, </a:t>
            </a:r>
            <a:r>
              <a:rPr lang="ru-RU" dirty="0"/>
              <a:t>тем более сложные зависимости в данных может восстанавливать </a:t>
            </a:r>
            <a:r>
              <a:rPr lang="ru-RU" dirty="0" smtClean="0"/>
              <a:t>модель.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Если </a:t>
            </a:r>
            <a:r>
              <a:rPr lang="ru-RU" dirty="0"/>
              <a:t>регуляризация слишком сильная (малые значения C), то решением задачи минимизации логистической функции потерь может оказаться </a:t>
            </a:r>
            <a:r>
              <a:rPr lang="ru-RU" dirty="0" smtClean="0"/>
              <a:t>тот случай, </a:t>
            </a:r>
            <a:r>
              <a:rPr lang="ru-RU" dirty="0"/>
              <a:t>когда многие веса </a:t>
            </a:r>
            <a:r>
              <a:rPr lang="ru-RU" dirty="0" err="1"/>
              <a:t>занулились</a:t>
            </a:r>
            <a:r>
              <a:rPr lang="ru-RU" dirty="0"/>
              <a:t> или стали слишком </a:t>
            </a:r>
            <a:r>
              <a:rPr lang="ru-RU" dirty="0" smtClean="0"/>
              <a:t>малыми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Если С слишком большая, то модель может переобучиться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При равной точности следует выбирать более простую модель.</a:t>
            </a:r>
          </a:p>
          <a:p>
            <a:endParaRPr lang="ru-RU" dirty="0"/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546090" y="2033249"/>
            <a:ext cx="38611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/>
              <a:t>L</a:t>
            </a:r>
            <a:r>
              <a:rPr lang="ru-RU" b="1" dirty="0" smtClean="0"/>
              <a:t>1</a:t>
            </a:r>
            <a:r>
              <a:rPr lang="en-US" b="1" dirty="0" smtClean="0"/>
              <a:t> – </a:t>
            </a:r>
            <a:r>
              <a:rPr lang="ru-RU" b="1" dirty="0" smtClean="0"/>
              <a:t>регуляризация (лассо, </a:t>
            </a:r>
            <a:r>
              <a:rPr lang="en-US" b="1" dirty="0" smtClean="0"/>
              <a:t>lasso</a:t>
            </a:r>
            <a:r>
              <a:rPr lang="ru-RU" b="1" dirty="0" smtClean="0"/>
              <a:t>)</a:t>
            </a:r>
            <a:endParaRPr lang="ru-RU" b="1" dirty="0"/>
          </a:p>
        </p:txBody>
      </p:sp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378707"/>
              </p:ext>
            </p:extLst>
          </p:nvPr>
        </p:nvGraphicFramePr>
        <p:xfrm>
          <a:off x="514350" y="2441575"/>
          <a:ext cx="5156200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0" name="Уравнение" r:id="rId7" imgW="3047760" imgH="469800" progId="Equation.3">
                  <p:embed/>
                </p:oleObj>
              </mc:Choice>
              <mc:Fallback>
                <p:oleObj name="Уравнение" r:id="rId7" imgW="30477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2441575"/>
                        <a:ext cx="5156200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189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7</a:t>
            </a:fld>
            <a:endParaRPr lang="ru-RU"/>
          </a:p>
        </p:txBody>
      </p:sp>
      <p:pic>
        <p:nvPicPr>
          <p:cNvPr id="50178" name="Picture 2" descr="classifier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234"/>
          <a:stretch/>
        </p:blipFill>
        <p:spPr bwMode="auto">
          <a:xfrm>
            <a:off x="14514" y="638628"/>
            <a:ext cx="9070763" cy="5050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Заголовок 1"/>
          <p:cNvSpPr>
            <a:spLocks noGrp="1"/>
          </p:cNvSpPr>
          <p:nvPr>
            <p:ph type="title"/>
          </p:nvPr>
        </p:nvSpPr>
        <p:spPr>
          <a:xfrm>
            <a:off x="239483" y="0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Сравнение методов на разных типах выборок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2" descr="classifier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06" t="-7" r="20517" b="7"/>
          <a:stretch/>
        </p:blipFill>
        <p:spPr bwMode="auto">
          <a:xfrm>
            <a:off x="9085277" y="638628"/>
            <a:ext cx="1529381" cy="5050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290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341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Text Mining</a:t>
            </a:r>
            <a:r>
              <a:rPr lang="ru-RU" sz="36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– интеллектуальный анализ текстов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639765"/>
            <a:ext cx="10515600" cy="3979149"/>
          </a:xfrm>
        </p:spPr>
        <p:txBody>
          <a:bodyPr>
            <a:normAutofit lnSpcReduction="10000"/>
          </a:bodyPr>
          <a:lstStyle/>
          <a:p>
            <a:r>
              <a:rPr lang="ru-RU" sz="2400" b="1" dirty="0" smtClean="0"/>
              <a:t>Категоризация текстов</a:t>
            </a:r>
            <a:r>
              <a:rPr lang="ru-RU" sz="2400" dirty="0" smtClean="0"/>
              <a:t> (</a:t>
            </a:r>
            <a:r>
              <a:rPr lang="en-US" sz="2400" i="1" dirty="0" smtClean="0"/>
              <a:t>classification</a:t>
            </a:r>
            <a:r>
              <a:rPr lang="ru-RU" sz="2400" dirty="0" smtClean="0"/>
              <a:t>) – </a:t>
            </a:r>
          </a:p>
          <a:p>
            <a:pPr lvl="1"/>
            <a:r>
              <a:rPr lang="ru-RU" sz="2000" dirty="0"/>
              <a:t>отнесении документов из коллекции к одной или нескольким группам (классам, кластерам) схожих между собой текстов</a:t>
            </a:r>
            <a:endParaRPr lang="en-US" sz="2000" dirty="0" smtClean="0"/>
          </a:p>
          <a:p>
            <a:r>
              <a:rPr lang="ru-RU" sz="2400" b="1" dirty="0" smtClean="0"/>
              <a:t>Извлечение информации</a:t>
            </a:r>
            <a:r>
              <a:rPr lang="en-US" sz="2400" dirty="0" smtClean="0"/>
              <a:t> (</a:t>
            </a:r>
            <a:r>
              <a:rPr lang="en-US" sz="2400" i="1" dirty="0" smtClean="0"/>
              <a:t>information extraction</a:t>
            </a:r>
            <a:r>
              <a:rPr lang="en-US" sz="2400" dirty="0" smtClean="0"/>
              <a:t>) –</a:t>
            </a:r>
          </a:p>
          <a:p>
            <a:pPr lvl="1"/>
            <a:r>
              <a:rPr lang="ru-RU" sz="2000" dirty="0" smtClean="0"/>
              <a:t>это </a:t>
            </a:r>
            <a:r>
              <a:rPr lang="ru-RU" sz="2000" dirty="0"/>
              <a:t>задача автоматического извлечения (построения) структурированных </a:t>
            </a:r>
            <a:r>
              <a:rPr lang="ru-RU" sz="2000" dirty="0" smtClean="0"/>
              <a:t>данных</a:t>
            </a:r>
            <a:r>
              <a:rPr lang="en-US" sz="2000" dirty="0" smtClean="0"/>
              <a:t> </a:t>
            </a:r>
            <a:r>
              <a:rPr lang="ru-RU" sz="2000" dirty="0" smtClean="0"/>
              <a:t> из</a:t>
            </a:r>
            <a:r>
              <a:rPr lang="ru-RU" sz="2000" dirty="0"/>
              <a:t> </a:t>
            </a:r>
            <a:r>
              <a:rPr lang="ru-RU" sz="2000" dirty="0" smtClean="0"/>
              <a:t>неструктурированных или</a:t>
            </a:r>
            <a:r>
              <a:rPr lang="ru-RU" sz="2000" dirty="0"/>
              <a:t> </a:t>
            </a:r>
            <a:r>
              <a:rPr lang="ru-RU" sz="2000" dirty="0" smtClean="0"/>
              <a:t>слабоструктурированных</a:t>
            </a:r>
            <a:r>
              <a:rPr lang="ru-RU" sz="2000" dirty="0"/>
              <a:t> </a:t>
            </a:r>
            <a:r>
              <a:rPr lang="ru-RU" sz="2000" dirty="0" smtClean="0"/>
              <a:t>машиночитаемых документов (распознавание имен людей, названий организаций, поиск ключевых слов для текста, </a:t>
            </a:r>
            <a:r>
              <a:rPr lang="ru-RU" sz="2000" dirty="0" err="1" smtClean="0"/>
              <a:t>автореферирование</a:t>
            </a:r>
            <a:r>
              <a:rPr lang="ru-RU" sz="2000" dirty="0" smtClean="0"/>
              <a:t>)</a:t>
            </a:r>
            <a:endParaRPr lang="en-US" sz="2000" dirty="0" smtClean="0"/>
          </a:p>
          <a:p>
            <a:r>
              <a:rPr lang="ru-RU" sz="2400" b="1" dirty="0" smtClean="0"/>
              <a:t>Информационный поиск </a:t>
            </a:r>
            <a:r>
              <a:rPr lang="ru-RU" sz="2400" dirty="0" smtClean="0"/>
              <a:t>(</a:t>
            </a:r>
            <a:r>
              <a:rPr lang="en-US" sz="2400" i="1" dirty="0"/>
              <a:t>information retrieval</a:t>
            </a:r>
            <a:r>
              <a:rPr lang="ru-RU" sz="2400" dirty="0" smtClean="0"/>
              <a:t>) –</a:t>
            </a:r>
          </a:p>
          <a:p>
            <a:pPr lvl="1"/>
            <a:r>
              <a:rPr lang="ru-RU" sz="2000" dirty="0" smtClean="0"/>
              <a:t>процесс</a:t>
            </a:r>
            <a:r>
              <a:rPr lang="ru-RU" sz="2000" dirty="0"/>
              <a:t> поиска </a:t>
            </a:r>
            <a:r>
              <a:rPr lang="ru-RU" sz="2000" i="1" dirty="0"/>
              <a:t>неструктурированной</a:t>
            </a:r>
            <a:r>
              <a:rPr lang="ru-RU" sz="2000" dirty="0"/>
              <a:t> документальной информации, удовлетворяющей информационные </a:t>
            </a:r>
            <a:r>
              <a:rPr lang="ru-RU" sz="2000" dirty="0" smtClean="0"/>
              <a:t>потребности (</a:t>
            </a:r>
            <a:r>
              <a:rPr lang="ru-RU" sz="2000" dirty="0"/>
              <a:t>процесс выявления в некотором множестве документов </a:t>
            </a:r>
            <a:r>
              <a:rPr lang="ru-RU" sz="2000" dirty="0" smtClean="0"/>
              <a:t>всех </a:t>
            </a:r>
            <a:r>
              <a:rPr lang="ru-RU" sz="2000" dirty="0"/>
              <a:t>тех, которые посвящены указанной </a:t>
            </a:r>
            <a:r>
              <a:rPr lang="ru-RU" sz="2000" dirty="0" smtClean="0"/>
              <a:t>теме)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92E7-9338-4A04-8787-CAE1B2642B41}" type="slidenum">
              <a:rPr lang="ru-RU" smtClean="0"/>
              <a:t>8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729143" y="1142165"/>
            <a:ext cx="110469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solidFill>
                  <a:srgbClr val="222222"/>
                </a:solidFill>
                <a:latin typeface="Arial" panose="020B0604020202020204" pitchFamily="34" charset="0"/>
              </a:rPr>
              <a:t>Интеллектуальный анализ текстов</a:t>
            </a:r>
            <a:r>
              <a:rPr lang="ru-RU" sz="2000" dirty="0">
                <a:solidFill>
                  <a:srgbClr val="222222"/>
                </a:solidFill>
                <a:latin typeface="Arial" panose="020B0604020202020204" pitchFamily="34" charset="0"/>
              </a:rPr>
              <a:t> (</a:t>
            </a:r>
            <a:r>
              <a:rPr lang="ru-RU" sz="2000" i="1" dirty="0">
                <a:solidFill>
                  <a:srgbClr val="222222"/>
                </a:solidFill>
                <a:latin typeface="Arial" panose="020B0604020202020204" pitchFamily="34" charset="0"/>
              </a:rPr>
              <a:t>ИАТ</a:t>
            </a:r>
            <a:r>
              <a:rPr lang="ru-RU" sz="2000" dirty="0">
                <a:solidFill>
                  <a:srgbClr val="222222"/>
                </a:solidFill>
                <a:latin typeface="Arial" panose="020B0604020202020204" pitchFamily="34" charset="0"/>
              </a:rPr>
              <a:t>,  </a:t>
            </a:r>
            <a:r>
              <a:rPr lang="ru-RU" sz="2000" i="1" dirty="0" err="1">
                <a:solidFill>
                  <a:srgbClr val="222222"/>
                </a:solidFill>
                <a:latin typeface="Arial" panose="020B0604020202020204" pitchFamily="34" charset="0"/>
              </a:rPr>
              <a:t>text</a:t>
            </a:r>
            <a:r>
              <a:rPr lang="ru-RU" sz="2000" i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ru-RU" sz="2000" i="1" dirty="0" err="1">
                <a:solidFill>
                  <a:srgbClr val="222222"/>
                </a:solidFill>
                <a:latin typeface="Arial" panose="020B0604020202020204" pitchFamily="34" charset="0"/>
              </a:rPr>
              <a:t>mining</a:t>
            </a:r>
            <a:r>
              <a:rPr lang="ru-RU" sz="2000" dirty="0">
                <a:solidFill>
                  <a:srgbClr val="222222"/>
                </a:solidFill>
                <a:latin typeface="Arial" panose="020B0604020202020204" pitchFamily="34" charset="0"/>
              </a:rPr>
              <a:t>) </a:t>
            </a:r>
            <a:r>
              <a:rPr lang="ru-RU" sz="2000" dirty="0">
                <a:latin typeface="Arial" panose="020B0604020202020204" pitchFamily="34" charset="0"/>
              </a:rPr>
              <a:t>— направление в искусственном интеллекте, целью которого является получение информации из коллекций текстовых документов, основываясь на применении эффективных в практическом плане методов машинного обучения и обработки естественного языка. </a:t>
            </a:r>
            <a:r>
              <a:rPr lang="ru-RU" sz="2000" dirty="0" smtClean="0">
                <a:latin typeface="Arial" panose="020B0604020202020204" pitchFamily="34" charset="0"/>
              </a:rPr>
              <a:t>(</a:t>
            </a:r>
            <a:r>
              <a:rPr lang="en-US" sz="2000" dirty="0" smtClean="0">
                <a:latin typeface="Arial" panose="020B0604020202020204" pitchFamily="34" charset="0"/>
              </a:rPr>
              <a:t>Wikipedia)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7930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54004"/>
            <a:ext cx="10515600" cy="952901"/>
          </a:xfrm>
        </p:spPr>
        <p:txBody>
          <a:bodyPr>
            <a:noAutofit/>
          </a:bodyPr>
          <a:lstStyle/>
          <a:p>
            <a:pPr algn="ctr"/>
            <a:r>
              <a:rPr lang="ru-RU" sz="3200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Проблемы, возникающие при работе с документами, написанными на ЕЯ</a:t>
            </a:r>
            <a:endParaRPr lang="ru-RU" sz="3200" i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838200" y="1183907"/>
            <a:ext cx="10515600" cy="4993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ru-RU" sz="2000" i="1" dirty="0" smtClean="0"/>
          </a:p>
          <a:p>
            <a:pPr marL="457200" lvl="1" indent="-457200">
              <a:lnSpc>
                <a:spcPct val="100000"/>
              </a:lnSpc>
              <a:spcBef>
                <a:spcPts val="1000"/>
              </a:spcBef>
            </a:pPr>
            <a:r>
              <a:rPr lang="ru-RU" b="1" i="1" dirty="0"/>
              <a:t>Семантическая неоднозначность:</a:t>
            </a:r>
          </a:p>
          <a:p>
            <a:pPr marL="914400" lvl="2" indent="-457200"/>
            <a:r>
              <a:rPr lang="ru-RU" i="1" dirty="0" smtClean="0"/>
              <a:t>Синонимия: экран-дисплей</a:t>
            </a:r>
          </a:p>
          <a:p>
            <a:pPr marL="914400" lvl="2" indent="-457200"/>
            <a:r>
              <a:rPr lang="ru-RU" i="1" dirty="0" smtClean="0"/>
              <a:t>Полисемия: команда (судна; футбольная)</a:t>
            </a:r>
          </a:p>
          <a:p>
            <a:pPr marL="914400" lvl="2" indent="-457200"/>
            <a:r>
              <a:rPr lang="ru-RU" i="1" dirty="0" smtClean="0"/>
              <a:t>Омонимия: Ключ (родник) – Ключ (от замка)</a:t>
            </a:r>
          </a:p>
          <a:p>
            <a:pPr marL="914400" lvl="2" indent="-457200"/>
            <a:r>
              <a:rPr lang="ru-RU" i="1" dirty="0" smtClean="0"/>
              <a:t>Эллипсность: пропуски слов или слова-заменители</a:t>
            </a:r>
          </a:p>
          <a:p>
            <a:pPr marL="457200" lvl="1" indent="-457200">
              <a:lnSpc>
                <a:spcPct val="120000"/>
              </a:lnSpc>
              <a:spcBef>
                <a:spcPts val="1000"/>
              </a:spcBef>
            </a:pPr>
            <a:r>
              <a:rPr lang="ru-RU" b="1" i="1" dirty="0"/>
              <a:t>Многообразие средств передачи смысла:</a:t>
            </a:r>
          </a:p>
          <a:p>
            <a:pPr marL="914400" lvl="2" indent="-457200"/>
            <a:r>
              <a:rPr lang="ru-RU" sz="2100" i="1" dirty="0"/>
              <a:t>Лексика ЕЯ</a:t>
            </a:r>
          </a:p>
          <a:p>
            <a:pPr marL="914400" lvl="2" indent="-457200"/>
            <a:r>
              <a:rPr lang="ru-RU" sz="2100" i="1" dirty="0"/>
              <a:t>Контекст</a:t>
            </a:r>
          </a:p>
          <a:p>
            <a:pPr marL="914400" lvl="2" indent="-457200"/>
            <a:r>
              <a:rPr lang="ru-RU" sz="2100" i="1" dirty="0"/>
              <a:t>Ссылки на слова</a:t>
            </a:r>
          </a:p>
          <a:p>
            <a:pPr marL="457200" lvl="1" indent="-457200">
              <a:lnSpc>
                <a:spcPct val="110000"/>
              </a:lnSpc>
              <a:spcBef>
                <a:spcPts val="1000"/>
              </a:spcBef>
            </a:pPr>
            <a:r>
              <a:rPr lang="ru-RU" b="1" i="1" dirty="0" smtClean="0"/>
              <a:t>Высокая </a:t>
            </a:r>
            <a:r>
              <a:rPr lang="ru-RU" b="1" i="1" dirty="0"/>
              <a:t>размерность </a:t>
            </a:r>
            <a:r>
              <a:rPr lang="ru-RU" b="1" i="1" dirty="0" smtClean="0"/>
              <a:t>задачи</a:t>
            </a:r>
            <a:endParaRPr lang="ru-RU" b="1" i="1" dirty="0"/>
          </a:p>
          <a:p>
            <a:pPr marL="457200" lvl="1" indent="-457200">
              <a:lnSpc>
                <a:spcPct val="110000"/>
              </a:lnSpc>
              <a:spcBef>
                <a:spcPts val="1000"/>
              </a:spcBef>
            </a:pPr>
            <a:r>
              <a:rPr lang="ru-RU" b="1" i="1" dirty="0"/>
              <a:t>Субъективность оценки качества классификации</a:t>
            </a:r>
          </a:p>
          <a:p>
            <a:pPr marL="457200" lvl="1" indent="-457200">
              <a:lnSpc>
                <a:spcPct val="110000"/>
              </a:lnSpc>
              <a:spcBef>
                <a:spcPts val="1000"/>
              </a:spcBef>
            </a:pPr>
            <a:r>
              <a:rPr lang="ru-RU" b="1" i="1" dirty="0"/>
              <a:t>Различная длина </a:t>
            </a:r>
            <a:r>
              <a:rPr lang="ru-RU" b="1" i="1" dirty="0" smtClean="0"/>
              <a:t>документов</a:t>
            </a:r>
            <a:endParaRPr lang="ru-RU" b="1" i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92E7-9338-4A04-8787-CAE1B2642B4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99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7837</TotalTime>
  <Words>1290</Words>
  <Application>Microsoft Office PowerPoint</Application>
  <PresentationFormat>Произвольный</PresentationFormat>
  <Paragraphs>207</Paragraphs>
  <Slides>24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24</vt:i4>
      </vt:variant>
    </vt:vector>
  </HeadingPairs>
  <TitlesOfParts>
    <vt:vector size="27" baseType="lpstr">
      <vt:lpstr>Тема Office</vt:lpstr>
      <vt:lpstr>Формула</vt:lpstr>
      <vt:lpstr>Уравнение</vt:lpstr>
      <vt:lpstr>Обзор методов классификации. Интеллектуальный анализ текстов</vt:lpstr>
      <vt:lpstr>Метод опорных векторов (SVM, Support Vector Machine)</vt:lpstr>
      <vt:lpstr>Метод опорных векторов. Линейная неразделимость</vt:lpstr>
      <vt:lpstr>Логистическая регрессия</vt:lpstr>
      <vt:lpstr>Регуляризация</vt:lpstr>
      <vt:lpstr>Регуляризация (2)</vt:lpstr>
      <vt:lpstr>Сравнение методов на разных типах выборок</vt:lpstr>
      <vt:lpstr>Text Mining – интеллектуальный анализ текстов</vt:lpstr>
      <vt:lpstr>Проблемы, возникающие при работе с документами, написанными на ЕЯ</vt:lpstr>
      <vt:lpstr>Подходы Text Mining</vt:lpstr>
      <vt:lpstr>Онтологии и тезаурусы</vt:lpstr>
      <vt:lpstr>Что такое текст?</vt:lpstr>
      <vt:lpstr>Модели представления текстовых документов</vt:lpstr>
      <vt:lpstr>Как документ представляется в математическом виде?</vt:lpstr>
      <vt:lpstr>Выявление информативных признаков</vt:lpstr>
      <vt:lpstr>Предварительная обработка документов</vt:lpstr>
      <vt:lpstr>Стемминг и отсечение стоп-слов</vt:lpstr>
      <vt:lpstr>Определение весов терминов</vt:lpstr>
      <vt:lpstr>Определение весов терминов (2)</vt:lpstr>
      <vt:lpstr>Факторный анализ (ФА) и Метод Главных Компонент (МГК)</vt:lpstr>
      <vt:lpstr>Статистический подход выявления информативных признаков</vt:lpstr>
      <vt:lpstr>Частный случай Хи-квадрат критерия</vt:lpstr>
      <vt:lpstr>Критерий взаимной информации (Mutual information)</vt:lpstr>
      <vt:lpstr>Критерий взаимной информации (Mutual information) (2)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</dc:title>
  <dc:creator>Администратор</dc:creator>
  <cp:lastModifiedBy>Andrey</cp:lastModifiedBy>
  <cp:revision>134</cp:revision>
  <dcterms:created xsi:type="dcterms:W3CDTF">2017-09-07T11:29:30Z</dcterms:created>
  <dcterms:modified xsi:type="dcterms:W3CDTF">2018-10-12T06:07:44Z</dcterms:modified>
</cp:coreProperties>
</file>