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13"/>
  </p:notesMasterIdLst>
  <p:sldIdLst>
    <p:sldId id="278" r:id="rId2"/>
    <p:sldId id="323" r:id="rId3"/>
    <p:sldId id="329" r:id="rId4"/>
    <p:sldId id="325" r:id="rId5"/>
    <p:sldId id="324" r:id="rId6"/>
    <p:sldId id="326" r:id="rId7"/>
    <p:sldId id="327" r:id="rId8"/>
    <p:sldId id="330" r:id="rId9"/>
    <p:sldId id="322" r:id="rId10"/>
    <p:sldId id="331" r:id="rId11"/>
    <p:sldId id="33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56" autoAdjust="0"/>
  </p:normalViewPr>
  <p:slideViewPr>
    <p:cSldViewPr snapToGrid="0">
      <p:cViewPr varScale="1">
        <p:scale>
          <a:sx n="79" d="100"/>
          <a:sy n="79" d="100"/>
        </p:scale>
        <p:origin x="-1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15.11.2018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15.11.2018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15.11.2018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309508/" TargetMode="External"/><Relationship Id="rId2" Type="http://schemas.openxmlformats.org/officeDocument/2006/relationships/hyperlink" Target="http://neuralnetworksanddeeplearn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w5PKV9Rj3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AgkfIQ4IG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80592"/>
            <a:ext cx="10972800" cy="1583187"/>
          </a:xfrm>
        </p:spPr>
        <p:txBody>
          <a:bodyPr>
            <a:normAutofit/>
          </a:bodyPr>
          <a:lstStyle/>
          <a:p>
            <a:r>
              <a:rPr lang="en-US" sz="4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Свёрточные</a:t>
            </a:r>
            <a:r>
              <a:rPr lang="en-US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нейронные сети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</a:t>
            </a:r>
            <a:r>
              <a:rPr lang="ru-RU" dirty="0" smtClean="0"/>
              <a:t>2018 </a:t>
            </a:r>
            <a:r>
              <a:rPr lang="ru-RU" dirty="0" smtClean="0"/>
              <a:t>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Пулинг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0" name="Picture 4" descr="http://jorisguerry.fr/wp-content/uploads/2015/05/screenshot-cs231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19" y="1091812"/>
            <a:ext cx="9248775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48497" y="4557669"/>
            <a:ext cx="10495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Использование этого слоя позволяет улучшить распознавание образцов с изменённым масштабом (уменьшенных или увеличенных).</a:t>
            </a:r>
            <a:endParaRPr lang="ru-RU" dirty="0" smtClean="0">
              <a:solidFill>
                <a:srgbClr val="3B3B3B"/>
              </a:solidFill>
              <a:latin typeface="Open Sans"/>
            </a:endParaRPr>
          </a:p>
          <a:p>
            <a:pPr algn="just"/>
            <a:r>
              <a:rPr lang="ru-RU" dirty="0"/>
              <a:t>Логика работы такова: если на предыдущей операции свертки уже были выявлены некоторые признаки, то для дальнейшей обработки настолько подробное изображение уже не нужно, и оно уплотняется до менее подробной картинки.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8322" y="2798813"/>
            <a:ext cx="2256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Локальный максимум</a:t>
            </a:r>
          </a:p>
          <a:p>
            <a:r>
              <a:rPr lang="ru-RU" sz="1400" dirty="0" smtClean="0"/>
              <a:t>(</a:t>
            </a:r>
            <a:r>
              <a:rPr lang="en-US" sz="1400" dirty="0" smtClean="0"/>
              <a:t>max pooling)</a:t>
            </a:r>
            <a:endParaRPr lang="ru-RU" sz="1400" dirty="0" smtClean="0"/>
          </a:p>
          <a:p>
            <a:r>
              <a:rPr lang="ru-RU" sz="1400" dirty="0" smtClean="0"/>
              <a:t>или локальное усреднение</a:t>
            </a:r>
            <a:r>
              <a:rPr lang="en-US" sz="1400" dirty="0" smtClean="0"/>
              <a:t> (</a:t>
            </a:r>
            <a:r>
              <a:rPr lang="en-US" sz="1400" dirty="0" err="1" smtClean="0"/>
              <a:t>avg</a:t>
            </a:r>
            <a:r>
              <a:rPr lang="en-US" sz="1400" dirty="0" smtClean="0"/>
              <a:t> pooling)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192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Полносвязный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слой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27222" y="1028343"/>
            <a:ext cx="11236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22222"/>
                </a:solidFill>
                <a:latin typeface="-apple-system"/>
              </a:rPr>
              <a:t>Теперь, когда мы можем обнаружить высокоуровневые свойства, </a:t>
            </a:r>
            <a:r>
              <a:rPr lang="ru-RU" dirty="0" smtClean="0">
                <a:solidFill>
                  <a:srgbClr val="222222"/>
                </a:solidFill>
                <a:latin typeface="-apple-system"/>
              </a:rPr>
              <a:t>мы прикрепляем </a:t>
            </a:r>
            <a:r>
              <a:rPr lang="ru-RU" dirty="0" err="1" smtClean="0">
                <a:solidFill>
                  <a:srgbClr val="222222"/>
                </a:solidFill>
                <a:latin typeface="-apple-system"/>
              </a:rPr>
              <a:t>полносвязный</a:t>
            </a:r>
            <a:r>
              <a:rPr lang="ru-RU" dirty="0" smtClean="0">
                <a:solidFill>
                  <a:srgbClr val="222222"/>
                </a:solidFill>
                <a:latin typeface="-apple-system"/>
              </a:rPr>
              <a:t> слой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в конце сети. </a:t>
            </a:r>
            <a:endParaRPr lang="ru-RU" dirty="0" smtClean="0">
              <a:solidFill>
                <a:srgbClr val="222222"/>
              </a:solidFill>
              <a:latin typeface="-apple-system"/>
            </a:endParaRPr>
          </a:p>
          <a:p>
            <a:pPr algn="just"/>
            <a:r>
              <a:rPr lang="ru-RU" dirty="0" smtClean="0">
                <a:solidFill>
                  <a:srgbClr val="222222"/>
                </a:solidFill>
                <a:latin typeface="-apple-system"/>
              </a:rPr>
              <a:t>Этот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слой берёт вводные данные и выводит </a:t>
            </a:r>
            <a:r>
              <a:rPr lang="ru-RU" dirty="0" smtClean="0">
                <a:solidFill>
                  <a:srgbClr val="222222"/>
                </a:solidFill>
                <a:latin typeface="-apple-system"/>
              </a:rPr>
              <a:t>N-мерный вектор</a:t>
            </a:r>
            <a:r>
              <a:rPr lang="en-US" dirty="0" smtClean="0">
                <a:solidFill>
                  <a:srgbClr val="222222"/>
                </a:solidFill>
                <a:latin typeface="-apple-system"/>
              </a:rPr>
              <a:t> c</a:t>
            </a:r>
            <a:r>
              <a:rPr lang="ru-RU" dirty="0" smtClean="0">
                <a:solidFill>
                  <a:srgbClr val="222222"/>
                </a:solidFill>
                <a:latin typeface="-apple-system"/>
              </a:rPr>
              <a:t> вероятностями каждого из </a:t>
            </a:r>
            <a:r>
              <a:rPr lang="en-US" dirty="0" smtClean="0">
                <a:solidFill>
                  <a:srgbClr val="222222"/>
                </a:solidFill>
                <a:latin typeface="-apple-system"/>
              </a:rPr>
              <a:t>N </a:t>
            </a:r>
            <a:r>
              <a:rPr lang="ru-RU" dirty="0" smtClean="0">
                <a:solidFill>
                  <a:srgbClr val="222222"/>
                </a:solidFill>
                <a:latin typeface="-apple-system"/>
              </a:rPr>
              <a:t>классов.</a:t>
            </a:r>
          </a:p>
        </p:txBody>
      </p:sp>
      <p:pic>
        <p:nvPicPr>
          <p:cNvPr id="12" name="Picture 2" descr="http://5fan.ru/files/9/5fan_ru_49882_868849057307e84aba73cc847d351790.html_files/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t="15098" r="43227" b="8499"/>
          <a:stretch/>
        </p:blipFill>
        <p:spPr bwMode="auto">
          <a:xfrm>
            <a:off x="4279899" y="2419350"/>
            <a:ext cx="4457701" cy="2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</a:t>
            </a:r>
            <a:r>
              <a:rPr lang="ru-RU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ё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рточные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нейронные 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8882" y="2250835"/>
            <a:ext cx="11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28881" y="773507"/>
            <a:ext cx="1133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Convolutional Neural Networks (CNN) - c</a:t>
            </a:r>
            <a:r>
              <a:rPr lang="ru-RU" dirty="0" err="1" smtClean="0"/>
              <a:t>пециальная</a:t>
            </a:r>
            <a:r>
              <a:rPr lang="ru-RU" dirty="0" smtClean="0"/>
              <a:t> </a:t>
            </a:r>
            <a:r>
              <a:rPr lang="ru-RU" dirty="0"/>
              <a:t>архитектура искусственных нейронных сетей, предложенная Яном </a:t>
            </a:r>
            <a:r>
              <a:rPr lang="ru-RU" dirty="0" err="1"/>
              <a:t>Лекуном</a:t>
            </a:r>
            <a:r>
              <a:rPr lang="ru-RU" dirty="0"/>
              <a:t> в 1988 </a:t>
            </a:r>
            <a:r>
              <a:rPr lang="ru-RU" dirty="0" smtClean="0"/>
              <a:t>году</a:t>
            </a:r>
            <a:r>
              <a:rPr lang="ru-RU" dirty="0"/>
              <a:t> и нацеленная на эффективное распознавание </a:t>
            </a:r>
            <a:r>
              <a:rPr lang="ru-RU" dirty="0" smtClean="0"/>
              <a:t>изображений.</a:t>
            </a:r>
          </a:p>
          <a:p>
            <a:pPr algn="just"/>
            <a:endParaRPr lang="en-US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428881" y="5833143"/>
            <a:ext cx="8229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hlinkClick r:id="rId2"/>
              </a:rPr>
              <a:t>http://neuralnetworksanddeeplearning.com</a:t>
            </a:r>
            <a:r>
              <a:rPr lang="ru-RU" sz="1400" dirty="0" smtClean="0">
                <a:hlinkClick r:id="rId2"/>
              </a:rPr>
              <a:t>/</a:t>
            </a:r>
            <a:r>
              <a:rPr lang="ru-RU" sz="1400" dirty="0" smtClean="0"/>
              <a:t> - </a:t>
            </a:r>
            <a:r>
              <a:rPr lang="ru-RU" sz="1400" dirty="0"/>
              <a:t> </a:t>
            </a:r>
            <a:r>
              <a:rPr lang="ru-RU" sz="1400" dirty="0" smtClean="0"/>
              <a:t>"Нейронные </a:t>
            </a:r>
            <a:r>
              <a:rPr lang="ru-RU" sz="1400" dirty="0"/>
              <a:t>сети и глубинное </a:t>
            </a:r>
            <a:r>
              <a:rPr lang="ru-RU" sz="1400" dirty="0" smtClean="0"/>
              <a:t>обучение" </a:t>
            </a:r>
            <a:r>
              <a:rPr lang="ru-RU" sz="1400" dirty="0"/>
              <a:t>Майкла </a:t>
            </a:r>
            <a:r>
              <a:rPr lang="ru-RU" sz="1400" dirty="0" err="1" smtClean="0"/>
              <a:t>Нильсена</a:t>
            </a:r>
            <a:endParaRPr lang="ru-RU" sz="1400" dirty="0" smtClean="0"/>
          </a:p>
          <a:p>
            <a:r>
              <a:rPr lang="en-US" sz="1400" dirty="0">
                <a:hlinkClick r:id="rId3"/>
              </a:rPr>
              <a:t>https://habrahabr.ru/post/309508</a:t>
            </a:r>
            <a:r>
              <a:rPr lang="en-US" sz="1400" dirty="0" smtClean="0">
                <a:hlinkClick r:id="rId3"/>
              </a:rPr>
              <a:t>/</a:t>
            </a:r>
            <a:r>
              <a:rPr lang="ru-RU" sz="1400" dirty="0" smtClean="0"/>
              <a:t> - «</a:t>
            </a:r>
            <a:r>
              <a:rPr lang="ru-RU" sz="1400" dirty="0"/>
              <a:t>Что такое </a:t>
            </a:r>
            <a:r>
              <a:rPr lang="ru-RU" sz="1400" dirty="0" err="1"/>
              <a:t>свёрточная</a:t>
            </a:r>
            <a:r>
              <a:rPr lang="ru-RU" sz="1400" dirty="0"/>
              <a:t> нейронная </a:t>
            </a:r>
            <a:r>
              <a:rPr lang="ru-RU" sz="1400" dirty="0" smtClean="0"/>
              <a:t>сеть»</a:t>
            </a:r>
            <a:endParaRPr lang="ru-RU" sz="1400" dirty="0"/>
          </a:p>
        </p:txBody>
      </p:sp>
      <p:pic>
        <p:nvPicPr>
          <p:cNvPr id="15" name="Picture 4" descr="http://jack-kelly.com/BuildSys_2015_NeuralNILM/images/krizhevskyResul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243" y="1696837"/>
            <a:ext cx="4906405" cy="402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6411" y="1674929"/>
            <a:ext cx="56727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Впервые </a:t>
            </a:r>
            <a:r>
              <a:rPr lang="ru-RU" dirty="0" err="1"/>
              <a:t>сверточные</a:t>
            </a:r>
            <a:r>
              <a:rPr lang="ru-RU" dirty="0"/>
              <a:t> нейронные </a:t>
            </a:r>
            <a:r>
              <a:rPr lang="ru-RU" dirty="0" smtClean="0"/>
              <a:t>сети</a:t>
            </a:r>
            <a:r>
              <a:rPr lang="en-US" dirty="0" smtClean="0"/>
              <a:t> (СНС)</a:t>
            </a:r>
            <a:r>
              <a:rPr lang="ru-RU" dirty="0" smtClean="0"/>
              <a:t> </a:t>
            </a:r>
            <a:r>
              <a:rPr lang="ru-RU" dirty="0"/>
              <a:t>привлекли всеобщее внимание в 2012 году, когда Алекс </a:t>
            </a:r>
            <a:r>
              <a:rPr lang="ru-RU" dirty="0" err="1"/>
              <a:t>Крижевски</a:t>
            </a:r>
            <a:r>
              <a:rPr lang="ru-RU" dirty="0"/>
              <a:t> благодаря им выиграл конкурс </a:t>
            </a:r>
            <a:r>
              <a:rPr lang="ru-RU" dirty="0" err="1"/>
              <a:t>ImageNet</a:t>
            </a:r>
            <a:r>
              <a:rPr lang="ru-RU" dirty="0"/>
              <a:t> (грубо говоря, это ежегодная олимпиада по машинному зрению), снизив рекорд ошибок классификации с 26% до 15%, что тогда стало прорывом. На август </a:t>
            </a:r>
            <a:r>
              <a:rPr lang="ru-RU" dirty="0" smtClean="0"/>
              <a:t>2018 </a:t>
            </a:r>
            <a:r>
              <a:rPr lang="ru-RU" dirty="0"/>
              <a:t>года в </a:t>
            </a:r>
            <a:r>
              <a:rPr lang="ru-RU" dirty="0" err="1"/>
              <a:t>ImageNet</a:t>
            </a:r>
            <a:r>
              <a:rPr lang="ru-RU" dirty="0"/>
              <a:t> 14 197 122 изображения, разбитых на 21 841 категорию.</a:t>
            </a:r>
          </a:p>
        </p:txBody>
      </p:sp>
    </p:spTree>
    <p:extLst>
      <p:ext uri="{BB962C8B-B14F-4D97-AF65-F5344CB8AC3E}">
        <p14:creationId xmlns:p14="http://schemas.microsoft.com/office/powerpoint/2010/main" val="2813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</a:t>
            </a:r>
            <a:r>
              <a:rPr lang="ru-RU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ё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рточные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нейронные 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8882" y="2250835"/>
            <a:ext cx="11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026" name="Picture 2" descr="https://habrastorage.org/files/aec/767/e2f/aec767e2f2d44eb78d42a77a938f7c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43" y="1152510"/>
            <a:ext cx="7826572" cy="273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9275205" y="1435039"/>
            <a:ext cx="884795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66225" y="1127262"/>
            <a:ext cx="2082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Интенсивность пикселей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454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</a:t>
            </a:r>
            <a:r>
              <a:rPr lang="ru-RU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ё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рточные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нейронные 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86033" y="706652"/>
            <a:ext cx="11001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СНС в какой то мере - прототип </a:t>
            </a:r>
            <a:r>
              <a:rPr lang="ru-RU" sz="1600" dirty="0"/>
              <a:t>зрительной коры </a:t>
            </a:r>
            <a:r>
              <a:rPr lang="ru-RU" sz="1600" dirty="0" smtClean="0"/>
              <a:t>мозга. Они используют </a:t>
            </a:r>
            <a:r>
              <a:rPr lang="ru-RU" sz="1600" dirty="0"/>
              <a:t>некоторые особенности зрительной </a:t>
            </a:r>
            <a:r>
              <a:rPr lang="ru-RU" sz="1600" dirty="0" smtClean="0"/>
              <a:t>коры, </a:t>
            </a:r>
            <a:r>
              <a:rPr lang="ru-RU" sz="1600" dirty="0"/>
              <a:t>в которой были открыты так называемые простые клетки, реагирующие на прямые линии под разными углами, и сложные клетки, реакция которых связана с активацией определённого набора простых клеток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r>
              <a:rPr lang="ru-RU" sz="1600" dirty="0"/>
              <a:t>Эту идею детально рассмотрели с помощью потрясающего эксперимента </a:t>
            </a:r>
            <a:r>
              <a:rPr lang="ru-RU" sz="1600" dirty="0" err="1"/>
              <a:t>Хьюбел</a:t>
            </a:r>
            <a:r>
              <a:rPr lang="ru-RU" sz="1600" dirty="0"/>
              <a:t> и </a:t>
            </a:r>
            <a:r>
              <a:rPr lang="ru-RU" sz="1600" dirty="0" err="1"/>
              <a:t>Визель</a:t>
            </a:r>
            <a:r>
              <a:rPr lang="ru-RU" sz="1600" dirty="0"/>
              <a:t> в 1962 </a:t>
            </a:r>
            <a:r>
              <a:rPr lang="ru-RU" sz="1600" dirty="0" smtClean="0"/>
              <a:t>году, в </a:t>
            </a:r>
            <a:r>
              <a:rPr lang="ru-RU" sz="1600" dirty="0"/>
              <a:t>котором </a:t>
            </a:r>
            <a:r>
              <a:rPr lang="ru-RU" sz="1600" dirty="0" smtClean="0"/>
              <a:t>показали</a:t>
            </a:r>
            <a:r>
              <a:rPr lang="ru-RU" sz="1600" baseline="30000" dirty="0" smtClean="0"/>
              <a:t>1</a:t>
            </a:r>
            <a:r>
              <a:rPr lang="ru-RU" sz="1600" dirty="0" smtClean="0"/>
              <a:t>, </a:t>
            </a:r>
            <a:r>
              <a:rPr lang="ru-RU" sz="1600" dirty="0"/>
              <a:t>что отдельные мозговые нервные клетки реагировали (или активировались) только при визуальном восприятии границ определенной ориентации.</a:t>
            </a:r>
            <a:endParaRPr lang="en-US" sz="1600" dirty="0" smtClean="0"/>
          </a:p>
        </p:txBody>
      </p:sp>
      <p:pic>
        <p:nvPicPr>
          <p:cNvPr id="2050" name="Picture 2" descr="http://www.pvsm.ru/images/2017/10/16/vvedenie-v-arhitektury-neironnyh-setei-2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9" t="32350" r="2718" b="746"/>
          <a:stretch/>
        </p:blipFill>
        <p:spPr bwMode="auto">
          <a:xfrm>
            <a:off x="486033" y="2252053"/>
            <a:ext cx="9296142" cy="38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0637" y="6079364"/>
            <a:ext cx="3483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aseline="30000" dirty="0" smtClean="0"/>
              <a:t>1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www.youtube.com/watch?v=Cw5PKV9Rj3o</a:t>
            </a:r>
            <a:r>
              <a:rPr lang="ru-RU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725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Операция свертки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91525" y="774317"/>
            <a:ext cx="11001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Название </a:t>
            </a:r>
            <a:r>
              <a:rPr lang="ru-RU" dirty="0"/>
              <a:t>архитектура сети получила из-за наличия операции </a:t>
            </a:r>
            <a:r>
              <a:rPr lang="ru-RU" dirty="0" smtClean="0"/>
              <a:t>свёртки</a:t>
            </a:r>
            <a:r>
              <a:rPr lang="en-US" dirty="0" smtClean="0"/>
              <a:t>, </a:t>
            </a:r>
            <a:r>
              <a:rPr lang="ru-RU" dirty="0" smtClean="0"/>
              <a:t>суть </a:t>
            </a:r>
            <a:r>
              <a:rPr lang="ru-RU" dirty="0"/>
              <a:t>которой в том, что каждый фрагмент изображения умножается на матрицу (</a:t>
            </a:r>
            <a:r>
              <a:rPr lang="ru-RU" dirty="0" smtClean="0"/>
              <a:t>ядро</a:t>
            </a:r>
            <a:r>
              <a:rPr lang="ru-RU" dirty="0" smtClean="0"/>
              <a:t>, фильтр, </a:t>
            </a:r>
            <a:r>
              <a:rPr lang="ru-RU" dirty="0" smtClean="0"/>
              <a:t>«окно») </a:t>
            </a:r>
            <a:r>
              <a:rPr lang="ru-RU" dirty="0"/>
              <a:t>свёртки поэлементно, а результат суммируется и записывается в аналогичную позицию выходного изображения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Свертка – способ выделения признаков. Идея в том, чтобы пройтись по всему изображению «окном» и посмотреть, насколько данная область изображения похожа на «окно».</a:t>
            </a:r>
            <a:endParaRPr lang="en-US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11492"/>
            <a:ext cx="3714750" cy="3286125"/>
          </a:xfrm>
          <a:prstGeom prst="rect">
            <a:avLst/>
          </a:prstGeom>
        </p:spPr>
      </p:pic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78752"/>
              </p:ext>
            </p:extLst>
          </p:nvPr>
        </p:nvGraphicFramePr>
        <p:xfrm>
          <a:off x="708025" y="2705016"/>
          <a:ext cx="5302250" cy="39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</a:tblGrid>
              <a:tr h="3947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48755"/>
              </p:ext>
            </p:extLst>
          </p:nvPr>
        </p:nvGraphicFramePr>
        <p:xfrm>
          <a:off x="1768475" y="3657176"/>
          <a:ext cx="1590675" cy="39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/>
                <a:gridCol w="530225"/>
                <a:gridCol w="530225"/>
              </a:tblGrid>
              <a:tr h="39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01331"/>
              </p:ext>
            </p:extLst>
          </p:nvPr>
        </p:nvGraphicFramePr>
        <p:xfrm>
          <a:off x="708025" y="4718715"/>
          <a:ext cx="5302250" cy="39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</a:tblGrid>
              <a:tr h="39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Стрелка вниз 21"/>
          <p:cNvSpPr/>
          <p:nvPr/>
        </p:nvSpPr>
        <p:spPr>
          <a:xfrm>
            <a:off x="2200275" y="3208263"/>
            <a:ext cx="695325" cy="247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2200275" y="4206811"/>
            <a:ext cx="695325" cy="247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171155" y="2266929"/>
            <a:ext cx="161448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ru-RU" sz="1400" dirty="0" smtClean="0"/>
              <a:t>К</a:t>
            </a:r>
            <a:r>
              <a:rPr lang="en-US" sz="1400" dirty="0" err="1" smtClean="0"/>
              <a:t>арта</a:t>
            </a:r>
            <a:r>
              <a:rPr lang="en-US" sz="1400" dirty="0" smtClean="0"/>
              <a:t> </a:t>
            </a:r>
            <a:r>
              <a:rPr lang="en-US" sz="1400" dirty="0" err="1" smtClean="0"/>
              <a:t>признаков</a:t>
            </a:r>
            <a:r>
              <a:rPr lang="en-US" sz="1400" dirty="0" smtClean="0"/>
              <a:t>”</a:t>
            </a:r>
          </a:p>
          <a:p>
            <a:r>
              <a:rPr lang="ru-RU" sz="1400" dirty="0" smtClean="0"/>
              <a:t>(</a:t>
            </a:r>
            <a:r>
              <a:rPr lang="ru-RU" sz="1400" dirty="0" err="1" smtClean="0"/>
              <a:t>Feature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77165" y="4993920"/>
            <a:ext cx="1217656" cy="523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Входное</a:t>
            </a:r>
            <a:r>
              <a:rPr lang="en-US" sz="1400" dirty="0" smtClean="0"/>
              <a:t> </a:t>
            </a:r>
            <a:r>
              <a:rPr lang="en-US" sz="1400" dirty="0" err="1" smtClean="0"/>
              <a:t>изображение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07189" y="2482372"/>
            <a:ext cx="12975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Ядро</a:t>
            </a:r>
            <a:r>
              <a:rPr lang="en-US" sz="1400" dirty="0" smtClean="0"/>
              <a:t> </a:t>
            </a:r>
            <a:r>
              <a:rPr lang="en-US" sz="1400" dirty="0" err="1" smtClean="0"/>
              <a:t>свертки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612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-17753"/>
            <a:ext cx="11713034" cy="426368"/>
          </a:xfrm>
        </p:spPr>
        <p:txBody>
          <a:bodyPr>
            <a:noAutofit/>
          </a:bodyPr>
          <a:lstStyle/>
          <a:p>
            <a:r>
              <a:rPr lang="en-U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</a:t>
            </a:r>
            <a: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свертки</a:t>
            </a:r>
            <a: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изображения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8" name="Picture 2" descr="https://habrastorage.org/files/6c7/80e/369/6c780e369c844752aaffee14bd91ae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3" y="973869"/>
            <a:ext cx="3780067" cy="168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habrastorage.org/files/179/ea0/6aa/179ea06aad0049b888078d858d100cb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8"/>
          <a:stretch/>
        </p:blipFill>
        <p:spPr bwMode="auto">
          <a:xfrm>
            <a:off x="6857854" y="674947"/>
            <a:ext cx="3005658" cy="21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13300" y="503722"/>
            <a:ext cx="3926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22222"/>
                </a:solidFill>
                <a:latin typeface="-apple-system"/>
              </a:rPr>
              <a:t>Каждый </a:t>
            </a:r>
            <a:r>
              <a:rPr lang="ru-RU" sz="1400" dirty="0" smtClean="0">
                <a:solidFill>
                  <a:srgbClr val="222222"/>
                </a:solidFill>
                <a:latin typeface="-apple-system"/>
              </a:rPr>
              <a:t>фильтр (ядро) можно </a:t>
            </a:r>
            <a:r>
              <a:rPr lang="ru-RU" sz="1400" dirty="0">
                <a:solidFill>
                  <a:srgbClr val="222222"/>
                </a:solidFill>
                <a:latin typeface="-apple-system"/>
              </a:rPr>
              <a:t>рассматривать как идентификатор </a:t>
            </a:r>
            <a:r>
              <a:rPr lang="ru-RU" sz="1400" dirty="0" smtClean="0">
                <a:solidFill>
                  <a:srgbClr val="222222"/>
                </a:solidFill>
                <a:latin typeface="-apple-system"/>
              </a:rPr>
              <a:t>свойства:</a:t>
            </a:r>
            <a:endParaRPr lang="ru-RU" sz="1400" dirty="0"/>
          </a:p>
        </p:txBody>
      </p:sp>
      <p:pic>
        <p:nvPicPr>
          <p:cNvPr id="4102" name="Picture 6" descr="https://habrastorage.org/files/10c/fea/663/10cfea663feb4f229e95f345080158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26" y="3384649"/>
            <a:ext cx="6751099" cy="254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77100" y="511808"/>
            <a:ext cx="2309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Исходное изображение: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92508" y="33846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-17753"/>
            <a:ext cx="11713034" cy="426368"/>
          </a:xfrm>
        </p:spPr>
        <p:txBody>
          <a:bodyPr>
            <a:noAutofit/>
          </a:bodyPr>
          <a:lstStyle/>
          <a:p>
            <a:r>
              <a:rPr lang="en-US" sz="3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свертки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изображения</a:t>
            </a:r>
            <a: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4" name="Picture 8" descr="https://habrastorage.org/files/749/838/823/74983882313d419a820c1d280df78b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58" y="1015234"/>
            <a:ext cx="8420842" cy="29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858" y="4193423"/>
            <a:ext cx="10878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первом случае большое значение после свертки говорит, что в данной области присутствует что-то похожее на кривую.</a:t>
            </a:r>
          </a:p>
          <a:p>
            <a:pPr algn="just"/>
            <a:r>
              <a:rPr lang="ru-RU" dirty="0" smtClean="0"/>
              <a:t>Во втором случае – похожей кривой не было.</a:t>
            </a:r>
          </a:p>
          <a:p>
            <a:pPr algn="just"/>
            <a:r>
              <a:rPr lang="ru-RU" dirty="0" smtClean="0"/>
              <a:t>Данный результат получен только </a:t>
            </a:r>
            <a:r>
              <a:rPr lang="ru-RU" dirty="0"/>
              <a:t>для одного фильтра. Это фильтр, который обнаруживает линии с изгибом наружу. Могут быть другие фильтры для линий, изогнутых внутрь или просто прямых. Чем больше фильтров, тем больше глубина карты свойств, и тем больше информации мы имеем о вводной картинке.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3049" y="10152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6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-17753"/>
            <a:ext cx="11713034" cy="426368"/>
          </a:xfrm>
        </p:spPr>
        <p:txBody>
          <a:bodyPr>
            <a:noAutofit/>
          </a:bodyPr>
          <a:lstStyle/>
          <a:p>
            <a:r>
              <a:rPr lang="ru-RU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Сверточные</a:t>
            </a:r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нейронные сети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98119" y="782289"/>
            <a:ext cx="98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</a:t>
            </a:r>
            <a:r>
              <a:rPr lang="ru-RU" dirty="0"/>
              <a:t>фактических визуализаций фильтров </a:t>
            </a:r>
            <a:r>
              <a:rPr lang="ru-RU" dirty="0" smtClean="0"/>
              <a:t>нескольких </a:t>
            </a:r>
            <a:r>
              <a:rPr lang="ru-RU" dirty="0" err="1" smtClean="0"/>
              <a:t>свёрточных</a:t>
            </a:r>
            <a:r>
              <a:rPr lang="ru-RU" dirty="0" smtClean="0"/>
              <a:t> слоев </a:t>
            </a:r>
            <a:r>
              <a:rPr lang="ru-RU" dirty="0"/>
              <a:t>обученной </a:t>
            </a:r>
            <a:r>
              <a:rPr lang="ru-RU" dirty="0" smtClean="0"/>
              <a:t>сети: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6826" y="5791425"/>
            <a:ext cx="4384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hlinkClick r:id="rId2"/>
              </a:rPr>
              <a:t>https://</a:t>
            </a:r>
            <a:r>
              <a:rPr lang="ru-RU" sz="1600" dirty="0" smtClean="0">
                <a:hlinkClick r:id="rId2"/>
              </a:rPr>
              <a:t>www.youtube.com/watch?v=AgkfIQ4IGaM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723954" y="4641711"/>
            <a:ext cx="11079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Чем дальше мы движемся вглубь </a:t>
            </a:r>
            <a:r>
              <a:rPr lang="ru-RU" dirty="0" err="1" smtClean="0"/>
              <a:t>нейросети</a:t>
            </a:r>
            <a:r>
              <a:rPr lang="ru-RU" dirty="0" smtClean="0"/>
              <a:t>, тем более сложные характеристики объектов будут выделяться: кольца, квадраты, пересечения линий. В конце сети могут быть фильтры, которые активируются при наличии лица, рукописного текста,  автомобиля </a:t>
            </a:r>
            <a:r>
              <a:rPr lang="ru-RU" dirty="0" err="1" smtClean="0"/>
              <a:t>итд</a:t>
            </a:r>
            <a:r>
              <a:rPr lang="ru-RU" dirty="0" smtClean="0"/>
              <a:t>.</a:t>
            </a:r>
          </a:p>
        </p:txBody>
      </p:sp>
      <p:pic>
        <p:nvPicPr>
          <p:cNvPr id="1026" name="Picture 2" descr="https://ai2-s2-public.s3.amazonaws.com/figures/2016-11-08/b03965afec04778cf1ea6b2b534019f88b6cbed4/32-Figure2.5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5" b="59330"/>
          <a:stretch/>
        </p:blipFill>
        <p:spPr bwMode="auto">
          <a:xfrm>
            <a:off x="2030136" y="1531359"/>
            <a:ext cx="7825701" cy="23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en-US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Схема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с</a:t>
            </a:r>
            <a:r>
              <a:rPr lang="ru-RU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верточн</a:t>
            </a:r>
            <a:r>
              <a:rPr lang="en-US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ой</a:t>
            </a: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нейронн</a:t>
            </a:r>
            <a:r>
              <a:rPr lang="en-US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ой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50789" y="1120346"/>
            <a:ext cx="948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Помимо слоев свертки, используются и другие слои. Стандартная архитектура СНС имеет вид: 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0789" y="4129606"/>
            <a:ext cx="11244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– </a:t>
            </a:r>
            <a:r>
              <a:rPr lang="ru-RU" dirty="0" smtClean="0"/>
              <a:t>входное изображение (например, 128</a:t>
            </a:r>
            <a:r>
              <a:rPr lang="en-US" dirty="0" smtClean="0"/>
              <a:t>x</a:t>
            </a:r>
            <a:r>
              <a:rPr lang="ru-RU" dirty="0" smtClean="0"/>
              <a:t>128</a:t>
            </a:r>
            <a:r>
              <a:rPr lang="en-US" dirty="0" smtClean="0"/>
              <a:t>x</a:t>
            </a:r>
            <a:r>
              <a:rPr lang="ru-RU" dirty="0" smtClean="0"/>
              <a:t>1, где 128</a:t>
            </a:r>
            <a:r>
              <a:rPr lang="ru-RU" dirty="0"/>
              <a:t> — </a:t>
            </a:r>
            <a:r>
              <a:rPr lang="ru-RU" dirty="0" smtClean="0"/>
              <a:t>ширина и высота изображения, 1 – один цветовой канал)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Convolutional – </a:t>
            </a:r>
            <a:r>
              <a:rPr lang="ru-RU" dirty="0" err="1" smtClean="0"/>
              <a:t>сверточный</a:t>
            </a:r>
            <a:r>
              <a:rPr lang="ru-RU" dirty="0" smtClean="0"/>
              <a:t> слой (если используется </a:t>
            </a:r>
            <a:r>
              <a:rPr lang="en-US" dirty="0" smtClean="0"/>
              <a:t>3</a:t>
            </a:r>
            <a:r>
              <a:rPr lang="ru-RU" dirty="0" smtClean="0"/>
              <a:t> фильтр</a:t>
            </a:r>
            <a:r>
              <a:rPr lang="en-US" dirty="0" smtClean="0"/>
              <a:t>а</a:t>
            </a:r>
            <a:r>
              <a:rPr lang="ru-RU" dirty="0" smtClean="0"/>
              <a:t>, то объем будет равен 128х128х</a:t>
            </a:r>
            <a:r>
              <a:rPr lang="en-US" dirty="0" smtClean="0"/>
              <a:t>3</a:t>
            </a:r>
            <a:r>
              <a:rPr lang="ru-RU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Pooling</a:t>
            </a:r>
            <a:r>
              <a:rPr lang="ru-RU" dirty="0" smtClean="0"/>
              <a:t> или </a:t>
            </a:r>
            <a:r>
              <a:rPr lang="en-US" dirty="0" smtClean="0"/>
              <a:t>Subsampling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слой </a:t>
            </a:r>
            <a:r>
              <a:rPr lang="ru-RU" dirty="0" err="1" smtClean="0"/>
              <a:t>пулинга</a:t>
            </a:r>
            <a:r>
              <a:rPr lang="ru-RU" dirty="0" smtClean="0"/>
              <a:t> (</a:t>
            </a:r>
            <a:r>
              <a:rPr lang="ru-RU" dirty="0" err="1"/>
              <a:t>подвыборки</a:t>
            </a:r>
            <a:r>
              <a:rPr lang="ru-RU" dirty="0"/>
              <a:t> или </a:t>
            </a:r>
            <a:r>
              <a:rPr lang="ru-RU" dirty="0" err="1"/>
              <a:t>субдискретизации</a:t>
            </a:r>
            <a:r>
              <a:rPr lang="ru-RU" dirty="0" smtClean="0"/>
              <a:t>). Размер уменьшается до, например, 64х64х</a:t>
            </a:r>
            <a:r>
              <a:rPr lang="en-US" dirty="0" smtClean="0"/>
              <a:t>3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Fully Connected - </a:t>
            </a:r>
            <a:r>
              <a:rPr lang="ru-RU" dirty="0" smtClean="0"/>
              <a:t> </a:t>
            </a:r>
            <a:r>
              <a:rPr lang="ru-RU" dirty="0" err="1" smtClean="0"/>
              <a:t>полносвязный</a:t>
            </a:r>
            <a:r>
              <a:rPr lang="ru-RU" dirty="0" smtClean="0"/>
              <a:t> слой - </a:t>
            </a:r>
            <a:r>
              <a:rPr lang="ru-RU" dirty="0"/>
              <a:t>выводит N-мерный вектор (N — число классов) для определения нужного </a:t>
            </a:r>
            <a:r>
              <a:rPr lang="ru-RU" dirty="0" smtClean="0"/>
              <a:t>класса (обычная </a:t>
            </a:r>
            <a:r>
              <a:rPr lang="ru-RU" dirty="0" err="1" smtClean="0"/>
              <a:t>нейросеть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054" name="Picture 6" descr="http://tjmachinelearning.com/lectures/cnn/fullstruc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0" r="3587"/>
          <a:stretch/>
        </p:blipFill>
        <p:spPr bwMode="auto">
          <a:xfrm>
            <a:off x="90716" y="688969"/>
            <a:ext cx="11861801" cy="350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http://tjmachinelearning.com/lectures/cnn/fullstructur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0" r="27927" b="76443"/>
          <a:stretch/>
        </p:blipFill>
        <p:spPr bwMode="auto">
          <a:xfrm>
            <a:off x="100055" y="670869"/>
            <a:ext cx="9382125" cy="8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Прямоугольник 35"/>
          <p:cNvSpPr/>
          <p:nvPr/>
        </p:nvSpPr>
        <p:spPr>
          <a:xfrm>
            <a:off x="9482181" y="1120346"/>
            <a:ext cx="595270" cy="492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13387</TotalTime>
  <Words>539</Words>
  <Application>Microsoft Office PowerPoint</Application>
  <PresentationFormat>Произвольный</PresentationFormat>
  <Paragraphs>94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Свёрточные нейронные сети</vt:lpstr>
      <vt:lpstr>Свёрточные нейронные сети</vt:lpstr>
      <vt:lpstr>Свёрточные нейронные сети</vt:lpstr>
      <vt:lpstr>Свёрточные нейронные сети</vt:lpstr>
      <vt:lpstr>Операция свертки</vt:lpstr>
      <vt:lpstr>Пример свертки изображения</vt:lpstr>
      <vt:lpstr>Пример свертки изображения (2)</vt:lpstr>
      <vt:lpstr>Сверточные нейронные сети</vt:lpstr>
      <vt:lpstr>Схема сверточной нейронной сети</vt:lpstr>
      <vt:lpstr>Пулинг</vt:lpstr>
      <vt:lpstr>Полносвязный слой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299</cp:revision>
  <dcterms:created xsi:type="dcterms:W3CDTF">2017-09-07T11:29:30Z</dcterms:created>
  <dcterms:modified xsi:type="dcterms:W3CDTF">2018-11-16T06:33:32Z</dcterms:modified>
</cp:coreProperties>
</file>