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84" r:id="rId1"/>
  </p:sldMasterIdLst>
  <p:notesMasterIdLst>
    <p:notesMasterId r:id="rId11"/>
  </p:notesMasterIdLst>
  <p:sldIdLst>
    <p:sldId id="278" r:id="rId2"/>
    <p:sldId id="282" r:id="rId3"/>
    <p:sldId id="283" r:id="rId4"/>
    <p:sldId id="284" r:id="rId5"/>
    <p:sldId id="285" r:id="rId6"/>
    <p:sldId id="286" r:id="rId7"/>
    <p:sldId id="287" r:id="rId8"/>
    <p:sldId id="288" r:id="rId9"/>
    <p:sldId id="289"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79" d="100"/>
          <a:sy n="79" d="100"/>
        </p:scale>
        <p:origin x="-21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782DC0-A7C2-4D6B-A659-1A08DD2913BE}" type="datetimeFigureOut">
              <a:rPr lang="ru-RU" smtClean="0"/>
              <a:t>05.10.2018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2D4C4-7928-4C84-9E39-9F4E98165795}" type="slidenum">
              <a:rPr lang="ru-RU" smtClean="0"/>
              <a:t>‹#›</a:t>
            </a:fld>
            <a:endParaRPr lang="ru-RU"/>
          </a:p>
        </p:txBody>
      </p:sp>
    </p:spTree>
    <p:extLst>
      <p:ext uri="{BB962C8B-B14F-4D97-AF65-F5344CB8AC3E}">
        <p14:creationId xmlns:p14="http://schemas.microsoft.com/office/powerpoint/2010/main" val="372183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38"/>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EDDABE8-6F76-41C8-B009-27E1CF092874}" type="datetime1">
              <a:rPr lang="ru-RU" smtClean="0"/>
              <a:t>05.10.2018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236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99A9CCE-63A0-4EEF-BBC8-913EC1BEF941}" type="datetime1">
              <a:rPr lang="ru-RU" smtClean="0"/>
              <a:t>05.10.2018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50388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1785600" y="274651"/>
            <a:ext cx="36576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12800" y="274651"/>
            <a:ext cx="107696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593963B-4822-411F-8E3C-1423F6774503}" type="datetime1">
              <a:rPr lang="ru-RU" smtClean="0"/>
              <a:t>05.10.2018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7766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95BA836-88CC-458A-AC97-77B0F1BFA1F2}" type="datetime1">
              <a:rPr lang="ru-RU" smtClean="0"/>
              <a:t>05.10.2018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81506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13"/>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3863B5E-E802-4570-8B54-E37573BF60E8}" type="datetime1">
              <a:rPr lang="ru-RU" smtClean="0"/>
              <a:t>05.10.2018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7943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9756B29-CA98-4454-9581-9696AAAEE3B8}" type="datetime1">
              <a:rPr lang="ru-RU" smtClean="0"/>
              <a:t>05.10.2018</a:t>
            </a:fld>
            <a:endParaRPr lang="ru-RU"/>
          </a:p>
        </p:txBody>
      </p:sp>
      <p:sp>
        <p:nvSpPr>
          <p:cNvPr id="6" name="Нижний колонтитул 5"/>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9570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1971359-3C03-4208-8C10-37618AD6AAF9}" type="datetime1">
              <a:rPr lang="ru-RU" smtClean="0"/>
              <a:t>05.10.2018</a:t>
            </a:fld>
            <a:endParaRPr lang="ru-RU"/>
          </a:p>
        </p:txBody>
      </p:sp>
      <p:sp>
        <p:nvSpPr>
          <p:cNvPr id="8" name="Нижний колонтитул 7"/>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9" name="Номер слайда 8"/>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01424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CA44069-E999-40AB-A7D6-EB045B798918}" type="datetime1">
              <a:rPr lang="ru-RU" smtClean="0"/>
              <a:t>05.10.2018</a:t>
            </a:fld>
            <a:endParaRPr lang="ru-RU"/>
          </a:p>
        </p:txBody>
      </p:sp>
      <p:sp>
        <p:nvSpPr>
          <p:cNvPr id="4" name="Нижний колонтитул 3"/>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5" name="Номер слайда 4"/>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1520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AA24ECE-E864-4882-BC26-C114F263A3FC}" type="datetime1">
              <a:rPr lang="ru-RU" smtClean="0"/>
              <a:t>05.10.2018</a:t>
            </a:fld>
            <a:endParaRPr lang="ru-RU"/>
          </a:p>
        </p:txBody>
      </p:sp>
      <p:sp>
        <p:nvSpPr>
          <p:cNvPr id="3" name="Нижний колонтитул 2"/>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4" name="Номер слайда 3"/>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63636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3" y="273050"/>
            <a:ext cx="4011084"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95BDA29-9429-4ADE-BC3F-9F7A3C7F2CED}" type="datetime1">
              <a:rPr lang="ru-RU" smtClean="0"/>
              <a:t>05.10.2018</a:t>
            </a:fld>
            <a:endParaRPr lang="ru-RU"/>
          </a:p>
        </p:txBody>
      </p:sp>
      <p:sp>
        <p:nvSpPr>
          <p:cNvPr id="6" name="Нижний колонтитул 5"/>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4443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073F5EC-CA88-4D46-8013-20F61D2C7B5B}" type="datetime1">
              <a:rPr lang="ru-RU" smtClean="0"/>
              <a:t>05.10.2018</a:t>
            </a:fld>
            <a:endParaRPr lang="ru-RU"/>
          </a:p>
        </p:txBody>
      </p:sp>
      <p:sp>
        <p:nvSpPr>
          <p:cNvPr id="6" name="Нижний колонтитул 5"/>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76263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BB943-7F87-404B-A19B-4EC5C3D17EF6}" type="datetime1">
              <a:rPr lang="ru-RU" smtClean="0"/>
              <a:t>05.10.2018</a:t>
            </a:fld>
            <a:endParaRPr lang="ru-RU"/>
          </a:p>
        </p:txBody>
      </p:sp>
      <p:sp>
        <p:nvSpPr>
          <p:cNvPr id="5" name="Нижний колонтитул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5FB3D-FCB6-4F02-96CD-8C0D52B29842}" type="slidenum">
              <a:rPr lang="ru-RU" smtClean="0"/>
              <a:t>‹#›</a:t>
            </a:fld>
            <a:endParaRPr lang="ru-RU"/>
          </a:p>
        </p:txBody>
      </p:sp>
    </p:spTree>
    <p:extLst>
      <p:ext uri="{BB962C8B-B14F-4D97-AF65-F5344CB8AC3E}">
        <p14:creationId xmlns:p14="http://schemas.microsoft.com/office/powerpoint/2010/main" val="34976447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42"/>
            <a:ext cx="10972800" cy="1583187"/>
          </a:xfrm>
        </p:spPr>
        <p:txBody>
          <a:bodyPr>
            <a:normAutofit/>
          </a:bodyPr>
          <a:lstStyle/>
          <a:p>
            <a:r>
              <a:rPr lang="ru-RU" sz="4800" i="1" dirty="0" smtClean="0">
                <a:solidFill>
                  <a:schemeClr val="tx2">
                    <a:lumMod val="60000"/>
                    <a:lumOff val="40000"/>
                  </a:schemeClr>
                </a:solidFill>
              </a:rPr>
              <a:t>Обзор методов классификации</a:t>
            </a:r>
            <a:endParaRPr lang="ru-RU" sz="4800" i="1" dirty="0">
              <a:solidFill>
                <a:schemeClr val="tx2">
                  <a:lumMod val="60000"/>
                  <a:lumOff val="40000"/>
                </a:schemeClr>
              </a:solidFill>
            </a:endParaRPr>
          </a:p>
        </p:txBody>
      </p:sp>
      <p:sp>
        <p:nvSpPr>
          <p:cNvPr id="3" name="Объект 2"/>
          <p:cNvSpPr>
            <a:spLocks noGrp="1"/>
          </p:cNvSpPr>
          <p:nvPr>
            <p:ph idx="1"/>
          </p:nvPr>
        </p:nvSpPr>
        <p:spPr>
          <a:xfrm>
            <a:off x="609600" y="3556004"/>
            <a:ext cx="10972800" cy="2570169"/>
          </a:xfrm>
        </p:spPr>
        <p:txBody>
          <a:bodyPr/>
          <a:lstStyle/>
          <a:p>
            <a:pPr marL="0" indent="0" algn="ctr">
              <a:buNone/>
            </a:pPr>
            <a:r>
              <a:rPr lang="ru-RU" dirty="0" smtClean="0"/>
              <a:t>Курс «Интеллектуальные информационные системы»</a:t>
            </a:r>
          </a:p>
          <a:p>
            <a:pPr marL="0" indent="0" algn="ctr">
              <a:buNone/>
            </a:pPr>
            <a:r>
              <a:rPr lang="ru-RU" dirty="0" smtClean="0"/>
              <a:t>Кафедра управления и информатики НИУ «МЭИ»</a:t>
            </a:r>
          </a:p>
          <a:p>
            <a:pPr marL="0" indent="0" algn="ctr">
              <a:buNone/>
            </a:pPr>
            <a:r>
              <a:rPr lang="ru-RU" dirty="0" smtClean="0"/>
              <a:t>Осень </a:t>
            </a:r>
            <a:r>
              <a:rPr lang="ru-RU" dirty="0" smtClean="0"/>
              <a:t>2018 </a:t>
            </a:r>
            <a:r>
              <a:rPr lang="ru-RU" dirty="0" smtClean="0"/>
              <a:t>г.</a:t>
            </a:r>
            <a:endParaRPr lang="ru-RU" dirty="0"/>
          </a:p>
        </p:txBody>
      </p:sp>
      <p:sp>
        <p:nvSpPr>
          <p:cNvPr id="4" name="Нижний колонтитул 3"/>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5" name="Номер слайда 4"/>
          <p:cNvSpPr>
            <a:spLocks noGrp="1"/>
          </p:cNvSpPr>
          <p:nvPr>
            <p:ph type="sldNum" sz="quarter" idx="12"/>
          </p:nvPr>
        </p:nvSpPr>
        <p:spPr/>
        <p:txBody>
          <a:bodyPr/>
          <a:lstStyle/>
          <a:p>
            <a:fld id="{42B5FB3D-FCB6-4F02-96CD-8C0D52B29842}" type="slidenum">
              <a:rPr lang="ru-RU" smtClean="0"/>
              <a:t>1</a:t>
            </a:fld>
            <a:endParaRPr lang="ru-RU"/>
          </a:p>
        </p:txBody>
      </p:sp>
    </p:spTree>
    <p:extLst>
      <p:ext uri="{BB962C8B-B14F-4D97-AF65-F5344CB8AC3E}">
        <p14:creationId xmlns:p14="http://schemas.microsoft.com/office/powerpoint/2010/main" val="319375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506412"/>
          </a:xfrm>
        </p:spPr>
        <p:txBody>
          <a:bodyPr>
            <a:noAutofit/>
          </a:bodyPr>
          <a:lstStyle/>
          <a:p>
            <a:r>
              <a:rPr lang="ru-RU" sz="3600" i="1" dirty="0">
                <a:solidFill>
                  <a:schemeClr val="tx2">
                    <a:lumMod val="60000"/>
                    <a:lumOff val="40000"/>
                  </a:schemeClr>
                </a:solidFill>
              </a:rPr>
              <a:t>Наивный байесовский метод (НБ)</a:t>
            </a:r>
          </a:p>
        </p:txBody>
      </p:sp>
      <p:sp>
        <p:nvSpPr>
          <p:cNvPr id="3" name="Объект 2"/>
          <p:cNvSpPr>
            <a:spLocks noGrp="1"/>
          </p:cNvSpPr>
          <p:nvPr>
            <p:ph idx="1"/>
          </p:nvPr>
        </p:nvSpPr>
        <p:spPr>
          <a:xfrm>
            <a:off x="752475" y="1136651"/>
            <a:ext cx="2495550" cy="396874"/>
          </a:xfrm>
        </p:spPr>
        <p:txBody>
          <a:bodyPr>
            <a:normAutofit/>
          </a:bodyPr>
          <a:lstStyle/>
          <a:p>
            <a:pPr marL="0" indent="0">
              <a:buNone/>
            </a:pPr>
            <a:r>
              <a:rPr lang="ru-RU" sz="2000" dirty="0"/>
              <a:t>теорема </a:t>
            </a:r>
            <a:r>
              <a:rPr lang="ru-RU" sz="2000" dirty="0" smtClean="0"/>
              <a:t>Байеса: </a:t>
            </a:r>
            <a:endParaRPr lang="ru-RU" sz="2000" dirty="0"/>
          </a:p>
        </p:txBody>
      </p:sp>
      <p:sp>
        <p:nvSpPr>
          <p:cNvPr id="4" name="Нижний колонтитул 3"/>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5" name="Номер слайда 4"/>
          <p:cNvSpPr>
            <a:spLocks noGrp="1"/>
          </p:cNvSpPr>
          <p:nvPr>
            <p:ph type="sldNum" sz="quarter" idx="12"/>
          </p:nvPr>
        </p:nvSpPr>
        <p:spPr/>
        <p:txBody>
          <a:bodyPr/>
          <a:lstStyle/>
          <a:p>
            <a:fld id="{42B5FB3D-FCB6-4F02-96CD-8C0D52B29842}" type="slidenum">
              <a:rPr lang="ru-RU" smtClean="0"/>
              <a:t>2</a:t>
            </a:fld>
            <a:endParaRPr lang="ru-RU"/>
          </a:p>
        </p:txBody>
      </p:sp>
      <p:sp>
        <p:nvSpPr>
          <p:cNvPr id="6" name="Rectangle 2"/>
          <p:cNvSpPr>
            <a:spLocks noChangeArrowheads="1"/>
          </p:cNvSpPr>
          <p:nvPr/>
        </p:nvSpPr>
        <p:spPr bwMode="auto">
          <a:xfrm>
            <a:off x="0" y="41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585935599"/>
              </p:ext>
            </p:extLst>
          </p:nvPr>
        </p:nvGraphicFramePr>
        <p:xfrm>
          <a:off x="3593843" y="987058"/>
          <a:ext cx="2730757" cy="696912"/>
        </p:xfrm>
        <a:graphic>
          <a:graphicData uri="http://schemas.openxmlformats.org/presentationml/2006/ole">
            <mc:AlternateContent xmlns:mc="http://schemas.openxmlformats.org/markup-compatibility/2006">
              <mc:Choice xmlns:v="urn:schemas-microsoft-com:vml" Requires="v">
                <p:oleObj spid="_x0000_s14373" name="Уравнение" r:id="rId3" imgW="1828800" imgH="469900" progId="Equation.3">
                  <p:embed/>
                </p:oleObj>
              </mc:Choice>
              <mc:Fallback>
                <p:oleObj name="Уравнение" r:id="rId3" imgW="1828800" imgH="4699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3843" y="987058"/>
                        <a:ext cx="2730757" cy="696912"/>
                      </a:xfrm>
                      <a:prstGeom prst="rect">
                        <a:avLst/>
                      </a:prstGeom>
                      <a:noFill/>
                    </p:spPr>
                  </p:pic>
                </p:oleObj>
              </mc:Fallback>
            </mc:AlternateContent>
          </a:graphicData>
        </a:graphic>
      </p:graphicFrame>
      <p:sp>
        <p:nvSpPr>
          <p:cNvPr id="8" name="Прямоугольник 7"/>
          <p:cNvSpPr/>
          <p:nvPr/>
        </p:nvSpPr>
        <p:spPr>
          <a:xfrm>
            <a:off x="752474" y="1801883"/>
            <a:ext cx="10829925" cy="707886"/>
          </a:xfrm>
          <a:prstGeom prst="rect">
            <a:avLst/>
          </a:prstGeom>
        </p:spPr>
        <p:txBody>
          <a:bodyPr wrap="square">
            <a:spAutoFit/>
          </a:bodyPr>
          <a:lstStyle/>
          <a:p>
            <a:r>
              <a:rPr lang="ru-RU" sz="2000" dirty="0"/>
              <a:t>позволяет определить вероятность какого-либо события при условии, что произошло другое статистически взаимозависимое с ним событие.</a:t>
            </a:r>
          </a:p>
        </p:txBody>
      </p:sp>
      <p:graphicFrame>
        <p:nvGraphicFramePr>
          <p:cNvPr id="13" name="Объект 12"/>
          <p:cNvGraphicFramePr>
            <a:graphicFrameLocks noChangeAspect="1"/>
          </p:cNvGraphicFramePr>
          <p:nvPr>
            <p:extLst>
              <p:ext uri="{D42A27DB-BD31-4B8C-83A1-F6EECF244321}">
                <p14:modId xmlns:p14="http://schemas.microsoft.com/office/powerpoint/2010/main" val="3116316326"/>
              </p:ext>
            </p:extLst>
          </p:nvPr>
        </p:nvGraphicFramePr>
        <p:xfrm>
          <a:off x="781050" y="2761497"/>
          <a:ext cx="560858" cy="334128"/>
        </p:xfrm>
        <a:graphic>
          <a:graphicData uri="http://schemas.openxmlformats.org/presentationml/2006/ole">
            <mc:AlternateContent xmlns:mc="http://schemas.openxmlformats.org/markup-compatibility/2006">
              <mc:Choice xmlns:v="urn:schemas-microsoft-com:vml" Requires="v">
                <p:oleObj spid="_x0000_s14374" name="Уравнение" r:id="rId5" imgW="444114" imgH="266469" progId="Equation.3">
                  <p:embed/>
                </p:oleObj>
              </mc:Choice>
              <mc:Fallback>
                <p:oleObj name="Уравнение" r:id="rId5" imgW="444114" imgH="26646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050" y="2761497"/>
                        <a:ext cx="560858" cy="334128"/>
                      </a:xfrm>
                      <a:prstGeom prst="rect">
                        <a:avLst/>
                      </a:prstGeom>
                      <a:noFill/>
                    </p:spPr>
                  </p:pic>
                </p:oleObj>
              </mc:Fallback>
            </mc:AlternateContent>
          </a:graphicData>
        </a:graphic>
      </p:graphicFrame>
      <p:sp>
        <p:nvSpPr>
          <p:cNvPr id="15" name="Прямоугольник 14"/>
          <p:cNvSpPr/>
          <p:nvPr/>
        </p:nvSpPr>
        <p:spPr>
          <a:xfrm>
            <a:off x="470233" y="2714344"/>
            <a:ext cx="10326217" cy="707886"/>
          </a:xfrm>
          <a:prstGeom prst="rect">
            <a:avLst/>
          </a:prstGeom>
        </p:spPr>
        <p:txBody>
          <a:bodyPr wrap="square">
            <a:spAutoFit/>
          </a:bodyPr>
          <a:lstStyle/>
          <a:p>
            <a:pPr marL="342900" indent="-342900">
              <a:buFont typeface="Arial" panose="020B0604020202020204" pitchFamily="34" charset="0"/>
              <a:buChar char="•"/>
            </a:pPr>
            <a:r>
              <a:rPr lang="ru-RU" sz="2000" dirty="0" smtClean="0"/>
              <a:t>         - одинакова </a:t>
            </a:r>
            <a:r>
              <a:rPr lang="ru-RU" sz="2000" dirty="0"/>
              <a:t>для различных классов и может быть исключена из дальнейшего </a:t>
            </a:r>
            <a:r>
              <a:rPr lang="ru-RU" sz="2000" dirty="0" smtClean="0"/>
              <a:t>рассмотрения  </a:t>
            </a:r>
            <a:endParaRPr lang="ru-RU" sz="2000" dirty="0"/>
          </a:p>
        </p:txBody>
      </p:sp>
      <p:sp>
        <p:nvSpPr>
          <p:cNvPr id="16" name="TextBox 15"/>
          <p:cNvSpPr txBox="1"/>
          <p:nvPr/>
        </p:nvSpPr>
        <p:spPr>
          <a:xfrm>
            <a:off x="470233" y="3411190"/>
            <a:ext cx="11315700" cy="1015663"/>
          </a:xfrm>
          <a:prstGeom prst="rect">
            <a:avLst/>
          </a:prstGeom>
          <a:noFill/>
        </p:spPr>
        <p:txBody>
          <a:bodyPr wrap="square" rtlCol="0">
            <a:spAutoFit/>
          </a:bodyPr>
          <a:lstStyle/>
          <a:p>
            <a:pPr marL="342900" indent="-342900">
              <a:buFont typeface="Arial" panose="020B0604020202020204" pitchFamily="34" charset="0"/>
              <a:buChar char="•"/>
            </a:pPr>
            <a:r>
              <a:rPr lang="ru-RU" sz="2000" u="sng" dirty="0"/>
              <a:t>Допущение</a:t>
            </a:r>
            <a:r>
              <a:rPr lang="ru-RU" sz="2000" dirty="0"/>
              <a:t>: </a:t>
            </a:r>
            <a:r>
              <a:rPr lang="ru-RU" sz="2000" dirty="0" smtClean="0"/>
              <a:t>признаки (свойства, термины,…), которыми описывается объект, независимы между собой.</a:t>
            </a:r>
          </a:p>
          <a:p>
            <a:pPr marL="342900" indent="-342900">
              <a:buFont typeface="Arial" panose="020B0604020202020204" pitchFamily="34" charset="0"/>
              <a:buChar char="•"/>
            </a:pPr>
            <a:r>
              <a:rPr lang="ru-RU" sz="2000" dirty="0" smtClean="0"/>
              <a:t>Данное допущение значительно упрощает задачу, но крайне редко выполняется на практике</a:t>
            </a:r>
            <a:endParaRPr lang="ru-RU" sz="2000" dirty="0"/>
          </a:p>
        </p:txBody>
      </p:sp>
      <p:graphicFrame>
        <p:nvGraphicFramePr>
          <p:cNvPr id="18" name="Объект 17"/>
          <p:cNvGraphicFramePr>
            <a:graphicFrameLocks noChangeAspect="1"/>
          </p:cNvGraphicFramePr>
          <p:nvPr>
            <p:extLst>
              <p:ext uri="{D42A27DB-BD31-4B8C-83A1-F6EECF244321}">
                <p14:modId xmlns:p14="http://schemas.microsoft.com/office/powerpoint/2010/main" val="3368736256"/>
              </p:ext>
            </p:extLst>
          </p:nvPr>
        </p:nvGraphicFramePr>
        <p:xfrm>
          <a:off x="4506783" y="4339735"/>
          <a:ext cx="2253118" cy="585556"/>
        </p:xfrm>
        <a:graphic>
          <a:graphicData uri="http://schemas.openxmlformats.org/presentationml/2006/ole">
            <mc:AlternateContent xmlns:mc="http://schemas.openxmlformats.org/markup-compatibility/2006">
              <mc:Choice xmlns:v="urn:schemas-microsoft-com:vml" Requires="v">
                <p:oleObj spid="_x0000_s14375" name="Уравнение" r:id="rId7" imgW="1688367" imgH="431613" progId="Equation.3">
                  <p:embed/>
                </p:oleObj>
              </mc:Choice>
              <mc:Fallback>
                <p:oleObj name="Уравнение" r:id="rId7" imgW="1688367" imgH="431613"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6783" y="4339735"/>
                        <a:ext cx="2253118" cy="585556"/>
                      </a:xfrm>
                      <a:prstGeom prst="rect">
                        <a:avLst/>
                      </a:prstGeom>
                      <a:noFill/>
                    </p:spPr>
                  </p:pic>
                </p:oleObj>
              </mc:Fallback>
            </mc:AlternateContent>
          </a:graphicData>
        </a:graphic>
      </p:graphicFrame>
      <p:sp>
        <p:nvSpPr>
          <p:cNvPr id="19" name="Rectangle 12"/>
          <p:cNvSpPr>
            <a:spLocks noChangeArrowheads="1"/>
          </p:cNvSpPr>
          <p:nvPr/>
        </p:nvSpPr>
        <p:spPr bwMode="auto">
          <a:xfrm flipV="1">
            <a:off x="4392483" y="5603658"/>
            <a:ext cx="141604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p:cNvGraphicFramePr>
            <a:graphicFrameLocks noChangeAspect="1"/>
          </p:cNvGraphicFramePr>
          <p:nvPr>
            <p:extLst>
              <p:ext uri="{D42A27DB-BD31-4B8C-83A1-F6EECF244321}">
                <p14:modId xmlns:p14="http://schemas.microsoft.com/office/powerpoint/2010/main" val="1020968075"/>
              </p:ext>
            </p:extLst>
          </p:nvPr>
        </p:nvGraphicFramePr>
        <p:xfrm>
          <a:off x="4233896" y="5439278"/>
          <a:ext cx="2798892" cy="608455"/>
        </p:xfrm>
        <a:graphic>
          <a:graphicData uri="http://schemas.openxmlformats.org/presentationml/2006/ole">
            <mc:AlternateContent xmlns:mc="http://schemas.openxmlformats.org/markup-compatibility/2006">
              <mc:Choice xmlns:v="urn:schemas-microsoft-com:vml" Requires="v">
                <p:oleObj spid="_x0000_s14376" name="Уравнение" r:id="rId9" imgW="2413000" imgH="520700" progId="Equation.3">
                  <p:embed/>
                </p:oleObj>
              </mc:Choice>
              <mc:Fallback>
                <p:oleObj name="Уравнение" r:id="rId9" imgW="2413000" imgH="5207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3896" y="5439278"/>
                        <a:ext cx="2798892" cy="608455"/>
                      </a:xfrm>
                      <a:prstGeom prst="rect">
                        <a:avLst/>
                      </a:prstGeom>
                      <a:noFill/>
                    </p:spPr>
                  </p:pic>
                </p:oleObj>
              </mc:Fallback>
            </mc:AlternateContent>
          </a:graphicData>
        </a:graphic>
      </p:graphicFrame>
      <p:sp>
        <p:nvSpPr>
          <p:cNvPr id="21" name="Стрелка вниз 20"/>
          <p:cNvSpPr/>
          <p:nvPr/>
        </p:nvSpPr>
        <p:spPr>
          <a:xfrm>
            <a:off x="5458717" y="5016475"/>
            <a:ext cx="349250" cy="331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18233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506412"/>
          </a:xfrm>
        </p:spPr>
        <p:txBody>
          <a:bodyPr>
            <a:noAutofit/>
          </a:bodyPr>
          <a:lstStyle/>
          <a:p>
            <a:r>
              <a:rPr lang="ru-RU" sz="3600" i="1" dirty="0">
                <a:solidFill>
                  <a:schemeClr val="tx2">
                    <a:lumMod val="60000"/>
                    <a:lumOff val="40000"/>
                  </a:schemeClr>
                </a:solidFill>
              </a:rPr>
              <a:t>Наивный байесовский метод </a:t>
            </a:r>
            <a:r>
              <a:rPr lang="ru-RU" sz="3600" i="1" dirty="0" smtClean="0">
                <a:solidFill>
                  <a:schemeClr val="tx2">
                    <a:lumMod val="60000"/>
                    <a:lumOff val="40000"/>
                  </a:schemeClr>
                </a:solidFill>
              </a:rPr>
              <a:t>(2)</a:t>
            </a:r>
            <a:endParaRPr lang="ru-RU" sz="3600" i="1" dirty="0">
              <a:solidFill>
                <a:schemeClr val="tx2">
                  <a:lumMod val="60000"/>
                  <a:lumOff val="40000"/>
                </a:schemeClr>
              </a:solidFill>
            </a:endParaRPr>
          </a:p>
        </p:txBody>
      </p:sp>
      <p:sp>
        <p:nvSpPr>
          <p:cNvPr id="4" name="Нижний колонтитул 3"/>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5" name="Номер слайда 4"/>
          <p:cNvSpPr>
            <a:spLocks noGrp="1"/>
          </p:cNvSpPr>
          <p:nvPr>
            <p:ph type="sldNum" sz="quarter" idx="12"/>
          </p:nvPr>
        </p:nvSpPr>
        <p:spPr/>
        <p:txBody>
          <a:bodyPr/>
          <a:lstStyle/>
          <a:p>
            <a:fld id="{42B5FB3D-FCB6-4F02-96CD-8C0D52B29842}" type="slidenum">
              <a:rPr lang="ru-RU" smtClean="0"/>
              <a:t>3</a:t>
            </a:fld>
            <a:endParaRPr lang="ru-RU"/>
          </a:p>
        </p:txBody>
      </p:sp>
      <p:graphicFrame>
        <p:nvGraphicFramePr>
          <p:cNvPr id="14" name="Объект 13"/>
          <p:cNvGraphicFramePr>
            <a:graphicFrameLocks noChangeAspect="1"/>
          </p:cNvGraphicFramePr>
          <p:nvPr>
            <p:extLst>
              <p:ext uri="{D42A27DB-BD31-4B8C-83A1-F6EECF244321}">
                <p14:modId xmlns:p14="http://schemas.microsoft.com/office/powerpoint/2010/main" val="3355716642"/>
              </p:ext>
            </p:extLst>
          </p:nvPr>
        </p:nvGraphicFramePr>
        <p:xfrm>
          <a:off x="4429125" y="938213"/>
          <a:ext cx="2803525" cy="600075"/>
        </p:xfrm>
        <a:graphic>
          <a:graphicData uri="http://schemas.openxmlformats.org/presentationml/2006/ole">
            <mc:AlternateContent xmlns:mc="http://schemas.openxmlformats.org/markup-compatibility/2006">
              <mc:Choice xmlns:v="urn:schemas-microsoft-com:vml" Requires="v">
                <p:oleObj spid="_x0000_s16424" name="Уравнение" r:id="rId3" imgW="2031840" imgH="431640" progId="Equation.3">
                  <p:embed/>
                </p:oleObj>
              </mc:Choice>
              <mc:Fallback>
                <p:oleObj name="Уравнение" r:id="rId3" imgW="2031840" imgH="431640" progId="Equation.3">
                  <p:embed/>
                  <p:pic>
                    <p:nvPicPr>
                      <p:cNvPr id="0" name=""/>
                      <p:cNvPicPr>
                        <a:picLocks noChangeAspect="1" noChangeArrowheads="1"/>
                      </p:cNvPicPr>
                      <p:nvPr/>
                    </p:nvPicPr>
                    <p:blipFill>
                      <a:blip r:embed="rId4"/>
                      <a:srcRect/>
                      <a:stretch>
                        <a:fillRect/>
                      </a:stretch>
                    </p:blipFill>
                    <p:spPr bwMode="auto">
                      <a:xfrm>
                        <a:off x="4429125" y="938213"/>
                        <a:ext cx="2803525" cy="600075"/>
                      </a:xfrm>
                      <a:prstGeom prst="rect">
                        <a:avLst/>
                      </a:prstGeom>
                      <a:noFill/>
                    </p:spPr>
                  </p:pic>
                </p:oleObj>
              </mc:Fallback>
            </mc:AlternateContent>
          </a:graphicData>
        </a:graphic>
      </p:graphicFrame>
      <p:graphicFrame>
        <p:nvGraphicFramePr>
          <p:cNvPr id="11" name="Объект 10"/>
          <p:cNvGraphicFramePr>
            <a:graphicFrameLocks noChangeAspect="1"/>
          </p:cNvGraphicFramePr>
          <p:nvPr>
            <p:extLst>
              <p:ext uri="{D42A27DB-BD31-4B8C-83A1-F6EECF244321}">
                <p14:modId xmlns:p14="http://schemas.microsoft.com/office/powerpoint/2010/main" val="3966606091"/>
              </p:ext>
            </p:extLst>
          </p:nvPr>
        </p:nvGraphicFramePr>
        <p:xfrm>
          <a:off x="973138" y="1641475"/>
          <a:ext cx="1006475" cy="439738"/>
        </p:xfrm>
        <a:graphic>
          <a:graphicData uri="http://schemas.openxmlformats.org/presentationml/2006/ole">
            <mc:AlternateContent xmlns:mc="http://schemas.openxmlformats.org/markup-compatibility/2006">
              <mc:Choice xmlns:v="urn:schemas-microsoft-com:vml" Requires="v">
                <p:oleObj spid="_x0000_s16425" name="Уравнение" r:id="rId5" imgW="787320" imgH="393480" progId="Equation.3">
                  <p:embed/>
                </p:oleObj>
              </mc:Choice>
              <mc:Fallback>
                <p:oleObj name="Уравнение" r:id="rId5" imgW="787320" imgH="393480" progId="Equation.3">
                  <p:embed/>
                  <p:pic>
                    <p:nvPicPr>
                      <p:cNvPr id="0" name="Object 1"/>
                      <p:cNvPicPr>
                        <a:picLocks noChangeAspect="1" noChangeArrowheads="1"/>
                      </p:cNvPicPr>
                      <p:nvPr/>
                    </p:nvPicPr>
                    <p:blipFill>
                      <a:blip r:embed="rId6"/>
                      <a:srcRect/>
                      <a:stretch>
                        <a:fillRect/>
                      </a:stretch>
                    </p:blipFill>
                    <p:spPr bwMode="auto">
                      <a:xfrm>
                        <a:off x="973138" y="1641475"/>
                        <a:ext cx="1006475" cy="439738"/>
                      </a:xfrm>
                      <a:prstGeom prst="rect">
                        <a:avLst/>
                      </a:prstGeom>
                      <a:noFill/>
                    </p:spPr>
                  </p:pic>
                </p:oleObj>
              </mc:Fallback>
            </mc:AlternateContent>
          </a:graphicData>
        </a:graphic>
      </p:graphicFrame>
      <p:sp>
        <p:nvSpPr>
          <p:cNvPr id="17" name="Прямоугольник 16"/>
          <p:cNvSpPr/>
          <p:nvPr/>
        </p:nvSpPr>
        <p:spPr>
          <a:xfrm>
            <a:off x="609600" y="1679720"/>
            <a:ext cx="10326217" cy="477054"/>
          </a:xfrm>
          <a:prstGeom prst="rect">
            <a:avLst/>
          </a:prstGeom>
        </p:spPr>
        <p:txBody>
          <a:bodyPr wrap="square">
            <a:spAutoFit/>
          </a:bodyPr>
          <a:lstStyle/>
          <a:p>
            <a:pPr marL="342900" indent="-342900">
              <a:lnSpc>
                <a:spcPct val="125000"/>
              </a:lnSpc>
              <a:buFont typeface="Arial" panose="020B0604020202020204" pitchFamily="34" charset="0"/>
              <a:buChar char="•"/>
            </a:pPr>
            <a:r>
              <a:rPr lang="ru-RU" sz="2000" dirty="0" smtClean="0"/>
              <a:t>       </a:t>
            </a:r>
            <a:r>
              <a:rPr lang="en-US" sz="2000" dirty="0" smtClean="0"/>
              <a:t>         </a:t>
            </a:r>
            <a:r>
              <a:rPr lang="ru-RU" sz="2000" dirty="0" smtClean="0"/>
              <a:t> </a:t>
            </a:r>
            <a:r>
              <a:rPr lang="en-US" sz="2000" dirty="0" smtClean="0"/>
              <a:t> </a:t>
            </a:r>
            <a:r>
              <a:rPr lang="ru-RU" sz="2000" dirty="0" smtClean="0"/>
              <a:t> - </a:t>
            </a:r>
            <a:r>
              <a:rPr lang="ru-RU" sz="2000" dirty="0"/>
              <a:t>оценка</a:t>
            </a:r>
            <a:r>
              <a:rPr lang="ru-RU" sz="2000" dirty="0" smtClean="0"/>
              <a:t> для </a:t>
            </a:r>
            <a:r>
              <a:rPr lang="en-US" sz="2000" dirty="0"/>
              <a:t>P</a:t>
            </a:r>
            <a:r>
              <a:rPr lang="en-US" sz="2000" dirty="0" smtClean="0"/>
              <a:t>(</a:t>
            </a:r>
            <a:r>
              <a:rPr lang="en-US" sz="2000" dirty="0" err="1" smtClean="0"/>
              <a:t>Q</a:t>
            </a:r>
            <a:r>
              <a:rPr lang="en-US" sz="1400" dirty="0" err="1" smtClean="0"/>
              <a:t>k</a:t>
            </a:r>
            <a:r>
              <a:rPr lang="en-US" sz="2000" dirty="0" smtClean="0"/>
              <a:t>) – </a:t>
            </a:r>
            <a:r>
              <a:rPr lang="ru-RU" sz="2000" dirty="0" smtClean="0"/>
              <a:t>вероятность встретить </a:t>
            </a:r>
            <a:r>
              <a:rPr lang="ru-RU" sz="2000" dirty="0" smtClean="0"/>
              <a:t>объект класса </a:t>
            </a:r>
            <a:r>
              <a:rPr lang="en-US" sz="2000" dirty="0" err="1" smtClean="0"/>
              <a:t>Q</a:t>
            </a:r>
            <a:r>
              <a:rPr lang="en-US" sz="1400" dirty="0" err="1" smtClean="0"/>
              <a:t>k</a:t>
            </a:r>
            <a:r>
              <a:rPr lang="ru-RU" sz="2000" dirty="0" smtClean="0"/>
              <a:t> в </a:t>
            </a:r>
            <a:r>
              <a:rPr lang="ru-RU" sz="2000" dirty="0" smtClean="0"/>
              <a:t>выборке</a:t>
            </a:r>
            <a:endParaRPr lang="ru-RU" sz="2000" dirty="0"/>
          </a:p>
        </p:txBody>
      </p:sp>
      <p:sp>
        <p:nvSpPr>
          <p:cNvPr id="22" name="Прямоугольник 21"/>
          <p:cNvSpPr/>
          <p:nvPr/>
        </p:nvSpPr>
        <p:spPr>
          <a:xfrm>
            <a:off x="609599" y="2684830"/>
            <a:ext cx="10326217" cy="1631216"/>
          </a:xfrm>
          <a:prstGeom prst="rect">
            <a:avLst/>
          </a:prstGeom>
        </p:spPr>
        <p:txBody>
          <a:bodyPr wrap="square">
            <a:spAutoFit/>
          </a:bodyPr>
          <a:lstStyle/>
          <a:p>
            <a:pPr marL="342900" indent="-342900">
              <a:lnSpc>
                <a:spcPct val="125000"/>
              </a:lnSpc>
              <a:buFont typeface="Arial" panose="020B0604020202020204" pitchFamily="34" charset="0"/>
              <a:buChar char="•"/>
            </a:pPr>
            <a:r>
              <a:rPr lang="ru-RU" sz="2000" dirty="0" smtClean="0"/>
              <a:t>       </a:t>
            </a:r>
            <a:r>
              <a:rPr lang="en-US" sz="2000" dirty="0" smtClean="0"/>
              <a:t>               </a:t>
            </a:r>
            <a:r>
              <a:rPr lang="ru-RU" sz="2000" dirty="0" smtClean="0"/>
              <a:t> </a:t>
            </a:r>
            <a:r>
              <a:rPr lang="en-US" sz="2000" dirty="0" smtClean="0"/>
              <a:t>  </a:t>
            </a:r>
            <a:r>
              <a:rPr lang="ru-RU" sz="2000" dirty="0" smtClean="0"/>
              <a:t>-</a:t>
            </a:r>
            <a:r>
              <a:rPr lang="en-US" sz="2000" dirty="0" smtClean="0"/>
              <a:t> </a:t>
            </a:r>
            <a:r>
              <a:rPr lang="ru-RU" sz="2000" dirty="0" smtClean="0"/>
              <a:t>вероятность встретить </a:t>
            </a:r>
            <a:r>
              <a:rPr lang="ru-RU" sz="2000" dirty="0" smtClean="0"/>
              <a:t>признак </a:t>
            </a:r>
            <a:r>
              <a:rPr lang="en-US" sz="2000" dirty="0" smtClean="0"/>
              <a:t>x</a:t>
            </a:r>
            <a:r>
              <a:rPr lang="ru-RU" sz="2000" dirty="0" smtClean="0"/>
              <a:t>(</a:t>
            </a:r>
            <a:r>
              <a:rPr lang="en-US" sz="2000" dirty="0" err="1" smtClean="0"/>
              <a:t>i</a:t>
            </a:r>
            <a:r>
              <a:rPr lang="ru-RU" sz="2000" dirty="0" smtClean="0"/>
              <a:t>) в классе </a:t>
            </a:r>
            <a:r>
              <a:rPr lang="en-US" sz="2000" dirty="0" err="1" smtClean="0"/>
              <a:t>Qk</a:t>
            </a:r>
            <a:endParaRPr lang="ru-RU" sz="2000" dirty="0" smtClean="0"/>
          </a:p>
          <a:p>
            <a:pPr>
              <a:lnSpc>
                <a:spcPct val="125000"/>
              </a:lnSpc>
            </a:pPr>
            <a:r>
              <a:rPr lang="ru-RU" sz="2000" dirty="0" smtClean="0"/>
              <a:t> </a:t>
            </a:r>
          </a:p>
          <a:p>
            <a:pPr marL="342900" indent="-342900">
              <a:lnSpc>
                <a:spcPct val="125000"/>
              </a:lnSpc>
              <a:buFont typeface="Arial" panose="020B0604020202020204" pitchFamily="34" charset="0"/>
              <a:buChar char="•"/>
            </a:pPr>
            <a:r>
              <a:rPr lang="ru-RU" sz="2000" dirty="0" smtClean="0"/>
              <a:t>Часто (особенно в задачах </a:t>
            </a:r>
            <a:r>
              <a:rPr lang="en-US" sz="2000" dirty="0" smtClean="0">
                <a:solidFill>
                  <a:srgbClr val="0070C0"/>
                </a:solidFill>
              </a:rPr>
              <a:t>Text Mining</a:t>
            </a:r>
            <a:r>
              <a:rPr lang="en-US" sz="2000" dirty="0" smtClean="0"/>
              <a:t>)</a:t>
            </a:r>
            <a:r>
              <a:rPr lang="ru-RU" sz="2000" dirty="0" smtClean="0"/>
              <a:t> </a:t>
            </a:r>
            <a:r>
              <a:rPr lang="ru-RU" sz="2000" dirty="0" smtClean="0"/>
              <a:t>используется уточненная формула:	</a:t>
            </a:r>
            <a:r>
              <a:rPr lang="ru-RU" sz="2000" dirty="0"/>
              <a:t>	</a:t>
            </a:r>
            <a:r>
              <a:rPr lang="ru-RU" sz="2000" dirty="0" smtClean="0"/>
              <a:t>         </a:t>
            </a:r>
            <a:r>
              <a:rPr lang="ru-RU" sz="2000" dirty="0" smtClean="0"/>
              <a:t>где </a:t>
            </a:r>
            <a:r>
              <a:rPr lang="ru-RU" sz="2000" dirty="0" smtClean="0"/>
              <a:t>М </a:t>
            </a:r>
            <a:r>
              <a:rPr lang="ru-RU" sz="2000" dirty="0"/>
              <a:t>– общее </a:t>
            </a:r>
            <a:r>
              <a:rPr lang="ru-RU" sz="2000" dirty="0" smtClean="0"/>
              <a:t>количество</a:t>
            </a:r>
            <a:r>
              <a:rPr lang="en-US" sz="2000" dirty="0" smtClean="0"/>
              <a:t> </a:t>
            </a:r>
            <a:r>
              <a:rPr lang="ru-RU" sz="2000" dirty="0" smtClean="0"/>
              <a:t>признаков (</a:t>
            </a:r>
            <a:r>
              <a:rPr lang="ru-RU" sz="2000" dirty="0" smtClean="0">
                <a:solidFill>
                  <a:srgbClr val="0070C0"/>
                </a:solidFill>
              </a:rPr>
              <a:t>терминов</a:t>
            </a:r>
            <a:r>
              <a:rPr lang="ru-RU" sz="2000" dirty="0" smtClean="0"/>
              <a:t>) </a:t>
            </a:r>
            <a:r>
              <a:rPr lang="ru-RU" sz="2000" dirty="0"/>
              <a:t>во всех </a:t>
            </a:r>
            <a:r>
              <a:rPr lang="ru-RU" sz="2000" dirty="0" smtClean="0"/>
              <a:t>объектах (</a:t>
            </a:r>
            <a:r>
              <a:rPr lang="ru-RU" sz="2000" dirty="0" smtClean="0">
                <a:solidFill>
                  <a:srgbClr val="0070C0"/>
                </a:solidFill>
              </a:rPr>
              <a:t>документах</a:t>
            </a:r>
            <a:r>
              <a:rPr lang="ru-RU" sz="2000" dirty="0" smtClean="0"/>
              <a:t>) выборки</a:t>
            </a:r>
            <a:endParaRPr lang="ru-RU" sz="2000" dirty="0"/>
          </a:p>
        </p:txBody>
      </p:sp>
      <p:sp>
        <p:nvSpPr>
          <p:cNvPr id="23"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4" name="Объект 23"/>
          <p:cNvGraphicFramePr>
            <a:graphicFrameLocks noChangeAspect="1"/>
          </p:cNvGraphicFramePr>
          <p:nvPr>
            <p:extLst>
              <p:ext uri="{D42A27DB-BD31-4B8C-83A1-F6EECF244321}">
                <p14:modId xmlns:p14="http://schemas.microsoft.com/office/powerpoint/2010/main" val="2246681758"/>
              </p:ext>
            </p:extLst>
          </p:nvPr>
        </p:nvGraphicFramePr>
        <p:xfrm>
          <a:off x="884238" y="2595563"/>
          <a:ext cx="1446212" cy="581025"/>
        </p:xfrm>
        <a:graphic>
          <a:graphicData uri="http://schemas.openxmlformats.org/presentationml/2006/ole">
            <mc:AlternateContent xmlns:mc="http://schemas.openxmlformats.org/markup-compatibility/2006">
              <mc:Choice xmlns:v="urn:schemas-microsoft-com:vml" Requires="v">
                <p:oleObj spid="_x0000_s16426" name="Уравнение" r:id="rId7" imgW="1091880" imgH="431640" progId="Equation.3">
                  <p:embed/>
                </p:oleObj>
              </mc:Choice>
              <mc:Fallback>
                <p:oleObj name="Уравнение" r:id="rId7" imgW="1091880" imgH="431640" progId="Equation.3">
                  <p:embed/>
                  <p:pic>
                    <p:nvPicPr>
                      <p:cNvPr id="0" name="Object 7"/>
                      <p:cNvPicPr>
                        <a:picLocks noChangeAspect="1" noChangeArrowheads="1"/>
                      </p:cNvPicPr>
                      <p:nvPr/>
                    </p:nvPicPr>
                    <p:blipFill>
                      <a:blip r:embed="rId8"/>
                      <a:srcRect/>
                      <a:stretch>
                        <a:fillRect/>
                      </a:stretch>
                    </p:blipFill>
                    <p:spPr bwMode="auto">
                      <a:xfrm>
                        <a:off x="884238" y="2595563"/>
                        <a:ext cx="1446212" cy="581025"/>
                      </a:xfrm>
                      <a:prstGeom prst="rect">
                        <a:avLst/>
                      </a:prstGeom>
                      <a:noFill/>
                    </p:spPr>
                  </p:pic>
                </p:oleObj>
              </mc:Fallback>
            </mc:AlternateContent>
          </a:graphicData>
        </a:graphic>
      </p:graphicFrame>
      <p:graphicFrame>
        <p:nvGraphicFramePr>
          <p:cNvPr id="26" name="Объект 25"/>
          <p:cNvGraphicFramePr>
            <a:graphicFrameLocks noChangeAspect="1"/>
          </p:cNvGraphicFramePr>
          <p:nvPr>
            <p:extLst>
              <p:ext uri="{D42A27DB-BD31-4B8C-83A1-F6EECF244321}">
                <p14:modId xmlns:p14="http://schemas.microsoft.com/office/powerpoint/2010/main" val="4233478212"/>
              </p:ext>
            </p:extLst>
          </p:nvPr>
        </p:nvGraphicFramePr>
        <p:xfrm>
          <a:off x="3778668" y="4893773"/>
          <a:ext cx="3738562" cy="968375"/>
        </p:xfrm>
        <a:graphic>
          <a:graphicData uri="http://schemas.openxmlformats.org/presentationml/2006/ole">
            <mc:AlternateContent xmlns:mc="http://schemas.openxmlformats.org/markup-compatibility/2006">
              <mc:Choice xmlns:v="urn:schemas-microsoft-com:vml" Requires="v">
                <p:oleObj spid="_x0000_s16427" name="Уравнение" r:id="rId9" imgW="2222280" imgH="558720" progId="Equation.3">
                  <p:embed/>
                </p:oleObj>
              </mc:Choice>
              <mc:Fallback>
                <p:oleObj name="Уравнение" r:id="rId9" imgW="2222280" imgH="558720" progId="Equation.3">
                  <p:embed/>
                  <p:pic>
                    <p:nvPicPr>
                      <p:cNvPr id="0" name="Object 9"/>
                      <p:cNvPicPr>
                        <a:picLocks noChangeAspect="1" noChangeArrowheads="1"/>
                      </p:cNvPicPr>
                      <p:nvPr/>
                    </p:nvPicPr>
                    <p:blipFill>
                      <a:blip r:embed="rId10"/>
                      <a:srcRect/>
                      <a:stretch>
                        <a:fillRect/>
                      </a:stretch>
                    </p:blipFill>
                    <p:spPr bwMode="auto">
                      <a:xfrm>
                        <a:off x="3778668" y="4893773"/>
                        <a:ext cx="3738562" cy="968375"/>
                      </a:xfrm>
                      <a:prstGeom prst="rect">
                        <a:avLst/>
                      </a:prstGeom>
                      <a:noFill/>
                    </p:spPr>
                  </p:pic>
                </p:oleObj>
              </mc:Fallback>
            </mc:AlternateContent>
          </a:graphicData>
        </a:graphic>
      </p:graphicFrame>
      <p:sp>
        <p:nvSpPr>
          <p:cNvPr id="27" name="Стрелка вниз 26"/>
          <p:cNvSpPr/>
          <p:nvPr/>
        </p:nvSpPr>
        <p:spPr>
          <a:xfrm>
            <a:off x="5472530" y="4455252"/>
            <a:ext cx="349250" cy="331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2522262745"/>
              </p:ext>
            </p:extLst>
          </p:nvPr>
        </p:nvGraphicFramePr>
        <p:xfrm>
          <a:off x="9238414" y="3346108"/>
          <a:ext cx="1882181" cy="598482"/>
        </p:xfrm>
        <a:graphic>
          <a:graphicData uri="http://schemas.openxmlformats.org/presentationml/2006/ole">
            <mc:AlternateContent xmlns:mc="http://schemas.openxmlformats.org/markup-compatibility/2006">
              <mc:Choice xmlns:v="urn:schemas-microsoft-com:vml" Requires="v">
                <p:oleObj spid="_x0000_s16428" name="Уравнение" r:id="rId11" imgW="1358640" imgH="431640" progId="Equation.3">
                  <p:embed/>
                </p:oleObj>
              </mc:Choice>
              <mc:Fallback>
                <p:oleObj name="Уравнение" r:id="rId11" imgW="1358640" imgH="431640" progId="Equation.3">
                  <p:embed/>
                  <p:pic>
                    <p:nvPicPr>
                      <p:cNvPr id="0" name="Object 13"/>
                      <p:cNvPicPr>
                        <a:picLocks noChangeAspect="1" noChangeArrowheads="1"/>
                      </p:cNvPicPr>
                      <p:nvPr/>
                    </p:nvPicPr>
                    <p:blipFill>
                      <a:blip r:embed="rId12"/>
                      <a:srcRect/>
                      <a:stretch>
                        <a:fillRect/>
                      </a:stretch>
                    </p:blipFill>
                    <p:spPr bwMode="auto">
                      <a:xfrm>
                        <a:off x="9238414" y="3346108"/>
                        <a:ext cx="1882181" cy="598482"/>
                      </a:xfrm>
                      <a:prstGeom prst="rect">
                        <a:avLst/>
                      </a:prstGeom>
                      <a:noFill/>
                    </p:spPr>
                  </p:pic>
                </p:oleObj>
              </mc:Fallback>
            </mc:AlternateContent>
          </a:graphicData>
        </a:graphic>
      </p:graphicFrame>
    </p:spTree>
    <p:extLst>
      <p:ext uri="{BB962C8B-B14F-4D97-AF65-F5344CB8AC3E}">
        <p14:creationId xmlns:p14="http://schemas.microsoft.com/office/powerpoint/2010/main" val="1794860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66281"/>
            <a:ext cx="11713034" cy="694418"/>
          </a:xfrm>
        </p:spPr>
        <p:txBody>
          <a:bodyPr>
            <a:noAutofit/>
          </a:bodyPr>
          <a:lstStyle/>
          <a:p>
            <a:r>
              <a:rPr lang="ru-RU" sz="3600" i="1" dirty="0" smtClean="0">
                <a:solidFill>
                  <a:schemeClr val="tx2">
                    <a:lumMod val="60000"/>
                    <a:lumOff val="40000"/>
                  </a:schemeClr>
                </a:solidFill>
              </a:rPr>
              <a:t>Метод деревьев решений</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4</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TextBox 16"/>
          <p:cNvSpPr txBox="1"/>
          <p:nvPr/>
        </p:nvSpPr>
        <p:spPr>
          <a:xfrm>
            <a:off x="510121" y="993507"/>
            <a:ext cx="3287179" cy="5355312"/>
          </a:xfrm>
          <a:prstGeom prst="rect">
            <a:avLst/>
          </a:prstGeom>
          <a:noFill/>
        </p:spPr>
        <p:txBody>
          <a:bodyPr wrap="square" rtlCol="0">
            <a:spAutoFit/>
          </a:bodyPr>
          <a:lstStyle/>
          <a:p>
            <a:pPr algn="just"/>
            <a:r>
              <a:rPr lang="ru-RU" dirty="0" smtClean="0"/>
              <a:t>Средство </a:t>
            </a:r>
            <a:r>
              <a:rPr lang="ru-RU" dirty="0"/>
              <a:t>поддержки принятия решений, использующееся в статистике и анализе данных для прогнозных </a:t>
            </a:r>
            <a:r>
              <a:rPr lang="ru-RU" dirty="0" smtClean="0"/>
              <a:t>моделей.</a:t>
            </a:r>
          </a:p>
          <a:p>
            <a:pPr algn="just"/>
            <a:r>
              <a:rPr lang="ru-RU" dirty="0"/>
              <a:t>В методе деревьев решений </a:t>
            </a:r>
            <a:r>
              <a:rPr lang="ru-RU" dirty="0" smtClean="0"/>
              <a:t>проводится </a:t>
            </a:r>
            <a:r>
              <a:rPr lang="ru-RU" dirty="0"/>
              <a:t>последовательное </a:t>
            </a:r>
            <a:r>
              <a:rPr lang="ru-RU" dirty="0" smtClean="0"/>
              <a:t>разделение множества </a:t>
            </a:r>
            <a:r>
              <a:rPr lang="ru-RU" dirty="0" smtClean="0"/>
              <a:t>объектов на </a:t>
            </a:r>
            <a:r>
              <a:rPr lang="ru-RU" dirty="0"/>
              <a:t>основе значений выбранного </a:t>
            </a:r>
            <a:r>
              <a:rPr lang="ru-RU" dirty="0" smtClean="0"/>
              <a:t>признака, </a:t>
            </a:r>
            <a:r>
              <a:rPr lang="ru-RU" dirty="0"/>
              <a:t>в результате чего строится дерево, содержащее нетерминальные узлы (узлы проверок), в которых происходит разбиение по выбранному атрибуту, и терминальные узлы (узлы ответа), в которых должны находиться элементы одного </a:t>
            </a:r>
            <a:r>
              <a:rPr lang="ru-RU" dirty="0" smtClean="0"/>
              <a:t>класса.</a:t>
            </a:r>
            <a:endParaRPr lang="ru-RU" dirty="0"/>
          </a:p>
        </p:txBody>
      </p:sp>
      <p:pic>
        <p:nvPicPr>
          <p:cNvPr id="37902" name="Picture 14" descr="http://www.soletopia.com/wp-content/uploads/2013/04/paisley-shirt-bear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4842" y="3282035"/>
            <a:ext cx="1867721" cy="280158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http://diletant.media/upload/iblock/b9f/b9f2718ec485dd6753eccbd932ef811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2208" y="3284150"/>
            <a:ext cx="2246312" cy="2894400"/>
          </a:xfrm>
          <a:prstGeom prst="rect">
            <a:avLst/>
          </a:prstGeom>
          <a:noFill/>
          <a:extLst>
            <a:ext uri="{909E8E84-426E-40DD-AFC4-6F175D3DCCD1}">
              <a14:hiddenFill xmlns:a14="http://schemas.microsoft.com/office/drawing/2010/main">
                <a:solidFill>
                  <a:srgbClr val="FFFFFF"/>
                </a:solidFill>
              </a14:hiddenFill>
            </a:ext>
          </a:extLst>
        </p:spPr>
      </p:pic>
      <p:pic>
        <p:nvPicPr>
          <p:cNvPr id="37900" name="Picture 12" descr="https://yt3.ggpht.com/-IomMxbmsjmk/AAAAAAAAAAI/AAAAAAAAAAA/veNJSPsFcKI/s900-c-k-no-mo-rj-c0xffffff/phot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2312" y="3296145"/>
            <a:ext cx="2592780" cy="2882405"/>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Группа 74"/>
          <p:cNvGrpSpPr/>
          <p:nvPr/>
        </p:nvGrpSpPr>
        <p:grpSpPr>
          <a:xfrm>
            <a:off x="6508926" y="993238"/>
            <a:ext cx="4627714" cy="2034638"/>
            <a:chOff x="6508926" y="993238"/>
            <a:chExt cx="4627714" cy="2034638"/>
          </a:xfrm>
        </p:grpSpPr>
        <p:grpSp>
          <p:nvGrpSpPr>
            <p:cNvPr id="32" name="Группа 31"/>
            <p:cNvGrpSpPr/>
            <p:nvPr/>
          </p:nvGrpSpPr>
          <p:grpSpPr>
            <a:xfrm>
              <a:off x="6995730" y="993238"/>
              <a:ext cx="4140910" cy="1181100"/>
              <a:chOff x="3285006" y="3111500"/>
              <a:chExt cx="4140910" cy="1181100"/>
            </a:xfrm>
          </p:grpSpPr>
          <p:sp>
            <p:nvSpPr>
              <p:cNvPr id="18" name="Прямоугольник 17"/>
              <p:cNvSpPr/>
              <p:nvPr/>
            </p:nvSpPr>
            <p:spPr>
              <a:xfrm>
                <a:off x="4102100" y="3111500"/>
                <a:ext cx="17145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Есть борода?</a:t>
                </a:r>
                <a:endParaRPr lang="ru-RU" dirty="0"/>
              </a:p>
            </p:txBody>
          </p:sp>
          <p:cxnSp>
            <p:nvCxnSpPr>
              <p:cNvPr id="22" name="Прямая со стрелкой 21"/>
              <p:cNvCxnSpPr/>
              <p:nvPr/>
            </p:nvCxnSpPr>
            <p:spPr>
              <a:xfrm flipH="1">
                <a:off x="3632200" y="3733800"/>
                <a:ext cx="749300" cy="55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a:off x="5549900" y="3733800"/>
                <a:ext cx="774700" cy="55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85006" y="3796268"/>
                <a:ext cx="588494" cy="369332"/>
              </a:xfrm>
              <a:prstGeom prst="rect">
                <a:avLst/>
              </a:prstGeom>
              <a:noFill/>
            </p:spPr>
            <p:txBody>
              <a:bodyPr wrap="none" rtlCol="0">
                <a:spAutoFit/>
              </a:bodyPr>
              <a:lstStyle/>
              <a:p>
                <a:r>
                  <a:rPr lang="ru-RU" dirty="0" smtClean="0"/>
                  <a:t>Есть</a:t>
                </a:r>
                <a:endParaRPr lang="ru-RU" dirty="0"/>
              </a:p>
            </p:txBody>
          </p:sp>
          <p:sp>
            <p:nvSpPr>
              <p:cNvPr id="29" name="TextBox 28"/>
              <p:cNvSpPr txBox="1"/>
              <p:nvPr/>
            </p:nvSpPr>
            <p:spPr>
              <a:xfrm>
                <a:off x="6096000" y="3796268"/>
                <a:ext cx="1329916" cy="369332"/>
              </a:xfrm>
              <a:prstGeom prst="rect">
                <a:avLst/>
              </a:prstGeom>
              <a:noFill/>
            </p:spPr>
            <p:txBody>
              <a:bodyPr wrap="none" rtlCol="0">
                <a:spAutoFit/>
              </a:bodyPr>
              <a:lstStyle/>
              <a:p>
                <a:r>
                  <a:rPr lang="ru-RU" dirty="0" smtClean="0"/>
                  <a:t>Бороды нет</a:t>
                </a:r>
                <a:endParaRPr lang="ru-RU" dirty="0"/>
              </a:p>
            </p:txBody>
          </p:sp>
        </p:grpSp>
        <p:sp>
          <p:nvSpPr>
            <p:cNvPr id="74" name="Овал 73"/>
            <p:cNvSpPr/>
            <p:nvPr/>
          </p:nvSpPr>
          <p:spPr>
            <a:xfrm>
              <a:off x="6508926" y="2174338"/>
              <a:ext cx="1758773" cy="8535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Скажу «Да»</a:t>
              </a:r>
              <a:endParaRPr lang="ru-RU" dirty="0"/>
            </a:p>
          </p:txBody>
        </p:sp>
        <p:sp>
          <p:nvSpPr>
            <p:cNvPr id="84" name="Овал 83"/>
            <p:cNvSpPr/>
            <p:nvPr/>
          </p:nvSpPr>
          <p:spPr>
            <a:xfrm>
              <a:off x="9324124" y="2171945"/>
              <a:ext cx="1762976" cy="8535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«Нет» мой ответ</a:t>
              </a:r>
              <a:endParaRPr lang="ru-RU" dirty="0"/>
            </a:p>
          </p:txBody>
        </p:sp>
      </p:grpSp>
      <p:pic>
        <p:nvPicPr>
          <p:cNvPr id="37905" name="Picture 17" descr="C:\Users\Andrey\Pictures\ДР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7114" y="955407"/>
            <a:ext cx="5349526" cy="5223143"/>
          </a:xfrm>
          <a:prstGeom prst="rect">
            <a:avLst/>
          </a:prstGeom>
          <a:noFill/>
          <a:extLst>
            <a:ext uri="{909E8E84-426E-40DD-AFC4-6F175D3DCCD1}">
              <a14:hiddenFill xmlns:a14="http://schemas.microsoft.com/office/drawing/2010/main">
                <a:solidFill>
                  <a:srgbClr val="FFFFFF"/>
                </a:solidFill>
              </a14:hiddenFill>
            </a:ext>
          </a:extLst>
        </p:spPr>
      </p:pic>
      <p:pic>
        <p:nvPicPr>
          <p:cNvPr id="37906" name="Picture 18" descr="C:\Users\Andrey\Pictures\др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6858" y="931742"/>
            <a:ext cx="6650038" cy="515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39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9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9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9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200" i="1" dirty="0" smtClean="0">
                <a:solidFill>
                  <a:schemeClr val="tx2">
                    <a:lumMod val="60000"/>
                    <a:lumOff val="40000"/>
                  </a:schemeClr>
                </a:solidFill>
              </a:rPr>
              <a:t>Метод деревьев решений</a:t>
            </a:r>
            <a:r>
              <a:rPr lang="en-US" sz="3200" i="1" dirty="0" smtClean="0">
                <a:solidFill>
                  <a:schemeClr val="tx2">
                    <a:lumMod val="60000"/>
                    <a:lumOff val="40000"/>
                  </a:schemeClr>
                </a:solidFill>
              </a:rPr>
              <a:t>. </a:t>
            </a:r>
            <a:r>
              <a:rPr lang="ru-RU" sz="3200" i="1" dirty="0" smtClean="0">
                <a:solidFill>
                  <a:schemeClr val="tx2">
                    <a:lumMod val="60000"/>
                    <a:lumOff val="40000"/>
                  </a:schemeClr>
                </a:solidFill>
              </a:rPr>
              <a:t>Критерий прироста информации</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5</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2" name="TextBox 61"/>
          <p:cNvSpPr txBox="1"/>
          <p:nvPr/>
        </p:nvSpPr>
        <p:spPr>
          <a:xfrm>
            <a:off x="635001" y="800100"/>
            <a:ext cx="11125200" cy="914400"/>
          </a:xfrm>
          <a:prstGeom prst="rect">
            <a:avLst/>
          </a:prstGeom>
          <a:noFill/>
        </p:spPr>
        <p:txBody>
          <a:bodyPr wrap="square" rtlCol="0">
            <a:spAutoFit/>
          </a:bodyPr>
          <a:lstStyle/>
          <a:p>
            <a:r>
              <a:rPr lang="ru-RU" dirty="0"/>
              <a:t>Для выбора наиболее информативного признака, по которому проводится разбиение, в методе деревьев решений чаще всего используется </a:t>
            </a:r>
            <a:r>
              <a:rPr lang="ru-RU" i="1" dirty="0"/>
              <a:t>теоретико-информационный (</a:t>
            </a:r>
            <a:r>
              <a:rPr lang="ru-RU" i="1" dirty="0" err="1"/>
              <a:t>энтропийный</a:t>
            </a:r>
            <a:r>
              <a:rPr lang="ru-RU" i="1" dirty="0"/>
              <a:t>) подход</a:t>
            </a:r>
            <a:r>
              <a:rPr lang="ru-RU" dirty="0"/>
              <a:t>.</a:t>
            </a:r>
          </a:p>
          <a:p>
            <a:endParaRPr lang="ru-RU" dirty="0"/>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7889" name="Объект 37888"/>
          <p:cNvGraphicFramePr>
            <a:graphicFrameLocks noChangeAspect="1"/>
          </p:cNvGraphicFramePr>
          <p:nvPr>
            <p:extLst>
              <p:ext uri="{D42A27DB-BD31-4B8C-83A1-F6EECF244321}">
                <p14:modId xmlns:p14="http://schemas.microsoft.com/office/powerpoint/2010/main" val="4177178767"/>
              </p:ext>
            </p:extLst>
          </p:nvPr>
        </p:nvGraphicFramePr>
        <p:xfrm>
          <a:off x="4274612" y="2693928"/>
          <a:ext cx="3147477" cy="378742"/>
        </p:xfrm>
        <a:graphic>
          <a:graphicData uri="http://schemas.openxmlformats.org/presentationml/2006/ole">
            <mc:AlternateContent xmlns:mc="http://schemas.openxmlformats.org/markup-compatibility/2006">
              <mc:Choice xmlns:v="urn:schemas-microsoft-com:vml" Requires="v">
                <p:oleObj spid="_x0000_s17410" name="Формула" r:id="rId3" imgW="2298700" imgH="279400" progId="Equation.3">
                  <p:embed/>
                </p:oleObj>
              </mc:Choice>
              <mc:Fallback>
                <p:oleObj name="Формула" r:id="rId3" imgW="22987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4612" y="2693928"/>
                        <a:ext cx="3147477" cy="378742"/>
                      </a:xfrm>
                      <a:prstGeom prst="rect">
                        <a:avLst/>
                      </a:prstGeom>
                      <a:noFill/>
                    </p:spPr>
                  </p:pic>
                </p:oleObj>
              </mc:Fallback>
            </mc:AlternateContent>
          </a:graphicData>
        </a:graphic>
      </p:graphicFrame>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7891" name="Объект 37890"/>
          <p:cNvGraphicFramePr>
            <a:graphicFrameLocks noChangeAspect="1"/>
          </p:cNvGraphicFramePr>
          <p:nvPr>
            <p:extLst>
              <p:ext uri="{D42A27DB-BD31-4B8C-83A1-F6EECF244321}">
                <p14:modId xmlns:p14="http://schemas.microsoft.com/office/powerpoint/2010/main" val="617033208"/>
              </p:ext>
            </p:extLst>
          </p:nvPr>
        </p:nvGraphicFramePr>
        <p:xfrm>
          <a:off x="539751" y="3587066"/>
          <a:ext cx="3395790" cy="615265"/>
        </p:xfrm>
        <a:graphic>
          <a:graphicData uri="http://schemas.openxmlformats.org/presentationml/2006/ole">
            <mc:AlternateContent xmlns:mc="http://schemas.openxmlformats.org/markup-compatibility/2006">
              <mc:Choice xmlns:v="urn:schemas-microsoft-com:vml" Requires="v">
                <p:oleObj spid="_x0000_s17411" name="Формула" r:id="rId5" imgW="2730500" imgH="495300" progId="Equation.3">
                  <p:embed/>
                </p:oleObj>
              </mc:Choice>
              <mc:Fallback>
                <p:oleObj name="Формула" r:id="rId5" imgW="2730500" imgH="495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1" y="3587066"/>
                        <a:ext cx="3395790" cy="615265"/>
                      </a:xfrm>
                      <a:prstGeom prst="rect">
                        <a:avLst/>
                      </a:prstGeom>
                      <a:noFill/>
                    </p:spPr>
                  </p:pic>
                </p:oleObj>
              </mc:Fallback>
            </mc:AlternateContent>
          </a:graphicData>
        </a:graphic>
      </p:graphicFrame>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7893" name="Объект 37892"/>
          <p:cNvGraphicFramePr>
            <a:graphicFrameLocks noChangeAspect="1"/>
          </p:cNvGraphicFramePr>
          <p:nvPr>
            <p:extLst>
              <p:ext uri="{D42A27DB-BD31-4B8C-83A1-F6EECF244321}">
                <p14:modId xmlns:p14="http://schemas.microsoft.com/office/powerpoint/2010/main" val="3209234005"/>
              </p:ext>
            </p:extLst>
          </p:nvPr>
        </p:nvGraphicFramePr>
        <p:xfrm>
          <a:off x="514352" y="4638865"/>
          <a:ext cx="4089400" cy="611800"/>
        </p:xfrm>
        <a:graphic>
          <a:graphicData uri="http://schemas.openxmlformats.org/presentationml/2006/ole">
            <mc:AlternateContent xmlns:mc="http://schemas.openxmlformats.org/markup-compatibility/2006">
              <mc:Choice xmlns:v="urn:schemas-microsoft-com:vml" Requires="v">
                <p:oleObj spid="_x0000_s17412" name="Формула" r:id="rId7" imgW="3632200" imgH="546100" progId="Equation.3">
                  <p:embed/>
                </p:oleObj>
              </mc:Choice>
              <mc:Fallback>
                <p:oleObj name="Формула" r:id="rId7" imgW="3632200" imgH="546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2" y="4638865"/>
                        <a:ext cx="4089400" cy="611800"/>
                      </a:xfrm>
                      <a:prstGeom prst="rect">
                        <a:avLst/>
                      </a:prstGeom>
                      <a:noFill/>
                    </p:spPr>
                  </p:pic>
                </p:oleObj>
              </mc:Fallback>
            </mc:AlternateContent>
          </a:graphicData>
        </a:graphic>
      </p:graphicFrame>
      <p:sp>
        <p:nvSpPr>
          <p:cNvPr id="37894" name="TextBox 37893"/>
          <p:cNvSpPr txBox="1"/>
          <p:nvPr/>
        </p:nvSpPr>
        <p:spPr>
          <a:xfrm>
            <a:off x="679451" y="1879600"/>
            <a:ext cx="11036300" cy="646331"/>
          </a:xfrm>
          <a:prstGeom prst="rect">
            <a:avLst/>
          </a:prstGeom>
          <a:noFill/>
        </p:spPr>
        <p:txBody>
          <a:bodyPr wrap="square" rtlCol="0">
            <a:spAutoFit/>
          </a:bodyPr>
          <a:lstStyle/>
          <a:p>
            <a:r>
              <a:rPr lang="ru-RU" dirty="0" smtClean="0"/>
              <a:t>Хотим найти такой признак </a:t>
            </a:r>
            <a:r>
              <a:rPr lang="en-US" dirty="0" smtClean="0"/>
              <a:t>x</a:t>
            </a:r>
            <a:r>
              <a:rPr lang="en-US" baseline="30000" dirty="0" smtClean="0"/>
              <a:t>(S)</a:t>
            </a:r>
            <a:r>
              <a:rPr lang="en-US" dirty="0" smtClean="0"/>
              <a:t>, </a:t>
            </a:r>
            <a:r>
              <a:rPr lang="ru-RU" dirty="0" smtClean="0"/>
              <a:t>при разбиении по которому один из классов имел наибольшую вероятность появления. Это возможно, если величина прироста информации </a:t>
            </a:r>
            <a:r>
              <a:rPr lang="en-US" i="1" dirty="0" smtClean="0"/>
              <a:t>Gain</a:t>
            </a:r>
            <a:r>
              <a:rPr lang="ru-RU" i="1" dirty="0" smtClean="0"/>
              <a:t> </a:t>
            </a:r>
            <a:r>
              <a:rPr lang="ru-RU" dirty="0" smtClean="0"/>
              <a:t>будет достигать своего максимума.</a:t>
            </a:r>
            <a:endParaRPr lang="ru-RU" baseline="30000" dirty="0"/>
          </a:p>
        </p:txBody>
      </p:sp>
      <p:sp>
        <p:nvSpPr>
          <p:cNvPr id="37895" name="TextBox 37894"/>
          <p:cNvSpPr txBox="1"/>
          <p:nvPr/>
        </p:nvSpPr>
        <p:spPr>
          <a:xfrm>
            <a:off x="4114799" y="3556000"/>
            <a:ext cx="7645401" cy="646331"/>
          </a:xfrm>
          <a:prstGeom prst="rect">
            <a:avLst/>
          </a:prstGeom>
          <a:noFill/>
        </p:spPr>
        <p:txBody>
          <a:bodyPr wrap="square" rtlCol="0">
            <a:spAutoFit/>
          </a:bodyPr>
          <a:lstStyle/>
          <a:p>
            <a:r>
              <a:rPr lang="ru-RU" dirty="0" smtClean="0"/>
              <a:t> - среднее </a:t>
            </a:r>
            <a:r>
              <a:rPr lang="ru-RU" dirty="0"/>
              <a:t>количество информации (энтропия), необходимое для определения класса примера из обучающей выборки </a:t>
            </a:r>
            <a:r>
              <a:rPr lang="ru-RU" i="1" dirty="0"/>
              <a:t>Т</a:t>
            </a:r>
            <a:endParaRPr lang="ru-RU" dirty="0"/>
          </a:p>
        </p:txBody>
      </p:sp>
      <p:sp>
        <p:nvSpPr>
          <p:cNvPr id="76" name="TextBox 75"/>
          <p:cNvSpPr txBox="1"/>
          <p:nvPr/>
        </p:nvSpPr>
        <p:spPr>
          <a:xfrm>
            <a:off x="4603751" y="4483100"/>
            <a:ext cx="7156449" cy="923330"/>
          </a:xfrm>
          <a:prstGeom prst="rect">
            <a:avLst/>
          </a:prstGeom>
          <a:noFill/>
        </p:spPr>
        <p:txBody>
          <a:bodyPr wrap="square" rtlCol="0">
            <a:spAutoFit/>
          </a:bodyPr>
          <a:lstStyle/>
          <a:p>
            <a:r>
              <a:rPr lang="ru-RU" dirty="0" smtClean="0"/>
              <a:t> - </a:t>
            </a:r>
            <a:r>
              <a:rPr lang="ru-RU" dirty="0"/>
              <a:t>среднее количество информации, необходимое для идентификации класса примера в каждом </a:t>
            </a:r>
            <a:r>
              <a:rPr lang="ru-RU" dirty="0" smtClean="0"/>
              <a:t>подмножестве после разбиения по признаку </a:t>
            </a:r>
            <a:r>
              <a:rPr lang="en-US" dirty="0"/>
              <a:t>x</a:t>
            </a:r>
            <a:r>
              <a:rPr lang="en-US" baseline="30000" dirty="0"/>
              <a:t>(S)</a:t>
            </a:r>
            <a:endParaRPr lang="ru-RU" dirty="0"/>
          </a:p>
        </p:txBody>
      </p:sp>
    </p:spTree>
    <p:extLst>
      <p:ext uri="{BB962C8B-B14F-4D97-AF65-F5344CB8AC3E}">
        <p14:creationId xmlns:p14="http://schemas.microsoft.com/office/powerpoint/2010/main" val="3716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a:solidFill>
                  <a:schemeClr val="tx2">
                    <a:lumMod val="60000"/>
                    <a:lumOff val="40000"/>
                  </a:schemeClr>
                </a:solidFill>
              </a:rPr>
              <a:t>Метод деревьев решений</a:t>
            </a:r>
            <a:r>
              <a:rPr lang="en-US" sz="3600" i="1" dirty="0">
                <a:solidFill>
                  <a:schemeClr val="tx2">
                    <a:lumMod val="60000"/>
                    <a:lumOff val="40000"/>
                  </a:schemeClr>
                </a:solidFill>
              </a:rPr>
              <a:t>. </a:t>
            </a:r>
            <a:r>
              <a:rPr lang="ru-RU" sz="3600" i="1" dirty="0" smtClean="0">
                <a:solidFill>
                  <a:schemeClr val="tx2">
                    <a:lumMod val="60000"/>
                    <a:lumOff val="40000"/>
                  </a:schemeClr>
                </a:solidFill>
              </a:rPr>
              <a:t>Меры неоднородности</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6</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p:cNvSpPr txBox="1"/>
          <p:nvPr/>
        </p:nvSpPr>
        <p:spPr>
          <a:xfrm>
            <a:off x="533400" y="901700"/>
            <a:ext cx="11125200" cy="923330"/>
          </a:xfrm>
          <a:prstGeom prst="rect">
            <a:avLst/>
          </a:prstGeom>
          <a:noFill/>
        </p:spPr>
        <p:txBody>
          <a:bodyPr wrap="square" rtlCol="0">
            <a:spAutoFit/>
          </a:bodyPr>
          <a:lstStyle/>
          <a:p>
            <a:pPr algn="just"/>
            <a:r>
              <a:rPr lang="ru-RU" dirty="0" smtClean="0"/>
              <a:t>Еще один подход к выявлению признака, по которому стоит проводить разбиение – использовать меры неоднородности ф. Здесь вектор</a:t>
            </a:r>
            <a:r>
              <a:rPr lang="ru-RU" dirty="0"/>
              <a:t> </a:t>
            </a:r>
            <a:r>
              <a:rPr lang="ru-RU" b="1" dirty="0"/>
              <a:t>p</a:t>
            </a:r>
            <a:r>
              <a:rPr lang="ru-RU" dirty="0"/>
              <a:t> состоит из </a:t>
            </a:r>
            <a:r>
              <a:rPr lang="ru-RU" b="1" dirty="0"/>
              <a:t>m</a:t>
            </a:r>
            <a:r>
              <a:rPr lang="ru-RU" dirty="0"/>
              <a:t> вероятностей меток встречающихся в некотором </a:t>
            </a:r>
            <a:r>
              <a:rPr lang="ru-RU" dirty="0" smtClean="0"/>
              <a:t>подмножестве</a:t>
            </a:r>
            <a:r>
              <a:rPr lang="ru-RU" dirty="0"/>
              <a:t> обучающего </a:t>
            </a:r>
            <a:r>
              <a:rPr lang="ru-RU" dirty="0" smtClean="0"/>
              <a:t>множества</a:t>
            </a:r>
            <a:endParaRPr lang="ru-RU"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1519432397"/>
              </p:ext>
            </p:extLst>
          </p:nvPr>
        </p:nvGraphicFramePr>
        <p:xfrm>
          <a:off x="2408238" y="2260600"/>
          <a:ext cx="1912524" cy="355600"/>
        </p:xfrm>
        <a:graphic>
          <a:graphicData uri="http://schemas.openxmlformats.org/presentationml/2006/ole">
            <mc:AlternateContent xmlns:mc="http://schemas.openxmlformats.org/markup-compatibility/2006">
              <mc:Choice xmlns:v="urn:schemas-microsoft-com:vml" Requires="v">
                <p:oleObj spid="_x0000_s18434" name="Формула" r:id="rId3" imgW="1130040" imgH="203040" progId="Equation.3">
                  <p:embed/>
                </p:oleObj>
              </mc:Choice>
              <mc:Fallback>
                <p:oleObj name="Формула" r:id="rId3" imgW="1130040" imgH="203040" progId="Equation.3">
                  <p:embed/>
                  <p:pic>
                    <p:nvPicPr>
                      <p:cNvPr id="0" name=""/>
                      <p:cNvPicPr>
                        <a:picLocks noChangeAspect="1" noChangeArrowheads="1"/>
                      </p:cNvPicPr>
                      <p:nvPr/>
                    </p:nvPicPr>
                    <p:blipFill>
                      <a:blip r:embed="rId4"/>
                      <a:srcRect/>
                      <a:stretch>
                        <a:fillRect/>
                      </a:stretch>
                    </p:blipFill>
                    <p:spPr bwMode="auto">
                      <a:xfrm>
                        <a:off x="2408238" y="2260600"/>
                        <a:ext cx="1912524" cy="355600"/>
                      </a:xfrm>
                      <a:prstGeom prst="rect">
                        <a:avLst/>
                      </a:prstGeom>
                      <a:noFill/>
                      <a:ln>
                        <a:noFill/>
                      </a:ln>
                    </p:spPr>
                  </p:pic>
                </p:oleObj>
              </mc:Fallback>
            </mc:AlternateContent>
          </a:graphicData>
        </a:graphic>
      </p:graphicFrame>
      <p:graphicFrame>
        <p:nvGraphicFramePr>
          <p:cNvPr id="22" name="Объект 21"/>
          <p:cNvGraphicFramePr>
            <a:graphicFrameLocks noChangeAspect="1"/>
          </p:cNvGraphicFramePr>
          <p:nvPr>
            <p:extLst>
              <p:ext uri="{D42A27DB-BD31-4B8C-83A1-F6EECF244321}">
                <p14:modId xmlns:p14="http://schemas.microsoft.com/office/powerpoint/2010/main" val="1166906444"/>
              </p:ext>
            </p:extLst>
          </p:nvPr>
        </p:nvGraphicFramePr>
        <p:xfrm>
          <a:off x="2373313" y="2959100"/>
          <a:ext cx="2084387" cy="725488"/>
        </p:xfrm>
        <a:graphic>
          <a:graphicData uri="http://schemas.openxmlformats.org/presentationml/2006/ole">
            <mc:AlternateContent xmlns:mc="http://schemas.openxmlformats.org/markup-compatibility/2006">
              <mc:Choice xmlns:v="urn:schemas-microsoft-com:vml" Requires="v">
                <p:oleObj spid="_x0000_s18435" name="Формула" r:id="rId5" imgW="1231560" imgH="431640" progId="Equation.3">
                  <p:embed/>
                </p:oleObj>
              </mc:Choice>
              <mc:Fallback>
                <p:oleObj name="Формула" r:id="rId5" imgW="1231560" imgH="431640" progId="Equation.3">
                  <p:embed/>
                  <p:pic>
                    <p:nvPicPr>
                      <p:cNvPr id="0" name=""/>
                      <p:cNvPicPr>
                        <a:picLocks noChangeAspect="1" noChangeArrowheads="1"/>
                      </p:cNvPicPr>
                      <p:nvPr/>
                    </p:nvPicPr>
                    <p:blipFill>
                      <a:blip r:embed="rId6"/>
                      <a:srcRect/>
                      <a:stretch>
                        <a:fillRect/>
                      </a:stretch>
                    </p:blipFill>
                    <p:spPr bwMode="auto">
                      <a:xfrm>
                        <a:off x="2373313" y="2959100"/>
                        <a:ext cx="2084387" cy="725488"/>
                      </a:xfrm>
                      <a:prstGeom prst="rect">
                        <a:avLst/>
                      </a:prstGeom>
                      <a:noFill/>
                      <a:ln>
                        <a:noFill/>
                      </a:ln>
                    </p:spPr>
                  </p:pic>
                </p:oleObj>
              </mc:Fallback>
            </mc:AlternateContent>
          </a:graphicData>
        </a:graphic>
      </p:graphicFrame>
      <p:graphicFrame>
        <p:nvGraphicFramePr>
          <p:cNvPr id="9" name="Объект 8"/>
          <p:cNvGraphicFramePr>
            <a:graphicFrameLocks noChangeAspect="1"/>
          </p:cNvGraphicFramePr>
          <p:nvPr>
            <p:extLst>
              <p:ext uri="{D42A27DB-BD31-4B8C-83A1-F6EECF244321}">
                <p14:modId xmlns:p14="http://schemas.microsoft.com/office/powerpoint/2010/main" val="1728645418"/>
              </p:ext>
            </p:extLst>
          </p:nvPr>
        </p:nvGraphicFramePr>
        <p:xfrm>
          <a:off x="2343150" y="3937000"/>
          <a:ext cx="2298700" cy="725488"/>
        </p:xfrm>
        <a:graphic>
          <a:graphicData uri="http://schemas.openxmlformats.org/presentationml/2006/ole">
            <mc:AlternateContent xmlns:mc="http://schemas.openxmlformats.org/markup-compatibility/2006">
              <mc:Choice xmlns:v="urn:schemas-microsoft-com:vml" Requires="v">
                <p:oleObj spid="_x0000_s18436" name="Формула" r:id="rId7" imgW="1358640" imgH="431640" progId="Equation.3">
                  <p:embed/>
                </p:oleObj>
              </mc:Choice>
              <mc:Fallback>
                <p:oleObj name="Формула" r:id="rId7" imgW="1358640" imgH="431640" progId="Equation.3">
                  <p:embed/>
                  <p:pic>
                    <p:nvPicPr>
                      <p:cNvPr id="0" name=""/>
                      <p:cNvPicPr>
                        <a:picLocks noChangeAspect="1" noChangeArrowheads="1"/>
                      </p:cNvPicPr>
                      <p:nvPr/>
                    </p:nvPicPr>
                    <p:blipFill>
                      <a:blip r:embed="rId8"/>
                      <a:srcRect/>
                      <a:stretch>
                        <a:fillRect/>
                      </a:stretch>
                    </p:blipFill>
                    <p:spPr bwMode="auto">
                      <a:xfrm>
                        <a:off x="2343150" y="3937000"/>
                        <a:ext cx="22987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4876800" y="2266434"/>
            <a:ext cx="3671390" cy="369332"/>
          </a:xfrm>
          <a:prstGeom prst="rect">
            <a:avLst/>
          </a:prstGeom>
          <a:noFill/>
        </p:spPr>
        <p:txBody>
          <a:bodyPr wrap="none" rtlCol="0">
            <a:spAutoFit/>
          </a:bodyPr>
          <a:lstStyle/>
          <a:p>
            <a:r>
              <a:rPr lang="ru-RU" dirty="0" smtClean="0"/>
              <a:t>Наиболее часто встречаемый класс</a:t>
            </a:r>
            <a:endParaRPr lang="ru-RU" dirty="0"/>
          </a:p>
        </p:txBody>
      </p:sp>
      <p:sp>
        <p:nvSpPr>
          <p:cNvPr id="26" name="TextBox 25"/>
          <p:cNvSpPr txBox="1"/>
          <p:nvPr/>
        </p:nvSpPr>
        <p:spPr>
          <a:xfrm>
            <a:off x="4813300" y="3117334"/>
            <a:ext cx="4277005" cy="369332"/>
          </a:xfrm>
          <a:prstGeom prst="rect">
            <a:avLst/>
          </a:prstGeom>
          <a:noFill/>
        </p:spPr>
        <p:txBody>
          <a:bodyPr wrap="none" rtlCol="0">
            <a:spAutoFit/>
          </a:bodyPr>
          <a:lstStyle/>
          <a:p>
            <a:r>
              <a:rPr lang="ru-RU" dirty="0" smtClean="0"/>
              <a:t>Индекс (коэффициент) Джини (</a:t>
            </a:r>
            <a:r>
              <a:rPr lang="en-US" dirty="0" smtClean="0"/>
              <a:t>Gini index</a:t>
            </a:r>
            <a:r>
              <a:rPr lang="ru-RU" dirty="0" smtClean="0"/>
              <a:t>)</a:t>
            </a:r>
            <a:endParaRPr lang="ru-RU" dirty="0"/>
          </a:p>
        </p:txBody>
      </p:sp>
      <p:sp>
        <p:nvSpPr>
          <p:cNvPr id="27" name="TextBox 26"/>
          <p:cNvSpPr txBox="1"/>
          <p:nvPr/>
        </p:nvSpPr>
        <p:spPr>
          <a:xfrm>
            <a:off x="4876800" y="4095234"/>
            <a:ext cx="2523448" cy="369332"/>
          </a:xfrm>
          <a:prstGeom prst="rect">
            <a:avLst/>
          </a:prstGeom>
          <a:noFill/>
        </p:spPr>
        <p:txBody>
          <a:bodyPr wrap="none" rtlCol="0">
            <a:spAutoFit/>
          </a:bodyPr>
          <a:lstStyle/>
          <a:p>
            <a:r>
              <a:rPr lang="ru-RU" dirty="0" smtClean="0"/>
              <a:t>Перекрестная энтропия</a:t>
            </a:r>
            <a:endParaRPr lang="ru-RU" dirty="0"/>
          </a:p>
        </p:txBody>
      </p:sp>
      <p:sp>
        <p:nvSpPr>
          <p:cNvPr id="12" name="TextBox 11"/>
          <p:cNvSpPr txBox="1"/>
          <p:nvPr/>
        </p:nvSpPr>
        <p:spPr>
          <a:xfrm>
            <a:off x="711200" y="4845566"/>
            <a:ext cx="11036300" cy="1200329"/>
          </a:xfrm>
          <a:prstGeom prst="rect">
            <a:avLst/>
          </a:prstGeom>
          <a:noFill/>
        </p:spPr>
        <p:txBody>
          <a:bodyPr wrap="square" rtlCol="0">
            <a:spAutoFit/>
          </a:bodyPr>
          <a:lstStyle/>
          <a:p>
            <a:pPr algn="just"/>
            <a:r>
              <a:rPr lang="ru-RU" dirty="0" smtClean="0"/>
              <a:t>На </a:t>
            </a:r>
            <a:r>
              <a:rPr lang="ru-RU" dirty="0"/>
              <a:t>каждой итерации для входного подмножества обучающего множества строится такое разбиение пространства гиперплоскостью (ортогональной одной их осей координат), которое минимизировало бы среднюю меру неоднородности двух полученных подмножеств. Данная процедура выполняется рекурсивно для каждого полученного подмножества до тех пор, пока не будут достигнуты критерии остановки.</a:t>
            </a:r>
          </a:p>
        </p:txBody>
      </p:sp>
    </p:spTree>
    <p:extLst>
      <p:ext uri="{BB962C8B-B14F-4D97-AF65-F5344CB8AC3E}">
        <p14:creationId xmlns:p14="http://schemas.microsoft.com/office/powerpoint/2010/main" val="225428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a:solidFill>
                  <a:schemeClr val="tx2">
                    <a:lumMod val="60000"/>
                    <a:lumOff val="40000"/>
                  </a:schemeClr>
                </a:solidFill>
              </a:rPr>
              <a:t>Метод деревьев решений</a:t>
            </a:r>
            <a:r>
              <a:rPr lang="en-US" sz="3600" i="1" dirty="0">
                <a:solidFill>
                  <a:schemeClr val="tx2">
                    <a:lumMod val="60000"/>
                    <a:lumOff val="40000"/>
                  </a:schemeClr>
                </a:solidFill>
              </a:rPr>
              <a:t>. </a:t>
            </a:r>
            <a:r>
              <a:rPr lang="ru-RU" sz="3600" i="1" dirty="0" smtClean="0">
                <a:solidFill>
                  <a:schemeClr val="tx2">
                    <a:lumMod val="60000"/>
                    <a:lumOff val="40000"/>
                  </a:schemeClr>
                </a:solidFill>
              </a:rPr>
              <a:t>Пример разбиения </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7</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40962" name="Picture 2" descr="https://habrastorage.org/getpro/habr/post_images/64f/ec3/120/64fec3120cdc76553df31a518c9452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75" y="1069975"/>
            <a:ext cx="7419975"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https://habrastorage.org/getpro/habr/post_images/648/bb4/554/648bb4554ef1f3f54332165a217271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74" y="1069975"/>
            <a:ext cx="7419975"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0966" name="Picture 6" descr="https://habrastorage.org/files/e74/68c/875/e7468c875acd4abba1b557e456ed52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777875"/>
            <a:ext cx="10963275"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09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a:solidFill>
                  <a:schemeClr val="tx2">
                    <a:lumMod val="60000"/>
                    <a:lumOff val="40000"/>
                  </a:schemeClr>
                </a:solidFill>
              </a:rPr>
              <a:t>Метод деревьев решений</a:t>
            </a:r>
            <a:r>
              <a:rPr lang="en-US" sz="3600" i="1" dirty="0">
                <a:solidFill>
                  <a:schemeClr val="tx2">
                    <a:lumMod val="60000"/>
                    <a:lumOff val="40000"/>
                  </a:schemeClr>
                </a:solidFill>
              </a:rPr>
              <a:t>. </a:t>
            </a:r>
            <a:r>
              <a:rPr lang="ru-RU" sz="3600" i="1" dirty="0" smtClean="0">
                <a:solidFill>
                  <a:schemeClr val="tx2">
                    <a:lumMod val="60000"/>
                    <a:lumOff val="40000"/>
                  </a:schemeClr>
                </a:solidFill>
              </a:rPr>
              <a:t>Область использования</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8</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41986" name="Picture 2" descr="https://habrastorage.org/files/c6f/f70/de5/c6ff70de55794bbfb4855dea661d5d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6" y="1772166"/>
            <a:ext cx="4610100" cy="4457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06473" y="848836"/>
            <a:ext cx="4746627" cy="923330"/>
          </a:xfrm>
          <a:prstGeom prst="rect">
            <a:avLst/>
          </a:prstGeom>
          <a:noFill/>
        </p:spPr>
        <p:txBody>
          <a:bodyPr wrap="square" rtlCol="0">
            <a:spAutoFit/>
          </a:bodyPr>
          <a:lstStyle/>
          <a:p>
            <a:r>
              <a:rPr lang="ru-RU" dirty="0" smtClean="0"/>
              <a:t>Сравнение линейных алгоритмов и алгоритмов, основанных на деревьях решений:</a:t>
            </a:r>
            <a:endParaRPr lang="ru-RU" dirty="0"/>
          </a:p>
        </p:txBody>
      </p:sp>
      <p:sp>
        <p:nvSpPr>
          <p:cNvPr id="4" name="TextBox 3"/>
          <p:cNvSpPr txBox="1"/>
          <p:nvPr/>
        </p:nvSpPr>
        <p:spPr>
          <a:xfrm>
            <a:off x="6184900" y="941169"/>
            <a:ext cx="5435600" cy="3139321"/>
          </a:xfrm>
          <a:prstGeom prst="rect">
            <a:avLst/>
          </a:prstGeom>
          <a:noFill/>
        </p:spPr>
        <p:txBody>
          <a:bodyPr wrap="square" rtlCol="0">
            <a:spAutoFit/>
          </a:bodyPr>
          <a:lstStyle/>
          <a:p>
            <a:r>
              <a:rPr lang="ru-RU" dirty="0" smtClean="0"/>
              <a:t>Недостатки: </a:t>
            </a:r>
          </a:p>
          <a:p>
            <a:pPr marL="285750" indent="-285750">
              <a:buFont typeface="Arial" panose="020B0604020202020204" pitchFamily="34" charset="0"/>
              <a:buChar char="•"/>
            </a:pPr>
            <a:r>
              <a:rPr lang="ru-RU" dirty="0" smtClean="0"/>
              <a:t>Алгоритмы «локальны», не </a:t>
            </a:r>
            <a:r>
              <a:rPr lang="ru-RU" dirty="0"/>
              <a:t>могут обеспечить оптимальность всего дерева в </a:t>
            </a:r>
            <a:r>
              <a:rPr lang="ru-RU" dirty="0" smtClean="0"/>
              <a:t>целом</a:t>
            </a:r>
          </a:p>
          <a:p>
            <a:pPr marL="285750" indent="-285750">
              <a:buFont typeface="Arial" panose="020B0604020202020204" pitchFamily="34" charset="0"/>
              <a:buChar char="•"/>
            </a:pPr>
            <a:r>
              <a:rPr lang="ru-RU" dirty="0" smtClean="0"/>
              <a:t>Свойственна проблема «</a:t>
            </a:r>
            <a:r>
              <a:rPr lang="ru-RU" dirty="0" err="1" smtClean="0"/>
              <a:t>переобученности</a:t>
            </a:r>
            <a:r>
              <a:rPr lang="ru-RU" dirty="0" smtClean="0"/>
              <a:t>»</a:t>
            </a:r>
          </a:p>
          <a:p>
            <a:endParaRPr lang="ru-RU" dirty="0"/>
          </a:p>
          <a:p>
            <a:r>
              <a:rPr lang="ru-RU" dirty="0" smtClean="0"/>
              <a:t>Достоинства</a:t>
            </a:r>
          </a:p>
          <a:p>
            <a:pPr marL="285750" indent="-285750">
              <a:buFont typeface="Arial" panose="020B0604020202020204" pitchFamily="34" charset="0"/>
              <a:buChar char="•"/>
            </a:pPr>
            <a:r>
              <a:rPr lang="ru-RU" dirty="0"/>
              <a:t>Прост в понимании и </a:t>
            </a:r>
            <a:r>
              <a:rPr lang="ru-RU" dirty="0" smtClean="0"/>
              <a:t>интерпретации</a:t>
            </a:r>
          </a:p>
          <a:p>
            <a:pPr marL="285750" indent="-285750">
              <a:buFont typeface="Arial" panose="020B0604020202020204" pitchFamily="34" charset="0"/>
              <a:buChar char="•"/>
            </a:pPr>
            <a:r>
              <a:rPr lang="ru-RU" dirty="0"/>
              <a:t>Не требует </a:t>
            </a:r>
            <a:r>
              <a:rPr lang="ru-RU" dirty="0" smtClean="0"/>
              <a:t>предварительной обработки данных</a:t>
            </a:r>
          </a:p>
          <a:p>
            <a:pPr marL="285750" indent="-285750">
              <a:buFont typeface="Arial" panose="020B0604020202020204" pitchFamily="34" charset="0"/>
              <a:buChar char="•"/>
            </a:pPr>
            <a:r>
              <a:rPr lang="ru-RU" dirty="0"/>
              <a:t>Метод хорошо работает даже в том случае, если были нарушены первоначальные предположения, включенные в модель.</a:t>
            </a:r>
            <a:endParaRPr lang="ru-RU" dirty="0" smtClean="0"/>
          </a:p>
        </p:txBody>
      </p:sp>
    </p:spTree>
    <p:extLst>
      <p:ext uri="{BB962C8B-B14F-4D97-AF65-F5344CB8AC3E}">
        <p14:creationId xmlns:p14="http://schemas.microsoft.com/office/powerpoint/2010/main" val="444572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smtClean="0">
                <a:solidFill>
                  <a:schemeClr val="tx2">
                    <a:lumMod val="60000"/>
                    <a:lumOff val="40000"/>
                  </a:schemeClr>
                </a:solidFill>
              </a:rPr>
              <a:t>Случайный лес (</a:t>
            </a:r>
            <a:r>
              <a:rPr lang="en-US" sz="3600" i="1" dirty="0" smtClean="0">
                <a:solidFill>
                  <a:schemeClr val="tx2">
                    <a:lumMod val="60000"/>
                    <a:lumOff val="40000"/>
                  </a:schemeClr>
                </a:solidFill>
              </a:rPr>
              <a:t>Random Forest)</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9</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279400" y="1217396"/>
            <a:ext cx="11633200" cy="40491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0" tIns="47610" rIns="0" bIns="0" numCol="1" anchor="ctr" anchorCtr="0" compatLnSpc="1">
            <a:prstTxWarp prst="textNoShape">
              <a:avLst/>
            </a:prstTxWarp>
            <a:spAutoFit/>
          </a:bodyPr>
          <a:lstStyle/>
          <a:p>
            <a:pPr algn="just" fontAlgn="base">
              <a:spcBef>
                <a:spcPct val="0"/>
              </a:spcBef>
              <a:spcAft>
                <a:spcPct val="0"/>
              </a:spcAft>
            </a:pPr>
            <a:r>
              <a:rPr lang="ru-RU" sz="2000" dirty="0">
                <a:solidFill>
                  <a:srgbClr val="222222"/>
                </a:solidFill>
                <a:latin typeface="Arial" pitchFamily="34" charset="0"/>
                <a:cs typeface="Arial" pitchFamily="34" charset="0"/>
              </a:rPr>
              <a:t>Пусть обучающая выборка состоит из N примеров, размерность пространства признаков равна M, и задан параметр m</a:t>
            </a:r>
          </a:p>
          <a:p>
            <a:pPr marR="0" lvl="0" algn="just" defTabSz="914400" rtl="0" eaLnBrk="1" fontAlgn="base" latinLnBrk="0" hangingPunct="1">
              <a:spcBef>
                <a:spcPct val="0"/>
              </a:spcBef>
              <a:spcAft>
                <a:spcPct val="0"/>
              </a:spcAft>
              <a:buClrTx/>
              <a:buSzTx/>
              <a:tabLst/>
            </a:pPr>
            <a:r>
              <a:rPr kumimoji="0" lang="ru-RU" sz="2000" b="0" i="0" u="none" strike="noStrike" cap="none" normalizeH="0" baseline="0" dirty="0" smtClean="0">
                <a:ln>
                  <a:noFill/>
                </a:ln>
                <a:solidFill>
                  <a:srgbClr val="222222"/>
                </a:solidFill>
                <a:effectLst/>
                <a:latin typeface="Arial" pitchFamily="34" charset="0"/>
                <a:cs typeface="Arial" pitchFamily="34" charset="0"/>
              </a:rPr>
              <a:t>Все деревья комитета строятся независимо друг от друга по следующей процедуре:</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342900" indent="-342900" algn="just" eaLnBrk="0" fontAlgn="base" hangingPunct="0">
              <a:spcBef>
                <a:spcPct val="0"/>
              </a:spcBef>
              <a:spcAft>
                <a:spcPct val="0"/>
              </a:spcAft>
              <a:buFont typeface="+mj-lt"/>
              <a:buAutoNum type="arabicPeriod"/>
            </a:pPr>
            <a:r>
              <a:rPr kumimoji="0" lang="ru-RU" sz="2000" b="0" i="0" u="none" strike="noStrike" cap="none" normalizeH="0" baseline="0" dirty="0" smtClean="0">
                <a:ln>
                  <a:noFill/>
                </a:ln>
                <a:solidFill>
                  <a:srgbClr val="222222"/>
                </a:solidFill>
                <a:effectLst/>
                <a:latin typeface="Arial" pitchFamily="34" charset="0"/>
                <a:cs typeface="Arial" pitchFamily="34" charset="0"/>
              </a:rPr>
              <a:t>Сгенерируем случайную </a:t>
            </a:r>
            <a:r>
              <a:rPr kumimoji="0" lang="ru-RU" sz="2000" b="0" i="0" u="none" strike="noStrike" cap="none" normalizeH="0" baseline="0" dirty="0" err="1" smtClean="0">
                <a:ln>
                  <a:noFill/>
                </a:ln>
                <a:solidFill>
                  <a:srgbClr val="222222"/>
                </a:solidFill>
                <a:effectLst/>
                <a:latin typeface="Arial" pitchFamily="34" charset="0"/>
                <a:cs typeface="Arial" pitchFamily="34" charset="0"/>
              </a:rPr>
              <a:t>подвыборку</a:t>
            </a:r>
            <a:r>
              <a:rPr kumimoji="0" lang="ru-RU" sz="2000" b="0" i="0" u="none" strike="noStrike" cap="none" normalizeH="0" baseline="0" dirty="0" smtClean="0">
                <a:ln>
                  <a:noFill/>
                </a:ln>
                <a:solidFill>
                  <a:srgbClr val="222222"/>
                </a:solidFill>
                <a:effectLst/>
                <a:latin typeface="Arial" pitchFamily="34" charset="0"/>
                <a:cs typeface="Arial" pitchFamily="34" charset="0"/>
              </a:rPr>
              <a:t> </a:t>
            </a:r>
            <a:r>
              <a:rPr kumimoji="0" lang="ru-RU" sz="2000" b="1" i="0" u="none" strike="noStrike" cap="none" normalizeH="0" baseline="0" dirty="0" smtClean="0">
                <a:ln>
                  <a:noFill/>
                </a:ln>
                <a:solidFill>
                  <a:srgbClr val="222222"/>
                </a:solidFill>
                <a:effectLst/>
                <a:latin typeface="Arial" pitchFamily="34" charset="0"/>
                <a:cs typeface="Arial" pitchFamily="34" charset="0"/>
              </a:rPr>
              <a:t>с повторением</a:t>
            </a:r>
            <a:r>
              <a:rPr kumimoji="0" lang="ru-RU" sz="2000" b="0" i="0" u="none" strike="noStrike" cap="none" normalizeH="0" baseline="0" dirty="0" smtClean="0">
                <a:ln>
                  <a:noFill/>
                </a:ln>
                <a:solidFill>
                  <a:srgbClr val="222222"/>
                </a:solidFill>
                <a:effectLst/>
                <a:latin typeface="Arial" pitchFamily="34" charset="0"/>
                <a:cs typeface="Arial" pitchFamily="34" charset="0"/>
              </a:rPr>
              <a:t> размером </a:t>
            </a:r>
            <a:r>
              <a:rPr kumimoji="0" lang="ru-RU" sz="2000" b="0" i="1" u="none" strike="noStrike" cap="none" normalizeH="0" baseline="0" dirty="0" smtClean="0">
                <a:ln>
                  <a:noFill/>
                </a:ln>
                <a:solidFill>
                  <a:srgbClr val="222222"/>
                </a:solidFill>
                <a:effectLst/>
                <a:latin typeface="Arial" pitchFamily="34" charset="0"/>
                <a:cs typeface="Arial" pitchFamily="34" charset="0"/>
              </a:rPr>
              <a:t>N</a:t>
            </a:r>
            <a:r>
              <a:rPr kumimoji="0" lang="ru-RU" sz="2000" b="0" i="0" u="none" strike="noStrike" cap="none" normalizeH="0" baseline="0" dirty="0" smtClean="0">
                <a:ln>
                  <a:noFill/>
                </a:ln>
                <a:solidFill>
                  <a:srgbClr val="222222"/>
                </a:solidFill>
                <a:effectLst/>
                <a:latin typeface="Arial" pitchFamily="34" charset="0"/>
                <a:cs typeface="Arial" pitchFamily="34" charset="0"/>
              </a:rPr>
              <a:t> из обучающей выборки. (Таким образом, некоторые примеры попадут в неё несколько раз, а в среднем </a:t>
            </a:r>
            <a:r>
              <a:rPr lang="ru-RU" sz="2000" i="1" dirty="0">
                <a:solidFill>
                  <a:srgbClr val="222222"/>
                </a:solidFill>
                <a:latin typeface="Arial" pitchFamily="34" charset="0"/>
                <a:cs typeface="Arial" pitchFamily="34" charset="0"/>
              </a:rPr>
              <a:t>N</a:t>
            </a:r>
            <a:r>
              <a:rPr lang="en-US" sz="2000" i="1" dirty="0" smtClean="0">
                <a:solidFill>
                  <a:srgbClr val="222222"/>
                </a:solidFill>
                <a:latin typeface="Arial" pitchFamily="34" charset="0"/>
                <a:cs typeface="Arial" pitchFamily="34" charset="0"/>
              </a:rPr>
              <a:t>(1</a:t>
            </a:r>
            <a:r>
              <a:rPr lang="ru-RU" sz="2000" i="1" dirty="0" smtClean="0">
                <a:solidFill>
                  <a:srgbClr val="222222"/>
                </a:solidFill>
                <a:latin typeface="Arial" pitchFamily="34" charset="0"/>
                <a:cs typeface="Arial" pitchFamily="34" charset="0"/>
              </a:rPr>
              <a:t> </a:t>
            </a:r>
            <a:r>
              <a:rPr lang="en-US" sz="2000" i="1" dirty="0" smtClean="0">
                <a:solidFill>
                  <a:srgbClr val="222222"/>
                </a:solidFill>
                <a:latin typeface="Arial" pitchFamily="34" charset="0"/>
                <a:cs typeface="Arial" pitchFamily="34" charset="0"/>
              </a:rPr>
              <a:t>- 1/N)</a:t>
            </a:r>
            <a:r>
              <a:rPr lang="en-US" sz="2000" i="1" baseline="30000" dirty="0" smtClean="0">
                <a:solidFill>
                  <a:srgbClr val="222222"/>
                </a:solidFill>
                <a:latin typeface="Arial" pitchFamily="34" charset="0"/>
                <a:cs typeface="Arial" pitchFamily="34" charset="0"/>
              </a:rPr>
              <a:t>N</a:t>
            </a:r>
            <a:r>
              <a:rPr kumimoji="0" lang="ru-RU" sz="2000" b="0" i="0" u="none" strike="noStrike" cap="none" normalizeH="0" baseline="0" dirty="0" smtClean="0">
                <a:ln>
                  <a:noFill/>
                </a:ln>
                <a:solidFill>
                  <a:srgbClr val="222222"/>
                </a:solidFill>
                <a:effectLst/>
                <a:latin typeface="Arial" pitchFamily="34" charset="0"/>
                <a:cs typeface="Arial" pitchFamily="34" charset="0"/>
              </a:rPr>
              <a:t>,</a:t>
            </a:r>
            <a:r>
              <a:rPr kumimoji="0" lang="ru-RU" sz="2000" b="0" i="0" u="none" strike="noStrike" cap="none" normalizeH="0" dirty="0" smtClean="0">
                <a:ln>
                  <a:noFill/>
                </a:ln>
                <a:solidFill>
                  <a:srgbClr val="222222"/>
                </a:solidFill>
                <a:effectLst/>
                <a:latin typeface="Arial" pitchFamily="34" charset="0"/>
                <a:cs typeface="Arial" pitchFamily="34" charset="0"/>
              </a:rPr>
              <a:t> </a:t>
            </a:r>
            <a:r>
              <a:rPr kumimoji="0" lang="ru-RU" sz="2000" b="0" i="0" u="none" strike="noStrike" cap="none" normalizeH="0" baseline="0" dirty="0" smtClean="0">
                <a:ln>
                  <a:noFill/>
                </a:ln>
                <a:solidFill>
                  <a:srgbClr val="222222"/>
                </a:solidFill>
                <a:effectLst/>
                <a:latin typeface="Arial" pitchFamily="34" charset="0"/>
                <a:cs typeface="Arial" pitchFamily="34" charset="0"/>
              </a:rPr>
              <a:t>т.е. примерно </a:t>
            </a:r>
            <a:r>
              <a:rPr lang="ru-RU" sz="2000" i="1" dirty="0">
                <a:solidFill>
                  <a:srgbClr val="222222"/>
                </a:solidFill>
                <a:latin typeface="Arial" pitchFamily="34" charset="0"/>
                <a:cs typeface="Arial" pitchFamily="34" charset="0"/>
              </a:rPr>
              <a:t>N/</a:t>
            </a:r>
            <a:r>
              <a:rPr lang="en-US" sz="2000" i="1" dirty="0">
                <a:solidFill>
                  <a:srgbClr val="222222"/>
                </a:solidFill>
                <a:latin typeface="Arial" pitchFamily="34" charset="0"/>
                <a:cs typeface="Arial" pitchFamily="34" charset="0"/>
              </a:rPr>
              <a:t>e</a:t>
            </a:r>
            <a:r>
              <a:rPr lang="ru-RU" sz="2000" dirty="0">
                <a:solidFill>
                  <a:srgbClr val="222222"/>
                </a:solidFill>
                <a:latin typeface="Arial" pitchFamily="34" charset="0"/>
                <a:cs typeface="Arial" pitchFamily="34" charset="0"/>
              </a:rPr>
              <a:t> примеров не войдут в неё вообще)</a:t>
            </a:r>
          </a:p>
          <a:p>
            <a:pPr marL="342900" marR="0" indent="-342900" algn="just" eaLnBrk="0" fontAlgn="base" hangingPunct="0">
              <a:spcBef>
                <a:spcPct val="0"/>
              </a:spcBef>
              <a:spcAft>
                <a:spcPct val="0"/>
              </a:spcAft>
              <a:buClrTx/>
              <a:buSzTx/>
              <a:buFont typeface="+mj-lt"/>
              <a:buAutoNum type="arabicPeriod"/>
              <a:tabLst/>
            </a:pPr>
            <a:r>
              <a:rPr lang="en-US" sz="2000" dirty="0">
                <a:solidFill>
                  <a:srgbClr val="222222"/>
                </a:solidFill>
                <a:latin typeface="Arial" pitchFamily="34" charset="0"/>
                <a:cs typeface="Arial" pitchFamily="34" charset="0"/>
              </a:rPr>
              <a:t> </a:t>
            </a:r>
            <a:r>
              <a:rPr lang="ru-RU" sz="2000" dirty="0">
                <a:solidFill>
                  <a:srgbClr val="222222"/>
                </a:solidFill>
                <a:latin typeface="Arial" pitchFamily="34" charset="0"/>
                <a:cs typeface="Arial" pitchFamily="34" charset="0"/>
              </a:rPr>
              <a:t>Построим решающее дерево, классифицирующее примеры данной </a:t>
            </a:r>
            <a:r>
              <a:rPr lang="ru-RU" sz="2000" dirty="0" err="1">
                <a:solidFill>
                  <a:srgbClr val="222222"/>
                </a:solidFill>
                <a:latin typeface="Arial" pitchFamily="34" charset="0"/>
                <a:cs typeface="Arial" pitchFamily="34" charset="0"/>
              </a:rPr>
              <a:t>подвыборки</a:t>
            </a:r>
            <a:r>
              <a:rPr lang="ru-RU" sz="2000" dirty="0">
                <a:solidFill>
                  <a:srgbClr val="222222"/>
                </a:solidFill>
                <a:latin typeface="Arial" pitchFamily="34" charset="0"/>
                <a:cs typeface="Arial" pitchFamily="34" charset="0"/>
              </a:rPr>
              <a:t>, причём в ходе создания очередного узла дерева будем выбирать признак, на основе которого производится разбиение, не из всех M признаков, а лишь из m случайно выбранных. </a:t>
            </a:r>
          </a:p>
          <a:p>
            <a:pPr marL="342900" marR="0" lvl="0" indent="-342900" algn="just" eaLnBrk="0" fontAlgn="base" hangingPunct="0">
              <a:spcBef>
                <a:spcPct val="0"/>
              </a:spcBef>
              <a:spcAft>
                <a:spcPct val="0"/>
              </a:spcAft>
              <a:buClrTx/>
              <a:buSzTx/>
              <a:buFont typeface="+mj-lt"/>
              <a:buAutoNum type="arabicPeriod"/>
              <a:tabLst/>
            </a:pPr>
            <a:r>
              <a:rPr lang="en-US" sz="2000" dirty="0">
                <a:solidFill>
                  <a:srgbClr val="222222"/>
                </a:solidFill>
                <a:latin typeface="Arial" pitchFamily="34" charset="0"/>
                <a:cs typeface="Arial" pitchFamily="34" charset="0"/>
              </a:rPr>
              <a:t> </a:t>
            </a:r>
            <a:r>
              <a:rPr lang="ru-RU" sz="2000" dirty="0" smtClean="0">
                <a:solidFill>
                  <a:srgbClr val="222222"/>
                </a:solidFill>
                <a:latin typeface="Arial" pitchFamily="34" charset="0"/>
                <a:cs typeface="Arial" pitchFamily="34" charset="0"/>
              </a:rPr>
              <a:t>Проводится построение дерева</a:t>
            </a:r>
            <a:endParaRPr lang="en-US" sz="2000" dirty="0">
              <a:solidFill>
                <a:srgbClr val="222222"/>
              </a:solidFill>
              <a:latin typeface="Arial" pitchFamily="34" charset="0"/>
              <a:cs typeface="Arial" pitchFamily="34" charset="0"/>
            </a:endParaRPr>
          </a:p>
          <a:p>
            <a:pPr marR="0" lvl="0" algn="just" eaLnBrk="0" fontAlgn="base" hangingPunct="0">
              <a:spcBef>
                <a:spcPct val="0"/>
              </a:spcBef>
              <a:spcAft>
                <a:spcPct val="0"/>
              </a:spcAft>
              <a:buClrTx/>
              <a:buSzTx/>
              <a:tabLst/>
            </a:pPr>
            <a:r>
              <a:rPr lang="ru-RU" sz="2000" dirty="0" smtClean="0">
                <a:solidFill>
                  <a:srgbClr val="222222"/>
                </a:solidFill>
                <a:latin typeface="Arial" pitchFamily="34" charset="0"/>
                <a:cs typeface="Arial" pitchFamily="34" charset="0"/>
              </a:rPr>
              <a:t>Классификация </a:t>
            </a:r>
            <a:r>
              <a:rPr lang="ru-RU" sz="2000" dirty="0">
                <a:solidFill>
                  <a:srgbClr val="222222"/>
                </a:solidFill>
                <a:latin typeface="Arial" pitchFamily="34" charset="0"/>
                <a:cs typeface="Arial" pitchFamily="34" charset="0"/>
              </a:rPr>
              <a:t>объектов проводится путём голосования: каждое дерево комитета относит классифицируемый объект к одному из классов, и побеждает класс, за который проголосовало наибольшее число деревьев.</a:t>
            </a:r>
          </a:p>
        </p:txBody>
      </p:sp>
      <p:sp>
        <p:nvSpPr>
          <p:cNvPr id="9" name="AutoShape 3" descr="{\displaystyle (1-1/N)^{N}}"/>
          <p:cNvSpPr>
            <a:spLocks noChangeAspect="1" noChangeArrowheads="1"/>
          </p:cNvSpPr>
          <p:nvPr/>
        </p:nvSpPr>
        <p:spPr bwMode="auto">
          <a:xfrm>
            <a:off x="104171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527551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2">
      <a:majorFont>
        <a:latin typeface="Calibri"/>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5634</TotalTime>
  <Words>563</Words>
  <Application>Microsoft Office PowerPoint</Application>
  <PresentationFormat>Произвольный</PresentationFormat>
  <Paragraphs>70</Paragraphs>
  <Slides>9</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9</vt:i4>
      </vt:variant>
    </vt:vector>
  </HeadingPairs>
  <TitlesOfParts>
    <vt:vector size="12" baseType="lpstr">
      <vt:lpstr>Тема Office</vt:lpstr>
      <vt:lpstr>Уравнение</vt:lpstr>
      <vt:lpstr>Формула</vt:lpstr>
      <vt:lpstr>Обзор методов классификации</vt:lpstr>
      <vt:lpstr>Наивный байесовский метод (НБ)</vt:lpstr>
      <vt:lpstr>Наивный байесовский метод (2)</vt:lpstr>
      <vt:lpstr>Метод деревьев решений</vt:lpstr>
      <vt:lpstr>Метод деревьев решений. Критерий прироста информации</vt:lpstr>
      <vt:lpstr>Метод деревьев решений. Меры неоднородности</vt:lpstr>
      <vt:lpstr>Метод деревьев решений. Пример разбиения </vt:lpstr>
      <vt:lpstr>Метод деревьев решений. Область использования</vt:lpstr>
      <vt:lpstr>Случайный лес (Random Forest)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Администратор</dc:creator>
  <cp:lastModifiedBy>Andrey</cp:lastModifiedBy>
  <cp:revision>77</cp:revision>
  <dcterms:created xsi:type="dcterms:W3CDTF">2017-09-07T11:29:30Z</dcterms:created>
  <dcterms:modified xsi:type="dcterms:W3CDTF">2018-10-05T06:30:23Z</dcterms:modified>
</cp:coreProperties>
</file>