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6"/>
  </p:notesMasterIdLst>
  <p:sldIdLst>
    <p:sldId id="278" r:id="rId2"/>
    <p:sldId id="323" r:id="rId3"/>
    <p:sldId id="329" r:id="rId4"/>
    <p:sldId id="330" r:id="rId5"/>
    <p:sldId id="325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6" autoAdjust="0"/>
  </p:normalViewPr>
  <p:slideViewPr>
    <p:cSldViewPr snapToGrid="0">
      <p:cViewPr>
        <p:scale>
          <a:sx n="50" d="100"/>
          <a:sy n="50" d="100"/>
        </p:scale>
        <p:origin x="2856" y="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21.11.2018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21.11.2018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21.11.2018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wunderfund/blog/331310/" TargetMode="External"/><Relationship Id="rId2" Type="http://schemas.openxmlformats.org/officeDocument/2006/relationships/hyperlink" Target="https://iamtrask.github.io/2015/11/15/anyone-can-code-lst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</a:t>
            </a:r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2018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2" name="Picture 2" descr="https://habrastorage.org/web/db4/e23/6e1/db4e236e1d834c96949f17e94e8900c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r="26681"/>
          <a:stretch/>
        </p:blipFill>
        <p:spPr bwMode="auto">
          <a:xfrm>
            <a:off x="578840" y="955803"/>
            <a:ext cx="3003259" cy="18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+mj-lt"/>
              </a:rPr>
              <a:t>Ключевой компонент LSTM – это состояние 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ячейки С 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(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cell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state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) – горизонтальная линия, проходящая по верхней части схемы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. </a:t>
            </a:r>
          </a:p>
          <a:p>
            <a:r>
              <a:rPr lang="ru-RU" dirty="0">
                <a:latin typeface="+mj-lt"/>
              </a:rPr>
              <a:t>Состояние ячейки напоминает конвейерную ленту. Она проходит напрямую через всю цепочку, участвуя лишь в нескольких линейных преобразованиях</a:t>
            </a:r>
            <a:r>
              <a:rPr lang="ru-RU" dirty="0" smtClean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Этот процесс регулируется «фильтрами» (</a:t>
            </a:r>
            <a:r>
              <a:rPr lang="en-US" dirty="0" smtClean="0">
                <a:latin typeface="+mj-lt"/>
              </a:rPr>
              <a:t>gates)</a:t>
            </a:r>
            <a:r>
              <a:rPr lang="ru-RU" dirty="0" smtClean="0">
                <a:latin typeface="+mj-lt"/>
              </a:rPr>
              <a:t>. 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pic>
        <p:nvPicPr>
          <p:cNvPr id="10244" name="Picture 4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1"/>
          <a:stretch/>
        </p:blipFill>
        <p:spPr bwMode="auto">
          <a:xfrm>
            <a:off x="578841" y="2998272"/>
            <a:ext cx="3226244" cy="19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4" t="38606" r="-388" b="35014"/>
          <a:stretch/>
        </p:blipFill>
        <p:spPr bwMode="auto">
          <a:xfrm>
            <a:off x="3708400" y="4083964"/>
            <a:ext cx="3706352" cy="6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805085" y="3292495"/>
            <a:ext cx="825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+mj-lt"/>
              </a:rPr>
              <a:t>Слой фильтра забывания (</a:t>
            </a:r>
            <a:r>
              <a:rPr lang="en-US" dirty="0"/>
              <a:t>forget gate </a:t>
            </a:r>
            <a:r>
              <a:rPr lang="en-US" dirty="0" smtClean="0"/>
              <a:t>layer</a:t>
            </a:r>
            <a:r>
              <a:rPr lang="ru-RU" dirty="0" smtClean="0"/>
              <a:t>) – определяет, какую информацию можно выбросить из состояния ячейки. Возвращает число </a:t>
            </a:r>
            <a:r>
              <a:rPr lang="en-US" dirty="0" smtClean="0"/>
              <a:t>[0;1], </a:t>
            </a:r>
            <a:r>
              <a:rPr lang="ru-RU" dirty="0" smtClean="0"/>
              <a:t>где 0 – полностью забыть, 1 – полностью сохранить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1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Следующий шаг – решить, какая новая информация будет храниться в состоянии ячейки. Этот этап состоит из двух частей. Сначала сигмоидальный слой под названием “слой входного фильтра” (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</a:t>
            </a:r>
            <a:r>
              <a:rPr lang="ru-RU" dirty="0" err="1"/>
              <a:t>gate</a:t>
            </a:r>
            <a:r>
              <a:rPr lang="ru-RU" dirty="0"/>
              <a:t>) определяет, какие значения следует обновить. Затем </a:t>
            </a:r>
            <a:r>
              <a:rPr lang="ru-RU" dirty="0" err="1"/>
              <a:t>tanh</a:t>
            </a:r>
            <a:r>
              <a:rPr lang="ru-RU" dirty="0"/>
              <a:t>-слой строит вектор новых значений-кандидатов </a:t>
            </a:r>
            <a:r>
              <a:rPr lang="ru-RU" dirty="0" smtClean="0"/>
              <a:t>     , </a:t>
            </a:r>
            <a:r>
              <a:rPr lang="ru-RU" dirty="0"/>
              <a:t>которые можно добавить в состояние ячейки.</a:t>
            </a:r>
            <a:r>
              <a:rPr lang="ru-RU" dirty="0"/>
              <a:t/>
            </a:r>
            <a:br>
              <a:rPr lang="ru-RU" dirty="0"/>
            </a:br>
            <a:endParaRPr lang="ru-RU" dirty="0">
              <a:latin typeface="+mj-lt"/>
            </a:endParaRPr>
          </a:p>
        </p:txBody>
      </p:sp>
      <p:pic>
        <p:nvPicPr>
          <p:cNvPr id="11266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1"/>
          <a:stretch/>
        </p:blipFill>
        <p:spPr bwMode="auto">
          <a:xfrm>
            <a:off x="571584" y="794105"/>
            <a:ext cx="3136816" cy="19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1" t="27126" r="-1062" b="26742"/>
          <a:stretch/>
        </p:blipFill>
        <p:spPr bwMode="auto">
          <a:xfrm>
            <a:off x="6071844" y="2443206"/>
            <a:ext cx="3023286" cy="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3" t="52462" r="41781" b="26742"/>
          <a:stretch/>
        </p:blipFill>
        <p:spPr bwMode="auto">
          <a:xfrm>
            <a:off x="11491783" y="1843899"/>
            <a:ext cx="313038" cy="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 r="49927"/>
          <a:stretch/>
        </p:blipFill>
        <p:spPr bwMode="auto">
          <a:xfrm>
            <a:off x="571584" y="3686175"/>
            <a:ext cx="3371766" cy="20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2" t="46639" r="10321" b="38249"/>
          <a:stretch/>
        </p:blipFill>
        <p:spPr bwMode="auto">
          <a:xfrm>
            <a:off x="6191250" y="4775159"/>
            <a:ext cx="2476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3937000" y="3963640"/>
            <a:ext cx="825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Меняем состояние ячейки в соответствие с предыдущими слоями </a:t>
            </a:r>
            <a:r>
              <a:rPr lang="en-US" dirty="0" smtClean="0"/>
              <a:t>forget layer</a:t>
            </a:r>
            <a:r>
              <a:rPr lang="ru-RU" dirty="0" smtClean="0"/>
              <a:t>,</a:t>
            </a:r>
            <a:r>
              <a:rPr lang="en-US" dirty="0" smtClean="0"/>
              <a:t> input </a:t>
            </a:r>
            <a:r>
              <a:rPr lang="en-US" dirty="0"/>
              <a:t>layer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layer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Решаем, какую информацию хотим получать на выходе </a:t>
            </a:r>
            <a:r>
              <a:rPr lang="en-US" dirty="0" smtClean="0"/>
              <a:t>h.</a:t>
            </a:r>
          </a:p>
          <a:p>
            <a:r>
              <a:rPr lang="ru-RU" dirty="0"/>
              <a:t>Выходные данные будут основаны на нашем состоянии ячейки, к ним будут применены некоторые фильтры. Сначала мы применяем сигмоидальный слой, который решает, какую информацию </a:t>
            </a:r>
            <a:r>
              <a:rPr lang="ru-RU" dirty="0" smtClean="0"/>
              <a:t>от входа и предыдущего шага </a:t>
            </a:r>
            <a:r>
              <a:rPr lang="ru-RU" dirty="0"/>
              <a:t>мы будем выводить. Затем значения состояния ячейки проходят через </a:t>
            </a:r>
            <a:r>
              <a:rPr lang="ru-RU" dirty="0" err="1"/>
              <a:t>tanh</a:t>
            </a:r>
            <a:r>
              <a:rPr lang="ru-RU" dirty="0"/>
              <a:t>-слой, чтобы получить на выходе значения из диапазона от -1 до 1, и перемножаются с выходными значениями сигмоидального слоя, что позволяет выводить только требуемую информацию.</a:t>
            </a:r>
            <a:endParaRPr lang="ru-RU" dirty="0">
              <a:latin typeface="+mj-lt"/>
            </a:endParaRPr>
          </a:p>
        </p:txBody>
      </p:sp>
      <p:pic>
        <p:nvPicPr>
          <p:cNvPr id="12290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17"/>
          <a:stretch/>
        </p:blipFill>
        <p:spPr bwMode="auto">
          <a:xfrm>
            <a:off x="211082" y="1279750"/>
            <a:ext cx="3359432" cy="21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6" t="37201" r="4216" b="27998"/>
          <a:stretch/>
        </p:blipFill>
        <p:spPr bwMode="auto">
          <a:xfrm>
            <a:off x="5617028" y="3885798"/>
            <a:ext cx="3004457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6" y="1001486"/>
            <a:ext cx="113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Поставлена задача обучения сети на романе Л.Н. Толстого «Война и мир» и дальнейшего создания сетью  осмысленного текста. </a:t>
            </a:r>
            <a:r>
              <a:rPr lang="ru-RU" dirty="0"/>
              <a:t>Результаты </a:t>
            </a:r>
            <a:r>
              <a:rPr lang="ru-RU" dirty="0" smtClean="0"/>
              <a:t>после разного количества итераций: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5775" y="195077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100: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tyntd-iafhatawiaoihrdemot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lytdws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tfti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astai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ogoh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eoase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rrranbyne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nhthnee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plia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tklrgd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 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idoe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ns,smtt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h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etie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h,hregtrs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nigtike,aoaenns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85775" y="3228958"/>
            <a:ext cx="11255375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300: 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Tmont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thithey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"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fomesscerliund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Keushey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sheulke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anmerenith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sivh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I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lalterthend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Bleipile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shuwy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fil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aseterlome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coaniogennc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lism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MeiDimorotion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thize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1543" y="4784302"/>
            <a:ext cx="11189607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500: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we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counter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stutn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des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His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stanted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ofler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concossions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gearang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reay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Jotrets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colt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otf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paitt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wall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Which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stimn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85775" y="5960772"/>
            <a:ext cx="552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http://karpathy.github.io/2015/05/21/rnn-effectiveness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3225" y="880641"/>
            <a:ext cx="11255375" cy="132343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700: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Aftair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fall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unsuch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the hall for Prince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Velzonski's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me of her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hearly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behs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to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arwage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fiving were to it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beloge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pavu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say falling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misfort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how,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Gogition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is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overelical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03225" y="239892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1200: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"Kite vouch!" he repeated by her door. "But I would be done and quarts, feeling, then, son is people...."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77371" y="3390228"/>
            <a:ext cx="11281229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2000: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"Why do what that day," replied Natasha, and wishing to himself the fact the princess, Princess Mary was easier, fed in had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oftened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him. Pierre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aking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his soul came to the packs and drove up his father-in-law women.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371" y="4965628"/>
            <a:ext cx="1128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Сначала модель выявляет общую структуру пространства слов, затем активно начинает изучать слова, начиная с коротких к более длинным. На более поздних этапах начинают выявляться зависимости появления слов и вырисовываться осмысленные предложения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сети*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5356" y="5662436"/>
            <a:ext cx="47679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*по мотивам статей:</a:t>
            </a:r>
            <a:endParaRPr lang="ru-RU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://iamtrask.github.io/2015/11/15/anyone-can-code-lstm</a:t>
            </a:r>
            <a:r>
              <a:rPr lang="en-US" sz="1400" dirty="0" smtClean="0">
                <a:hlinkClick r:id="rId2"/>
              </a:rPr>
              <a:t>/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https://habr.com/company/wunderfund/blog/331310</a:t>
            </a:r>
            <a:r>
              <a:rPr lang="en-US" sz="1400" dirty="0" smtClean="0">
                <a:hlinkClick r:id="rId3"/>
              </a:rPr>
              <a:t>/</a:t>
            </a:r>
            <a:r>
              <a:rPr lang="ru-RU" sz="1400" dirty="0" smtClean="0"/>
              <a:t>  </a:t>
            </a:r>
            <a:endParaRPr lang="ru-RU" sz="1400" dirty="0"/>
          </a:p>
        </p:txBody>
      </p:sp>
      <p:sp>
        <p:nvSpPr>
          <p:cNvPr id="9" name="AutoShape 2" descr="https://habrastorage.org/web/5f3/60f/ec1/5f360fec1bc24f9f973f7d1d3bded6c6.jpg"/>
          <p:cNvSpPr>
            <a:spLocks noChangeAspect="1" noChangeArrowheads="1"/>
          </p:cNvSpPr>
          <p:nvPr/>
        </p:nvSpPr>
        <p:spPr bwMode="auto">
          <a:xfrm>
            <a:off x="649845" y="5025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5" y="954901"/>
            <a:ext cx="4115418" cy="4572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245" y="954901"/>
            <a:ext cx="5765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Люди не начинают думать с чистого листа каждую секунду. Читая этот </a:t>
            </a:r>
            <a:r>
              <a:rPr lang="ru-RU" dirty="0" smtClean="0"/>
              <a:t>текст, </a:t>
            </a:r>
            <a:r>
              <a:rPr lang="ru-RU" dirty="0"/>
              <a:t>вы понимаете каждое слово, основываясь на понимании предыдущего слова. Мы не выбрасываем из головы все и не начинаем думать с нуля. Наши мысли обладают постоянством.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algn="just"/>
            <a:r>
              <a:rPr lang="ru-RU" dirty="0" smtClean="0"/>
              <a:t>Обычные </a:t>
            </a:r>
            <a:r>
              <a:rPr lang="ru-RU" dirty="0" err="1" smtClean="0"/>
              <a:t>нейросети</a:t>
            </a:r>
            <a:r>
              <a:rPr lang="ru-RU" dirty="0" smtClean="0"/>
              <a:t> не обладают памятью, и это их главный недостаток в отличие от </a:t>
            </a:r>
            <a:r>
              <a:rPr lang="ru-RU" dirty="0" err="1" smtClean="0"/>
              <a:t>рекуррентых</a:t>
            </a:r>
            <a:r>
              <a:rPr lang="ru-RU" dirty="0" smtClean="0"/>
              <a:t> нейронных сетей </a:t>
            </a:r>
            <a:r>
              <a:rPr lang="ru-RU" dirty="0"/>
              <a:t>(</a:t>
            </a:r>
            <a:r>
              <a:rPr lang="ru-RU" dirty="0" err="1"/>
              <a:t>Recurrent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, </a:t>
            </a:r>
            <a:r>
              <a:rPr lang="ru-RU" dirty="0" smtClean="0"/>
              <a:t>RNN, РНС).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сети, содержащие </a:t>
            </a:r>
            <a:r>
              <a:rPr lang="ru-RU" dirty="0" smtClean="0"/>
              <a:t>обратные </a:t>
            </a:r>
            <a:r>
              <a:rPr lang="ru-RU" dirty="0"/>
              <a:t>связи и </a:t>
            </a:r>
            <a:endParaRPr lang="ru-RU" dirty="0" smtClean="0"/>
          </a:p>
          <a:p>
            <a:pPr algn="just"/>
            <a:r>
              <a:rPr lang="ru-RU" dirty="0" smtClean="0"/>
              <a:t>позволяющие </a:t>
            </a:r>
            <a:r>
              <a:rPr lang="ru-RU" dirty="0"/>
              <a:t>сохранять информацию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7" name="Picture 2" descr="https://habrastorage.org/web/a9b/1e6/40f/a9b1e640f6264b0a902e851eb5f29e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3591801"/>
            <a:ext cx="1062928" cy="16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3618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53658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1535926"/>
            <a:ext cx="1101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Классические нейронные сети имеют скрытые слои, и состояние скрытого слоя основывается только на входных данных.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en-US" b="1" dirty="0" smtClean="0"/>
              <a:t>input -&gt; hidden -&gt; output</a:t>
            </a:r>
          </a:p>
          <a:p>
            <a:pPr algn="ctr"/>
            <a:endParaRPr lang="ru-RU" b="1" dirty="0" smtClean="0"/>
          </a:p>
          <a:p>
            <a:pPr algn="just"/>
            <a:r>
              <a:rPr lang="ru-RU" dirty="0" smtClean="0"/>
              <a:t>Наличие памяти меняет эту структуру – теперь состояние скрытого слоя зависит от входных данных на текущем шаге и от состояния того же </a:t>
            </a:r>
            <a:r>
              <a:rPr lang="ru-RU" b="1" dirty="0" smtClean="0"/>
              <a:t>скрытого слоя на предыдущем шаге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endParaRPr lang="ru-RU" dirty="0" smtClean="0"/>
          </a:p>
          <a:p>
            <a:pPr algn="ctr"/>
            <a:r>
              <a:rPr lang="ru-RU" b="1" dirty="0" smtClean="0"/>
              <a:t>(</a:t>
            </a:r>
            <a:r>
              <a:rPr lang="en-US" b="1" dirty="0" smtClean="0"/>
              <a:t>input + </a:t>
            </a:r>
            <a:r>
              <a:rPr lang="en-US" b="1" dirty="0" err="1" smtClean="0"/>
              <a:t>prev_hidden</a:t>
            </a:r>
            <a:r>
              <a:rPr lang="en-US" b="1" dirty="0" smtClean="0"/>
              <a:t>) </a:t>
            </a:r>
            <a:r>
              <a:rPr lang="en-US" b="1" dirty="0"/>
              <a:t>-&gt; hidden -&gt; output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4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285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4032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953346"/>
            <a:ext cx="11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Почему на каждом </a:t>
            </a:r>
            <a:r>
              <a:rPr lang="ru-RU" dirty="0"/>
              <a:t>предыдущем </a:t>
            </a:r>
            <a:r>
              <a:rPr lang="ru-RU" dirty="0" smtClean="0"/>
              <a:t>шаге мы смотрим именно скрытый слой а не вход:</a:t>
            </a:r>
          </a:p>
          <a:p>
            <a:pPr algn="ctr"/>
            <a:endParaRPr lang="ru-RU" b="1" dirty="0" smtClean="0"/>
          </a:p>
          <a:p>
            <a:pPr algn="ctr"/>
            <a:r>
              <a:rPr lang="en-US" b="1" dirty="0" smtClean="0"/>
              <a:t>(</a:t>
            </a:r>
            <a:r>
              <a:rPr lang="en-US" b="1" dirty="0"/>
              <a:t>input + </a:t>
            </a:r>
            <a:r>
              <a:rPr lang="en-US" b="1" dirty="0" err="1"/>
              <a:t>prev_input</a:t>
            </a:r>
            <a:r>
              <a:rPr lang="en-US" b="1" dirty="0"/>
              <a:t>) -&gt; hidden -&gt; output</a:t>
            </a:r>
            <a:r>
              <a:rPr lang="ru-RU" dirty="0" smtClean="0"/>
              <a:t>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Рассмотрим 4 шага </a:t>
            </a:r>
            <a:r>
              <a:rPr lang="en-US" dirty="0" smtClean="0"/>
              <a:t>RNN</a:t>
            </a:r>
            <a:r>
              <a:rPr lang="ru-RU" dirty="0" smtClean="0"/>
              <a:t> для обоих случаев: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8593" y="2773184"/>
            <a:ext cx="406691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а)</a:t>
            </a:r>
            <a:r>
              <a:rPr kumimoji="0" lang="ru-RU" altLang="ru-RU" sz="15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 смотрим скрытый слой: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)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40437" y="2773184"/>
            <a:ext cx="39719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б) </a:t>
            </a:r>
            <a:r>
              <a:rPr lang="ru-RU" altLang="ru-RU" sz="1500" b="1" dirty="0">
                <a:solidFill>
                  <a:srgbClr val="404040"/>
                </a:solidFill>
                <a:latin typeface="Lora"/>
              </a:rPr>
              <a:t>смотрим </a:t>
            </a: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вход: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094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86033" y="840002"/>
            <a:ext cx="110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Таким образом, «память» формируется за счет комбинации входных данных и скрытого слоя на предыдущем шаге.</a:t>
            </a:r>
          </a:p>
          <a:p>
            <a:r>
              <a:rPr lang="ru-RU" sz="1600" dirty="0" smtClean="0"/>
              <a:t>Такая связь реализуется с помощью весов, которые присваиваются обратной связи.</a:t>
            </a:r>
            <a:endParaRPr lang="en-US" sz="1600" dirty="0" smtClean="0"/>
          </a:p>
        </p:txBody>
      </p:sp>
      <p:pic>
        <p:nvPicPr>
          <p:cNvPr id="4098" name="Picture 2" descr="https://iamtrask.github.io/img/basic_recurrence_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2" y="1476735"/>
            <a:ext cx="3749675" cy="384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7725" y="2124075"/>
            <a:ext cx="743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SYNAPSE_0 – </a:t>
            </a:r>
            <a:r>
              <a:rPr lang="ru-RU" dirty="0" smtClean="0"/>
              <a:t>матрица весов</a:t>
            </a:r>
            <a:r>
              <a:rPr lang="en-US" dirty="0" smtClean="0"/>
              <a:t> </a:t>
            </a:r>
            <a:r>
              <a:rPr lang="ru-RU" dirty="0" smtClean="0"/>
              <a:t>передачи сигнала от входа к скрытому слою</a:t>
            </a:r>
          </a:p>
          <a:p>
            <a:endParaRPr lang="ru-RU" dirty="0" smtClean="0"/>
          </a:p>
          <a:p>
            <a:r>
              <a:rPr lang="en-US" dirty="0" smtClean="0"/>
              <a:t>SYNAPSE_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скрытого слоя к выходу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SYNAPSE_t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</a:t>
            </a:r>
            <a:r>
              <a:rPr lang="ru-RU" dirty="0"/>
              <a:t>скрытого слоя </a:t>
            </a:r>
            <a:r>
              <a:rPr lang="en-US" dirty="0" smtClean="0"/>
              <a:t>A </a:t>
            </a:r>
            <a:r>
              <a:rPr lang="ru-RU" dirty="0" smtClean="0"/>
              <a:t>на текущем шаге к</a:t>
            </a:r>
            <a:r>
              <a:rPr lang="en-US" dirty="0" smtClean="0"/>
              <a:t> </a:t>
            </a:r>
            <a:r>
              <a:rPr lang="ru-RU" dirty="0" smtClean="0"/>
              <a:t>тому же скрытому слою </a:t>
            </a:r>
            <a:r>
              <a:rPr lang="en-US" dirty="0" smtClean="0"/>
              <a:t>A </a:t>
            </a:r>
            <a:r>
              <a:rPr lang="ru-RU" dirty="0" smtClean="0"/>
              <a:t>на следующем шаге.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96673" y="4484178"/>
            <a:ext cx="8370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Input x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981199" y="1979103"/>
            <a:ext cx="10682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 h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177766" y="3466163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Layer A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685657" y="3096831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 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966" y="2666137"/>
            <a:ext cx="1211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SYNAPSE_t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877900"/>
            <a:ext cx="6575778" cy="369887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0078" t="19305" r="32266" b="42917"/>
          <a:stretch/>
        </p:blipFill>
        <p:spPr>
          <a:xfrm>
            <a:off x="2505075" y="768375"/>
            <a:ext cx="6748706" cy="38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2500" y="4606486"/>
            <a:ext cx="102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памяти зависит от размера скрытого слоя.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 – не является чистой функцией от входа, входной сигнал изменяет «память», а выход будет зависеть от того, что в этой «памяти»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на 2, 3 и 4 шагах не было бы входных сигналов, состояние скрытого слоя все равно бы менялось на каждом шаге.</a:t>
            </a:r>
          </a:p>
        </p:txBody>
      </p:sp>
    </p:spTree>
    <p:extLst>
      <p:ext uri="{BB962C8B-B14F-4D97-AF65-F5344CB8AC3E}">
        <p14:creationId xmlns:p14="http://schemas.microsoft.com/office/powerpoint/2010/main" val="26748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" y="4606486"/>
            <a:ext cx="102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памяти зависит от размера скрытого слоя.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 – не является чистой функцией от входа, входной сигнал изменяет «память», а выход будет зависеть от того, что в этой «памяти»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на 2, 3 и 4 шагах не было бы входных сигналов, состояние скрытого слоя все равно бы менялось на каждом шаге.</a:t>
            </a:r>
          </a:p>
        </p:txBody>
      </p:sp>
      <p:pic>
        <p:nvPicPr>
          <p:cNvPr id="5122" name="Picture 2" descr="https://iamtrask.github.io/img/backprop_through_tim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767850"/>
            <a:ext cx="6339708" cy="35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9453" t="21528" r="30703" b="41111"/>
          <a:stretch/>
        </p:blipFill>
        <p:spPr>
          <a:xfrm>
            <a:off x="2412808" y="673500"/>
            <a:ext cx="7118734" cy="37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 - </a:t>
            </a:r>
            <a:r>
              <a:rPr lang="en-US" dirty="0"/>
              <a:t>Long short-term </a:t>
            </a:r>
            <a:r>
              <a:rPr lang="en-US" dirty="0" smtClean="0"/>
              <a:t>memory, </a:t>
            </a:r>
            <a:r>
              <a:rPr lang="ru-RU" dirty="0"/>
              <a:t>д</a:t>
            </a:r>
            <a:r>
              <a:rPr lang="ru-RU" dirty="0" smtClean="0"/>
              <a:t>олгая </a:t>
            </a:r>
            <a:r>
              <a:rPr lang="ru-RU" dirty="0"/>
              <a:t>краткосрочная </a:t>
            </a:r>
            <a:r>
              <a:rPr lang="ru-RU" dirty="0" smtClean="0"/>
              <a:t>память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особая разновидность архитектуры рекуррентных нейронных сетей, способная к обучению долговременным </a:t>
            </a:r>
            <a:r>
              <a:rPr lang="ru-RU" dirty="0" smtClean="0"/>
              <a:t>зависимостям.</a:t>
            </a:r>
          </a:p>
          <a:p>
            <a:r>
              <a:rPr lang="ru-RU" dirty="0"/>
              <a:t>Они были представлены Зеппом </a:t>
            </a:r>
            <a:r>
              <a:rPr lang="ru-RU" dirty="0" err="1"/>
              <a:t>Хохрайтер</a:t>
            </a:r>
            <a:r>
              <a:rPr lang="ru-RU" dirty="0"/>
              <a:t> и Юргеном </a:t>
            </a:r>
            <a:r>
              <a:rPr lang="ru-RU" dirty="0" err="1"/>
              <a:t>Шмидхубером</a:t>
            </a:r>
            <a:r>
              <a:rPr lang="ru-RU" dirty="0"/>
              <a:t> (</a:t>
            </a:r>
            <a:r>
              <a:rPr lang="ru-RU" dirty="0" err="1"/>
              <a:t>Jürgen</a:t>
            </a:r>
            <a:r>
              <a:rPr lang="ru-RU" dirty="0"/>
              <a:t> </a:t>
            </a:r>
            <a:r>
              <a:rPr lang="ru-RU" dirty="0" err="1"/>
              <a:t>Schmidhuber</a:t>
            </a:r>
            <a:r>
              <a:rPr lang="ru-RU" dirty="0"/>
              <a:t>) в 1997 году, а затем усовершенствованы и популярно изложены в работах многих других исследователей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Особенность </a:t>
            </a:r>
            <a:r>
              <a:rPr lang="en-US" dirty="0" smtClean="0"/>
              <a:t>LSTM</a:t>
            </a:r>
            <a:r>
              <a:rPr lang="ru-RU" dirty="0" smtClean="0"/>
              <a:t>-сетей состоит в запоминании информации в «долгой» памяти. </a:t>
            </a:r>
          </a:p>
          <a:p>
            <a:endParaRPr lang="ru-RU" dirty="0" smtClean="0"/>
          </a:p>
          <a:p>
            <a:r>
              <a:rPr lang="ru-RU" dirty="0" smtClean="0"/>
              <a:t>Повторяющийся </a:t>
            </a:r>
            <a:r>
              <a:rPr lang="ru-RU" dirty="0"/>
              <a:t>модуль в стандартной RNN состоит из одного </a:t>
            </a:r>
            <a:r>
              <a:rPr lang="ru-RU" dirty="0" smtClean="0"/>
              <a:t>слоя:</a:t>
            </a:r>
          </a:p>
        </p:txBody>
      </p:sp>
      <p:pic>
        <p:nvPicPr>
          <p:cNvPr id="8194" name="Picture 2" descr="https://habrastorage.org/web/47d/ee6/2c3/47dee62c3af8498c946befa1f3330d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6" y="3350620"/>
            <a:ext cx="4960939" cy="18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LSTM также напоминает цепочку, но модули выглядят иначе. Вместо одного слоя нейронной сети они содержат целых четыре, и эти слои взаимодействуют особенным образом.</a:t>
            </a:r>
            <a:endParaRPr lang="ru-RU" dirty="0" smtClean="0"/>
          </a:p>
        </p:txBody>
      </p:sp>
      <p:pic>
        <p:nvPicPr>
          <p:cNvPr id="9218" name="Picture 2" descr="https://habrastorage.org/web/67b/04f/73b/67b04f73b4c34ba38edfa207e09de07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1690467"/>
            <a:ext cx="7073900" cy="26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95" y="4676776"/>
            <a:ext cx="7177108" cy="1292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3495" y="5831134"/>
            <a:ext cx="71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Слой нейронной сети; </a:t>
            </a:r>
            <a:r>
              <a:rPr lang="ru-RU" sz="1200" b="1" dirty="0" smtClean="0"/>
              <a:t>   поточечная </a:t>
            </a:r>
            <a:r>
              <a:rPr lang="ru-RU" sz="1200" b="1" dirty="0"/>
              <a:t>операция; векторный перенос; объединение</a:t>
            </a:r>
            <a:r>
              <a:rPr lang="ru-RU" sz="1200" b="1" dirty="0" smtClean="0"/>
              <a:t>;                  </a:t>
            </a:r>
            <a:r>
              <a:rPr lang="ru-RU" sz="1200" b="1" dirty="0"/>
              <a:t>копирование.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075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13606</TotalTime>
  <Words>1044</Words>
  <Application>Microsoft Office PowerPoint</Application>
  <PresentationFormat>Широкоэкранный</PresentationFormat>
  <Paragraphs>122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Lora</vt:lpstr>
      <vt:lpstr>Тема Office</vt:lpstr>
      <vt:lpstr>Рекуррентные нейронные сети</vt:lpstr>
      <vt:lpstr>Рекуррентные нейронные сети*</vt:lpstr>
      <vt:lpstr>Скрытый слой RNN</vt:lpstr>
      <vt:lpstr>Скрытый слой RNN (2)</vt:lpstr>
      <vt:lpstr>Память рекуррентной нейросети </vt:lpstr>
      <vt:lpstr>Память рекуррентной нейросети (2)</vt:lpstr>
      <vt:lpstr>Обучение рекуррентной нейросети</vt:lpstr>
      <vt:lpstr>LSTM-сети</vt:lpstr>
      <vt:lpstr>LSTM-сети</vt:lpstr>
      <vt:lpstr>LSTM-сети</vt:lpstr>
      <vt:lpstr>LSTM-сети</vt:lpstr>
      <vt:lpstr>LSTM-сети</vt:lpstr>
      <vt:lpstr>Пример обучения LSTM</vt:lpstr>
      <vt:lpstr>Пример обучения LSTM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315</cp:revision>
  <dcterms:created xsi:type="dcterms:W3CDTF">2017-09-07T11:29:30Z</dcterms:created>
  <dcterms:modified xsi:type="dcterms:W3CDTF">2018-11-21T11:14:51Z</dcterms:modified>
</cp:coreProperties>
</file>