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7"/>
  </p:notesMasterIdLst>
  <p:sldIdLst>
    <p:sldId id="278" r:id="rId2"/>
    <p:sldId id="271" r:id="rId3"/>
    <p:sldId id="280" r:id="rId4"/>
    <p:sldId id="272" r:id="rId5"/>
    <p:sldId id="273" r:id="rId6"/>
    <p:sldId id="274" r:id="rId7"/>
    <p:sldId id="275" r:id="rId8"/>
    <p:sldId id="277" r:id="rId9"/>
    <p:sldId id="276" r:id="rId10"/>
    <p:sldId id="286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77" d="100"/>
          <a:sy n="77" d="100"/>
        </p:scale>
        <p:origin x="-9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ABE8-6F76-41C8-B009-27E1CF092874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CCE-63A0-4EEF-BBC8-913EC1BEF941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963B-4822-411F-8E3C-1423F6774503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A836-88CC-458A-AC97-77B0F1BFA1F2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B5E-E802-4570-8B54-E37573BF60E8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B29-CA98-4454-9581-9696AAAEE3B8}" type="datetime1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1359-3C03-4208-8C10-37618AD6AAF9}" type="datetime1">
              <a:rPr lang="ru-RU" smtClean="0"/>
              <a:t>13.09.2018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069-E999-40AB-A7D6-EB045B798918}" type="datetime1">
              <a:rPr lang="ru-RU" smtClean="0"/>
              <a:t>13.09.2018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4ECE-E864-4882-BC26-C114F263A3FC}" type="datetime1">
              <a:rPr lang="ru-RU" smtClean="0"/>
              <a:t>13.09.2018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A29-9429-4ADE-BC3F-9F7A3C7F2CED}" type="datetime1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F5EC-CA88-4D46-8013-20F61D2C7B5B}" type="datetime1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B943-7F87-404B-A19B-4EC5C3D17EF6}" type="datetime1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20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данных. Основные понятия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</a:t>
            </a:r>
            <a:r>
              <a:rPr lang="en-US" dirty="0" smtClean="0"/>
              <a:t>8</a:t>
            </a:r>
            <a:r>
              <a:rPr lang="ru-RU" dirty="0" smtClean="0"/>
              <a:t>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184" y="103869"/>
            <a:ext cx="11745593" cy="694418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 ROC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3447" y="666746"/>
            <a:ext cx="72050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ROC </a:t>
            </a:r>
            <a:r>
              <a:rPr lang="en-US" sz="2000" dirty="0"/>
              <a:t>- receiver operating characteristic</a:t>
            </a:r>
            <a:r>
              <a:rPr lang="ru-RU" sz="2000" dirty="0"/>
              <a:t>, кривая ошибок</a:t>
            </a:r>
          </a:p>
          <a:p>
            <a:r>
              <a:rPr lang="ru-RU" sz="2000" b="1" dirty="0" smtClean="0"/>
              <a:t>AUC </a:t>
            </a:r>
            <a:r>
              <a:rPr lang="ru-RU" sz="2000" b="1" dirty="0"/>
              <a:t>ROC </a:t>
            </a:r>
            <a:r>
              <a:rPr lang="en-US" sz="2000" b="1" dirty="0" smtClean="0"/>
              <a:t> </a:t>
            </a:r>
            <a:r>
              <a:rPr lang="en-US" sz="2000" dirty="0" smtClean="0"/>
              <a:t>- </a:t>
            </a:r>
            <a:r>
              <a:rPr lang="ru-RU" sz="2000" dirty="0" smtClean="0"/>
              <a:t>площадь </a:t>
            </a:r>
            <a:r>
              <a:rPr lang="ru-RU" sz="2000" dirty="0"/>
              <a:t>под кривой </a:t>
            </a:r>
            <a:r>
              <a:rPr lang="ru-RU" sz="2000" dirty="0" smtClean="0"/>
              <a:t>ошибок, </a:t>
            </a:r>
            <a:r>
              <a:rPr lang="en-US" sz="2000" dirty="0" smtClean="0"/>
              <a:t>Area Under ROC Curve – </a:t>
            </a:r>
          </a:p>
          <a:p>
            <a:r>
              <a:rPr lang="ru-RU" sz="2000" dirty="0" smtClean="0"/>
              <a:t>Зависимость доли верных </a:t>
            </a:r>
            <a:r>
              <a:rPr lang="ru-RU" sz="2000" dirty="0"/>
              <a:t>положительных классификаций от доли ложных положительных классификаций при варьировании порога решающего </a:t>
            </a:r>
            <a:r>
              <a:rPr lang="ru-RU" sz="2000" dirty="0" smtClean="0"/>
              <a:t>правила.</a:t>
            </a:r>
            <a:endParaRPr lang="en-US" sz="2000" dirty="0"/>
          </a:p>
        </p:txBody>
      </p:sp>
      <p:pic>
        <p:nvPicPr>
          <p:cNvPr id="14338" name="Picture 2" descr="https://habrastorage.org/getpro/habr/post_images/800/ecb/955/800ecb9550bc7dafae14dc9f811a0a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82" y="818334"/>
            <a:ext cx="4230529" cy="31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3445" y="3065008"/>
            <a:ext cx="72050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AUC</a:t>
            </a:r>
            <a:r>
              <a:rPr lang="en-US" sz="2000" dirty="0" smtClean="0"/>
              <a:t> ROC</a:t>
            </a:r>
            <a:r>
              <a:rPr lang="ru-RU" sz="2000" dirty="0" smtClean="0"/>
              <a:t> </a:t>
            </a:r>
            <a:r>
              <a:rPr lang="ru-RU" sz="2000" dirty="0"/>
              <a:t>— эквивалентна вероятности, что классификатор присвоит большее значение случайно выбранному позитивному объекту, чем случайно выбранному негативному объекту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Когда </a:t>
            </a:r>
            <a:r>
              <a:rPr lang="ru-RU" sz="2000" b="1" dirty="0"/>
              <a:t>AUC = 0.5</a:t>
            </a:r>
            <a:r>
              <a:rPr lang="ru-RU" sz="2000" dirty="0"/>
              <a:t>, то данный классификатор равен случайному. </a:t>
            </a:r>
            <a:endParaRPr lang="en-US" sz="2000" dirty="0" smtClean="0"/>
          </a:p>
          <a:p>
            <a:r>
              <a:rPr lang="ru-RU" sz="2000" dirty="0" smtClean="0"/>
              <a:t>Если</a:t>
            </a:r>
            <a:r>
              <a:rPr lang="ru-RU" sz="2000" dirty="0"/>
              <a:t> </a:t>
            </a:r>
            <a:r>
              <a:rPr lang="ru-RU" sz="2000" b="1" dirty="0"/>
              <a:t>AUC &lt; 0.5</a:t>
            </a:r>
            <a:r>
              <a:rPr lang="ru-RU" sz="2000" dirty="0"/>
              <a:t>, то можно просто перевернуть выдаваемые значения классификатором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Визуально - чем больше график прижимается к верхнему левому углу, тем больше значение </a:t>
            </a:r>
            <a:r>
              <a:rPr lang="en-US" sz="2000" dirty="0" smtClean="0"/>
              <a:t>AUC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516685" y="38065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FPR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668482" y="205261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022811" y="5203463"/>
                <a:ext cx="1824859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𝑃𝑅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𝑇𝑁</m:t>
                          </m:r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r>
                            <a:rPr lang="ru-RU" i="1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11" y="5203463"/>
                <a:ext cx="1824859" cy="6154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990542" y="4398617"/>
                <a:ext cx="1847365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𝑃𝑅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ru-RU" i="1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542" y="4398617"/>
                <a:ext cx="1847365" cy="6154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2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184" y="103869"/>
            <a:ext cx="11745593" cy="694418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 ROC (2)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pic>
        <p:nvPicPr>
          <p:cNvPr id="13" name="Рисунок 12" descr="tab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377" y="791613"/>
            <a:ext cx="6955090" cy="198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50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Систематизация методов классификации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 descr="C:\Users\А\Desktop\методы классиф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25" y="976974"/>
            <a:ext cx="9053349" cy="4913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0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3" y="3217140"/>
            <a:ext cx="6003176" cy="312546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Центроидный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метод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82790"/>
              </p:ext>
            </p:extLst>
          </p:nvPr>
        </p:nvGraphicFramePr>
        <p:xfrm>
          <a:off x="1791067" y="2244341"/>
          <a:ext cx="1545454" cy="72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Уравнение" r:id="rId4" imgW="977900" imgH="457200" progId="Equation.3">
                  <p:embed/>
                </p:oleObj>
              </mc:Choice>
              <mc:Fallback>
                <p:oleObj name="Уравнение" r:id="rId4" imgW="977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067" y="2244341"/>
                        <a:ext cx="1545454" cy="720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6744" y="1064619"/>
            <a:ext cx="11830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Центроид</a:t>
            </a:r>
            <a:r>
              <a:rPr lang="ru-RU" sz="2000" dirty="0" smtClean="0"/>
              <a:t> – вектор со средними значениями весов терминов документов данного класса. «Центр тяжести». </a:t>
            </a:r>
          </a:p>
          <a:p>
            <a:r>
              <a:rPr lang="ru-RU" sz="2000" dirty="0" smtClean="0"/>
              <a:t>Классифицируемый объект относится к классу с наиболее близким </a:t>
            </a:r>
            <a:r>
              <a:rPr lang="ru-RU" sz="2000" dirty="0" err="1" smtClean="0"/>
              <a:t>центроидом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3" y="3223945"/>
            <a:ext cx="6003176" cy="312546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56" y="3224550"/>
            <a:ext cx="6003176" cy="31254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13" y="3222890"/>
            <a:ext cx="6003176" cy="3125463"/>
          </a:xfrm>
          <a:prstGeom prst="rect">
            <a:avLst/>
          </a:prstGeom>
        </p:spPr>
      </p:pic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52737"/>
              </p:ext>
            </p:extLst>
          </p:nvPr>
        </p:nvGraphicFramePr>
        <p:xfrm>
          <a:off x="6486331" y="2263033"/>
          <a:ext cx="4733482" cy="6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Уравнение" r:id="rId9" imgW="3898900" imgH="558800" progId="Equation.3">
                  <p:embed/>
                </p:oleObj>
              </mc:Choice>
              <mc:Fallback>
                <p:oleObj name="Уравнение" r:id="rId9" imgW="3898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331" y="2263033"/>
                        <a:ext cx="4733482" cy="682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86517" y="2413370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Роккио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9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92595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Правило ближайшего соседа (БС)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478162" y="1293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905320"/>
            <a:ext cx="6000000" cy="31238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90600" y="1292168"/>
            <a:ext cx="1117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Классифицируемый объект относится к тому классу, к которому относится ближайший к нему сосед.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67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92595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Семейство методов БС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80999" y="1357052"/>
            <a:ext cx="11332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/>
              <a:t>кБС</a:t>
            </a:r>
            <a:r>
              <a:rPr lang="ru-RU" sz="2000" dirty="0" smtClean="0"/>
              <a:t> – Решение принимается на основании анализа к ближайших соседей. Обычно к - нечетное число </a:t>
            </a:r>
            <a:r>
              <a:rPr lang="en-US" sz="2000" dirty="0" smtClean="0"/>
              <a:t>[5;25]</a:t>
            </a:r>
            <a:endParaRPr lang="ru-RU" sz="20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Взвешенный </a:t>
            </a:r>
            <a:r>
              <a:rPr lang="ru-RU" sz="2000" dirty="0" err="1" smtClean="0"/>
              <a:t>кБС</a:t>
            </a:r>
            <a:r>
              <a:rPr lang="en-US" sz="2000" dirty="0" smtClean="0"/>
              <a:t> – </a:t>
            </a:r>
            <a:r>
              <a:rPr lang="ru-RU" sz="2000" dirty="0" smtClean="0"/>
              <a:t>наиболее близкие соседи имеют больший вес при голосовании.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Модифицированный МБС – поиск соседей только определенной области признакового пространства, с целью сокращения вычислительных  операций.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79" y="3633926"/>
            <a:ext cx="2190476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233"/>
            <a:ext cx="10515600" cy="612775"/>
          </a:xfrm>
        </p:spPr>
        <p:txBody>
          <a:bodyPr>
            <a:noAutofit/>
          </a:bodyPr>
          <a:lstStyle/>
          <a:p>
            <a:r>
              <a:rPr lang="ru-RU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Задача классификации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1197" y="909119"/>
            <a:ext cx="1104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Задача классификации – отнести новый объект к одному из заранее определенных классов</a:t>
            </a:r>
            <a:r>
              <a:rPr lang="en-US" sz="2000" dirty="0" smtClean="0"/>
              <a:t> </a:t>
            </a:r>
            <a:r>
              <a:rPr lang="ru-RU" sz="2000" dirty="0" smtClean="0"/>
              <a:t>на основе некоторой функции (алгоритма, решающего правила, классификатора)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25500" y="2226839"/>
            <a:ext cx="1820562" cy="8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Классификатор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754840" y="2955728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754840" y="2409495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0062" y="2251502"/>
            <a:ext cx="42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</a:t>
            </a:r>
            <a:r>
              <a:rPr lang="ru-RU" sz="1200" dirty="0" smtClean="0"/>
              <a:t>1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Х</a:t>
            </a:r>
            <a:r>
              <a:rPr lang="en-US" sz="1200" dirty="0" smtClean="0"/>
              <a:t>m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541299" y="2642784"/>
            <a:ext cx="1573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6541299" y="2101277"/>
            <a:ext cx="1573427" cy="23783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541299" y="2972775"/>
            <a:ext cx="1573427" cy="23540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8311959" y="1639919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 smtClean="0"/>
              <a:t>1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8311958" y="2285721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400" dirty="0"/>
              <a:t>2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8311958" y="2955728"/>
            <a:ext cx="779647" cy="58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</a:t>
            </a:r>
            <a:r>
              <a:rPr lang="en-US" sz="1400" dirty="0" err="1" smtClean="0"/>
              <a:t>k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11198" y="3712946"/>
            <a:ext cx="11040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Виды классификации: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Бинарная </a:t>
            </a:r>
            <a:r>
              <a:rPr lang="ru-RU" sz="2000" dirty="0"/>
              <a:t>классификация (классификация на 2 </a:t>
            </a:r>
            <a:r>
              <a:rPr lang="ru-RU" sz="2000" dirty="0" smtClean="0"/>
              <a:t>класса, </a:t>
            </a:r>
            <a:r>
              <a:rPr lang="en-US" sz="2000" dirty="0" smtClean="0"/>
              <a:t>k=2</a:t>
            </a:r>
            <a:r>
              <a:rPr lang="ru-RU" sz="2000" dirty="0" smtClean="0"/>
              <a:t>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На </a:t>
            </a:r>
            <a:r>
              <a:rPr lang="en-US" sz="2000" dirty="0" smtClean="0"/>
              <a:t>k</a:t>
            </a:r>
            <a:r>
              <a:rPr lang="ru-RU" sz="2000" dirty="0" smtClean="0"/>
              <a:t> </a:t>
            </a:r>
            <a:r>
              <a:rPr lang="ru-RU" sz="2000" dirty="0"/>
              <a:t>непересекающихся </a:t>
            </a:r>
            <a:r>
              <a:rPr lang="ru-RU" sz="2000" dirty="0" smtClean="0"/>
              <a:t>классов</a:t>
            </a:r>
            <a:r>
              <a:rPr lang="en-US" sz="2000" dirty="0" smtClean="0"/>
              <a:t> (k&gt;2)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На </a:t>
            </a:r>
            <a:r>
              <a:rPr lang="en-US" sz="2000" dirty="0" smtClean="0"/>
              <a:t>k</a:t>
            </a:r>
            <a:r>
              <a:rPr lang="ru-RU" sz="2000" dirty="0" smtClean="0"/>
              <a:t> </a:t>
            </a:r>
            <a:r>
              <a:rPr lang="ru-RU" sz="2000" dirty="0"/>
              <a:t>классов, которые могут </a:t>
            </a:r>
            <a:r>
              <a:rPr lang="ru-RU" sz="2000" dirty="0" smtClean="0"/>
              <a:t>пересекаться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27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233"/>
            <a:ext cx="10515600" cy="612775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Меры близости и расстояния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63491"/>
              </p:ext>
            </p:extLst>
          </p:nvPr>
        </p:nvGraphicFramePr>
        <p:xfrm>
          <a:off x="5880100" y="1371511"/>
          <a:ext cx="3048000" cy="78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Уравнение" r:id="rId3" imgW="2171700" imgH="558800" progId="Equation.3">
                  <p:embed/>
                </p:oleObj>
              </mc:Choice>
              <mc:Fallback>
                <p:oleObj name="Уравнение" r:id="rId3" imgW="21717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371511"/>
                        <a:ext cx="3048000" cy="788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" y="1606719"/>
            <a:ext cx="2643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Евклидово расстояние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03980"/>
              </p:ext>
            </p:extLst>
          </p:nvPr>
        </p:nvGraphicFramePr>
        <p:xfrm>
          <a:off x="5918199" y="2800523"/>
          <a:ext cx="2602576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Уравнение" r:id="rId5" imgW="1943100" imgH="520700" progId="Equation.3">
                  <p:embed/>
                </p:oleObj>
              </mc:Choice>
              <mc:Fallback>
                <p:oleObj name="Уравнение" r:id="rId5" imgW="1943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199" y="2800523"/>
                        <a:ext cx="2602576" cy="70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1200" y="2966690"/>
            <a:ext cx="3741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Расстояние городских кварталов</a:t>
            </a:r>
            <a:endParaRPr lang="ru-RU" sz="20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53174"/>
              </p:ext>
            </p:extLst>
          </p:nvPr>
        </p:nvGraphicFramePr>
        <p:xfrm>
          <a:off x="5880106" y="4045127"/>
          <a:ext cx="5007319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Уравнение" r:id="rId7" imgW="3492500" imgH="1054100" progId="Equation.3">
                  <p:embed/>
                </p:oleObj>
              </mc:Choice>
              <mc:Fallback>
                <p:oleObj name="Уравнение" r:id="rId7" imgW="34925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6" y="4045127"/>
                        <a:ext cx="5007319" cy="151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1201" y="4326665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Косинусоидальная</a:t>
            </a:r>
            <a:r>
              <a:rPr lang="ru-RU" sz="2000" dirty="0" smtClean="0"/>
              <a:t> мера близости.</a:t>
            </a:r>
          </a:p>
          <a:p>
            <a:r>
              <a:rPr lang="ru-RU" sz="2000" dirty="0" smtClean="0"/>
              <a:t>Показывает косинус угла между векторами.</a:t>
            </a:r>
          </a:p>
          <a:p>
            <a:r>
              <a:rPr lang="ru-RU" sz="2000" dirty="0" smtClean="0"/>
              <a:t>Стремится к </a:t>
            </a:r>
            <a:r>
              <a:rPr lang="en-US" sz="2000" dirty="0" smtClean="0"/>
              <a:t>1</a:t>
            </a:r>
            <a:r>
              <a:rPr lang="ru-RU" sz="2000" dirty="0" smtClean="0"/>
              <a:t>, когда документы похожи между собой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240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511175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Формирование 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обучающих и экзаменационных 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9541"/>
            <a:ext cx="10515600" cy="371840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Эффективность методов </a:t>
            </a:r>
            <a:r>
              <a:rPr lang="en-US" dirty="0" smtClean="0"/>
              <a:t>Machine Learning</a:t>
            </a:r>
            <a:r>
              <a:rPr lang="ru-RU" dirty="0" smtClean="0"/>
              <a:t> сильно зависит от того, как были сформированы обучающие выборки.</a:t>
            </a:r>
          </a:p>
          <a:p>
            <a:r>
              <a:rPr lang="ru-RU" dirty="0" smtClean="0"/>
              <a:t>Выборки должны быть:</a:t>
            </a:r>
          </a:p>
          <a:p>
            <a:pPr lvl="1"/>
            <a:r>
              <a:rPr lang="ru-RU" dirty="0" smtClean="0"/>
              <a:t>Независимо извлеченными из генеральной совокупности</a:t>
            </a:r>
          </a:p>
          <a:p>
            <a:pPr lvl="1"/>
            <a:r>
              <a:rPr lang="ru-RU" dirty="0" smtClean="0"/>
              <a:t>Представительными (репрезентативными)</a:t>
            </a:r>
          </a:p>
          <a:p>
            <a:pPr lvl="1"/>
            <a:r>
              <a:rPr lang="ru-RU" dirty="0" smtClean="0"/>
              <a:t>Содержать минимум нетипичных объектов</a:t>
            </a:r>
          </a:p>
          <a:p>
            <a:r>
              <a:rPr lang="ru-RU" dirty="0" smtClean="0"/>
              <a:t>Не </a:t>
            </a:r>
            <a:r>
              <a:rPr lang="ru-RU" dirty="0"/>
              <a:t>так важно, как выглядит генеральная совокупность во всем пространстве признаков. Гораздо важнее, как она выглядит в районе границы между двумя </a:t>
            </a:r>
            <a:r>
              <a:rPr lang="ru-RU" dirty="0" smtClean="0"/>
              <a:t>классами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140" y="5056688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Неидеальность</a:t>
            </a:r>
            <a:r>
              <a:rPr lang="ru-RU" sz="2400" dirty="0" smtClean="0"/>
              <a:t> разметки документов – разные эксперты могут отнести документ к разным классам. Как поступать?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50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701675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выборку?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pic>
        <p:nvPicPr>
          <p:cNvPr id="10242" name="Picture 2" descr="এ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72" y="1971986"/>
            <a:ext cx="2877629" cy="14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এ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84" y="1929543"/>
            <a:ext cx="2155825" cy="154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225" y="1282707"/>
            <a:ext cx="1096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Ядерная (</a:t>
            </a:r>
            <a:r>
              <a:rPr lang="ru-RU" sz="2400" dirty="0" err="1" smtClean="0"/>
              <a:t>центроидная</a:t>
            </a:r>
            <a:r>
              <a:rPr lang="ru-RU" sz="2400" dirty="0" smtClean="0"/>
              <a:t>) модель 	  Модель рассеяния 		Модель засорения</a:t>
            </a:r>
            <a:endParaRPr lang="ru-RU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84799"/>
              </p:ext>
            </p:extLst>
          </p:nvPr>
        </p:nvGraphicFramePr>
        <p:xfrm>
          <a:off x="5557292" y="4306103"/>
          <a:ext cx="2398221" cy="76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Уравнение" r:id="rId5" imgW="1752600" imgH="558800" progId="Equation.3">
                  <p:embed/>
                </p:oleObj>
              </mc:Choice>
              <mc:Fallback>
                <p:oleObj name="Уравнение" r:id="rId5" imgW="17526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92" y="4306103"/>
                        <a:ext cx="2398221" cy="768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3316"/>
              </p:ext>
            </p:extLst>
          </p:nvPr>
        </p:nvGraphicFramePr>
        <p:xfrm>
          <a:off x="5557289" y="5272944"/>
          <a:ext cx="2634211" cy="67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Уравнение" r:id="rId7" imgW="2120900" imgH="546100" progId="Equation.3">
                  <p:embed/>
                </p:oleObj>
              </mc:Choice>
              <mc:Fallback>
                <p:oleObj name="Уравнение" r:id="rId7" imgW="2120900" imgH="546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89" y="5272944"/>
                        <a:ext cx="2634211" cy="673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414005" y="3816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8916" y="4419292"/>
            <a:ext cx="503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сумма внутриклассовой дисперсии: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1500" y="5404752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с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мма квадратов внутриклассовых попарных расстояний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85013"/>
              </p:ext>
            </p:extLst>
          </p:nvPr>
        </p:nvGraphicFramePr>
        <p:xfrm>
          <a:off x="9033414" y="4355270"/>
          <a:ext cx="2761183" cy="675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Уравнение" r:id="rId9" imgW="2222500" imgH="546100" progId="Equation.3">
                  <p:embed/>
                </p:oleObj>
              </mc:Choice>
              <mc:Fallback>
                <p:oleObj name="Уравнение" r:id="rId9" imgW="2222500" imgH="546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4" y="4355270"/>
                        <a:ext cx="2761183" cy="675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72516"/>
              </p:ext>
            </p:extLst>
          </p:nvPr>
        </p:nvGraphicFramePr>
        <p:xfrm>
          <a:off x="9033411" y="5262776"/>
          <a:ext cx="2896196" cy="61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Уравнение" r:id="rId11" imgW="2540000" imgH="546100" progId="Equation.3">
                  <p:embed/>
                </p:oleObj>
              </mc:Choice>
              <mc:Fallback>
                <p:oleObj name="Уравнение" r:id="rId11" imgW="2540000" imgH="546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1" y="5262776"/>
                        <a:ext cx="2896196" cy="618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18581" y="451460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336576" y="53585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10276" name="Picture 36" descr="C:\Users\А\Desktop\Безымянный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33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</a:t>
            </a:r>
            <a:r>
              <a:rPr lang="ru-RU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05044"/>
              </p:ext>
            </p:extLst>
          </p:nvPr>
        </p:nvGraphicFramePr>
        <p:xfrm>
          <a:off x="4076700" y="1537276"/>
          <a:ext cx="3151224" cy="73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Уравнение" r:id="rId3" imgW="2311400" imgH="546100" progId="Equation.3">
                  <p:embed/>
                </p:oleObj>
              </mc:Choice>
              <mc:Fallback>
                <p:oleObj name="Уравнение" r:id="rId3" imgW="2311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537276"/>
                        <a:ext cx="3151224" cy="739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4251"/>
              </p:ext>
            </p:extLst>
          </p:nvPr>
        </p:nvGraphicFramePr>
        <p:xfrm>
          <a:off x="8089905" y="1595670"/>
          <a:ext cx="3865457" cy="68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Уравнение" r:id="rId5" imgW="3187700" imgH="558800" progId="Equation.3">
                  <p:embed/>
                </p:oleObj>
              </mc:Choice>
              <mc:Fallback>
                <p:oleObj name="Уравнение" r:id="rId5" imgW="31877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5" y="1595670"/>
                        <a:ext cx="3865457" cy="680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70813"/>
              </p:ext>
            </p:extLst>
          </p:nvPr>
        </p:nvGraphicFramePr>
        <p:xfrm>
          <a:off x="4368800" y="2998407"/>
          <a:ext cx="939800" cy="7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Уравнение" r:id="rId7" imgW="660400" imgH="508000" progId="Equation.3">
                  <p:embed/>
                </p:oleObj>
              </mc:Choice>
              <mc:Fallback>
                <p:oleObj name="Уравнение" r:id="rId7" imgW="66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998407"/>
                        <a:ext cx="939800" cy="72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9386" y="1566476"/>
            <a:ext cx="342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сумма квадратов межклассовых попарных расстояний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404100" y="1722198"/>
            <a:ext cx="78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9383" y="3283196"/>
            <a:ext cx="27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Обобщенный функционал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9381" y="4501570"/>
            <a:ext cx="11034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Times New Roman" panose="02020603050405020304" pitchFamily="18" charset="0"/>
              </a:rPr>
              <a:t>На основе такого анализа исследователь может: 1) объединить несколько близких небольших классов в один; 2) удалить “нехарактерные” шумовые элементы, расположенные вдалеке от центра классов (модель засорения); 3) заново сформировать выборку, увеличив (уменьшив) количество классов или количество элементов.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257" y="190954"/>
            <a:ext cx="10515600" cy="984704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 сформированных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2118"/>
            <a:ext cx="10515600" cy="504484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любая обучающая выборка конечного размера не является полной, т.е. не содержит необходимого количества элементов для проведения безошибочной классификации;</a:t>
            </a:r>
          </a:p>
          <a:p>
            <a:pPr lvl="0"/>
            <a:r>
              <a:rPr lang="ru-RU" dirty="0"/>
              <a:t>элементы обучающей выборки обычно имеют произвольное распределение в пространстве признаков и, как следствие, получаемые решающие правила могут обладать неодинаковой достоверностью в различных областях изменения параметров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выборки</a:t>
            </a:r>
            <a:r>
              <a:rPr lang="ru-RU" dirty="0"/>
              <a:t>, как правило, содержат шумовые (нерелевантные, не относящиеся к указанным классам) элементы, другую противоречивую или ошибочную информацию, которая так или иначе попадает в обучающую выборку.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20916" y="2077896"/>
            <a:ext cx="11103429" cy="374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Оценка точности по экзаменационным выборкам. </a:t>
            </a:r>
            <a:r>
              <a:rPr lang="en-US" i="1" dirty="0" smtClean="0"/>
              <a:t>N</a:t>
            </a:r>
            <a:r>
              <a:rPr lang="ru-RU" sz="1800" i="1" dirty="0" err="1" smtClean="0"/>
              <a:t>обуч</a:t>
            </a:r>
            <a:r>
              <a:rPr lang="ru-RU" i="1" dirty="0" smtClean="0"/>
              <a:t> </a:t>
            </a:r>
            <a:r>
              <a:rPr lang="en-US" i="1" dirty="0" smtClean="0"/>
              <a:t>&gt; N</a:t>
            </a:r>
            <a:r>
              <a:rPr lang="ru-RU" sz="1800" i="1" dirty="0" err="1" smtClean="0"/>
              <a:t>экзам</a:t>
            </a:r>
            <a:endParaRPr lang="ru-RU" i="1" dirty="0" smtClean="0"/>
          </a:p>
          <a:p>
            <a:r>
              <a:rPr lang="ru-RU" i="1" dirty="0" smtClean="0"/>
              <a:t>Оценка точности с помощью скользящего контроля (или «метод складного ножа», «</a:t>
            </a:r>
            <a:r>
              <a:rPr lang="en-US" i="1" dirty="0" smtClean="0"/>
              <a:t>Jackknife</a:t>
            </a:r>
            <a:r>
              <a:rPr lang="ru-RU" i="1" dirty="0" smtClean="0"/>
              <a:t>»)</a:t>
            </a:r>
            <a:r>
              <a:rPr lang="en-US" i="1" dirty="0" smtClean="0"/>
              <a:t> – </a:t>
            </a:r>
            <a:r>
              <a:rPr lang="ru-RU" i="1" dirty="0" smtClean="0"/>
              <a:t>для небольших выборок</a:t>
            </a:r>
          </a:p>
          <a:p>
            <a:r>
              <a:rPr lang="ru-RU" i="1" dirty="0" smtClean="0"/>
              <a:t>Оценка точности с помощью </a:t>
            </a:r>
            <a:r>
              <a:rPr lang="en-US" i="1" dirty="0" smtClean="0"/>
              <a:t>k</a:t>
            </a:r>
            <a:r>
              <a:rPr lang="ru-RU" i="1" dirty="0" smtClean="0"/>
              <a:t>–кратной перекрестной проверки (</a:t>
            </a:r>
            <a:r>
              <a:rPr lang="en-US" i="1" dirty="0" smtClean="0"/>
              <a:t>k</a:t>
            </a:r>
            <a:r>
              <a:rPr lang="ru-RU" i="1" dirty="0" smtClean="0"/>
              <a:t>–</a:t>
            </a:r>
            <a:r>
              <a:rPr lang="ru-RU" i="1" dirty="0" err="1" smtClean="0"/>
              <a:t>fold</a:t>
            </a:r>
            <a:r>
              <a:rPr lang="ru-RU" i="1" dirty="0" smtClean="0"/>
              <a:t> </a:t>
            </a:r>
            <a:r>
              <a:rPr lang="ru-RU" i="1" dirty="0" err="1" smtClean="0"/>
              <a:t>cross</a:t>
            </a:r>
            <a:r>
              <a:rPr lang="ru-RU" i="1" dirty="0" smtClean="0"/>
              <a:t> </a:t>
            </a:r>
            <a:r>
              <a:rPr lang="ru-RU" i="1" dirty="0" err="1" smtClean="0"/>
              <a:t>validation</a:t>
            </a:r>
            <a:r>
              <a:rPr lang="ru-RU" i="1" dirty="0" smtClean="0"/>
              <a:t>)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Bootstrap </a:t>
            </a:r>
            <a:r>
              <a:rPr lang="en-US" dirty="0"/>
              <a:t>– </a:t>
            </a:r>
            <a:r>
              <a:rPr lang="ru-RU" dirty="0"/>
              <a:t>имитация статистического выбора. Суть  метода заключается в формировании множества </a:t>
            </a:r>
            <a:r>
              <a:rPr lang="ru-RU" dirty="0" smtClean="0"/>
              <a:t>выборок </a:t>
            </a:r>
            <a:r>
              <a:rPr lang="ru-RU" dirty="0"/>
              <a:t>на основе случайного выбора с </a:t>
            </a:r>
            <a:r>
              <a:rPr lang="ru-RU" dirty="0" smtClean="0"/>
              <a:t>повторениями.</a:t>
            </a:r>
            <a:endParaRPr lang="ru-RU" dirty="0"/>
          </a:p>
          <a:p>
            <a:endParaRPr lang="ru-RU" i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точност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классификации в задачах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Mining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20916" y="797578"/>
            <a:ext cx="11466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Часть  размеченных документов оставляют для обучения, часть – для оценки точности метода. Обычно используют следующие методы оценки: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1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184" y="103869"/>
            <a:ext cx="11745593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точность классификации в задачах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Mining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0915" y="815212"/>
            <a:ext cx="1135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Ошибка классификации – несовпадение метки, назначенной классификатором с меткой, назначенной экспертом (учителем).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2062" y="1884705"/>
                <a:ext cx="5950859" cy="405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Точность (правильность, аккуратность) </a:t>
                </a:r>
                <a:r>
                  <a:rPr lang="en-US" sz="2400" dirty="0" smtClean="0"/>
                  <a:t>Accuracy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ru-RU" sz="24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endParaRPr lang="ru-RU" sz="2400" dirty="0" smtClean="0"/>
              </a:p>
              <a:p>
                <a:endParaRPr lang="en-US" sz="2400" dirty="0" smtClean="0"/>
              </a:p>
              <a:p>
                <a:r>
                  <a:rPr lang="ru-RU" sz="2400" b="0" dirty="0" smtClean="0"/>
                  <a:t>Точность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ru-RU" sz="2400" dirty="0" smtClean="0"/>
                  <a:t>Полнота </a:t>
                </a:r>
                <a:r>
                  <a:rPr lang="en-US" sz="2400" dirty="0" smtClean="0"/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measure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2" y="1884705"/>
                <a:ext cx="5950859" cy="4050981"/>
              </a:xfrm>
              <a:prstGeom prst="rect">
                <a:avLst/>
              </a:prstGeom>
              <a:blipFill rotWithShape="1">
                <a:blip r:embed="rId2"/>
                <a:stretch>
                  <a:fillRect l="-1639" t="-120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18445"/>
              </p:ext>
            </p:extLst>
          </p:nvPr>
        </p:nvGraphicFramePr>
        <p:xfrm>
          <a:off x="6371775" y="3549625"/>
          <a:ext cx="5268686" cy="2288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369"/>
                <a:gridCol w="2042356"/>
                <a:gridCol w="1775961"/>
              </a:tblGrid>
              <a:tr h="367930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Оценка эксперта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2474"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</a:t>
                      </a:r>
                    </a:p>
                    <a:p>
                      <a:r>
                        <a:rPr lang="ru-RU" dirty="0" smtClean="0"/>
                        <a:t>системы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Положительная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79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Положительная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2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N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1775" y="1884705"/>
            <a:ext cx="50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 </a:t>
            </a:r>
            <a:r>
              <a:rPr lang="ru-RU" dirty="0" smtClean="0"/>
              <a:t>количество документов, по которым классификатор принял правильное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881</Words>
  <Application>Microsoft Office PowerPoint</Application>
  <PresentationFormat>Произвольный</PresentationFormat>
  <Paragraphs>129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Уравнение</vt:lpstr>
      <vt:lpstr>Классификация данных. Основные понятия</vt:lpstr>
      <vt:lpstr>Задача классификации</vt:lpstr>
      <vt:lpstr>Меры близости и расстояния</vt:lpstr>
      <vt:lpstr>Формирование обучающих и экзаменационных выборок</vt:lpstr>
      <vt:lpstr>Как оценить выборку?</vt:lpstr>
      <vt:lpstr>Презентация PowerPoint</vt:lpstr>
      <vt:lpstr>Свойства сформированных выборок</vt:lpstr>
      <vt:lpstr>Оценка точности классификации в задачах Data Mining</vt:lpstr>
      <vt:lpstr>Оценка точность классификации в задачах Text Mining (2)</vt:lpstr>
      <vt:lpstr>AUC ROC</vt:lpstr>
      <vt:lpstr>AUC ROC (2)</vt:lpstr>
      <vt:lpstr>Систематизация методов классификации</vt:lpstr>
      <vt:lpstr>Центроидный метод</vt:lpstr>
      <vt:lpstr>Правило ближайшего соседа (БС)</vt:lpstr>
      <vt:lpstr>Семейство методов БС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72</cp:revision>
  <dcterms:created xsi:type="dcterms:W3CDTF">2017-09-07T11:29:30Z</dcterms:created>
  <dcterms:modified xsi:type="dcterms:W3CDTF">2018-09-13T18:49:56Z</dcterms:modified>
</cp:coreProperties>
</file>