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22"/>
  </p:notesMasterIdLst>
  <p:sldIdLst>
    <p:sldId id="278" r:id="rId2"/>
    <p:sldId id="277" r:id="rId3"/>
    <p:sldId id="279" r:id="rId4"/>
    <p:sldId id="280" r:id="rId5"/>
    <p:sldId id="281" r:id="rId6"/>
    <p:sldId id="282" r:id="rId7"/>
    <p:sldId id="283" r:id="rId8"/>
    <p:sldId id="285" r:id="rId9"/>
    <p:sldId id="288" r:id="rId10"/>
    <p:sldId id="290" r:id="rId11"/>
    <p:sldId id="295" r:id="rId12"/>
    <p:sldId id="292" r:id="rId13"/>
    <p:sldId id="291" r:id="rId14"/>
    <p:sldId id="293" r:id="rId15"/>
    <p:sldId id="294" r:id="rId16"/>
    <p:sldId id="29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5" autoAdjust="0"/>
    <p:restoredTop sz="94660"/>
  </p:normalViewPr>
  <p:slideViewPr>
    <p:cSldViewPr snapToGrid="0">
      <p:cViewPr>
        <p:scale>
          <a:sx n="75" d="100"/>
          <a:sy n="75" d="100"/>
        </p:scale>
        <p:origin x="-372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9;&#1095;&#1077;&#1073;&#1072;\Text%20categorization\&#1050;&#1072;&#1085;&#1076;&#1080;&#1076;&#1072;&#1090;&#1089;&#1082;&#1072;&#1103;\&#1054;&#1087;&#1099;&#1090;&#1099;\&#1057;&#1088;&#1072;&#1074;&#1085;&#1077;&#1085;&#1080;&#1077;%20UNI1_RO_MI_vol80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9;&#1095;&#1077;&#1073;&#1072;\Text%20categorization\&#1050;&#1072;&#1085;&#1076;&#1080;&#1076;&#1072;&#1090;&#1089;&#1082;&#1072;&#1103;\&#1054;&#1087;&#1099;&#1090;&#1099;\&#1057;&#1088;&#1072;&#1074;&#1085;&#1077;&#1085;&#1080;&#1077;%20UNI1_RO_MI_vol80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9;&#1095;&#1077;&#1073;&#1072;\Text%20categorization\&#1050;&#1072;&#1085;&#1076;&#1080;&#1076;&#1072;&#1090;&#1089;&#1082;&#1072;&#1103;\&#1054;&#1087;&#1099;&#1090;&#1099;\&#1057;&#1088;&#1072;&#1074;&#1085;&#1077;&#1085;&#1080;&#1077;%20UNI1_RO_MI_vol80.xls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9;&#1095;&#1077;&#1073;&#1072;\Text%20categorization\&#1050;&#1072;&#1085;&#1076;&#1080;&#1076;&#1072;&#1090;&#1089;&#1082;&#1072;&#1103;\&#1054;&#1087;&#1099;&#1090;&#1099;\&#1057;&#1088;&#1072;&#1074;&#1085;&#1077;&#1085;&#1080;&#1077;%20UNI1_RO_MI_vol80.xls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Лист4!$B$85</c:f>
              <c:strCache>
                <c:ptCount val="1"/>
                <c:pt idx="0">
                  <c:v>НМИ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(Лист4!$C$85,Лист4!$E$85:$F$85)</c:f>
              <c:numCache>
                <c:formatCode>General</c:formatCode>
                <c:ptCount val="3"/>
                <c:pt idx="0">
                  <c:v>250</c:v>
                </c:pt>
                <c:pt idx="1">
                  <c:v>768</c:v>
                </c:pt>
                <c:pt idx="2">
                  <c:v>13961</c:v>
                </c:pt>
              </c:numCache>
            </c:numRef>
          </c:val>
        </c:ser>
        <c:ser>
          <c:idx val="1"/>
          <c:order val="1"/>
          <c:tx>
            <c:strRef>
              <c:f>Лист4!$B$85</c:f>
              <c:strCache>
                <c:ptCount val="1"/>
                <c:pt idx="0">
                  <c:v>НМИ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(Лист4!$C$85,Лист4!$E$85:$F$85)</c:f>
              <c:numCache>
                <c:formatCode>General</c:formatCode>
                <c:ptCount val="3"/>
                <c:pt idx="0">
                  <c:v>250</c:v>
                </c:pt>
                <c:pt idx="1">
                  <c:v>768</c:v>
                </c:pt>
                <c:pt idx="2">
                  <c:v>13961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Лист4!$B$90</c:f>
              <c:strCache>
                <c:ptCount val="1"/>
                <c:pt idx="0">
                  <c:v>С-С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(Лист4!$C$90,Лист4!$E$90:$F$90)</c:f>
              <c:numCache>
                <c:formatCode>General</c:formatCode>
                <c:ptCount val="3"/>
                <c:pt idx="0">
                  <c:v>227</c:v>
                </c:pt>
                <c:pt idx="1">
                  <c:v>1452</c:v>
                </c:pt>
                <c:pt idx="2">
                  <c:v>13721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Лист4!$B$93</c:f>
              <c:strCache>
                <c:ptCount val="1"/>
                <c:pt idx="0">
                  <c:v>J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(Лист4!$C$93,Лист4!$E$93:$F$93)</c:f>
              <c:numCache>
                <c:formatCode>General</c:formatCode>
                <c:ptCount val="3"/>
                <c:pt idx="0">
                  <c:v>6857</c:v>
                </c:pt>
                <c:pt idx="1">
                  <c:v>6294</c:v>
                </c:pt>
                <c:pt idx="2">
                  <c:v>2245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Лист4!$B$86</c:f>
              <c:strCache>
                <c:ptCount val="1"/>
                <c:pt idx="0">
                  <c:v>РО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(Лист4!$C$86,Лист4!$E$86:$F$86)</c:f>
              <c:numCache>
                <c:formatCode>General</c:formatCode>
                <c:ptCount val="3"/>
                <c:pt idx="0">
                  <c:v>1635</c:v>
                </c:pt>
                <c:pt idx="1">
                  <c:v>2748</c:v>
                </c:pt>
                <c:pt idx="2">
                  <c:v>10917</c:v>
                </c:pt>
              </c:numCache>
            </c:numRef>
          </c:val>
        </c:ser>
        <c:ser>
          <c:idx val="1"/>
          <c:order val="1"/>
          <c:tx>
            <c:strRef>
              <c:f>Лист4!$B$85</c:f>
              <c:strCache>
                <c:ptCount val="1"/>
                <c:pt idx="0">
                  <c:v>НМИ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(Лист4!$C$85,Лист4!$E$85:$F$85)</c:f>
              <c:numCache>
                <c:formatCode>General</c:formatCode>
                <c:ptCount val="3"/>
                <c:pt idx="0">
                  <c:v>250</c:v>
                </c:pt>
                <c:pt idx="1">
                  <c:v>768</c:v>
                </c:pt>
                <c:pt idx="2">
                  <c:v>13961</c:v>
                </c:pt>
              </c:numCache>
            </c:numRef>
          </c:val>
        </c:ser>
        <c:ser>
          <c:idx val="2"/>
          <c:order val="2"/>
          <c:tx>
            <c:strRef>
              <c:f>Лист4!$B$86</c:f>
              <c:strCache>
                <c:ptCount val="1"/>
                <c:pt idx="0">
                  <c:v>РО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(Лист4!$C$86,Лист4!$E$86:$F$86)</c:f>
              <c:numCache>
                <c:formatCode>General</c:formatCode>
                <c:ptCount val="3"/>
                <c:pt idx="0">
                  <c:v>1635</c:v>
                </c:pt>
                <c:pt idx="1">
                  <c:v>2748</c:v>
                </c:pt>
                <c:pt idx="2">
                  <c:v>10917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19.10.2017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19.10.2017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19.10.2017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Профильные методы </a:t>
            </a:r>
            <a:r>
              <a:rPr lang="ru-RU" sz="4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классификации.</a:t>
            </a:r>
            <a:br>
              <a:rPr lang="ru-RU" sz="4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4800" i="1">
                <a:solidFill>
                  <a:schemeClr val="tx2">
                    <a:lumMod val="60000"/>
                    <a:lumOff val="40000"/>
                  </a:schemeClr>
                </a:solidFill>
              </a:rPr>
              <a:t>Коллективы решающих правил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2017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274637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UNI-</a:t>
            </a: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профили</a:t>
            </a: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DFD78AB1-95B6-4F16-8653-C9B29DB2B6AE}" type="slidenum">
              <a:rPr lang="ru-RU" altLang="ru-RU" smtClean="0">
                <a:solidFill>
                  <a:srgbClr val="898989"/>
                </a:solidFill>
              </a:rPr>
              <a:pPr/>
              <a:t>10</a:t>
            </a:fld>
            <a:endParaRPr lang="ru-RU" altLang="ru-RU" smtClean="0">
              <a:solidFill>
                <a:srgbClr val="898989"/>
              </a:solidFill>
            </a:endParaRPr>
          </a:p>
        </p:txBody>
      </p:sp>
      <p:sp>
        <p:nvSpPr>
          <p:cNvPr id="14340" name="Объект 2"/>
          <p:cNvSpPr>
            <a:spLocks noGrp="1"/>
          </p:cNvSpPr>
          <p:nvPr>
            <p:ph idx="1"/>
          </p:nvPr>
        </p:nvSpPr>
        <p:spPr>
          <a:xfrm>
            <a:off x="527051" y="3302000"/>
            <a:ext cx="11040533" cy="2870200"/>
          </a:xfrm>
        </p:spPr>
        <p:txBody>
          <a:bodyPr>
            <a:noAutofit/>
          </a:bodyPr>
          <a:lstStyle/>
          <a:p>
            <a:pPr marL="0" indent="0" algn="just">
              <a:buFont typeface="Arial" pitchFamily="34" charset="0"/>
              <a:buNone/>
            </a:pPr>
            <a:r>
              <a:rPr lang="ru-RU" sz="2400" dirty="0" smtClean="0"/>
              <a:t>«</a:t>
            </a:r>
            <a:r>
              <a:rPr lang="en-US" sz="2400" dirty="0" smtClean="0"/>
              <a:t>Union</a:t>
            </a:r>
            <a:r>
              <a:rPr lang="ru-RU" sz="2400" dirty="0" smtClean="0"/>
              <a:t>» - объединение разных подходов к выявлению информативных терминов – статистического, теоретико-информационного, эвристического.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2400" dirty="0" smtClean="0"/>
              <a:t>Для их построения используются различные комбинации РО-, НМИ-, </a:t>
            </a:r>
            <a:r>
              <a:rPr lang="en-US" sz="2400" dirty="0" smtClean="0"/>
              <a:t>J</a:t>
            </a:r>
            <a:r>
              <a:rPr lang="ru-RU" sz="2400" dirty="0" smtClean="0"/>
              <a:t>- и C-C-профилей, которые, за счет различных принципов определения наиболее информативных понятий, позволят скомпенсировать слабые стороны каждого из подходов.</a:t>
            </a:r>
          </a:p>
          <a:p>
            <a:pPr marL="0" indent="0" algn="just">
              <a:buFont typeface="Arial" pitchFamily="34" charset="0"/>
              <a:buNone/>
            </a:pPr>
            <a:endParaRPr lang="ru-RU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84200" y="1127035"/>
            <a:ext cx="10960101" cy="2086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just">
              <a:spcBef>
                <a:spcPct val="20000"/>
              </a:spcBef>
              <a:buFont typeface="Arial" panose="020B0604020202020204" pitchFamily="34" charset="0"/>
              <a:buNone/>
              <a:defRPr sz="24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dirty="0"/>
              <a:t>Разнообразие профильных методов позволяет использовать их для </a:t>
            </a:r>
            <a:r>
              <a:rPr lang="ru-RU" dirty="0" smtClean="0"/>
              <a:t>увеличения точности </a:t>
            </a:r>
            <a:r>
              <a:rPr lang="ru-RU" dirty="0"/>
              <a:t>классификации: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Комбинирование профилей для создания более сильных классификаторов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Использование знаний о структуре документа для увеличения точность классификации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051" y="188914"/>
            <a:ext cx="10972800" cy="490537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построения профиля UNI6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050" y="1125538"/>
            <a:ext cx="11351683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ru-RU" sz="2000" i="1" u="sng" dirty="0" smtClean="0"/>
              <a:t>Входными </a:t>
            </a:r>
            <a:r>
              <a:rPr lang="ru-RU" sz="2000" i="1" u="sng" dirty="0"/>
              <a:t>данными </a:t>
            </a:r>
            <a:r>
              <a:rPr lang="ru-RU" sz="2000" i="1" dirty="0"/>
              <a:t>алгоритма </a:t>
            </a:r>
            <a:r>
              <a:rPr lang="ru-RU" sz="2000" dirty="0"/>
              <a:t>являются: обучающая выборка документов, </a:t>
            </a:r>
            <a:r>
              <a:rPr lang="ru-RU" sz="2000" dirty="0" err="1"/>
              <a:t>моноязычные</a:t>
            </a:r>
            <a:r>
              <a:rPr lang="ru-RU" sz="2000" dirty="0"/>
              <a:t> </a:t>
            </a:r>
            <a:r>
              <a:rPr lang="ru-RU" sz="2000" dirty="0" smtClean="0"/>
              <a:t>РО- , НМИ- и J-профили</a:t>
            </a:r>
          </a:p>
          <a:p>
            <a:pPr>
              <a:buFont typeface="Arial" charset="0"/>
              <a:buChar char="•"/>
              <a:defRPr/>
            </a:pPr>
            <a:r>
              <a:rPr lang="ru-RU" sz="2000" i="1" u="sng" dirty="0" smtClean="0"/>
              <a:t>Выходные </a:t>
            </a:r>
            <a:r>
              <a:rPr lang="ru-RU" sz="2000" i="1" u="sng" dirty="0"/>
              <a:t>данные:</a:t>
            </a:r>
            <a:r>
              <a:rPr lang="ru-RU" sz="2000" dirty="0"/>
              <a:t> профили классов, представленные в виде вектора терминов и упорядоченные по убыванию веса.</a:t>
            </a:r>
          </a:p>
          <a:p>
            <a:pPr>
              <a:buFont typeface="Arial" charset="0"/>
              <a:buChar char="•"/>
              <a:defRPr/>
            </a:pPr>
            <a:r>
              <a:rPr lang="ru-RU" sz="2000" i="1" u="sng" dirty="0"/>
              <a:t>Шаг 1</a:t>
            </a:r>
            <a:r>
              <a:rPr lang="ru-RU" sz="2000" dirty="0"/>
              <a:t>. Задаются параметры метода h и t. </a:t>
            </a:r>
            <a:r>
              <a:rPr lang="ru-RU" sz="2000" dirty="0" smtClean="0"/>
              <a:t> </a:t>
            </a:r>
            <a:r>
              <a:rPr lang="en-US" sz="2000" dirty="0" smtClean="0"/>
              <a:t>L</a:t>
            </a:r>
            <a:r>
              <a:rPr lang="ru-RU" sz="2000" dirty="0"/>
              <a:t>=</a:t>
            </a:r>
            <a:r>
              <a:rPr lang="en-US" sz="2000" dirty="0"/>
              <a:t>h</a:t>
            </a:r>
            <a:r>
              <a:rPr lang="ru-RU" sz="2000" dirty="0"/>
              <a:t>+</a:t>
            </a:r>
            <a:r>
              <a:rPr lang="en-US" sz="2000" dirty="0"/>
              <a:t>t</a:t>
            </a:r>
            <a:r>
              <a:rPr lang="ru-RU" sz="2000" dirty="0"/>
              <a:t>. </a:t>
            </a:r>
          </a:p>
          <a:p>
            <a:pPr>
              <a:buFont typeface="Arial" charset="0"/>
              <a:buChar char="•"/>
              <a:defRPr/>
            </a:pPr>
            <a:r>
              <a:rPr lang="ru-RU" sz="2000" i="1" u="sng" dirty="0"/>
              <a:t>Шаг 2</a:t>
            </a:r>
            <a:r>
              <a:rPr lang="ru-RU" sz="2000" dirty="0"/>
              <a:t>. Суммируем веса профилей для каждого общего термина из русскоязычных и англоязычных исходных </a:t>
            </a:r>
            <a:r>
              <a:rPr lang="ru-RU" sz="2000" dirty="0" smtClean="0"/>
              <a:t>профилей: 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000" dirty="0" smtClean="0"/>
              <a:t>      w</a:t>
            </a:r>
            <a:r>
              <a:rPr lang="ru-RU" sz="2000" baseline="-25000" dirty="0" smtClean="0"/>
              <a:t>uni6</a:t>
            </a:r>
            <a:r>
              <a:rPr lang="ru-RU" sz="2000" dirty="0" smtClean="0"/>
              <a:t> =(</a:t>
            </a:r>
            <a:r>
              <a:rPr lang="en-US" sz="2000" dirty="0" smtClean="0"/>
              <a:t>w</a:t>
            </a:r>
            <a:r>
              <a:rPr lang="ru-RU" sz="2000" baseline="-25000" dirty="0" smtClean="0"/>
              <a:t>РО</a:t>
            </a:r>
            <a:r>
              <a:rPr lang="ru-RU" sz="2000" dirty="0" smtClean="0"/>
              <a:t> +</a:t>
            </a:r>
            <a:r>
              <a:rPr lang="ru-RU" sz="2000" dirty="0" err="1" smtClean="0"/>
              <a:t>w</a:t>
            </a:r>
            <a:r>
              <a:rPr lang="ru-RU" sz="2000" baseline="-25000" dirty="0" err="1" smtClean="0"/>
              <a:t>НМИ</a:t>
            </a:r>
            <a:r>
              <a:rPr lang="ru-RU" sz="2000" dirty="0" smtClean="0"/>
              <a:t> </a:t>
            </a:r>
            <a:r>
              <a:rPr lang="ru-RU" sz="2000" dirty="0"/>
              <a:t>+ w</a:t>
            </a:r>
            <a:r>
              <a:rPr lang="en-US" sz="2000" baseline="-25000" dirty="0"/>
              <a:t>J</a:t>
            </a:r>
            <a:r>
              <a:rPr lang="ru-RU" sz="2000" dirty="0"/>
              <a:t>), </a:t>
            </a:r>
            <a:r>
              <a:rPr lang="ru-RU" sz="2000" dirty="0" smtClean="0"/>
              <a:t> </a:t>
            </a:r>
            <a:r>
              <a:rPr lang="ru-RU" sz="2000" dirty="0"/>
              <a:t>, здесь w</a:t>
            </a:r>
            <a:r>
              <a:rPr lang="ru-RU" sz="2000" baseline="-25000" dirty="0"/>
              <a:t>uni6</a:t>
            </a:r>
            <a:r>
              <a:rPr lang="ru-RU" sz="2000" dirty="0"/>
              <a:t> – вес термина в UNI6-профиле, </a:t>
            </a:r>
            <a:r>
              <a:rPr lang="ru-RU" sz="2000" dirty="0" err="1" smtClean="0"/>
              <a:t>w</a:t>
            </a:r>
            <a:r>
              <a:rPr lang="ru-RU" sz="2000" baseline="-25000" dirty="0" err="1" smtClean="0"/>
              <a:t>РО</a:t>
            </a:r>
            <a:r>
              <a:rPr lang="ru-RU" sz="2000" dirty="0" smtClean="0"/>
              <a:t>, </a:t>
            </a:r>
            <a:r>
              <a:rPr lang="ru-RU" sz="2000" dirty="0" err="1" smtClean="0"/>
              <a:t>w</a:t>
            </a:r>
            <a:r>
              <a:rPr lang="ru-RU" sz="2000" baseline="-25000" dirty="0" err="1" smtClean="0"/>
              <a:t>НМИ</a:t>
            </a:r>
            <a:r>
              <a:rPr lang="ru-RU" sz="2000" baseline="-25000" dirty="0" smtClean="0"/>
              <a:t>,</a:t>
            </a:r>
            <a:r>
              <a:rPr lang="ru-RU" sz="2000" dirty="0" smtClean="0"/>
              <a:t> w</a:t>
            </a:r>
            <a:r>
              <a:rPr lang="en-US" sz="2000" baseline="-25000" dirty="0" smtClean="0"/>
              <a:t>J</a:t>
            </a:r>
            <a:r>
              <a:rPr lang="ru-RU" sz="2000" dirty="0" smtClean="0"/>
              <a:t>– вес термина в РО-, НМИ-, </a:t>
            </a:r>
            <a:r>
              <a:rPr lang="en-US" sz="2000" dirty="0" smtClean="0"/>
              <a:t>J</a:t>
            </a:r>
            <a:r>
              <a:rPr lang="ru-RU" sz="2000" dirty="0" smtClean="0"/>
              <a:t>- профиле соответственно.</a:t>
            </a:r>
            <a:endParaRPr lang="ru-RU" sz="2000" dirty="0"/>
          </a:p>
          <a:p>
            <a:pPr>
              <a:buFont typeface="Arial" charset="0"/>
              <a:buChar char="•"/>
              <a:defRPr/>
            </a:pPr>
            <a:r>
              <a:rPr lang="ru-RU" sz="2000" i="1" u="sng" dirty="0"/>
              <a:t>Шаг 3</a:t>
            </a:r>
            <a:r>
              <a:rPr lang="ru-RU" sz="2000" dirty="0"/>
              <a:t>. Среди русских терминов выбираем h терминов с наибольшими весами, среди английских - t терминов с наибольшими весами.</a:t>
            </a:r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 </a:t>
            </a:r>
            <a:r>
              <a:rPr lang="ru-RU" sz="2000" i="1" u="sng" dirty="0"/>
              <a:t>Шаг 4</a:t>
            </a:r>
            <a:r>
              <a:rPr lang="ru-RU" sz="2000" dirty="0"/>
              <a:t>. Полученные термины упорядочиваются по убыванию веса. 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E26ED3CB-D4BF-41B1-AD6A-E594F0291521}" type="slidenum">
              <a:rPr lang="ru-RU" altLang="ru-RU" smtClean="0">
                <a:solidFill>
                  <a:srgbClr val="898989"/>
                </a:solidFill>
              </a:rPr>
              <a:pPr/>
              <a:t>11</a:t>
            </a:fld>
            <a:endParaRPr lang="ru-RU" altLang="ru-RU" smtClean="0">
              <a:solidFill>
                <a:srgbClr val="898989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2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413" y="188640"/>
            <a:ext cx="10478955" cy="49006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использовать структуру документа?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901" y="1029386"/>
            <a:ext cx="4571999" cy="3110814"/>
          </a:xfrm>
        </p:spPr>
        <p:txBody>
          <a:bodyPr/>
          <a:lstStyle/>
          <a:p>
            <a:r>
              <a:rPr lang="ru-RU" sz="2400" dirty="0" smtClean="0"/>
              <a:t>Слова в разных частях документа (названия, аннотации, ключевые слова) неравнозначны</a:t>
            </a:r>
          </a:p>
          <a:p>
            <a:r>
              <a:rPr lang="ru-RU" sz="2400" dirty="0" smtClean="0"/>
              <a:t>Как учесть эту неравнозначность при классификации?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  <p:pic>
        <p:nvPicPr>
          <p:cNvPr id="8" name="Рисунок 7" descr="Описание: text_ste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298976" y="1130986"/>
            <a:ext cx="6561818" cy="43935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1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413" y="188640"/>
            <a:ext cx="10478955" cy="49006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использовать структуру документа? 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700" y="934121"/>
            <a:ext cx="11151029" cy="4730079"/>
          </a:xfrm>
        </p:spPr>
        <p:txBody>
          <a:bodyPr/>
          <a:lstStyle/>
          <a:p>
            <a:endParaRPr lang="ru-RU" sz="2400" dirty="0" smtClean="0"/>
          </a:p>
          <a:p>
            <a:pPr marL="0" indent="0">
              <a:buNone/>
            </a:pPr>
            <a:r>
              <a:rPr lang="ru-RU" sz="2000" b="1" dirty="0" smtClean="0"/>
              <a:t>Подход №1. </a:t>
            </a:r>
            <a:r>
              <a:rPr lang="ru-RU" sz="2000" dirty="0" smtClean="0"/>
              <a:t>Использовать разные способы выявления информативных терминов для разных частей документа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  <a:p>
            <a:pPr marL="457200" lvl="1" indent="0">
              <a:buNone/>
            </a:pPr>
            <a:endParaRPr lang="ru-RU" sz="2000" dirty="0" smtClean="0"/>
          </a:p>
          <a:p>
            <a:pPr marL="0" lvl="1" indent="0">
              <a:buNone/>
            </a:pPr>
            <a:r>
              <a:rPr lang="ru-RU" sz="2000" b="1" dirty="0"/>
              <a:t>Подход №2. </a:t>
            </a:r>
            <a:r>
              <a:rPr lang="ru-RU" sz="2000" dirty="0"/>
              <a:t>Использовать специальные веса для терминов из разных частей документа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563834"/>
              </p:ext>
            </p:extLst>
          </p:nvPr>
        </p:nvGraphicFramePr>
        <p:xfrm>
          <a:off x="1155271" y="2032000"/>
          <a:ext cx="9360329" cy="98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Формула" r:id="rId3" imgW="4292280" imgH="431640" progId="Equation.3">
                  <p:embed/>
                </p:oleObj>
              </mc:Choice>
              <mc:Fallback>
                <p:oleObj name="Формула" r:id="rId3" imgW="429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271" y="2032000"/>
                        <a:ext cx="9360329" cy="984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99230"/>
              </p:ext>
            </p:extLst>
          </p:nvPr>
        </p:nvGraphicFramePr>
        <p:xfrm>
          <a:off x="1040971" y="3920902"/>
          <a:ext cx="9969929" cy="959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Формула" r:id="rId5" imgW="4838400" imgH="431640" progId="Equation.3">
                  <p:embed/>
                </p:oleObj>
              </mc:Choice>
              <mc:Fallback>
                <p:oleObj name="Формула" r:id="rId5" imgW="483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971" y="3920902"/>
                        <a:ext cx="9969929" cy="959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371" y="980729"/>
            <a:ext cx="11329259" cy="7200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Использовать </a:t>
            </a:r>
            <a:r>
              <a:rPr lang="ru-RU" sz="2400" dirty="0"/>
              <a:t>разные способы выявления информативных терминов для разных частей документа</a:t>
            </a:r>
          </a:p>
          <a:p>
            <a:pPr lvl="1"/>
            <a:endParaRPr lang="ru-RU" sz="24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sp>
        <p:nvSpPr>
          <p:cNvPr id="6" name="TextBox 5"/>
          <p:cNvSpPr txBox="1"/>
          <p:nvPr/>
        </p:nvSpPr>
        <p:spPr>
          <a:xfrm>
            <a:off x="323852" y="2851190"/>
            <a:ext cx="116172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Основная проблема – выбор методов,  которыми будут оцениваться термины из разных частей документов. </a:t>
            </a:r>
          </a:p>
          <a:p>
            <a:endParaRPr lang="ru-RU" sz="2000" dirty="0" smtClean="0"/>
          </a:p>
          <a:p>
            <a:r>
              <a:rPr lang="ru-RU" sz="2000" dirty="0" smtClean="0"/>
              <a:t>Решение:</a:t>
            </a:r>
          </a:p>
          <a:p>
            <a:r>
              <a:rPr lang="ru-RU" sz="2000" dirty="0" smtClean="0"/>
              <a:t>1. Анализ </a:t>
            </a:r>
            <a:r>
              <a:rPr lang="ru-RU" sz="2000" dirty="0"/>
              <a:t>встречаемости низко-, средне- и высокочастотных терминов в различных разделах БО с целью выбора таких </a:t>
            </a:r>
            <a:r>
              <a:rPr lang="ru-RU" sz="2000" dirty="0" smtClean="0"/>
              <a:t>методов</a:t>
            </a:r>
            <a:r>
              <a:rPr lang="ru-RU" sz="2000" dirty="0"/>
              <a:t>, которые предпочитают отбирать в профиль и присваивать более высокие веса той категории терминов, которая наиболее часто появляется в </a:t>
            </a:r>
            <a:r>
              <a:rPr lang="ru-RU" sz="2000" dirty="0" smtClean="0"/>
              <a:t>разделе.</a:t>
            </a:r>
          </a:p>
          <a:p>
            <a:r>
              <a:rPr lang="ru-RU" sz="2000" dirty="0" smtClean="0"/>
              <a:t>2. </a:t>
            </a:r>
            <a:r>
              <a:rPr lang="ru-RU" sz="2000" dirty="0"/>
              <a:t>Полный перебор всех возможных вариантов путем комбинирования </a:t>
            </a:r>
            <a:r>
              <a:rPr lang="ru-RU" sz="2000" dirty="0" smtClean="0"/>
              <a:t>разных профилей.</a:t>
            </a:r>
            <a:endParaRPr lang="ru-RU" sz="20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Подход №1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00165"/>
              </p:ext>
            </p:extLst>
          </p:nvPr>
        </p:nvGraphicFramePr>
        <p:xfrm>
          <a:off x="1117600" y="1803400"/>
          <a:ext cx="93599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Формула" r:id="rId3" imgW="4292600" imgH="431800" progId="Equation.3">
                  <p:embed/>
                </p:oleObj>
              </mc:Choice>
              <mc:Fallback>
                <p:oleObj name="Формула" r:id="rId3" imgW="4292600" imgH="4318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803400"/>
                        <a:ext cx="93599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371" y="908721"/>
            <a:ext cx="10972800" cy="792087"/>
          </a:xfrm>
        </p:spPr>
        <p:txBody>
          <a:bodyPr/>
          <a:lstStyle/>
          <a:p>
            <a:pPr marL="0" lvl="1" indent="0">
              <a:buNone/>
            </a:pPr>
            <a:r>
              <a:rPr lang="ru-RU" sz="2400" dirty="0"/>
              <a:t>И</a:t>
            </a:r>
            <a:r>
              <a:rPr lang="ru-RU" sz="2400" dirty="0" smtClean="0"/>
              <a:t>спользовать специальные веса для терминов из разных частей документа</a:t>
            </a:r>
          </a:p>
          <a:p>
            <a:pPr marL="0" indent="0">
              <a:buNone/>
            </a:pPr>
            <a:endParaRPr lang="ru-RU" sz="2400" dirty="0" smtClean="0"/>
          </a:p>
          <a:p>
            <a:pPr lvl="1"/>
            <a:endParaRPr lang="ru-RU" sz="24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  <p:sp>
        <p:nvSpPr>
          <p:cNvPr id="6" name="TextBox 5"/>
          <p:cNvSpPr txBox="1"/>
          <p:nvPr/>
        </p:nvSpPr>
        <p:spPr>
          <a:xfrm>
            <a:off x="323852" y="2888883"/>
            <a:ext cx="11617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Веса             будем настраивать по методу </a:t>
            </a:r>
            <a:r>
              <a:rPr lang="ru-RU" sz="2400" dirty="0" err="1" smtClean="0"/>
              <a:t>Фишберна</a:t>
            </a:r>
            <a:r>
              <a:rPr lang="ru-RU" sz="2400" dirty="0" smtClean="0"/>
              <a:t>*.</a:t>
            </a:r>
          </a:p>
          <a:p>
            <a:r>
              <a:rPr lang="ru-RU" sz="2400" dirty="0" smtClean="0"/>
              <a:t>В качестве                         будем использовать наиболее точный профиль.</a:t>
            </a:r>
          </a:p>
          <a:p>
            <a:endParaRPr lang="ru-RU" sz="24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407512"/>
              </p:ext>
            </p:extLst>
          </p:nvPr>
        </p:nvGraphicFramePr>
        <p:xfrm>
          <a:off x="431800" y="1772741"/>
          <a:ext cx="11516784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Формула" r:id="rId3" imgW="4838700" imgH="431800" progId="Equation.3">
                  <p:embed/>
                </p:oleObj>
              </mc:Choice>
              <mc:Fallback>
                <p:oleObj name="Формула" r:id="rId3" imgW="483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772741"/>
                        <a:ext cx="11516784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746"/>
              </p:ext>
            </p:extLst>
          </p:nvPr>
        </p:nvGraphicFramePr>
        <p:xfrm>
          <a:off x="1059880" y="2954635"/>
          <a:ext cx="84009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Формула" r:id="rId5" imgW="522742" imgH="229496" progId="Equation.3">
                  <p:embed/>
                </p:oleObj>
              </mc:Choice>
              <mc:Fallback>
                <p:oleObj name="Формула" r:id="rId5" imgW="522742" imgH="2294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80" y="2954635"/>
                        <a:ext cx="840093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Подход №2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03270"/>
              </p:ext>
            </p:extLst>
          </p:nvPr>
        </p:nvGraphicFramePr>
        <p:xfrm>
          <a:off x="1825297" y="3284113"/>
          <a:ext cx="1502104" cy="34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Формула" r:id="rId7" imgW="914400" imgH="253800" progId="Equation.3">
                  <p:embed/>
                </p:oleObj>
              </mc:Choice>
              <mc:Fallback>
                <p:oleObj name="Формула" r:id="rId7" imgW="914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297" y="3284113"/>
                        <a:ext cx="1502104" cy="341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852" y="4864099"/>
            <a:ext cx="10960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*веса </a:t>
            </a:r>
            <a:r>
              <a:rPr lang="ru-RU" sz="2000" dirty="0" err="1"/>
              <a:t>Фишберна</a:t>
            </a:r>
            <a:r>
              <a:rPr lang="ru-RU" sz="2000" dirty="0"/>
              <a:t> - это рациональные дроби, в знаменателе которых стоит сумма арифметической прогрессии </a:t>
            </a:r>
            <a:r>
              <a:rPr lang="en-US" sz="2000" dirty="0"/>
              <a:t>N</a:t>
            </a:r>
            <a:r>
              <a:rPr lang="ru-RU" sz="2000" dirty="0"/>
              <a:t> первых членов натурального ряда с шагом 1, а в числителе - убывающие на 1 элементы натурального ряда от </a:t>
            </a:r>
            <a:r>
              <a:rPr lang="en-US" sz="2000" dirty="0" smtClean="0"/>
              <a:t>N</a:t>
            </a:r>
            <a:r>
              <a:rPr lang="ru-RU" sz="2000" dirty="0"/>
              <a:t> до 1 (например, 3/6, 2/6, 1/6 в сумме дают единицу)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2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371" y="908721"/>
            <a:ext cx="10972800" cy="792087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ru-RU" sz="2400" i="1" dirty="0"/>
              <a:t>Коллективом решающих </a:t>
            </a:r>
            <a:r>
              <a:rPr lang="ru-RU" sz="2400" i="1" dirty="0" smtClean="0"/>
              <a:t>правил (КРП)</a:t>
            </a:r>
            <a:r>
              <a:rPr lang="ru-RU" sz="2400" dirty="0" smtClean="0"/>
              <a:t> </a:t>
            </a:r>
            <a:r>
              <a:rPr lang="ru-RU" sz="2400" dirty="0"/>
              <a:t>называется совокупность методов </a:t>
            </a:r>
            <a:r>
              <a:rPr lang="ru-RU" sz="2400" dirty="0" smtClean="0"/>
              <a:t>классификации, </a:t>
            </a:r>
            <a:r>
              <a:rPr lang="ru-RU" sz="2400" dirty="0"/>
              <a:t>объединенных для выработки общего решения. </a:t>
            </a:r>
            <a:endParaRPr lang="ru-RU" sz="2400" dirty="0" smtClean="0"/>
          </a:p>
          <a:p>
            <a:pPr lvl="1"/>
            <a:endParaRPr lang="ru-RU" sz="24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Коллективная классификация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705100" y="1841500"/>
            <a:ext cx="6731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J1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705100" y="2730500"/>
            <a:ext cx="6731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J2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705100" y="3657600"/>
            <a:ext cx="6731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J3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466814" y="2168525"/>
            <a:ext cx="1171986" cy="159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Голосование</a:t>
            </a:r>
            <a:endParaRPr lang="ru-RU" sz="2400" dirty="0"/>
          </a:p>
        </p:txBody>
      </p:sp>
      <p:sp>
        <p:nvSpPr>
          <p:cNvPr id="16" name="Овал 15"/>
          <p:cNvSpPr/>
          <p:nvPr/>
        </p:nvSpPr>
        <p:spPr>
          <a:xfrm>
            <a:off x="6608480" y="2431681"/>
            <a:ext cx="2027519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Коллективное решение</a:t>
            </a:r>
            <a:endParaRPr lang="ru-RU" sz="20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505200" y="2114550"/>
            <a:ext cx="69850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517900" y="3003550"/>
            <a:ext cx="81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517900" y="3505200"/>
            <a:ext cx="685800" cy="42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5831093" y="2997200"/>
            <a:ext cx="483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9" t="55382" r="22764" b="25000"/>
          <a:stretch/>
        </p:blipFill>
        <p:spPr bwMode="auto">
          <a:xfrm>
            <a:off x="2616200" y="4368800"/>
            <a:ext cx="6265256" cy="207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2" name="Нижний колонтитул 286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371" y="1061121"/>
            <a:ext cx="10972800" cy="56447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i="1" dirty="0" smtClean="0"/>
              <a:t>Какие методы включать в коллектив?</a:t>
            </a:r>
            <a:endParaRPr lang="ru-RU" dirty="0"/>
          </a:p>
          <a:p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Коллективная классификация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08000" y="1866900"/>
            <a:ext cx="8463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Наиболее точные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Наиболее разнородные – ошибающиеся на разных объектах</a:t>
            </a:r>
          </a:p>
          <a:p>
            <a:endParaRPr lang="ru-RU" sz="2400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508000" y="3131221"/>
            <a:ext cx="10972800" cy="56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ru-RU" i="1" dirty="0" smtClean="0"/>
              <a:t>Как померить разнородность? 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ru-RU" i="1" dirty="0" smtClean="0"/>
          </a:p>
          <a:p>
            <a:endParaRPr lang="ru-RU" sz="4000" i="1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508000" y="3771900"/>
            <a:ext cx="10972800" cy="564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ru-RU" sz="2400" dirty="0" smtClean="0"/>
              <a:t>Использовать меры сходства (см. методы выявления информативных терминов)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8000" y="4491335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/>
              <a:t>Способы обеспечения дополнительной разнородности: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обучение </a:t>
            </a:r>
            <a:r>
              <a:rPr lang="ru-RU" sz="2400" i="1" dirty="0"/>
              <a:t>КРП</a:t>
            </a:r>
            <a:r>
              <a:rPr lang="ru-RU" sz="2400" dirty="0"/>
              <a:t> с помощью методов </a:t>
            </a:r>
            <a:r>
              <a:rPr lang="en-US" sz="2400" i="1" dirty="0"/>
              <a:t>bagging</a:t>
            </a:r>
            <a:r>
              <a:rPr lang="ru-RU" sz="2400" dirty="0"/>
              <a:t> и </a:t>
            </a:r>
            <a:r>
              <a:rPr lang="en-US" sz="2400" i="1" dirty="0"/>
              <a:t>boosting</a:t>
            </a:r>
            <a:r>
              <a:rPr lang="ru-RU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обучение комитета классификаторов на различных независимых обучающих выборках;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7" grpId="0"/>
      <p:bldP spid="18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Коллективная 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571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 smtClean="0"/>
              <a:t>Сколько методов включать в коллектив?</a:t>
            </a:r>
            <a:endParaRPr lang="ru-RU" sz="2400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70825"/>
              </p:ext>
            </p:extLst>
          </p:nvPr>
        </p:nvGraphicFramePr>
        <p:xfrm>
          <a:off x="1079500" y="3050379"/>
          <a:ext cx="7140575" cy="2417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15"/>
                <a:gridCol w="1428115"/>
                <a:gridCol w="1428115"/>
                <a:gridCol w="1428115"/>
                <a:gridCol w="1428115"/>
              </a:tblGrid>
              <a:tr h="3856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             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m = 3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m = 5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m = 7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m = 9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56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800" baseline="0" dirty="0" smtClean="0">
                          <a:effectLst/>
                          <a:latin typeface="Times New Roman"/>
                          <a:ea typeface="Times New Roman"/>
                        </a:rPr>
                        <a:t> = 0,6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0,648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0,682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0,710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0,733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5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800" baseline="0" dirty="0" smtClean="0">
                          <a:effectLst/>
                          <a:latin typeface="Times New Roman"/>
                          <a:ea typeface="Times New Roman"/>
                        </a:rPr>
                        <a:t> = 0,7</a:t>
                      </a:r>
                      <a:endParaRPr lang="ru-RU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0,784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0,837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0,874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0,901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5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800" baseline="0" dirty="0" smtClean="0">
                          <a:effectLst/>
                          <a:latin typeface="Times New Roman"/>
                          <a:ea typeface="Times New Roman"/>
                        </a:rPr>
                        <a:t> = 0,8</a:t>
                      </a:r>
                      <a:endParaRPr lang="ru-RU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0,896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0,942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0,966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0,980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5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800" baseline="0" dirty="0" smtClean="0">
                          <a:effectLst/>
                          <a:latin typeface="Times New Roman"/>
                          <a:ea typeface="Times New Roman"/>
                        </a:rPr>
                        <a:t> = 0,9</a:t>
                      </a:r>
                      <a:endParaRPr lang="ru-RU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0,972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0,991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0,997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0,999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50899" y="2380734"/>
            <a:ext cx="1012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Вероятность правильной классификации в зависимости от количества и точности методов:</a:t>
            </a:r>
            <a:endParaRPr lang="ru-RU" sz="2000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22300" y="274638"/>
            <a:ext cx="10972800" cy="562074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Стратегии принятия решений</a:t>
            </a:r>
          </a:p>
        </p:txBody>
      </p:sp>
      <p:pic>
        <p:nvPicPr>
          <p:cNvPr id="33802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 t="60069" r="33992" b="27604"/>
          <a:stretch/>
        </p:blipFill>
        <p:spPr bwMode="auto">
          <a:xfrm>
            <a:off x="5410200" y="3258407"/>
            <a:ext cx="2984500" cy="135833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44500" y="921322"/>
            <a:ext cx="10972800" cy="5753100"/>
          </a:xfrm>
        </p:spPr>
        <p:txBody>
          <a:bodyPr>
            <a:normAutofit/>
          </a:bodyPr>
          <a:lstStyle/>
          <a:p>
            <a:pPr algn="just"/>
            <a:r>
              <a:rPr lang="ru-RU" sz="2400" i="1" u="sng" dirty="0"/>
              <a:t>Простое голосование</a:t>
            </a:r>
            <a:r>
              <a:rPr lang="ru-RU" sz="2400" dirty="0"/>
              <a:t> – каждый  классификатор имеет равный вес при принятии </a:t>
            </a:r>
            <a:r>
              <a:rPr lang="ru-RU" sz="2400" dirty="0" smtClean="0"/>
              <a:t>решения. </a:t>
            </a:r>
            <a:r>
              <a:rPr lang="ru-RU" sz="2400" dirty="0"/>
              <a:t>Новое наблюдение  относится к тому классу, за который проголосовало </a:t>
            </a:r>
            <a:r>
              <a:rPr lang="ru-RU" sz="2400" dirty="0" smtClean="0"/>
              <a:t>большинство </a:t>
            </a:r>
            <a:r>
              <a:rPr lang="ru-RU" sz="2400" dirty="0"/>
              <a:t>членов </a:t>
            </a:r>
            <a:r>
              <a:rPr lang="ru-RU" sz="2400" i="1" dirty="0"/>
              <a:t>КРП</a:t>
            </a:r>
            <a:endParaRPr lang="ru-RU" sz="2400" dirty="0" smtClean="0"/>
          </a:p>
          <a:p>
            <a:pPr algn="just"/>
            <a:r>
              <a:rPr lang="ru-RU" sz="2400" i="1" u="sng" dirty="0"/>
              <a:t>Взвешенное голосование</a:t>
            </a:r>
            <a:r>
              <a:rPr lang="ru-RU" sz="2400" dirty="0"/>
              <a:t> – каждому классификатору присваивается вес в зависимости от количества допускаемых </a:t>
            </a:r>
            <a:r>
              <a:rPr lang="ru-RU" sz="2400" dirty="0" smtClean="0"/>
              <a:t>ошибок        (     </a:t>
            </a:r>
            <a:r>
              <a:rPr lang="ru-RU" sz="2400" dirty="0"/>
              <a:t>–ошибка </a:t>
            </a:r>
            <a:r>
              <a:rPr lang="en-US" sz="2400" i="1" dirty="0"/>
              <a:t>p</a:t>
            </a:r>
            <a:r>
              <a:rPr lang="ru-RU" sz="2400" dirty="0"/>
              <a:t>–</a:t>
            </a:r>
            <a:r>
              <a:rPr lang="ru-RU" sz="2400" dirty="0" err="1"/>
              <a:t>го</a:t>
            </a:r>
            <a:r>
              <a:rPr lang="ru-RU" sz="2400" dirty="0"/>
              <a:t> классификатора, ). Решение об отнесении нового наблюдения  к какому-либо из классов принимается по формуле: </a:t>
            </a:r>
            <a:endParaRPr lang="ru-RU" sz="2400" dirty="0" smtClean="0"/>
          </a:p>
          <a:p>
            <a:pPr algn="just"/>
            <a:endParaRPr lang="ru-RU" sz="2400" dirty="0"/>
          </a:p>
          <a:p>
            <a:pPr algn="just">
              <a:spcBef>
                <a:spcPts val="1200"/>
              </a:spcBef>
            </a:pPr>
            <a:endParaRPr lang="ru-RU" sz="2400" dirty="0" smtClean="0"/>
          </a:p>
          <a:p>
            <a:pPr algn="just">
              <a:spcBef>
                <a:spcPts val="600"/>
              </a:spcBef>
            </a:pPr>
            <a:r>
              <a:rPr lang="ru-RU" sz="2400" i="1" u="sng" dirty="0"/>
              <a:t>Определение областей компетенции</a:t>
            </a:r>
            <a:r>
              <a:rPr lang="ru-RU" sz="2400" dirty="0"/>
              <a:t> для  классификаторов, включенных в комитет (например, в случае неоднородных </a:t>
            </a:r>
            <a:r>
              <a:rPr lang="ru-RU" sz="2400" i="1" dirty="0"/>
              <a:t>КРП</a:t>
            </a:r>
            <a:r>
              <a:rPr lang="ru-RU" sz="2400" dirty="0"/>
              <a:t> можно выявить для каждого </a:t>
            </a:r>
            <a:r>
              <a:rPr lang="en-US" sz="2400" i="1" dirty="0"/>
              <a:t>p</a:t>
            </a:r>
            <a:r>
              <a:rPr lang="ru-RU" sz="2400" i="1" dirty="0"/>
              <a:t>–</a:t>
            </a:r>
            <a:r>
              <a:rPr lang="ru-RU" sz="2400" dirty="0" err="1"/>
              <a:t>го</a:t>
            </a:r>
            <a:r>
              <a:rPr lang="ru-RU" sz="2400" dirty="0"/>
              <a:t> решающего правила </a:t>
            </a:r>
            <a:r>
              <a:rPr lang="ru-RU" sz="2400" dirty="0" smtClean="0"/>
              <a:t>«зону ответственности», в которой классификатор ошибается меньше других                                  </a:t>
            </a:r>
            <a:endParaRPr lang="ru-RU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969318"/>
              </p:ext>
            </p:extLst>
          </p:nvPr>
        </p:nvGraphicFramePr>
        <p:xfrm>
          <a:off x="7366000" y="25019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Формула" r:id="rId4" imgW="266353" imgH="266353" progId="Equation.3">
                  <p:embed/>
                </p:oleObj>
              </mc:Choice>
              <mc:Fallback>
                <p:oleObj name="Формула" r:id="rId4" imgW="266353" imgH="26635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501900"/>
                        <a:ext cx="419100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36943"/>
              </p:ext>
            </p:extLst>
          </p:nvPr>
        </p:nvGraphicFramePr>
        <p:xfrm>
          <a:off x="7886700" y="25019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Формула" r:id="rId6" imgW="266353" imgH="266353" progId="Equation.3">
                  <p:embed/>
                </p:oleObj>
              </mc:Choice>
              <mc:Fallback>
                <p:oleObj name="Формула" r:id="rId6" imgW="266353" imgH="266353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2501900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профиль класса?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49705" y="962526"/>
            <a:ext cx="1109462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Профиль класса – это  формальный объект, способный охарактеризовать все остальные элементы класса.</a:t>
            </a:r>
          </a:p>
          <a:p>
            <a:endParaRPr lang="ru-RU" sz="2400" dirty="0" smtClean="0"/>
          </a:p>
          <a:p>
            <a:r>
              <a:rPr lang="ru-RU" sz="2400" dirty="0" smtClean="0"/>
              <a:t>Например – </a:t>
            </a:r>
            <a:r>
              <a:rPr lang="ru-RU" sz="2400" dirty="0" err="1" smtClean="0"/>
              <a:t>центроид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Профили классов могут быть разделены на следующие категории:</a:t>
            </a:r>
          </a:p>
          <a:p>
            <a:endParaRPr lang="ru-RU" sz="2400" dirty="0" smtClean="0"/>
          </a:p>
          <a:p>
            <a:pPr>
              <a:spcAft>
                <a:spcPts val="1200"/>
              </a:spcAft>
            </a:pPr>
            <a:r>
              <a:rPr lang="ru-RU" sz="2400" i="1" dirty="0" smtClean="0"/>
              <a:t>1) Логический </a:t>
            </a:r>
            <a:r>
              <a:rPr lang="ru-RU" sz="2400" i="1" dirty="0"/>
              <a:t>профиль</a:t>
            </a:r>
            <a:r>
              <a:rPr lang="ru-RU" sz="2400" dirty="0"/>
              <a:t>, который состоит из признаков, представленных в классе:   (вес признака  в таком профиле равен “</a:t>
            </a:r>
            <a:r>
              <a:rPr lang="ru-RU" sz="2400" i="1" dirty="0"/>
              <a:t>0</a:t>
            </a:r>
            <a:r>
              <a:rPr lang="ru-RU" sz="2400" dirty="0"/>
              <a:t>” или “</a:t>
            </a:r>
            <a:r>
              <a:rPr lang="ru-RU" sz="2400" i="1" dirty="0"/>
              <a:t>1</a:t>
            </a:r>
            <a:r>
              <a:rPr lang="ru-RU" sz="2400" dirty="0" smtClean="0"/>
              <a:t>”).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dirty="0"/>
              <a:t>2) </a:t>
            </a:r>
            <a:r>
              <a:rPr lang="ru-RU" sz="2400" i="1" dirty="0" smtClean="0"/>
              <a:t>Рассчитываемый профиль</a:t>
            </a:r>
            <a:r>
              <a:rPr lang="ru-RU" sz="2400" dirty="0"/>
              <a:t>, в этом </a:t>
            </a:r>
            <a:r>
              <a:rPr lang="ru-RU" sz="2400" dirty="0" smtClean="0"/>
              <a:t>случае вес признаков рассчитывается на основе какого-либо правила. Примером может служить </a:t>
            </a:r>
            <a:r>
              <a:rPr lang="ru-RU" sz="2400" dirty="0" err="1" smtClean="0"/>
              <a:t>центроид</a:t>
            </a:r>
            <a:r>
              <a:rPr lang="ru-RU" sz="2400" dirty="0" smtClean="0"/>
              <a:t> класса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dirty="0"/>
              <a:t>3) </a:t>
            </a:r>
            <a:r>
              <a:rPr lang="ru-RU" sz="2400" i="1" dirty="0"/>
              <a:t>Экспертный профиль</a:t>
            </a:r>
            <a:r>
              <a:rPr lang="ru-RU" sz="2400" dirty="0"/>
              <a:t>, задаваемый пользователем на основе собственных знаний и опыта.</a:t>
            </a:r>
          </a:p>
          <a:p>
            <a:r>
              <a:rPr lang="ru-RU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914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22300" y="274638"/>
            <a:ext cx="10972800" cy="562074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Что делать, если классификаторы не пришли к решению?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55915" y="1189335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Вводят понятие «Отказ от классификации» (метка «Джокер»)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5915" y="1866899"/>
            <a:ext cx="11080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ru-RU" sz="2400" dirty="0"/>
              <a:t>все члены комитета присваивают полностью не совпадающие метки одному и тому же </a:t>
            </a:r>
            <a:r>
              <a:rPr lang="ru-RU" sz="2400" dirty="0" smtClean="0"/>
              <a:t>объекту, </a:t>
            </a:r>
            <a:r>
              <a:rPr lang="ru-RU" sz="2400" dirty="0"/>
              <a:t>то это означает, </a:t>
            </a:r>
            <a:r>
              <a:rPr lang="ru-RU" sz="2400" dirty="0" smtClean="0"/>
              <a:t>что, </a:t>
            </a:r>
            <a:r>
              <a:rPr lang="ru-RU" sz="2400" dirty="0"/>
              <a:t>скорее всего, </a:t>
            </a:r>
            <a:r>
              <a:rPr lang="ru-RU" sz="2400" dirty="0" smtClean="0"/>
              <a:t>данный объект является </a:t>
            </a:r>
            <a:r>
              <a:rPr lang="ru-RU" sz="2400" dirty="0"/>
              <a:t>нехарактерным шумовым элементом и к нему целесообразно применить операцию “</a:t>
            </a:r>
            <a:r>
              <a:rPr lang="ru-RU" sz="2400" i="1" dirty="0"/>
              <a:t>Отказ от классификации</a:t>
            </a:r>
            <a:r>
              <a:rPr lang="ru-RU" sz="2400" dirty="0"/>
              <a:t>”.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5914" y="3603030"/>
            <a:ext cx="1108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этом наблюдения, получившие метку “</a:t>
            </a:r>
            <a:r>
              <a:rPr lang="ru-RU" sz="2400" i="1" dirty="0"/>
              <a:t>Джокер</a:t>
            </a:r>
            <a:r>
              <a:rPr lang="ru-RU" sz="2400" dirty="0"/>
              <a:t>” не включаются в расчет общей ошибки, т.е. в этом случае общая ошибка вычисляется по формуле: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172582"/>
              </p:ext>
            </p:extLst>
          </p:nvPr>
        </p:nvGraphicFramePr>
        <p:xfrm>
          <a:off x="5054601" y="4610100"/>
          <a:ext cx="1168400" cy="72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Формула" r:id="rId3" imgW="812447" imgH="507780" progId="Equation.3">
                  <p:embed/>
                </p:oleObj>
              </mc:Choice>
              <mc:Fallback>
                <p:oleObj name="Формула" r:id="rId3" imgW="812447" imgH="5077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1" y="4610100"/>
                        <a:ext cx="1168400" cy="728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504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81157" y="5511799"/>
            <a:ext cx="1122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</a:t>
            </a:r>
            <a:r>
              <a:rPr lang="en-US" i="1" baseline="30000" dirty="0" smtClean="0"/>
              <a:t>-</a:t>
            </a:r>
            <a:r>
              <a:rPr lang="en-US" i="1" dirty="0" smtClean="0"/>
              <a:t>)* </a:t>
            </a:r>
            <a:r>
              <a:rPr lang="en-US" dirty="0" smtClean="0"/>
              <a:t>- </a:t>
            </a:r>
            <a:r>
              <a:rPr lang="ru-RU" dirty="0"/>
              <a:t>число документов, отнесенных к неправильным </a:t>
            </a:r>
            <a:r>
              <a:rPr lang="ru-RU" dirty="0" smtClean="0"/>
              <a:t>классам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i="1" dirty="0"/>
              <a:t>(N</a:t>
            </a:r>
            <a:r>
              <a:rPr lang="en-US" i="1" baseline="30000" dirty="0"/>
              <a:t>-</a:t>
            </a:r>
            <a:r>
              <a:rPr lang="en-US" i="1" dirty="0" smtClean="0"/>
              <a:t>)** </a:t>
            </a:r>
            <a:r>
              <a:rPr lang="en-US" dirty="0" smtClean="0"/>
              <a:t>-</a:t>
            </a:r>
            <a:r>
              <a:rPr lang="ru-RU" dirty="0" smtClean="0"/>
              <a:t> число документов, получивших метку «Джокер», </a:t>
            </a:r>
            <a:r>
              <a:rPr lang="en-US" i="1" dirty="0"/>
              <a:t>N</a:t>
            </a:r>
            <a:r>
              <a:rPr lang="ru-RU" dirty="0"/>
              <a:t> – размер экзаменационной </a:t>
            </a:r>
            <a:r>
              <a:rPr lang="ru-RU" dirty="0" smtClean="0"/>
              <a:t>выборки,</a:t>
            </a:r>
            <a:r>
              <a:rPr lang="ru-RU" i="1" dirty="0" smtClean="0"/>
              <a:t> </a:t>
            </a:r>
            <a:r>
              <a:rPr lang="en-US" i="1" dirty="0" smtClean="0"/>
              <a:t>N* = N - </a:t>
            </a:r>
            <a:r>
              <a:rPr lang="en-US" i="1" dirty="0"/>
              <a:t>(N</a:t>
            </a:r>
            <a:r>
              <a:rPr lang="en-US" i="1" baseline="30000" dirty="0"/>
              <a:t>-</a:t>
            </a:r>
            <a:r>
              <a:rPr lang="en-US" i="1" dirty="0"/>
              <a:t>)**</a:t>
            </a:r>
            <a:endParaRPr lang="ru-RU" i="1" dirty="0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профиль класса?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49705" y="962526"/>
            <a:ext cx="1109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6300" y="1028258"/>
            <a:ext cx="11150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Взвешивание и отбор признаков может проводиться на основе известных процедур выявления информативных терминов: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Частотный,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Статистический,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Теоретико-информационный,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Эвристический,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42604" t="58991" r="25729" b="24815"/>
          <a:stretch/>
        </p:blipFill>
        <p:spPr>
          <a:xfrm>
            <a:off x="876300" y="3842181"/>
            <a:ext cx="7480880" cy="21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Статистический подход выявления информативных терминов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062696" y="3051175"/>
            <a:ext cx="321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 dirty="0" smtClean="0"/>
              <a:t>РО-профиль</a:t>
            </a:r>
            <a:r>
              <a:rPr lang="ru-RU" altLang="ru-RU" b="1" dirty="0"/>
              <a:t>:</a:t>
            </a:r>
          </a:p>
        </p:txBody>
      </p:sp>
      <p:graphicFrame>
        <p:nvGraphicFramePr>
          <p:cNvPr id="13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312516"/>
              </p:ext>
            </p:extLst>
          </p:nvPr>
        </p:nvGraphicFramePr>
        <p:xfrm>
          <a:off x="6096000" y="2844800"/>
          <a:ext cx="4696416" cy="66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Формула" r:id="rId3" imgW="2794000" imgH="444500" progId="Equation.3">
                  <p:embed/>
                </p:oleObj>
              </mc:Choice>
              <mc:Fallback>
                <p:oleObj name="Формула" r:id="rId3" imgW="2794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44800"/>
                        <a:ext cx="4696416" cy="668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791501"/>
              </p:ext>
            </p:extLst>
          </p:nvPr>
        </p:nvGraphicFramePr>
        <p:xfrm>
          <a:off x="6096000" y="1346200"/>
          <a:ext cx="4460596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Формула" r:id="rId5" imgW="3670300" imgH="546100" progId="Equation.3">
                  <p:embed/>
                </p:oleObj>
              </mc:Choice>
              <mc:Fallback>
                <p:oleObj name="Формула" r:id="rId5" imgW="36703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46200"/>
                        <a:ext cx="4460596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062695" y="1450975"/>
            <a:ext cx="321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 dirty="0" smtClean="0"/>
              <a:t>Хи-квадрат - профиль:</a:t>
            </a:r>
            <a:endParaRPr lang="ru-RU" altLang="ru-RU" b="1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054319"/>
              </p:ext>
            </p:extLst>
          </p:nvPr>
        </p:nvGraphicFramePr>
        <p:xfrm>
          <a:off x="6096000" y="4394200"/>
          <a:ext cx="215370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Формула" r:id="rId7" imgW="1765300" imgH="457200" progId="Equation.3">
                  <p:embed/>
                </p:oleObj>
              </mc:Choice>
              <mc:Fallback>
                <p:oleObj name="Формула" r:id="rId7" imgW="17653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94200"/>
                        <a:ext cx="2153708" cy="55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2062696" y="4591050"/>
            <a:ext cx="321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 dirty="0" smtClean="0"/>
              <a:t>Профиль Юла: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31835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Теоретико-информационный подход выявления информативных терминов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9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166083"/>
              </p:ext>
            </p:extLst>
          </p:nvPr>
        </p:nvGraphicFramePr>
        <p:xfrm>
          <a:off x="6427159" y="4393928"/>
          <a:ext cx="3501708" cy="114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Формула" r:id="rId3" imgW="2374900" imgH="787400" progId="Equation.3">
                  <p:embed/>
                </p:oleObj>
              </mc:Choice>
              <mc:Fallback>
                <p:oleObj name="Формула" r:id="rId3" imgW="2374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159" y="4393928"/>
                        <a:ext cx="3501708" cy="1143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849313" y="4681538"/>
            <a:ext cx="4875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 dirty="0" smtClean="0"/>
              <a:t>Нормированный МИ-профиль</a:t>
            </a:r>
            <a:r>
              <a:rPr lang="ru-RU" altLang="ru-RU" b="1" dirty="0"/>
              <a:t>: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039724"/>
              </p:ext>
            </p:extLst>
          </p:nvPr>
        </p:nvGraphicFramePr>
        <p:xfrm>
          <a:off x="6450013" y="2108201"/>
          <a:ext cx="3303587" cy="60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Формула" r:id="rId5" imgW="2654300" imgH="482600" progId="Equation.3">
                  <p:embed/>
                </p:oleObj>
              </mc:Choice>
              <mc:Fallback>
                <p:oleObj name="Формула" r:id="rId5" imgW="2654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2108201"/>
                        <a:ext cx="3303587" cy="603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49311" y="2262188"/>
            <a:ext cx="4875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 dirty="0" smtClean="0"/>
              <a:t>МИ-профиль (</a:t>
            </a:r>
            <a:r>
              <a:rPr lang="en-US" altLang="ru-RU" b="1" dirty="0" smtClean="0"/>
              <a:t>Mutual information</a:t>
            </a:r>
            <a:r>
              <a:rPr lang="ru-RU" altLang="ru-RU" b="1" dirty="0" smtClean="0"/>
              <a:t>):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41418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32444" y="0"/>
            <a:ext cx="11713034" cy="495300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Эвристический подход </a:t>
            </a:r>
            <a:r>
              <a:rPr lang="ru-RU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выявления информативных терминов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798513" y="11186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Простой </a:t>
            </a:r>
            <a:r>
              <a:rPr lang="ru-RU" altLang="ru-RU" b="1" dirty="0"/>
              <a:t>коэффициент </a:t>
            </a:r>
            <a:r>
              <a:rPr lang="ru-RU" altLang="ru-RU" b="1" dirty="0" err="1"/>
              <a:t>совстречаемости</a:t>
            </a:r>
            <a:r>
              <a:rPr lang="ru-RU" altLang="ru-RU" b="1" dirty="0"/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18436"/>
              </p:ext>
            </p:extLst>
          </p:nvPr>
        </p:nvGraphicFramePr>
        <p:xfrm>
          <a:off x="6057901" y="999610"/>
          <a:ext cx="1843454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Формула" r:id="rId3" imgW="1409700" imgH="457200" progId="Equation.3">
                  <p:embed/>
                </p:oleObj>
              </mc:Choice>
              <mc:Fallback>
                <p:oleObj name="Формула" r:id="rId3" imgW="14097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1" y="999610"/>
                        <a:ext cx="1843454" cy="597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81862"/>
              </p:ext>
            </p:extLst>
          </p:nvPr>
        </p:nvGraphicFramePr>
        <p:xfrm>
          <a:off x="6032501" y="1956872"/>
          <a:ext cx="2080114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Формула" r:id="rId5" imgW="1587500" imgH="457200" progId="Equation.3">
                  <p:embed/>
                </p:oleObj>
              </mc:Choice>
              <mc:Fallback>
                <p:oleObj name="Формула" r:id="rId5" imgW="1587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1" y="1956872"/>
                        <a:ext cx="2080114" cy="597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596074"/>
              </p:ext>
            </p:extLst>
          </p:nvPr>
        </p:nvGraphicFramePr>
        <p:xfrm>
          <a:off x="6057900" y="2820472"/>
          <a:ext cx="1992923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Формула" r:id="rId7" imgW="1524000" imgH="457200" progId="Equation.3">
                  <p:embed/>
                </p:oleObj>
              </mc:Choice>
              <mc:Fallback>
                <p:oleObj name="Формула" r:id="rId7" imgW="1524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820472"/>
                        <a:ext cx="1992923" cy="597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61065"/>
              </p:ext>
            </p:extLst>
          </p:nvPr>
        </p:nvGraphicFramePr>
        <p:xfrm>
          <a:off x="6045201" y="3621549"/>
          <a:ext cx="22918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Формула" r:id="rId9" imgW="1752600" imgH="495300" progId="Equation.3">
                  <p:embed/>
                </p:oleObj>
              </mc:Choice>
              <mc:Fallback>
                <p:oleObj name="Формула" r:id="rId9" imgW="17526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1" y="3621549"/>
                        <a:ext cx="2291862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30605"/>
              </p:ext>
            </p:extLst>
          </p:nvPr>
        </p:nvGraphicFramePr>
        <p:xfrm>
          <a:off x="6057901" y="4535949"/>
          <a:ext cx="235414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Формула" r:id="rId11" imgW="1803400" imgH="495300" progId="Equation.3">
                  <p:embed/>
                </p:oleObj>
              </mc:Choice>
              <mc:Fallback>
                <p:oleObj name="Формула" r:id="rId11" imgW="1803400" imgH="495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1" y="4535949"/>
                        <a:ext cx="2354140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085249"/>
              </p:ext>
            </p:extLst>
          </p:nvPr>
        </p:nvGraphicFramePr>
        <p:xfrm>
          <a:off x="6096001" y="5474772"/>
          <a:ext cx="2229583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Формула" r:id="rId13" imgW="1701800" imgH="457200" progId="Equation.3">
                  <p:embed/>
                </p:oleObj>
              </mc:Choice>
              <mc:Fallback>
                <p:oleObj name="Формула" r:id="rId13" imgW="17018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474772"/>
                        <a:ext cx="2229583" cy="597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798512" y="19568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Первый </a:t>
            </a:r>
            <a:r>
              <a:rPr lang="ru-RU" altLang="ru-RU" b="1" dirty="0"/>
              <a:t>коэффициент несогласия 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798513" y="28839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/>
              <a:t>Коэффициент Рассела-</a:t>
            </a:r>
            <a:r>
              <a:rPr lang="ru-RU" altLang="ru-RU" b="1" dirty="0" err="1"/>
              <a:t>Рао</a:t>
            </a:r>
            <a:r>
              <a:rPr lang="ru-RU" altLang="ru-RU" b="1" dirty="0"/>
              <a:t> 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798513" y="37221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/>
              <a:t>Коэффициент </a:t>
            </a:r>
            <a:r>
              <a:rPr lang="ru-RU" altLang="ru-RU" b="1" dirty="0" err="1"/>
              <a:t>Роджерса-Танимото</a:t>
            </a:r>
            <a:r>
              <a:rPr lang="ru-RU" altLang="ru-RU" b="1" dirty="0"/>
              <a:t> </a:t>
            </a:r>
          </a:p>
        </p:txBody>
      </p:sp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798513" y="46492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/>
              <a:t>Первый коэффициент </a:t>
            </a:r>
            <a:r>
              <a:rPr lang="ru-RU" altLang="ru-RU" b="1" dirty="0" err="1" smtClean="0"/>
              <a:t>Сокала-Сниса</a:t>
            </a:r>
            <a:r>
              <a:rPr lang="ru-RU" altLang="ru-RU" b="1" dirty="0" smtClean="0"/>
              <a:t> </a:t>
            </a:r>
            <a:endParaRPr lang="ru-RU" altLang="ru-RU" b="1" dirty="0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798513" y="55001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/>
              <a:t>Коэффициент </a:t>
            </a:r>
            <a:r>
              <a:rPr lang="ru-RU" altLang="ru-RU" b="1" dirty="0" err="1"/>
              <a:t>Хаммана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12795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91169"/>
            <a:ext cx="11713034" cy="594631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Эвристический подход </a:t>
            </a:r>
            <a:r>
              <a:rPr lang="ru-RU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выявления информативных </a:t>
            </a:r>
            <a:r>
              <a:rPr lang="ru-RU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терминов (2)</a:t>
            </a:r>
            <a:endParaRPr lang="ru-RU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06188"/>
              </p:ext>
            </p:extLst>
          </p:nvPr>
        </p:nvGraphicFramePr>
        <p:xfrm>
          <a:off x="6350000" y="1033168"/>
          <a:ext cx="1278363" cy="54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Формула" r:id="rId3" imgW="926698" imgH="393529" progId="Equation.3">
                  <p:embed/>
                </p:oleObj>
              </mc:Choice>
              <mc:Fallback>
                <p:oleObj name="Формула" r:id="rId3" imgW="926698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1033168"/>
                        <a:ext cx="1278363" cy="540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44560"/>
              </p:ext>
            </p:extLst>
          </p:nvPr>
        </p:nvGraphicFramePr>
        <p:xfrm>
          <a:off x="6324600" y="2049168"/>
          <a:ext cx="1511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Формула" r:id="rId5" imgW="1295400" imgH="457200" progId="Equation.3">
                  <p:embed/>
                </p:oleObj>
              </mc:Choice>
              <mc:Fallback>
                <p:oleObj name="Формула" r:id="rId5" imgW="129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49168"/>
                        <a:ext cx="15113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62672"/>
              </p:ext>
            </p:extLst>
          </p:nvPr>
        </p:nvGraphicFramePr>
        <p:xfrm>
          <a:off x="6286500" y="2976268"/>
          <a:ext cx="1644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Формула" r:id="rId7" imgW="1409700" imgH="457200" progId="Equation.3">
                  <p:embed/>
                </p:oleObj>
              </mc:Choice>
              <mc:Fallback>
                <p:oleObj name="Формула" r:id="rId7" imgW="1409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976268"/>
                        <a:ext cx="164465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999745"/>
              </p:ext>
            </p:extLst>
          </p:nvPr>
        </p:nvGraphicFramePr>
        <p:xfrm>
          <a:off x="6311900" y="4030368"/>
          <a:ext cx="171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Формула" r:id="rId9" imgW="1485255" imgH="495085" progId="Equation.3">
                  <p:embed/>
                </p:oleObj>
              </mc:Choice>
              <mc:Fallback>
                <p:oleObj name="Формула" r:id="rId9" imgW="1485255" imgH="4950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030368"/>
                        <a:ext cx="171450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7920"/>
              </p:ext>
            </p:extLst>
          </p:nvPr>
        </p:nvGraphicFramePr>
        <p:xfrm>
          <a:off x="6362699" y="4995568"/>
          <a:ext cx="103358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Формула" r:id="rId11" imgW="876300" imgH="457200" progId="Equation.3">
                  <p:embed/>
                </p:oleObj>
              </mc:Choice>
              <mc:Fallback>
                <p:oleObj name="Формула" r:id="rId11" imgW="876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699" y="4995568"/>
                        <a:ext cx="1033585" cy="58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14"/>
          <p:cNvSpPr txBox="1">
            <a:spLocks noChangeArrowheads="1"/>
          </p:cNvSpPr>
          <p:nvPr/>
        </p:nvSpPr>
        <p:spPr bwMode="auto">
          <a:xfrm>
            <a:off x="1220787" y="11186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Коэффициент </a:t>
            </a:r>
            <a:r>
              <a:rPr lang="ru-RU" altLang="ru-RU" b="1" dirty="0" err="1"/>
              <a:t>Джаккарда</a:t>
            </a:r>
            <a:r>
              <a:rPr lang="ru-RU" altLang="ru-RU" b="1" dirty="0"/>
              <a:t> (</a:t>
            </a:r>
            <a:r>
              <a:rPr lang="ru-RU" altLang="ru-RU" b="1" dirty="0" err="1" smtClean="0"/>
              <a:t>Жаккара</a:t>
            </a:r>
            <a:r>
              <a:rPr lang="ru-RU" altLang="ru-RU" b="1" dirty="0" smtClean="0"/>
              <a:t>)</a:t>
            </a:r>
            <a:endParaRPr lang="ru-RU" altLang="ru-RU" b="1" dirty="0"/>
          </a:p>
        </p:txBody>
      </p: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1220787" y="1957944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Второй </a:t>
            </a:r>
            <a:r>
              <a:rPr lang="ru-RU" altLang="ru-RU" b="1" dirty="0"/>
              <a:t>коэффициент несогласия </a:t>
            </a:r>
          </a:p>
        </p:txBody>
      </p:sp>
      <p:sp>
        <p:nvSpPr>
          <p:cNvPr id="37" name="TextBox 14"/>
          <p:cNvSpPr txBox="1">
            <a:spLocks noChangeArrowheads="1"/>
          </p:cNvSpPr>
          <p:nvPr/>
        </p:nvSpPr>
        <p:spPr bwMode="auto">
          <a:xfrm>
            <a:off x="1220787" y="3068678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Коэффициент </a:t>
            </a:r>
            <a:r>
              <a:rPr lang="en-US" altLang="ru-RU" b="1" dirty="0"/>
              <a:t>Dice </a:t>
            </a:r>
            <a:endParaRPr lang="ru-RU" altLang="ru-RU" b="1" dirty="0"/>
          </a:p>
        </p:txBody>
      </p: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1220787" y="4121706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Второй </a:t>
            </a:r>
            <a:r>
              <a:rPr lang="ru-RU" altLang="ru-RU" b="1" dirty="0"/>
              <a:t>коэффициент </a:t>
            </a:r>
            <a:r>
              <a:rPr lang="ru-RU" altLang="ru-RU" b="1" dirty="0" err="1" smtClean="0"/>
              <a:t>Сокала-Сниса</a:t>
            </a:r>
            <a:r>
              <a:rPr lang="ru-RU" altLang="ru-RU" b="1" dirty="0" smtClean="0"/>
              <a:t> </a:t>
            </a:r>
            <a:endParaRPr lang="ru-RU" altLang="ru-RU" b="1" dirty="0"/>
          </a:p>
        </p:txBody>
      </p:sp>
      <p:sp>
        <p:nvSpPr>
          <p:cNvPr id="39" name="TextBox 14"/>
          <p:cNvSpPr txBox="1">
            <a:spLocks noChangeArrowheads="1"/>
          </p:cNvSpPr>
          <p:nvPr/>
        </p:nvSpPr>
        <p:spPr bwMode="auto">
          <a:xfrm>
            <a:off x="1220787" y="5074206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Первый </a:t>
            </a:r>
            <a:r>
              <a:rPr lang="ru-RU" altLang="ru-RU" b="1" dirty="0"/>
              <a:t>коэффициент </a:t>
            </a:r>
            <a:r>
              <a:rPr lang="ru-RU" altLang="ru-RU" b="1" dirty="0" err="1"/>
              <a:t>Кульчинского</a:t>
            </a:r>
            <a:r>
              <a:rPr lang="ru-RU" alt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65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942442"/>
              </p:ext>
            </p:extLst>
          </p:nvPr>
        </p:nvGraphicFramePr>
        <p:xfrm>
          <a:off x="985839" y="549275"/>
          <a:ext cx="3509962" cy="68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Формула" r:id="rId3" imgW="1600200" imgH="431640" progId="Equation.3">
                  <p:embed/>
                </p:oleObj>
              </mc:Choice>
              <mc:Fallback>
                <p:oleObj name="Формула" r:id="rId3" imgW="1600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9" y="549275"/>
                        <a:ext cx="3509962" cy="684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Объект 5"/>
          <p:cNvGraphicFramePr>
            <a:graphicFrameLocks noChangeAspect="1"/>
          </p:cNvGraphicFramePr>
          <p:nvPr/>
        </p:nvGraphicFramePr>
        <p:xfrm>
          <a:off x="5979584" y="696913"/>
          <a:ext cx="143933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Формула" r:id="rId5" imgW="660400" imgH="228600" progId="Equation.3">
                  <p:embed/>
                </p:oleObj>
              </mc:Choice>
              <mc:Fallback>
                <p:oleObj name="Формула" r:id="rId5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584" y="696913"/>
                        <a:ext cx="143933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Объект 6"/>
          <p:cNvGraphicFramePr>
            <a:graphicFrameLocks noChangeAspect="1"/>
          </p:cNvGraphicFramePr>
          <p:nvPr/>
        </p:nvGraphicFramePr>
        <p:xfrm>
          <a:off x="8282518" y="669925"/>
          <a:ext cx="24765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Формула" r:id="rId7" imgW="914400" imgH="203200" progId="Equation.3">
                  <p:embed/>
                </p:oleObj>
              </mc:Choice>
              <mc:Fallback>
                <p:oleObj name="Формула" r:id="rId7" imgW="914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2518" y="669925"/>
                        <a:ext cx="24765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7418918" y="633413"/>
            <a:ext cx="3578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(</a:t>
            </a:r>
            <a:r>
              <a:rPr lang="ru-RU" altLang="ru-RU" sz="2400" dirty="0" smtClean="0"/>
              <a:t>для</a:t>
            </a:r>
            <a:r>
              <a:rPr lang="en-US" altLang="ru-RU" sz="2400" dirty="0" smtClean="0"/>
              <a:t>             </a:t>
            </a:r>
            <a:r>
              <a:rPr lang="ru-RU" altLang="ru-RU" sz="2400" dirty="0" smtClean="0"/>
              <a:t>                         </a:t>
            </a:r>
            <a:r>
              <a:rPr lang="ru-RU" altLang="ru-RU" sz="2400" dirty="0"/>
              <a:t>)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34938"/>
            <a:ext cx="10972800" cy="3603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Профильные методы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4039006" y="1197253"/>
            <a:ext cx="39869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9875" algn="just" eaLnBrk="1" hangingPunct="1"/>
            <a:r>
              <a:rPr lang="ru-RU" altLang="ru-RU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Профили класса «Базы данных»</a:t>
            </a:r>
            <a:endParaRPr lang="ru-RU" altLang="ru-RU" sz="2800" dirty="0">
              <a:latin typeface="Arial" pitchFamily="34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71290"/>
              </p:ext>
            </p:extLst>
          </p:nvPr>
        </p:nvGraphicFramePr>
        <p:xfrm>
          <a:off x="1568452" y="1655764"/>
          <a:ext cx="8737020" cy="5000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04"/>
                <a:gridCol w="1379589"/>
                <a:gridCol w="768089"/>
                <a:gridCol w="1248145"/>
                <a:gridCol w="864101"/>
                <a:gridCol w="1344157"/>
                <a:gridCol w="768089"/>
                <a:gridCol w="1344157"/>
                <a:gridCol w="768089"/>
              </a:tblGrid>
              <a:tr h="54297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РО-профиль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НМИ-профиль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J-</a:t>
                      </a:r>
                      <a:r>
                        <a:rPr lang="ru-RU" sz="1600">
                          <a:effectLst/>
                        </a:rPr>
                        <a:t>профиль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С-С-профиль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databas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0,750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субд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0,689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databas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0,644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запрос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0,952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субд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0,615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databas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0,652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баз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0,459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0,949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запрос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0,588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0,623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запрос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0,420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субд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0,949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баз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0,579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dbm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0,613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субд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0,415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реляцион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0,944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0,525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запрос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0,608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queri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0,352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0,942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реляцион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0,522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реляцион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0,599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реляцион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0,318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0,939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queri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0,512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sql-запрос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0,523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0,308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0,937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dbm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0,511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queri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0,520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модел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0,295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запрос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0,933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structur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0,409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0,510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dbm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0,292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0,932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relat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0,385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mysql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0,466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relat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0,269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0,929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sql-запрос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0,385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таблиц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0,466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структур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0,255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0,929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0,367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oracl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0,450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structur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0,234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0,928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структур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0,314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postgresql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0,450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data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0,184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0,928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mysql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0,306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баз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0,443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sql-запрос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0,169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sql-queri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0,928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таблиц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0,306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sql-queri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0,431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model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0,161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0,928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oracl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0,283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inject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0,411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manag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0,160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end-us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0,927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postgresql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0,283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pargresql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0,411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0,154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laplas-stilt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0,927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tabl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0,279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клиентск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0,411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выполнен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0,153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0,927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выполнен</a:t>
                      </a: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0,271</a:t>
                      </a: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0,392</a:t>
                      </a: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ru-RU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0,153</a:t>
                      </a: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0,927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0,271</a:t>
                      </a: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0,388</a:t>
                      </a: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0,153</a:t>
                      </a: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бд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0,927</a:t>
                      </a:r>
                    </a:p>
                  </a:txBody>
                  <a:tcPr marL="12700" marR="12700" marT="9525" marB="0" anchor="b"/>
                </a:tc>
              </a:tr>
            </a:tbl>
          </a:graphicData>
        </a:graphic>
      </p:graphicFrame>
      <p:sp>
        <p:nvSpPr>
          <p:cNvPr id="12557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642F105-9AF0-4F77-8141-B373B795C8F7}" type="slidenum">
              <a:rPr lang="ru-RU" altLang="ru-RU" smtClean="0">
                <a:solidFill>
                  <a:srgbClr val="898989"/>
                </a:solidFill>
              </a:rPr>
              <a:pPr/>
              <a:t>8</a:t>
            </a:fld>
            <a:endParaRPr lang="ru-RU" altLang="ru-RU" smtClean="0">
              <a:solidFill>
                <a:srgbClr val="898989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918" y="333375"/>
            <a:ext cx="10850033" cy="2159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Сравнение профильных методов классификации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228405"/>
              </p:ext>
            </p:extLst>
          </p:nvPr>
        </p:nvGraphicFramePr>
        <p:xfrm>
          <a:off x="719667" y="908050"/>
          <a:ext cx="10945286" cy="3236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5112"/>
                <a:gridCol w="2040249"/>
                <a:gridCol w="2081440"/>
                <a:gridCol w="2088236"/>
                <a:gridCol w="2040249"/>
              </a:tblGrid>
              <a:tr h="35971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РО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НМИ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С-С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</a:tr>
              <a:tr h="6487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Какие термины выделяет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Высокочастотные, среднечастотные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Среднечастотные, </a:t>
                      </a:r>
                      <a:r>
                        <a:rPr lang="ru-RU" sz="1400" dirty="0">
                          <a:effectLst/>
                        </a:rPr>
                        <a:t>низкочастотные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Среднечастотные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Высокочастотные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</a:tr>
              <a:tr h="60972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Интервал значений весов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</a:t>
                      </a:r>
                      <a:r>
                        <a:rPr lang="ru-RU" sz="1400" dirty="0">
                          <a:effectLst/>
                        </a:rPr>
                        <a:t>-1</a:t>
                      </a:r>
                      <a:r>
                        <a:rPr lang="en-US" sz="1400" dirty="0">
                          <a:effectLst/>
                        </a:rPr>
                        <a:t>;1]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[0;1]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[0;1]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[0;1]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</a:tr>
              <a:tr h="68691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Коэффициент убывания весов терминов </a:t>
                      </a:r>
                      <a:r>
                        <a:rPr lang="ru-RU" sz="1600" dirty="0">
                          <a:effectLst/>
                        </a:rPr>
                        <a:t>λ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4.8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Очень низкий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</a:tr>
              <a:tr h="9317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Используемые значения из таблицы сопряженности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A, B, C, D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A, B, C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A, B, C, D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A, B, C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1335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14BA5275-6462-41F3-A442-FCEFFC3E5174}" type="slidenum">
              <a:rPr lang="ru-RU" altLang="ru-RU" smtClean="0">
                <a:solidFill>
                  <a:srgbClr val="898989"/>
                </a:solidFill>
              </a:rPr>
              <a:pPr/>
              <a:t>9</a:t>
            </a:fld>
            <a:endParaRPr lang="ru-RU" altLang="ru-RU" smtClean="0">
              <a:solidFill>
                <a:srgbClr val="898989"/>
              </a:solidFill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/>
        </p:nvGraphicFramePr>
        <p:xfrm>
          <a:off x="5519936" y="4149080"/>
          <a:ext cx="192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/>
          <p:cNvGraphicFramePr>
            <a:graphicFrameLocks/>
          </p:cNvGraphicFramePr>
          <p:nvPr/>
        </p:nvGraphicFramePr>
        <p:xfrm>
          <a:off x="7440149" y="4149079"/>
          <a:ext cx="192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404255"/>
              </p:ext>
            </p:extLst>
          </p:nvPr>
        </p:nvGraphicFramePr>
        <p:xfrm>
          <a:off x="9583373" y="4148000"/>
          <a:ext cx="192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Диаграмма 13"/>
          <p:cNvGraphicFramePr>
            <a:graphicFrameLocks/>
          </p:cNvGraphicFramePr>
          <p:nvPr/>
        </p:nvGraphicFramePr>
        <p:xfrm>
          <a:off x="3503712" y="4149080"/>
          <a:ext cx="192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359" name="Picture 4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3" t="47968" r="44092" b="39999"/>
          <a:stretch>
            <a:fillRect/>
          </a:stretch>
        </p:blipFill>
        <p:spPr bwMode="auto">
          <a:xfrm>
            <a:off x="1007534" y="4365626"/>
            <a:ext cx="2180167" cy="122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0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6082</TotalTime>
  <Words>1446</Words>
  <Application>Microsoft Office PowerPoint</Application>
  <PresentationFormat>Произвольный</PresentationFormat>
  <Paragraphs>394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Формула</vt:lpstr>
      <vt:lpstr>Профильные методы классификации. Коллективы решающих правил</vt:lpstr>
      <vt:lpstr>Что такое профиль класса?</vt:lpstr>
      <vt:lpstr>Что такое профиль класса?</vt:lpstr>
      <vt:lpstr>Статистический подход выявления информативных терминов</vt:lpstr>
      <vt:lpstr>Теоретико-информационный подход выявления информативных терминов</vt:lpstr>
      <vt:lpstr>Эвристический подход выявления информативных терминов</vt:lpstr>
      <vt:lpstr>Эвристический подход выявления информативных терминов (2)</vt:lpstr>
      <vt:lpstr>Презентация PowerPoint</vt:lpstr>
      <vt:lpstr>Сравнение профильных методов классификации</vt:lpstr>
      <vt:lpstr>UNI-профили</vt:lpstr>
      <vt:lpstr>Алгоритм построения профиля UNI6 </vt:lpstr>
      <vt:lpstr>Как использовать структуру документа?</vt:lpstr>
      <vt:lpstr>Как использовать структуру документа? (2)</vt:lpstr>
      <vt:lpstr>Подход №1</vt:lpstr>
      <vt:lpstr>Подход №2</vt:lpstr>
      <vt:lpstr>Коллективная классификация</vt:lpstr>
      <vt:lpstr>Коллективная классификация</vt:lpstr>
      <vt:lpstr>Коллективная классификация (2)</vt:lpstr>
      <vt:lpstr>Стратегии принятия решений</vt:lpstr>
      <vt:lpstr>Что делать, если классификаторы не пришли к решению?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108</cp:revision>
  <dcterms:created xsi:type="dcterms:W3CDTF">2017-09-07T11:29:30Z</dcterms:created>
  <dcterms:modified xsi:type="dcterms:W3CDTF">2017-10-19T16:14:39Z</dcterms:modified>
</cp:coreProperties>
</file>