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84" r:id="rId1"/>
  </p:sldMasterIdLst>
  <p:notesMasterIdLst>
    <p:notesMasterId r:id="rId17"/>
  </p:notesMasterIdLst>
  <p:sldIdLst>
    <p:sldId id="278" r:id="rId2"/>
    <p:sldId id="279" r:id="rId3"/>
    <p:sldId id="280" r:id="rId4"/>
    <p:sldId id="281" r:id="rId5"/>
    <p:sldId id="282" r:id="rId6"/>
    <p:sldId id="283" r:id="rId7"/>
    <p:sldId id="284" r:id="rId8"/>
    <p:sldId id="285" r:id="rId9"/>
    <p:sldId id="286" r:id="rId10"/>
    <p:sldId id="289" r:id="rId11"/>
    <p:sldId id="291" r:id="rId12"/>
    <p:sldId id="292" r:id="rId13"/>
    <p:sldId id="293" r:id="rId14"/>
    <p:sldId id="294" r:id="rId15"/>
    <p:sldId id="29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5" autoAdjust="0"/>
    <p:restoredTop sz="94660"/>
  </p:normalViewPr>
  <p:slideViewPr>
    <p:cSldViewPr snapToGrid="0">
      <p:cViewPr>
        <p:scale>
          <a:sx n="75" d="100"/>
          <a:sy n="75" d="100"/>
        </p:scale>
        <p:origin x="-378"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82DC0-A7C2-4D6B-A659-1A08DD2913BE}" type="datetimeFigureOut">
              <a:rPr lang="ru-RU" smtClean="0"/>
              <a:t>02.11.2017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2D4C4-7928-4C84-9E39-9F4E98165795}" type="slidenum">
              <a:rPr lang="ru-RU" smtClean="0"/>
              <a:t>‹#›</a:t>
            </a:fld>
            <a:endParaRPr lang="ru-RU"/>
          </a:p>
        </p:txBody>
      </p:sp>
    </p:spTree>
    <p:extLst>
      <p:ext uri="{BB962C8B-B14F-4D97-AF65-F5344CB8AC3E}">
        <p14:creationId xmlns:p14="http://schemas.microsoft.com/office/powerpoint/2010/main" val="372183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38"/>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5A22731-384D-4614-90F0-A7C4445C0286}" type="datetime1">
              <a:rPr lang="ru-RU" smtClean="0"/>
              <a:t>02.11.2017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236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521BCA-673D-4BB5-AF18-6D8B9EB75D71}" type="datetime1">
              <a:rPr lang="ru-RU" smtClean="0"/>
              <a:t>02.11.2017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5038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1785600" y="274651"/>
            <a:ext cx="36576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12800" y="274651"/>
            <a:ext cx="10769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BB21246-C48C-4877-B0C0-BF141933AE02}" type="datetime1">
              <a:rPr lang="ru-RU" smtClean="0"/>
              <a:t>02.11.2017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7766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623000-0F97-42E0-89EC-0A41D7954ACD}" type="datetime1">
              <a:rPr lang="ru-RU" smtClean="0"/>
              <a:t>02.11.2017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8150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13"/>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F3FC51-B26A-439A-BFA1-B9817BBA6F2A}" type="datetime1">
              <a:rPr lang="ru-RU" smtClean="0"/>
              <a:t>02.11.2017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79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1E2DA4E-16D4-4250-B79E-2A00049319CE}" type="datetime1">
              <a:rPr lang="ru-RU" smtClean="0"/>
              <a:t>02.11.2017</a:t>
            </a:fld>
            <a:endParaRPr lang="ru-RU"/>
          </a:p>
        </p:txBody>
      </p:sp>
      <p:sp>
        <p:nvSpPr>
          <p:cNvPr id="6" name="Нижний колонтитул 5"/>
          <p:cNvSpPr>
            <a:spLocks noGrp="1"/>
          </p:cNvSpPr>
          <p:nvPr>
            <p:ph type="ftr" sz="quarter" idx="11"/>
          </p:nvPr>
        </p:nvSpPr>
        <p:spPr/>
        <p:txBody>
          <a:bodyPr/>
          <a:lstStyle/>
          <a:p>
            <a:r>
              <a:rPr lang="ru-RU" smtClean="0"/>
              <a:t>НИУ "МЭИ", Каф. УиИ, 2017</a:t>
            </a:r>
            <a:endParaRPr lang="ru-RU"/>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9570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240F3B5-4146-468F-9A81-441332E78F98}" type="datetime1">
              <a:rPr lang="ru-RU" smtClean="0"/>
              <a:t>02.11.2017</a:t>
            </a:fld>
            <a:endParaRPr lang="ru-RU"/>
          </a:p>
        </p:txBody>
      </p:sp>
      <p:sp>
        <p:nvSpPr>
          <p:cNvPr id="8" name="Нижний колонтитул 7"/>
          <p:cNvSpPr>
            <a:spLocks noGrp="1"/>
          </p:cNvSpPr>
          <p:nvPr>
            <p:ph type="ftr" sz="quarter" idx="11"/>
          </p:nvPr>
        </p:nvSpPr>
        <p:spPr/>
        <p:txBody>
          <a:bodyPr/>
          <a:lstStyle/>
          <a:p>
            <a:r>
              <a:rPr lang="ru-RU" smtClean="0"/>
              <a:t>НИУ "МЭИ", Каф. УиИ, 2017</a:t>
            </a:r>
            <a:endParaRPr lang="ru-RU"/>
          </a:p>
        </p:txBody>
      </p:sp>
      <p:sp>
        <p:nvSpPr>
          <p:cNvPr id="9" name="Номер слайда 8"/>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01424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42765C3-C02B-4865-965E-45D54BB6B06C}" type="datetime1">
              <a:rPr lang="ru-RU" smtClean="0"/>
              <a:t>02.11.2017</a:t>
            </a:fld>
            <a:endParaRPr lang="ru-RU"/>
          </a:p>
        </p:txBody>
      </p:sp>
      <p:sp>
        <p:nvSpPr>
          <p:cNvPr id="4" name="Нижний колонтитул 3"/>
          <p:cNvSpPr>
            <a:spLocks noGrp="1"/>
          </p:cNvSpPr>
          <p:nvPr>
            <p:ph type="ftr" sz="quarter" idx="11"/>
          </p:nvPr>
        </p:nvSpPr>
        <p:spPr/>
        <p:txBody>
          <a:bodyPr/>
          <a:lstStyle/>
          <a:p>
            <a:r>
              <a:rPr lang="ru-RU" smtClean="0"/>
              <a:t>НИУ "МЭИ", Каф. УиИ, 2017</a:t>
            </a:r>
            <a:endParaRPr lang="ru-RU"/>
          </a:p>
        </p:txBody>
      </p:sp>
      <p:sp>
        <p:nvSpPr>
          <p:cNvPr id="5" name="Номер слайда 4"/>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152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5E4B80-DAEE-4568-AAA6-A6422A4A9045}" type="datetime1">
              <a:rPr lang="ru-RU" smtClean="0"/>
              <a:t>02.11.2017</a:t>
            </a:fld>
            <a:endParaRPr lang="ru-RU"/>
          </a:p>
        </p:txBody>
      </p:sp>
      <p:sp>
        <p:nvSpPr>
          <p:cNvPr id="3" name="Нижний колонтитул 2"/>
          <p:cNvSpPr>
            <a:spLocks noGrp="1"/>
          </p:cNvSpPr>
          <p:nvPr>
            <p:ph type="ftr" sz="quarter" idx="11"/>
          </p:nvPr>
        </p:nvSpPr>
        <p:spPr/>
        <p:txBody>
          <a:bodyPr/>
          <a:lstStyle/>
          <a:p>
            <a:r>
              <a:rPr lang="ru-RU" smtClean="0"/>
              <a:t>НИУ "МЭИ", Каф. УиИ, 2017</a:t>
            </a:r>
            <a:endParaRPr lang="ru-RU"/>
          </a:p>
        </p:txBody>
      </p:sp>
      <p:sp>
        <p:nvSpPr>
          <p:cNvPr id="4" name="Номер слайда 3"/>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6363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4F9634-1035-4E09-9E99-87FB4014131B}" type="datetime1">
              <a:rPr lang="ru-RU" smtClean="0"/>
              <a:t>02.11.2017</a:t>
            </a:fld>
            <a:endParaRPr lang="ru-RU"/>
          </a:p>
        </p:txBody>
      </p:sp>
      <p:sp>
        <p:nvSpPr>
          <p:cNvPr id="6" name="Нижний колонтитул 5"/>
          <p:cNvSpPr>
            <a:spLocks noGrp="1"/>
          </p:cNvSpPr>
          <p:nvPr>
            <p:ph type="ftr" sz="quarter" idx="11"/>
          </p:nvPr>
        </p:nvSpPr>
        <p:spPr/>
        <p:txBody>
          <a:bodyPr/>
          <a:lstStyle/>
          <a:p>
            <a:r>
              <a:rPr lang="ru-RU" smtClean="0"/>
              <a:t>НИУ "МЭИ", Каф. УиИ, 2017</a:t>
            </a:r>
            <a:endParaRPr lang="ru-RU"/>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4443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04C4CAA-9854-4B43-862B-95AD237E742A}" type="datetime1">
              <a:rPr lang="ru-RU" smtClean="0"/>
              <a:t>02.11.2017</a:t>
            </a:fld>
            <a:endParaRPr lang="ru-RU"/>
          </a:p>
        </p:txBody>
      </p:sp>
      <p:sp>
        <p:nvSpPr>
          <p:cNvPr id="6" name="Нижний колонтитул 5"/>
          <p:cNvSpPr>
            <a:spLocks noGrp="1"/>
          </p:cNvSpPr>
          <p:nvPr>
            <p:ph type="ftr" sz="quarter" idx="11"/>
          </p:nvPr>
        </p:nvSpPr>
        <p:spPr/>
        <p:txBody>
          <a:bodyPr/>
          <a:lstStyle/>
          <a:p>
            <a:r>
              <a:rPr lang="ru-RU" smtClean="0"/>
              <a:t>НИУ "МЭИ", Каф. УиИ, 2017</a:t>
            </a:r>
            <a:endParaRPr lang="ru-RU"/>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762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3EB70-923A-483B-822B-0E409CB5E742}" type="datetime1">
              <a:rPr lang="ru-RU" smtClean="0"/>
              <a:t>02.11.2017</a:t>
            </a:fld>
            <a:endParaRPr lang="ru-RU"/>
          </a:p>
        </p:txBody>
      </p:sp>
      <p:sp>
        <p:nvSpPr>
          <p:cNvPr id="5" name="Нижний колонтитул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НИУ "МЭИ", Каф. УиИ, 2017</a:t>
            </a:r>
            <a:endParaRPr lang="ru-RU"/>
          </a:p>
        </p:txBody>
      </p:sp>
      <p:sp>
        <p:nvSpPr>
          <p:cNvPr id="6" name="Номер слайда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FB3D-FCB6-4F02-96CD-8C0D52B29842}" type="slidenum">
              <a:rPr lang="ru-RU" smtClean="0"/>
              <a:t>‹#›</a:t>
            </a:fld>
            <a:endParaRPr lang="ru-RU"/>
          </a:p>
        </p:txBody>
      </p:sp>
    </p:spTree>
    <p:extLst>
      <p:ext uri="{BB962C8B-B14F-4D97-AF65-F5344CB8AC3E}">
        <p14:creationId xmlns:p14="http://schemas.microsoft.com/office/powerpoint/2010/main" val="3497644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gif"/><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31.gif"/><Relationship Id="rId10" Type="http://schemas.openxmlformats.org/officeDocument/2006/relationships/image" Target="../media/image28.wmf"/><Relationship Id="rId4" Type="http://schemas.openxmlformats.org/officeDocument/2006/relationships/image" Target="../media/image30.gif"/><Relationship Id="rId9"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image" Target="../media/image21.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42"/>
            <a:ext cx="10972800" cy="1583187"/>
          </a:xfrm>
        </p:spPr>
        <p:txBody>
          <a:bodyPr>
            <a:normAutofit/>
          </a:bodyPr>
          <a:lstStyle/>
          <a:p>
            <a:r>
              <a:rPr lang="ru-RU" sz="4800" i="1" dirty="0" smtClean="0">
                <a:solidFill>
                  <a:schemeClr val="tx2">
                    <a:lumMod val="60000"/>
                    <a:lumOff val="40000"/>
                  </a:schemeClr>
                </a:solidFill>
              </a:rPr>
              <a:t>Обзор методов машинного обучения</a:t>
            </a:r>
            <a:endParaRPr lang="ru-RU" sz="4800" i="1" dirty="0">
              <a:solidFill>
                <a:schemeClr val="tx2">
                  <a:lumMod val="60000"/>
                  <a:lumOff val="40000"/>
                </a:schemeClr>
              </a:solidFill>
            </a:endParaRPr>
          </a:p>
        </p:txBody>
      </p:sp>
      <p:sp>
        <p:nvSpPr>
          <p:cNvPr id="3" name="Объект 2"/>
          <p:cNvSpPr>
            <a:spLocks noGrp="1"/>
          </p:cNvSpPr>
          <p:nvPr>
            <p:ph idx="1"/>
          </p:nvPr>
        </p:nvSpPr>
        <p:spPr>
          <a:xfrm>
            <a:off x="609600" y="3556004"/>
            <a:ext cx="10972800" cy="2570169"/>
          </a:xfrm>
        </p:spPr>
        <p:txBody>
          <a:bodyPr/>
          <a:lstStyle/>
          <a:p>
            <a:pPr marL="0" indent="0" algn="ctr">
              <a:buNone/>
            </a:pPr>
            <a:r>
              <a:rPr lang="ru-RU" dirty="0" smtClean="0"/>
              <a:t>Курс «Интеллектуальные информационные системы»</a:t>
            </a:r>
          </a:p>
          <a:p>
            <a:pPr marL="0" indent="0" algn="ctr">
              <a:buNone/>
            </a:pPr>
            <a:r>
              <a:rPr lang="ru-RU" dirty="0" smtClean="0"/>
              <a:t>Кафедра управления и информатики НИУ «МЭИ»</a:t>
            </a:r>
          </a:p>
          <a:p>
            <a:pPr marL="0" indent="0" algn="ctr">
              <a:buNone/>
            </a:pPr>
            <a:r>
              <a:rPr lang="ru-RU" dirty="0" smtClean="0"/>
              <a:t>Осень 2017 г.</a:t>
            </a:r>
            <a:endParaRPr lang="ru-RU" dirty="0"/>
          </a:p>
        </p:txBody>
      </p:sp>
      <p:sp>
        <p:nvSpPr>
          <p:cNvPr id="4" name="Нижний колонтитул 3"/>
          <p:cNvSpPr>
            <a:spLocks noGrp="1"/>
          </p:cNvSpPr>
          <p:nvPr>
            <p:ph type="ftr" sz="quarter" idx="11"/>
          </p:nvPr>
        </p:nvSpPr>
        <p:spPr/>
        <p:txBody>
          <a:bodyPr/>
          <a:lstStyle/>
          <a:p>
            <a:r>
              <a:rPr lang="ru-RU" smtClean="0"/>
              <a:t>НИУ "МЭИ", Каф. УиИ, 2017</a:t>
            </a:r>
            <a:endParaRPr lang="ru-RU"/>
          </a:p>
        </p:txBody>
      </p:sp>
      <p:sp>
        <p:nvSpPr>
          <p:cNvPr id="5" name="Номер слайда 4"/>
          <p:cNvSpPr>
            <a:spLocks noGrp="1"/>
          </p:cNvSpPr>
          <p:nvPr>
            <p:ph type="sldNum" sz="quarter" idx="12"/>
          </p:nvPr>
        </p:nvSpPr>
        <p:spPr/>
        <p:txBody>
          <a:bodyPr/>
          <a:lstStyle/>
          <a:p>
            <a:fld id="{42B5FB3D-FCB6-4F02-96CD-8C0D52B29842}" type="slidenum">
              <a:rPr lang="ru-RU" smtClean="0"/>
              <a:t>1</a:t>
            </a:fld>
            <a:endParaRPr lang="ru-RU"/>
          </a:p>
        </p:txBody>
      </p:sp>
    </p:spTree>
    <p:extLst>
      <p:ext uri="{BB962C8B-B14F-4D97-AF65-F5344CB8AC3E}">
        <p14:creationId xmlns:p14="http://schemas.microsoft.com/office/powerpoint/2010/main" val="319375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smtClean="0">
                <a:solidFill>
                  <a:schemeClr val="tx2">
                    <a:lumMod val="60000"/>
                    <a:lumOff val="40000"/>
                  </a:schemeClr>
                </a:solidFill>
              </a:rPr>
              <a:t>Метод опорных векторов. Линейная неразделимость</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AutoShape 3" descr="{\displaystyle (1-1/N)^{N}}"/>
          <p:cNvSpPr>
            <a:spLocks noChangeAspect="1" noChangeArrowheads="1"/>
          </p:cNvSpPr>
          <p:nvPr/>
        </p:nvSpPr>
        <p:spPr bwMode="auto">
          <a:xfrm>
            <a:off x="104171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5059" name="Picture 3" descr="https://habrastorage.org/storage/habraeffect/3b/0a/3b0af1a82f51ee4b5fbbadf8b51d8f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1838323"/>
            <a:ext cx="3810000" cy="3409951"/>
          </a:xfrm>
          <a:prstGeom prst="rect">
            <a:avLst/>
          </a:prstGeom>
          <a:noFill/>
          <a:extLst>
            <a:ext uri="{909E8E84-426E-40DD-AFC4-6F175D3DCCD1}">
              <a14:hiddenFill xmlns:a14="http://schemas.microsoft.com/office/drawing/2010/main">
                <a:solidFill>
                  <a:srgbClr val="FFFFFF"/>
                </a:solidFill>
              </a14:hiddenFill>
            </a:ext>
          </a:extLst>
        </p:spPr>
      </p:pic>
      <p:pic>
        <p:nvPicPr>
          <p:cNvPr id="45061" name="Picture 5" descr="https://im0-tub-ru.yandex.net/i?id=5b2ea0844ffa49beef2f2669e98ec8d2-l&amp;n=13"/>
          <p:cNvPicPr>
            <a:picLocks noChangeAspect="1" noChangeArrowheads="1"/>
          </p:cNvPicPr>
          <p:nvPr/>
        </p:nvPicPr>
        <p:blipFill rotWithShape="1">
          <a:blip r:embed="rId4">
            <a:extLst>
              <a:ext uri="{28A0092B-C50C-407E-A947-70E740481C1C}">
                <a14:useLocalDpi xmlns:a14="http://schemas.microsoft.com/office/drawing/2010/main" val="0"/>
              </a:ext>
            </a:extLst>
          </a:blip>
          <a:srcRect t="16628"/>
          <a:stretch/>
        </p:blipFill>
        <p:spPr bwMode="auto">
          <a:xfrm>
            <a:off x="5413375" y="1838323"/>
            <a:ext cx="6314016" cy="394811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0"/>
          <p:cNvSpPr>
            <a:spLocks noChangeArrowheads="1"/>
          </p:cNvSpPr>
          <p:nvPr/>
        </p:nvSpPr>
        <p:spPr bwMode="auto">
          <a:xfrm>
            <a:off x="177800" y="890370"/>
            <a:ext cx="112522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22222"/>
                </a:solidFill>
                <a:effectLst/>
                <a:latin typeface="-apple-system"/>
                <a:cs typeface="Arial" pitchFamily="34" charset="0"/>
              </a:rPr>
              <a:t> Если данные</a:t>
            </a:r>
            <a:r>
              <a:rPr kumimoji="0" lang="ru-RU" b="0" i="0" u="none" strike="noStrike" cap="none" normalizeH="0" dirty="0" smtClean="0">
                <a:ln>
                  <a:noFill/>
                </a:ln>
                <a:solidFill>
                  <a:srgbClr val="222222"/>
                </a:solidFill>
                <a:effectLst/>
                <a:latin typeface="-apple-system"/>
                <a:cs typeface="Arial" pitchFamily="34" charset="0"/>
              </a:rPr>
              <a:t> линейно неразделимы, то в</a:t>
            </a:r>
            <a:r>
              <a:rPr kumimoji="0" lang="ru-RU" b="0" i="0" u="none" strike="noStrike" cap="none" normalizeH="0" baseline="0" dirty="0" smtClean="0">
                <a:ln>
                  <a:noFill/>
                </a:ln>
                <a:solidFill>
                  <a:srgbClr val="222222"/>
                </a:solidFill>
                <a:effectLst/>
                <a:latin typeface="-apple-system"/>
                <a:cs typeface="Arial" pitchFamily="34" charset="0"/>
              </a:rPr>
              <a:t>се элементы обучающей выборки вкладываются в пространство </a:t>
            </a:r>
            <a:r>
              <a:rPr kumimoji="0" lang="ru-RU" b="1" i="0" u="none" strike="noStrike" cap="none" normalizeH="0" baseline="0" dirty="0" smtClean="0">
                <a:ln>
                  <a:noFill/>
                </a:ln>
                <a:solidFill>
                  <a:srgbClr val="222222"/>
                </a:solidFill>
                <a:effectLst/>
                <a:latin typeface="-apple-system"/>
                <a:cs typeface="Arial" pitchFamily="34" charset="0"/>
              </a:rPr>
              <a:t>X</a:t>
            </a:r>
            <a:r>
              <a:rPr kumimoji="0" lang="ru-RU" b="0" i="0" u="none" strike="noStrike" cap="none" normalizeH="0" baseline="0" dirty="0" smtClean="0">
                <a:ln>
                  <a:noFill/>
                </a:ln>
                <a:solidFill>
                  <a:srgbClr val="222222"/>
                </a:solidFill>
                <a:effectLst/>
                <a:latin typeface="-apple-system"/>
                <a:cs typeface="Arial" pitchFamily="34" charset="0"/>
              </a:rPr>
              <a:t> более высокой размерности с помощью специального отображения</a:t>
            </a:r>
            <a:r>
              <a:rPr kumimoji="0" lang="ru-RU" b="0" i="0" u="none" strike="noStrike" cap="none" normalizeH="0" baseline="30000" dirty="0" smtClean="0">
                <a:ln>
                  <a:noFill/>
                </a:ln>
                <a:solidFill>
                  <a:srgbClr val="222222"/>
                </a:solidFill>
                <a:effectLst/>
                <a:latin typeface="-apple-system"/>
                <a:cs typeface="Arial" pitchFamily="34" charset="0"/>
              </a:rPr>
              <a:t>1 </a:t>
            </a:r>
            <a:r>
              <a:rPr kumimoji="0" lang="ru-RU" b="0" i="0" u="none" strike="noStrike" cap="none" normalizeH="0" baseline="0" dirty="0" smtClean="0">
                <a:ln>
                  <a:noFill/>
                </a:ln>
                <a:solidFill>
                  <a:srgbClr val="222222"/>
                </a:solidFill>
                <a:effectLst/>
                <a:latin typeface="-apple-system"/>
                <a:cs typeface="Arial" pitchFamily="34" charset="0"/>
              </a:rPr>
              <a:t> </a:t>
            </a:r>
            <a:r>
              <a:rPr kumimoji="0" lang="ru-RU" sz="1600" b="0" i="0" u="none" strike="noStrike" cap="none" normalizeH="0" baseline="0" dirty="0" smtClean="0">
                <a:ln>
                  <a:noFill/>
                </a:ln>
                <a:solidFill>
                  <a:schemeClr val="tx1"/>
                </a:solidFill>
                <a:effectLst/>
                <a:latin typeface="Arial" pitchFamily="34" charset="0"/>
                <a:cs typeface="Arial" pitchFamily="34" charset="0"/>
              </a:rPr>
              <a:t>  </a:t>
            </a:r>
            <a:r>
              <a:rPr kumimoji="0" lang="ru-RU" sz="1100" b="0" i="0" u="none" strike="noStrike" cap="none" normalizeH="0" baseline="0" dirty="0" smtClean="0">
                <a:ln>
                  <a:noFill/>
                </a:ln>
                <a:solidFill>
                  <a:schemeClr val="tx1"/>
                </a:solidFill>
                <a:effectLst/>
                <a:latin typeface="Arial" pitchFamily="34" charset="0"/>
                <a:cs typeface="Arial" pitchFamily="34" charset="0"/>
              </a:rPr>
              <a:t> </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Box 14"/>
          <p:cNvSpPr txBox="1"/>
          <p:nvPr/>
        </p:nvSpPr>
        <p:spPr>
          <a:xfrm>
            <a:off x="520700" y="6055517"/>
            <a:ext cx="10175799" cy="369332"/>
          </a:xfrm>
          <a:prstGeom prst="rect">
            <a:avLst/>
          </a:prstGeom>
          <a:noFill/>
        </p:spPr>
        <p:txBody>
          <a:bodyPr wrap="none" rtlCol="0">
            <a:spAutoFit/>
          </a:bodyPr>
          <a:lstStyle/>
          <a:p>
            <a:r>
              <a:rPr lang="ru-RU" baseline="30000" dirty="0" smtClean="0"/>
              <a:t>1</a:t>
            </a:r>
            <a:r>
              <a:rPr lang="ru-RU" b="1" dirty="0" smtClean="0"/>
              <a:t>К</a:t>
            </a:r>
            <a:r>
              <a:rPr lang="ru-RU" b="1" dirty="0"/>
              <a:t>. В. Воронцов.</a:t>
            </a:r>
            <a:r>
              <a:rPr lang="ru-RU" dirty="0"/>
              <a:t> </a:t>
            </a:r>
            <a:r>
              <a:rPr lang="ru-RU" i="1" dirty="0"/>
              <a:t>Лекции по методу опорных векторов</a:t>
            </a:r>
            <a:r>
              <a:rPr lang="ru-RU" i="1" dirty="0" smtClean="0"/>
              <a:t>. </a:t>
            </a:r>
            <a:r>
              <a:rPr lang="en-US" dirty="0" smtClean="0"/>
              <a:t>http</a:t>
            </a:r>
            <a:r>
              <a:rPr lang="en-US" dirty="0"/>
              <a:t>://www.ccas.ru/voron/download/SVM.pdf</a:t>
            </a:r>
            <a:endParaRPr lang="ru-RU" baseline="30000"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4027907742"/>
              </p:ext>
            </p:extLst>
          </p:nvPr>
        </p:nvGraphicFramePr>
        <p:xfrm>
          <a:off x="9431905" y="1111937"/>
          <a:ext cx="1249699" cy="399365"/>
        </p:xfrm>
        <a:graphic>
          <a:graphicData uri="http://schemas.openxmlformats.org/presentationml/2006/ole">
            <mc:AlternateContent xmlns:mc="http://schemas.openxmlformats.org/markup-compatibility/2006">
              <mc:Choice xmlns:v="urn:schemas-microsoft-com:vml" Requires="v">
                <p:oleObj spid="_x0000_s49164" name="Формула" r:id="rId5" imgW="736560" imgH="228600" progId="Equation.3">
                  <p:embed/>
                </p:oleObj>
              </mc:Choice>
              <mc:Fallback>
                <p:oleObj name="Формула" r:id="rId5" imgW="736560" imgH="228600" progId="Equation.3">
                  <p:embed/>
                  <p:pic>
                    <p:nvPicPr>
                      <p:cNvPr id="0" name="Объект 23"/>
                      <p:cNvPicPr>
                        <a:picLocks noChangeAspect="1" noChangeArrowheads="1"/>
                      </p:cNvPicPr>
                      <p:nvPr/>
                    </p:nvPicPr>
                    <p:blipFill>
                      <a:blip r:embed="rId6"/>
                      <a:srcRect/>
                      <a:stretch>
                        <a:fillRect/>
                      </a:stretch>
                    </p:blipFill>
                    <p:spPr bwMode="auto">
                      <a:xfrm>
                        <a:off x="9431905" y="1111937"/>
                        <a:ext cx="1249699" cy="3993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4917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0"/>
            <a:ext cx="11713034" cy="694418"/>
          </a:xfrm>
        </p:spPr>
        <p:txBody>
          <a:bodyPr>
            <a:noAutofit/>
          </a:bodyPr>
          <a:lstStyle/>
          <a:p>
            <a:r>
              <a:rPr lang="ru-RU" sz="3600" i="1" dirty="0" smtClean="0">
                <a:solidFill>
                  <a:schemeClr val="tx2">
                    <a:lumMod val="60000"/>
                    <a:lumOff val="40000"/>
                  </a:schemeClr>
                </a:solidFill>
              </a:rPr>
              <a:t>Логистическая регрессия</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11</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AutoShape 3" descr="{\displaystyle (1-1/N)^{N}}"/>
          <p:cNvSpPr>
            <a:spLocks noChangeAspect="1" noChangeArrowheads="1"/>
          </p:cNvSpPr>
          <p:nvPr/>
        </p:nvSpPr>
        <p:spPr bwMode="auto">
          <a:xfrm>
            <a:off x="104171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7107" name="Picture 3" descr="a(x,w) = \mathrm{sign}\left( \sum_{j=1}^n w_j f_j(x) - w_0 \right) = \mathrm{sign}\langle x,w \r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799" y="1753670"/>
            <a:ext cx="5308593" cy="814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3300" y="1887298"/>
            <a:ext cx="2753895" cy="369332"/>
          </a:xfrm>
          <a:prstGeom prst="rect">
            <a:avLst/>
          </a:prstGeom>
          <a:noFill/>
        </p:spPr>
        <p:txBody>
          <a:bodyPr wrap="none" rtlCol="0">
            <a:spAutoFit/>
          </a:bodyPr>
          <a:lstStyle/>
          <a:p>
            <a:r>
              <a:rPr lang="ru-RU" dirty="0" smtClean="0"/>
              <a:t>Алгоритм классификации:</a:t>
            </a:r>
            <a:endParaRPr lang="ru-RU" dirty="0"/>
          </a:p>
        </p:txBody>
      </p:sp>
      <p:sp>
        <p:nvSpPr>
          <p:cNvPr id="10" name="Прямоугольник 9"/>
          <p:cNvSpPr/>
          <p:nvPr/>
        </p:nvSpPr>
        <p:spPr>
          <a:xfrm>
            <a:off x="304790" y="686969"/>
            <a:ext cx="11239510" cy="646331"/>
          </a:xfrm>
          <a:prstGeom prst="rect">
            <a:avLst/>
          </a:prstGeom>
        </p:spPr>
        <p:txBody>
          <a:bodyPr wrap="square">
            <a:spAutoFit/>
          </a:bodyPr>
          <a:lstStyle/>
          <a:p>
            <a:r>
              <a:rPr lang="ru-RU" b="1" dirty="0"/>
              <a:t>Логистическая регрессия</a:t>
            </a:r>
            <a:r>
              <a:rPr lang="ru-RU" dirty="0"/>
              <a:t> (</a:t>
            </a:r>
            <a:r>
              <a:rPr lang="ru-RU" dirty="0" err="1"/>
              <a:t>Logistic</a:t>
            </a:r>
            <a:r>
              <a:rPr lang="ru-RU" dirty="0"/>
              <a:t> </a:t>
            </a:r>
            <a:r>
              <a:rPr lang="ru-RU" dirty="0" err="1"/>
              <a:t>regression</a:t>
            </a:r>
            <a:r>
              <a:rPr lang="ru-RU" dirty="0"/>
              <a:t>) — метод построения линейного классификатора, позволяющий оценивать апостериорные вероятности принадлежности объектов классам.</a:t>
            </a:r>
          </a:p>
        </p:txBody>
      </p:sp>
      <p:sp>
        <p:nvSpPr>
          <p:cNvPr id="12" name="Rectangle 4"/>
          <p:cNvSpPr>
            <a:spLocks noChangeArrowheads="1"/>
          </p:cNvSpPr>
          <p:nvPr/>
        </p:nvSpPr>
        <p:spPr bwMode="auto">
          <a:xfrm>
            <a:off x="304790" y="2639504"/>
            <a:ext cx="116459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dirty="0"/>
              <a:t>Задача обучения линейного классификатора заключается в том, чтобы по </a:t>
            </a:r>
            <a:r>
              <a:rPr lang="ru-RU" dirty="0" smtClean="0"/>
              <a:t>обучающей выборке</a:t>
            </a:r>
            <a:r>
              <a:rPr lang="ru-RU" dirty="0"/>
              <a:t> настроить вектор </a:t>
            </a:r>
            <a:r>
              <a:rPr lang="ru-RU" dirty="0" smtClean="0"/>
              <a:t>весов </a:t>
            </a:r>
            <a:r>
              <a:rPr lang="en-US" i="1" dirty="0" smtClean="0"/>
              <a:t>w.</a:t>
            </a:r>
            <a:r>
              <a:rPr lang="ru-RU" dirty="0"/>
              <a:t> </a:t>
            </a:r>
            <a:r>
              <a:rPr lang="ru-RU" dirty="0" smtClean="0"/>
              <a:t> В</a:t>
            </a:r>
            <a:r>
              <a:rPr lang="ru-RU" dirty="0"/>
              <a:t> логистической регрессии для этого решается задача минимизации эмпирического риска с функцией потерь специального вида: </a:t>
            </a:r>
          </a:p>
        </p:txBody>
      </p:sp>
      <p:sp>
        <p:nvSpPr>
          <p:cNvPr id="14" name="AutoShape 5" descr="X^m"/>
          <p:cNvSpPr>
            <a:spLocks noChangeAspect="1" noChangeArrowheads="1"/>
          </p:cNvSpPr>
          <p:nvPr/>
        </p:nvSpPr>
        <p:spPr bwMode="auto">
          <a:xfrm>
            <a:off x="4621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7110" name="Picture 6" descr="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144463"/>
            <a:ext cx="152400" cy="76200"/>
          </a:xfrm>
          <a:prstGeom prst="rect">
            <a:avLst/>
          </a:prstGeom>
          <a:noFill/>
          <a:extLst>
            <a:ext uri="{909E8E84-426E-40DD-AFC4-6F175D3DCCD1}">
              <a14:hiddenFill xmlns:a14="http://schemas.microsoft.com/office/drawing/2010/main">
                <a:solidFill>
                  <a:srgbClr val="FFFFFF"/>
                </a:solidFill>
              </a14:hiddenFill>
            </a:ext>
          </a:extLst>
        </p:spPr>
      </p:pic>
      <p:pic>
        <p:nvPicPr>
          <p:cNvPr id="47112" name="Picture 8" descr="Q(w) = \sum_{i=1}^m \ln\left( 1 + \exp( -y_i \langle x_i,w \rangle ) \right) \to \min_{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076" y="3753969"/>
            <a:ext cx="4534448" cy="65182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95313" y="4671525"/>
            <a:ext cx="4330700" cy="1477328"/>
          </a:xfrm>
          <a:prstGeom prst="rect">
            <a:avLst/>
          </a:prstGeom>
          <a:noFill/>
        </p:spPr>
        <p:txBody>
          <a:bodyPr wrap="square" rtlCol="0">
            <a:spAutoFit/>
          </a:bodyPr>
          <a:lstStyle/>
          <a:p>
            <a:r>
              <a:rPr lang="ru-RU" dirty="0" smtClean="0"/>
              <a:t>После того, как решение </a:t>
            </a:r>
            <a:r>
              <a:rPr lang="en-US" i="1" dirty="0" smtClean="0"/>
              <a:t>w</a:t>
            </a:r>
            <a:r>
              <a:rPr lang="ru-RU" i="1" dirty="0" smtClean="0"/>
              <a:t> </a:t>
            </a:r>
            <a:r>
              <a:rPr lang="ru-RU" dirty="0" smtClean="0"/>
              <a:t>найдено, становится возможным оценить апостериорную вероятность принадлежности объекта классу с помощью логистической функции: </a:t>
            </a:r>
            <a:endParaRPr lang="ru-RU" dirty="0"/>
          </a:p>
        </p:txBody>
      </p:sp>
      <p:graphicFrame>
        <p:nvGraphicFramePr>
          <p:cNvPr id="17" name="Объект 16"/>
          <p:cNvGraphicFramePr>
            <a:graphicFrameLocks noChangeAspect="1"/>
          </p:cNvGraphicFramePr>
          <p:nvPr>
            <p:extLst>
              <p:ext uri="{D42A27DB-BD31-4B8C-83A1-F6EECF244321}">
                <p14:modId xmlns:p14="http://schemas.microsoft.com/office/powerpoint/2010/main" val="827857556"/>
              </p:ext>
            </p:extLst>
          </p:nvPr>
        </p:nvGraphicFramePr>
        <p:xfrm>
          <a:off x="6350274" y="5560704"/>
          <a:ext cx="2127250" cy="661988"/>
        </p:xfrm>
        <a:graphic>
          <a:graphicData uri="http://schemas.openxmlformats.org/presentationml/2006/ole">
            <mc:AlternateContent xmlns:mc="http://schemas.openxmlformats.org/markup-compatibility/2006">
              <mc:Choice xmlns:v="urn:schemas-microsoft-com:vml" Requires="v">
                <p:oleObj spid="_x0000_s47141" name="Формула" r:id="rId6" imgW="1257120" imgH="393480" progId="Equation.3">
                  <p:embed/>
                </p:oleObj>
              </mc:Choice>
              <mc:Fallback>
                <p:oleObj name="Формула" r:id="rId6" imgW="1257120" imgH="393480" progId="Equation.3">
                  <p:embed/>
                  <p:pic>
                    <p:nvPicPr>
                      <p:cNvPr id="0" name="Объект 21"/>
                      <p:cNvPicPr>
                        <a:picLocks noChangeAspect="1" noChangeArrowheads="1"/>
                      </p:cNvPicPr>
                      <p:nvPr/>
                    </p:nvPicPr>
                    <p:blipFill>
                      <a:blip r:embed="rId7"/>
                      <a:srcRect/>
                      <a:stretch>
                        <a:fillRect/>
                      </a:stretch>
                    </p:blipFill>
                    <p:spPr bwMode="auto">
                      <a:xfrm>
                        <a:off x="6350274" y="5560704"/>
                        <a:ext cx="21272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116" name="Picture 12" descr="&#10;&#10;Логистическая функция: &#10;  &#10;    &#10;      &#10;        f&#10;        (&#10;        x&#10;        )&#10;        =&#10;        &#10;          &#10;            1&#10;            &#10;              1&#10;              +&#10;              &#10;                e&#10;                &#10;                  −&#10;                  x&#10;                &#10;              &#10;            &#10;          &#10;        &#10;      &#10;    &#10;    {\displaystyle f(x)={\frac {1}{1+e^{-x}}}}&#10;  &lt;img src=&quot;https://wikimedia.org/api/rest_v1/media/math/render/svg/faaa0c014ae28ac67db5c49b3f3e8b08415a3f2b&quot; class=&quot;mwe-math-fallback-image-inline&quot; aria-hidden=&quot;true&quot; style=&quot;vertical-align: -2.005ex; width:15.988ex; height:5.343ex;&quot; alt=&quot;f(x)={\frac  {1}{1+e^{{-x}}}}&quot;&gt;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8911" y="4501741"/>
            <a:ext cx="2422525" cy="18168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Объект 17"/>
          <p:cNvGraphicFramePr>
            <a:graphicFrameLocks noChangeAspect="1"/>
          </p:cNvGraphicFramePr>
          <p:nvPr>
            <p:extLst>
              <p:ext uri="{D42A27DB-BD31-4B8C-83A1-F6EECF244321}">
                <p14:modId xmlns:p14="http://schemas.microsoft.com/office/powerpoint/2010/main" val="972729269"/>
              </p:ext>
            </p:extLst>
          </p:nvPr>
        </p:nvGraphicFramePr>
        <p:xfrm>
          <a:off x="4217194" y="5560705"/>
          <a:ext cx="1417638" cy="661987"/>
        </p:xfrm>
        <a:graphic>
          <a:graphicData uri="http://schemas.openxmlformats.org/presentationml/2006/ole">
            <mc:AlternateContent xmlns:mc="http://schemas.openxmlformats.org/markup-compatibility/2006">
              <mc:Choice xmlns:v="urn:schemas-microsoft-com:vml" Requires="v">
                <p:oleObj spid="_x0000_s47142" name="Формула" r:id="rId9" imgW="838080" imgH="393480" progId="Equation.3">
                  <p:embed/>
                </p:oleObj>
              </mc:Choice>
              <mc:Fallback>
                <p:oleObj name="Формула" r:id="rId9" imgW="838080" imgH="393480" progId="Equation.3">
                  <p:embed/>
                  <p:pic>
                    <p:nvPicPr>
                      <p:cNvPr id="0" name="Объект 16"/>
                      <p:cNvPicPr>
                        <a:picLocks noChangeAspect="1" noChangeArrowheads="1"/>
                      </p:cNvPicPr>
                      <p:nvPr/>
                    </p:nvPicPr>
                    <p:blipFill>
                      <a:blip r:embed="rId10"/>
                      <a:srcRect/>
                      <a:stretch>
                        <a:fillRect/>
                      </a:stretch>
                    </p:blipFill>
                    <p:spPr bwMode="auto">
                      <a:xfrm>
                        <a:off x="4217194" y="5560705"/>
                        <a:ext cx="1417638"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Стрелка вправо 18"/>
          <p:cNvSpPr/>
          <p:nvPr/>
        </p:nvSpPr>
        <p:spPr>
          <a:xfrm>
            <a:off x="5924545" y="5892800"/>
            <a:ext cx="209555" cy="6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32726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12</a:t>
            </a:fld>
            <a:endParaRPr lang="ru-RU"/>
          </a:p>
        </p:txBody>
      </p:sp>
      <p:pic>
        <p:nvPicPr>
          <p:cNvPr id="50178" name="Picture 2" descr="classifiers"/>
          <p:cNvPicPr>
            <a:picLocks noChangeAspect="1" noChangeArrowheads="1"/>
          </p:cNvPicPr>
          <p:nvPr/>
        </p:nvPicPr>
        <p:blipFill rotWithShape="1">
          <a:blip r:embed="rId2">
            <a:extLst>
              <a:ext uri="{28A0092B-C50C-407E-A947-70E740481C1C}">
                <a14:useLocalDpi xmlns:a14="http://schemas.microsoft.com/office/drawing/2010/main" val="0"/>
              </a:ext>
            </a:extLst>
          </a:blip>
          <a:srcRect r="20806"/>
          <a:stretch/>
        </p:blipFill>
        <p:spPr bwMode="auto">
          <a:xfrm>
            <a:off x="14514" y="638628"/>
            <a:ext cx="12019282" cy="505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Заголовок 1"/>
          <p:cNvSpPr>
            <a:spLocks noGrp="1"/>
          </p:cNvSpPr>
          <p:nvPr>
            <p:ph type="title"/>
          </p:nvPr>
        </p:nvSpPr>
        <p:spPr>
          <a:xfrm>
            <a:off x="239483" y="0"/>
            <a:ext cx="11713034" cy="694418"/>
          </a:xfrm>
        </p:spPr>
        <p:txBody>
          <a:bodyPr>
            <a:noAutofit/>
          </a:bodyPr>
          <a:lstStyle/>
          <a:p>
            <a:r>
              <a:rPr lang="ru-RU" sz="3600" i="1" dirty="0" smtClean="0">
                <a:solidFill>
                  <a:schemeClr val="tx2">
                    <a:lumMod val="60000"/>
                    <a:lumOff val="40000"/>
                  </a:schemeClr>
                </a:solidFill>
              </a:rPr>
              <a:t>Сравнение методов на разных типах выборок</a:t>
            </a:r>
            <a:endParaRPr lang="ru-RU" sz="3600" i="1" dirty="0">
              <a:solidFill>
                <a:schemeClr val="tx2">
                  <a:lumMod val="60000"/>
                  <a:lumOff val="40000"/>
                </a:schemeClr>
              </a:solidFill>
            </a:endParaRPr>
          </a:p>
        </p:txBody>
      </p:sp>
    </p:spTree>
    <p:extLst>
      <p:ext uri="{BB962C8B-B14F-4D97-AF65-F5344CB8AC3E}">
        <p14:creationId xmlns:p14="http://schemas.microsoft.com/office/powerpoint/2010/main" val="20533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13</a:t>
            </a:fld>
            <a:endParaRPr lang="ru-RU"/>
          </a:p>
        </p:txBody>
      </p:sp>
      <p:sp>
        <p:nvSpPr>
          <p:cNvPr id="27" name="Заголовок 1"/>
          <p:cNvSpPr>
            <a:spLocks noGrp="1"/>
          </p:cNvSpPr>
          <p:nvPr>
            <p:ph type="title"/>
          </p:nvPr>
        </p:nvSpPr>
        <p:spPr>
          <a:xfrm>
            <a:off x="239483" y="0"/>
            <a:ext cx="11713034" cy="694418"/>
          </a:xfrm>
        </p:spPr>
        <p:txBody>
          <a:bodyPr>
            <a:noAutofit/>
          </a:bodyPr>
          <a:lstStyle/>
          <a:p>
            <a:r>
              <a:rPr lang="ru-RU" sz="3600" i="1" dirty="0" smtClean="0">
                <a:solidFill>
                  <a:schemeClr val="tx2">
                    <a:lumMod val="60000"/>
                    <a:lumOff val="40000"/>
                  </a:schemeClr>
                </a:solidFill>
              </a:rPr>
              <a:t>Тематическое моделирование</a:t>
            </a:r>
            <a:endParaRPr lang="ru-RU" sz="3600" i="1" dirty="0">
              <a:solidFill>
                <a:schemeClr val="tx2">
                  <a:lumMod val="60000"/>
                  <a:lumOff val="40000"/>
                </a:schemeClr>
              </a:solidFill>
            </a:endParaRPr>
          </a:p>
        </p:txBody>
      </p:sp>
      <p:sp>
        <p:nvSpPr>
          <p:cNvPr id="2" name="Прямоугольник 1"/>
          <p:cNvSpPr/>
          <p:nvPr/>
        </p:nvSpPr>
        <p:spPr>
          <a:xfrm>
            <a:off x="241300" y="774700"/>
            <a:ext cx="11645900" cy="1477328"/>
          </a:xfrm>
          <a:prstGeom prst="rect">
            <a:avLst/>
          </a:prstGeom>
        </p:spPr>
        <p:txBody>
          <a:bodyPr wrap="square">
            <a:spAutoFit/>
          </a:bodyPr>
          <a:lstStyle/>
          <a:p>
            <a:r>
              <a:rPr lang="ru-RU" b="1" dirty="0"/>
              <a:t>Тематическая модель</a:t>
            </a:r>
            <a:r>
              <a:rPr lang="ru-RU" dirty="0"/>
              <a:t> (</a:t>
            </a:r>
            <a:r>
              <a:rPr lang="ru-RU" dirty="0" err="1"/>
              <a:t>topic</a:t>
            </a:r>
            <a:r>
              <a:rPr lang="ru-RU" dirty="0"/>
              <a:t> </a:t>
            </a:r>
            <a:r>
              <a:rPr lang="ru-RU" dirty="0" err="1"/>
              <a:t>model</a:t>
            </a:r>
            <a:r>
              <a:rPr lang="ru-RU" dirty="0"/>
              <a:t>) — модель коллекции текстовых документов, которая определяет, к каким темам относится каждый документ коллекции. Алгоритм построения тематической модели получает на входе коллекцию текстовых документов. На выходе для каждого документа выдаётся числовой вектор, составленный из оценок степени принадлежности данного документа каждой из тем. Размерность этого вектора, равная числу тем, может либо задаваться на входе, либо определяться моделью автоматически.</a:t>
            </a:r>
          </a:p>
        </p:txBody>
      </p:sp>
      <p:sp>
        <p:nvSpPr>
          <p:cNvPr id="3" name="TextBox 2"/>
          <p:cNvSpPr txBox="1"/>
          <p:nvPr/>
        </p:nvSpPr>
        <p:spPr>
          <a:xfrm>
            <a:off x="241300" y="2654300"/>
            <a:ext cx="11430000" cy="1477328"/>
          </a:xfrm>
          <a:prstGeom prst="rect">
            <a:avLst/>
          </a:prstGeom>
          <a:noFill/>
        </p:spPr>
        <p:txBody>
          <a:bodyPr wrap="square" rtlCol="0">
            <a:spAutoFit/>
          </a:bodyPr>
          <a:lstStyle/>
          <a:p>
            <a:r>
              <a:rPr lang="ru-RU" dirty="0"/>
              <a:t>Предполагается, что каждый документ может относиться к одной или нескольким темам. Темы отличаются друг от друга различной частотой употребления слов. Требуется найти эти темы, то есть определить</a:t>
            </a:r>
          </a:p>
          <a:p>
            <a:pPr marL="285750" indent="-285750">
              <a:buFont typeface="Arial" panose="020B0604020202020204" pitchFamily="34" charset="0"/>
              <a:buChar char="•"/>
            </a:pPr>
            <a:r>
              <a:rPr lang="ru-RU" dirty="0"/>
              <a:t>число тем;</a:t>
            </a:r>
          </a:p>
          <a:p>
            <a:pPr marL="285750" indent="-285750">
              <a:buFont typeface="Arial" panose="020B0604020202020204" pitchFamily="34" charset="0"/>
              <a:buChar char="•"/>
            </a:pPr>
            <a:r>
              <a:rPr lang="ru-RU" dirty="0"/>
              <a:t>распределения частот слов, характерное для каждой темы;</a:t>
            </a:r>
          </a:p>
          <a:p>
            <a:pPr marL="285750" indent="-285750">
              <a:buFont typeface="Arial" panose="020B0604020202020204" pitchFamily="34" charset="0"/>
              <a:buChar char="•"/>
            </a:pPr>
            <a:r>
              <a:rPr lang="ru-RU" dirty="0"/>
              <a:t>тематику каждого документа — в какой степени он относится к каждой из тем.</a:t>
            </a:r>
          </a:p>
        </p:txBody>
      </p:sp>
      <p:sp>
        <p:nvSpPr>
          <p:cNvPr id="4" name="Прямоугольник 3"/>
          <p:cNvSpPr/>
          <p:nvPr/>
        </p:nvSpPr>
        <p:spPr>
          <a:xfrm>
            <a:off x="241300" y="4606836"/>
            <a:ext cx="11430000" cy="646331"/>
          </a:xfrm>
          <a:prstGeom prst="rect">
            <a:avLst/>
          </a:prstGeom>
        </p:spPr>
        <p:txBody>
          <a:bodyPr wrap="square">
            <a:spAutoFit/>
          </a:bodyPr>
          <a:lstStyle/>
          <a:p>
            <a:r>
              <a:rPr lang="ru-RU" dirty="0"/>
              <a:t>Данная задача может рассматриваться как задача одновременной кластеризации </a:t>
            </a:r>
            <a:r>
              <a:rPr lang="ru-RU" i="1" dirty="0"/>
              <a:t>документов</a:t>
            </a:r>
            <a:r>
              <a:rPr lang="ru-RU" dirty="0"/>
              <a:t> и </a:t>
            </a:r>
            <a:r>
              <a:rPr lang="ru-RU" i="1" dirty="0"/>
              <a:t>слов</a:t>
            </a:r>
            <a:r>
              <a:rPr lang="ru-RU" dirty="0"/>
              <a:t> по одному и тому же множеству кластеров, называемых </a:t>
            </a:r>
            <a:r>
              <a:rPr lang="ru-RU" i="1" dirty="0" smtClean="0"/>
              <a:t>темами.</a:t>
            </a:r>
            <a:endParaRPr lang="ru-RU" dirty="0"/>
          </a:p>
        </p:txBody>
      </p:sp>
      <p:sp>
        <p:nvSpPr>
          <p:cNvPr id="8" name="TextBox 7"/>
          <p:cNvSpPr txBox="1"/>
          <p:nvPr/>
        </p:nvSpPr>
        <p:spPr>
          <a:xfrm>
            <a:off x="241300" y="5828268"/>
            <a:ext cx="9744271" cy="369332"/>
          </a:xfrm>
          <a:prstGeom prst="rect">
            <a:avLst/>
          </a:prstGeom>
          <a:noFill/>
        </p:spPr>
        <p:txBody>
          <a:bodyPr wrap="none" rtlCol="0">
            <a:spAutoFit/>
          </a:bodyPr>
          <a:lstStyle/>
          <a:p>
            <a:r>
              <a:rPr lang="ru-RU" i="1" dirty="0" smtClean="0"/>
              <a:t>Литература: </a:t>
            </a:r>
            <a:r>
              <a:rPr lang="en-US" i="1" dirty="0" smtClean="0"/>
              <a:t>http</a:t>
            </a:r>
            <a:r>
              <a:rPr lang="en-US" i="1" dirty="0"/>
              <a:t>://www.machinelearning.ru/wiki/images/e/e6/Voron-ML-TopicModeling-slides.pdf</a:t>
            </a:r>
            <a:endParaRPr lang="ru-RU" i="1" dirty="0"/>
          </a:p>
        </p:txBody>
      </p:sp>
    </p:spTree>
    <p:extLst>
      <p:ext uri="{BB962C8B-B14F-4D97-AF65-F5344CB8AC3E}">
        <p14:creationId xmlns:p14="http://schemas.microsoft.com/office/powerpoint/2010/main" val="490260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14</a:t>
            </a:fld>
            <a:endParaRPr lang="ru-RU"/>
          </a:p>
        </p:txBody>
      </p:sp>
      <p:sp>
        <p:nvSpPr>
          <p:cNvPr id="27" name="Заголовок 1"/>
          <p:cNvSpPr>
            <a:spLocks noGrp="1"/>
          </p:cNvSpPr>
          <p:nvPr>
            <p:ph type="title"/>
          </p:nvPr>
        </p:nvSpPr>
        <p:spPr>
          <a:xfrm>
            <a:off x="239483" y="0"/>
            <a:ext cx="11713034" cy="694418"/>
          </a:xfrm>
        </p:spPr>
        <p:txBody>
          <a:bodyPr>
            <a:noAutofit/>
          </a:bodyPr>
          <a:lstStyle/>
          <a:p>
            <a:r>
              <a:rPr lang="ru-RU" sz="3600" i="1" dirty="0" smtClean="0">
                <a:solidFill>
                  <a:schemeClr val="tx2">
                    <a:lumMod val="60000"/>
                    <a:lumOff val="40000"/>
                  </a:schemeClr>
                </a:solidFill>
              </a:rPr>
              <a:t>Тематическое моделирование</a:t>
            </a:r>
            <a:endParaRPr lang="ru-RU" sz="3600" i="1" dirty="0">
              <a:solidFill>
                <a:schemeClr val="tx2">
                  <a:lumMod val="60000"/>
                  <a:lumOff val="40000"/>
                </a:schemeClr>
              </a:solidFill>
            </a:endParaRPr>
          </a:p>
        </p:txBody>
      </p:sp>
      <p:sp>
        <p:nvSpPr>
          <p:cNvPr id="5" name="TextBox 4"/>
          <p:cNvSpPr txBox="1"/>
          <p:nvPr/>
        </p:nvSpPr>
        <p:spPr>
          <a:xfrm>
            <a:off x="914400" y="1219200"/>
            <a:ext cx="10604500" cy="3785652"/>
          </a:xfrm>
          <a:prstGeom prst="rect">
            <a:avLst/>
          </a:prstGeom>
          <a:noFill/>
        </p:spPr>
        <p:txBody>
          <a:bodyPr wrap="square" rtlCol="0">
            <a:spAutoFit/>
          </a:bodyPr>
          <a:lstStyle/>
          <a:p>
            <a:pPr marL="285750" indent="-285750">
              <a:buFont typeface="Arial" panose="020B0604020202020204" pitchFamily="34" charset="0"/>
              <a:buChar char="•"/>
            </a:pPr>
            <a:r>
              <a:rPr lang="ru-RU" sz="2000" dirty="0" smtClean="0"/>
              <a:t>Тема – семантически однородный кластер</a:t>
            </a:r>
          </a:p>
          <a:p>
            <a:pPr marL="285750" indent="-285750">
              <a:buFont typeface="Arial" panose="020B0604020202020204" pitchFamily="34" charset="0"/>
              <a:buChar char="•"/>
            </a:pPr>
            <a:r>
              <a:rPr lang="ru-RU" sz="2000" dirty="0" smtClean="0"/>
              <a:t>Тема – специальная терминология предметной области</a:t>
            </a:r>
          </a:p>
          <a:p>
            <a:pPr marL="285750" indent="-285750">
              <a:buFont typeface="Arial" panose="020B0604020202020204" pitchFamily="34" charset="0"/>
              <a:buChar char="•"/>
            </a:pPr>
            <a:r>
              <a:rPr lang="ru-RU" sz="2000" dirty="0" smtClean="0"/>
              <a:t>Тема – набор терминов, совместно встречающихся в документах</a:t>
            </a:r>
          </a:p>
          <a:p>
            <a:endParaRPr lang="ru-RU" sz="2000" dirty="0" smtClean="0"/>
          </a:p>
          <a:p>
            <a:r>
              <a:rPr lang="ru-RU" sz="2000" b="1" dirty="0" smtClean="0"/>
              <a:t>Более формально:</a:t>
            </a:r>
          </a:p>
          <a:p>
            <a:r>
              <a:rPr lang="ru-RU" sz="2000" dirty="0" smtClean="0"/>
              <a:t>Тема – условное распределение на множестве терминов</a:t>
            </a:r>
            <a:endParaRPr lang="en-US" sz="2000" dirty="0" smtClean="0"/>
          </a:p>
          <a:p>
            <a:r>
              <a:rPr lang="en-US" sz="2000" dirty="0" smtClean="0"/>
              <a:t> p(</a:t>
            </a:r>
            <a:r>
              <a:rPr lang="en-US" sz="2000" dirty="0" err="1" smtClean="0"/>
              <a:t>w|t</a:t>
            </a:r>
            <a:r>
              <a:rPr lang="en-US" sz="2000" dirty="0" smtClean="0"/>
              <a:t>) – </a:t>
            </a:r>
            <a:r>
              <a:rPr lang="ru-RU" sz="2000" dirty="0" smtClean="0"/>
              <a:t>вероятность термина </a:t>
            </a:r>
            <a:r>
              <a:rPr lang="en-US" sz="2000" dirty="0" smtClean="0"/>
              <a:t>w</a:t>
            </a:r>
            <a:r>
              <a:rPr lang="ru-RU" sz="2000" dirty="0" smtClean="0"/>
              <a:t> в теме </a:t>
            </a:r>
            <a:r>
              <a:rPr lang="en-US" sz="2000" dirty="0" smtClean="0"/>
              <a:t>t</a:t>
            </a:r>
            <a:endParaRPr lang="ru-RU" sz="2000" dirty="0" smtClean="0"/>
          </a:p>
          <a:p>
            <a:r>
              <a:rPr lang="ru-RU" sz="2000" dirty="0" smtClean="0"/>
              <a:t>Тематический профиль документа  - условное распределение </a:t>
            </a:r>
          </a:p>
          <a:p>
            <a:r>
              <a:rPr lang="en-US" sz="2000" dirty="0" smtClean="0"/>
              <a:t>P(</a:t>
            </a:r>
            <a:r>
              <a:rPr lang="en-US" sz="2000" dirty="0" err="1" smtClean="0"/>
              <a:t>t|d</a:t>
            </a:r>
            <a:r>
              <a:rPr lang="en-US" sz="2000" dirty="0" smtClean="0"/>
              <a:t>)</a:t>
            </a:r>
            <a:r>
              <a:rPr lang="ru-RU" sz="2000" dirty="0"/>
              <a:t> </a:t>
            </a:r>
            <a:r>
              <a:rPr lang="ru-RU" sz="2000" dirty="0" smtClean="0"/>
              <a:t>– вероятность темы </a:t>
            </a:r>
            <a:r>
              <a:rPr lang="en-US" sz="2000" dirty="0" smtClean="0"/>
              <a:t>t </a:t>
            </a:r>
            <a:r>
              <a:rPr lang="ru-RU" sz="2000" dirty="0" smtClean="0"/>
              <a:t>в документе </a:t>
            </a:r>
            <a:r>
              <a:rPr lang="en-US" sz="2000" dirty="0" smtClean="0"/>
              <a:t>d</a:t>
            </a:r>
          </a:p>
          <a:p>
            <a:endParaRPr lang="en-US" sz="2000" dirty="0"/>
          </a:p>
          <a:p>
            <a:r>
              <a:rPr lang="ru-RU" sz="2000" dirty="0" smtClean="0"/>
              <a:t>Когда автор писал термин </a:t>
            </a:r>
            <a:r>
              <a:rPr lang="en-US" sz="2000" dirty="0" smtClean="0"/>
              <a:t>w</a:t>
            </a:r>
            <a:r>
              <a:rPr lang="en-US" sz="2000" dirty="0"/>
              <a:t> </a:t>
            </a:r>
            <a:r>
              <a:rPr lang="ru-RU" sz="2000" dirty="0" smtClean="0"/>
              <a:t>в документе </a:t>
            </a:r>
            <a:r>
              <a:rPr lang="en-US" sz="2000" dirty="0" smtClean="0"/>
              <a:t>d</a:t>
            </a:r>
            <a:r>
              <a:rPr lang="ru-RU" sz="2000" dirty="0" smtClean="0"/>
              <a:t>, он думал о теме </a:t>
            </a:r>
            <a:r>
              <a:rPr lang="en-US" sz="2000" dirty="0" smtClean="0"/>
              <a:t>t</a:t>
            </a:r>
            <a:r>
              <a:rPr lang="ru-RU" sz="2000" dirty="0" smtClean="0"/>
              <a:t>, и мы хотели бы узнать, о какой именно.</a:t>
            </a:r>
          </a:p>
        </p:txBody>
      </p:sp>
    </p:spTree>
    <p:extLst>
      <p:ext uri="{BB962C8B-B14F-4D97-AF65-F5344CB8AC3E}">
        <p14:creationId xmlns:p14="http://schemas.microsoft.com/office/powerpoint/2010/main" val="98740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15</a:t>
            </a:fld>
            <a:endParaRPr lang="ru-RU"/>
          </a:p>
        </p:txBody>
      </p:sp>
      <p:sp>
        <p:nvSpPr>
          <p:cNvPr id="27" name="Заголовок 1"/>
          <p:cNvSpPr>
            <a:spLocks noGrp="1"/>
          </p:cNvSpPr>
          <p:nvPr>
            <p:ph type="title"/>
          </p:nvPr>
        </p:nvSpPr>
        <p:spPr>
          <a:xfrm>
            <a:off x="251497" y="-114300"/>
            <a:ext cx="11713034" cy="694418"/>
          </a:xfrm>
        </p:spPr>
        <p:txBody>
          <a:bodyPr>
            <a:noAutofit/>
          </a:bodyPr>
          <a:lstStyle/>
          <a:p>
            <a:r>
              <a:rPr lang="ru-RU" sz="3600" i="1" dirty="0" smtClean="0">
                <a:solidFill>
                  <a:schemeClr val="tx2">
                    <a:lumMod val="60000"/>
                    <a:lumOff val="40000"/>
                  </a:schemeClr>
                </a:solidFill>
              </a:rPr>
              <a:t>Тематическое моделирование</a:t>
            </a:r>
            <a:endParaRPr lang="ru-RU" sz="3600" i="1" dirty="0">
              <a:solidFill>
                <a:schemeClr val="tx2">
                  <a:lumMod val="60000"/>
                  <a:lumOff val="40000"/>
                </a:schemeClr>
              </a:solidFill>
            </a:endParaRPr>
          </a:p>
        </p:txBody>
      </p:sp>
      <mc:AlternateContent xmlns:mc="http://schemas.openxmlformats.org/markup-compatibility/2006">
        <mc:Choice xmlns:a14="http://schemas.microsoft.com/office/drawing/2010/main" Requires="a14">
          <p:sp>
            <p:nvSpPr>
              <p:cNvPr id="5" name="TextBox 4"/>
              <p:cNvSpPr txBox="1"/>
              <p:nvPr/>
            </p:nvSpPr>
            <p:spPr>
              <a:xfrm>
                <a:off x="469900" y="622300"/>
                <a:ext cx="11391645" cy="1046312"/>
              </a:xfrm>
              <a:prstGeom prst="rect">
                <a:avLst/>
              </a:prstGeom>
              <a:noFill/>
            </p:spPr>
            <p:txBody>
              <a:bodyPr wrap="none" rtlCol="0">
                <a:spAutoFit/>
              </a:bodyPr>
              <a:lstStyle/>
              <a:p>
                <a:r>
                  <a:rPr lang="ru-RU" dirty="0" smtClean="0"/>
                  <a:t>Вероятностная тематическая модель  коллекции документов </a:t>
                </a:r>
                <a:r>
                  <a:rPr lang="en-US" dirty="0" smtClean="0"/>
                  <a:t>D</a:t>
                </a:r>
                <a:r>
                  <a:rPr lang="ru-RU" dirty="0" smtClean="0"/>
                  <a:t> описывает появление терминов </a:t>
                </a:r>
                <a:r>
                  <a:rPr lang="en-US" dirty="0" smtClean="0"/>
                  <a:t>w</a:t>
                </a:r>
                <a:r>
                  <a:rPr lang="ru-RU" dirty="0" smtClean="0"/>
                  <a:t> в документе </a:t>
                </a:r>
                <a:r>
                  <a:rPr lang="en-US" dirty="0" smtClean="0"/>
                  <a:t>d:</a:t>
                </a:r>
              </a:p>
              <a:p>
                <a:pPr/>
                <a14:m>
                  <m:oMathPara xmlns:m="http://schemas.openxmlformats.org/officeDocument/2006/math">
                    <m:oMathParaPr>
                      <m:jc m:val="left"/>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𝑤</m:t>
                          </m:r>
                        </m:e>
                        <m:e>
                          <m:r>
                            <a:rPr lang="en-US" b="0" i="1" smtClean="0">
                              <a:latin typeface="Cambria Math"/>
                            </a:rPr>
                            <m:t>𝑑</m:t>
                          </m:r>
                        </m:e>
                      </m:d>
                      <m:r>
                        <a:rPr lang="en-US" b="0" i="1" smtClean="0">
                          <a:latin typeface="Cambria Math"/>
                        </a:rPr>
                        <m:t>=</m:t>
                      </m:r>
                      <m:nary>
                        <m:naryPr>
                          <m:chr m:val="∑"/>
                          <m:supHide m:val="on"/>
                          <m:ctrlPr>
                            <a:rPr lang="en-US" b="0" i="1" smtClean="0">
                              <a:latin typeface="Cambria Math"/>
                            </a:rPr>
                          </m:ctrlPr>
                        </m:naryPr>
                        <m:sub/>
                        <m:sup/>
                        <m:e>
                          <m:r>
                            <a:rPr lang="en-US" b="0" i="1" smtClean="0">
                              <a:latin typeface="Cambria Math"/>
                            </a:rPr>
                            <m:t>𝑝</m:t>
                          </m:r>
                          <m:d>
                            <m:dPr>
                              <m:ctrlPr>
                                <a:rPr lang="en-US" b="0" i="1" smtClean="0">
                                  <a:latin typeface="Cambria Math"/>
                                </a:rPr>
                              </m:ctrlPr>
                            </m:dPr>
                            <m:e>
                              <m:r>
                                <a:rPr lang="en-US" b="0" i="1" smtClean="0">
                                  <a:latin typeface="Cambria Math"/>
                                </a:rPr>
                                <m:t>𝑤</m:t>
                              </m:r>
                            </m:e>
                            <m:e>
                              <m:r>
                                <a:rPr lang="en-US" b="0" i="1" smtClean="0">
                                  <a:latin typeface="Cambria Math"/>
                                </a:rPr>
                                <m:t>𝑡</m:t>
                              </m:r>
                            </m:e>
                          </m:d>
                          <m:r>
                            <a:rPr lang="en-US" b="0" i="1" smtClean="0">
                              <a:latin typeface="Cambria Math"/>
                            </a:rPr>
                            <m:t>𝑝</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𝑑</m:t>
                          </m:r>
                          <m:r>
                            <a:rPr lang="en-US" b="0" i="1" smtClean="0">
                              <a:latin typeface="Cambria Math"/>
                            </a:rPr>
                            <m:t>)</m:t>
                          </m:r>
                        </m:e>
                      </m:nary>
                    </m:oMath>
                  </m:oMathPara>
                </a14:m>
                <a:endParaRPr lang="ru-RU" dirty="0"/>
              </a:p>
            </p:txBody>
          </p:sp>
        </mc:Choice>
        <mc:Fallback>
          <p:sp>
            <p:nvSpPr>
              <p:cNvPr id="5" name="TextBox 4"/>
              <p:cNvSpPr txBox="1">
                <a:spLocks noRot="1" noChangeAspect="1" noMove="1" noResize="1" noEditPoints="1" noAdjustHandles="1" noChangeArrowheads="1" noChangeShapeType="1" noTextEdit="1"/>
              </p:cNvSpPr>
              <p:nvPr/>
            </p:nvSpPr>
            <p:spPr>
              <a:xfrm>
                <a:off x="469900" y="622300"/>
                <a:ext cx="11391645" cy="1046312"/>
              </a:xfrm>
              <a:prstGeom prst="rect">
                <a:avLst/>
              </a:prstGeom>
              <a:blipFill rotWithShape="1">
                <a:blip r:embed="rId2"/>
                <a:stretch>
                  <a:fillRect l="-428" t="-2907"/>
                </a:stretch>
              </a:blipFill>
            </p:spPr>
            <p:txBody>
              <a:bodyPr/>
              <a:lstStyle/>
              <a:p>
                <a:r>
                  <a:rPr lang="ru-RU">
                    <a:noFill/>
                  </a:rPr>
                  <a:t> </a:t>
                </a:r>
              </a:p>
            </p:txBody>
          </p:sp>
        </mc:Fallback>
      </mc:AlternateContent>
      <p:pic>
        <p:nvPicPr>
          <p:cNvPr id="5017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228" t="50000" r="13774" b="3472"/>
          <a:stretch/>
        </p:blipFill>
        <p:spPr bwMode="auto">
          <a:xfrm>
            <a:off x="469900" y="1668612"/>
            <a:ext cx="6903136" cy="371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12000" y="1668612"/>
            <a:ext cx="4914901" cy="1477328"/>
          </a:xfrm>
          <a:prstGeom prst="rect">
            <a:avLst/>
          </a:prstGeom>
          <a:noFill/>
        </p:spPr>
        <p:txBody>
          <a:bodyPr wrap="square" rtlCol="0">
            <a:spAutoFit/>
          </a:bodyPr>
          <a:lstStyle/>
          <a:p>
            <a:r>
              <a:rPr lang="ru-RU" dirty="0" smtClean="0"/>
              <a:t>Построение модели с помощью: </a:t>
            </a:r>
          </a:p>
          <a:p>
            <a:pPr marL="285750" indent="-285750">
              <a:buFont typeface="Arial" panose="020B0604020202020204" pitchFamily="34" charset="0"/>
              <a:buChar char="•"/>
            </a:pPr>
            <a:r>
              <a:rPr lang="ru-RU" dirty="0" smtClean="0"/>
              <a:t>Латентное размещение Дирихле (</a:t>
            </a:r>
            <a:r>
              <a:rPr lang="en-US" dirty="0" smtClean="0"/>
              <a:t>LDA</a:t>
            </a:r>
            <a:r>
              <a:rPr lang="ru-RU" dirty="0" smtClean="0"/>
              <a:t>)</a:t>
            </a:r>
            <a:endParaRPr lang="en-US" dirty="0"/>
          </a:p>
          <a:p>
            <a:pPr marL="285750" indent="-285750">
              <a:buFont typeface="Arial" panose="020B0604020202020204" pitchFamily="34" charset="0"/>
              <a:buChar char="•"/>
            </a:pPr>
            <a:r>
              <a:rPr lang="ru-RU" dirty="0" smtClean="0"/>
              <a:t>Вероятностный латентно-семантический анализ (</a:t>
            </a:r>
            <a:r>
              <a:rPr lang="en-US" dirty="0" err="1" smtClean="0"/>
              <a:t>pLSA</a:t>
            </a:r>
            <a:r>
              <a:rPr lang="ru-RU" dirty="0" smtClean="0"/>
              <a:t>)</a:t>
            </a:r>
          </a:p>
          <a:p>
            <a:pPr marL="285750" indent="-285750">
              <a:buFont typeface="Arial" panose="020B0604020202020204" pitchFamily="34" charset="0"/>
              <a:buChar char="•"/>
            </a:pPr>
            <a:endParaRPr lang="ru-RU" dirty="0"/>
          </a:p>
        </p:txBody>
      </p:sp>
      <p:sp>
        <p:nvSpPr>
          <p:cNvPr id="3" name="Прямоугольник 2"/>
          <p:cNvSpPr/>
          <p:nvPr/>
        </p:nvSpPr>
        <p:spPr>
          <a:xfrm>
            <a:off x="855706" y="5764336"/>
            <a:ext cx="10620032" cy="369332"/>
          </a:xfrm>
          <a:prstGeom prst="rect">
            <a:avLst/>
          </a:prstGeom>
        </p:spPr>
        <p:txBody>
          <a:bodyPr wrap="square">
            <a:spAutoFit/>
          </a:bodyPr>
          <a:lstStyle/>
          <a:p>
            <a:r>
              <a:rPr lang="ru-RU" dirty="0" smtClean="0"/>
              <a:t>Литература</a:t>
            </a:r>
            <a:r>
              <a:rPr lang="ru-RU" dirty="0"/>
              <a:t>: </a:t>
            </a:r>
            <a:r>
              <a:rPr lang="en-US" dirty="0"/>
              <a:t>http://www.machinelearning.ru/wiki/index.php?title=</a:t>
            </a:r>
            <a:r>
              <a:rPr lang="ru-RU" dirty="0" err="1"/>
              <a:t>Тематическая_модель</a:t>
            </a:r>
            <a:endParaRPr lang="ru-RU" dirty="0"/>
          </a:p>
        </p:txBody>
      </p:sp>
    </p:spTree>
    <p:extLst>
      <p:ext uri="{BB962C8B-B14F-4D97-AF65-F5344CB8AC3E}">
        <p14:creationId xmlns:p14="http://schemas.microsoft.com/office/powerpoint/2010/main" val="3084800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3869"/>
            <a:ext cx="11713034" cy="694418"/>
          </a:xfrm>
        </p:spPr>
        <p:txBody>
          <a:bodyPr>
            <a:noAutofit/>
          </a:bodyPr>
          <a:lstStyle/>
          <a:p>
            <a:r>
              <a:rPr lang="ru-RU" sz="3600" i="1" dirty="0" smtClean="0">
                <a:solidFill>
                  <a:schemeClr val="tx2">
                    <a:lumMod val="60000"/>
                    <a:lumOff val="40000"/>
                  </a:schemeClr>
                </a:solidFill>
              </a:rPr>
              <a:t>Метод потенциальных функций</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a:t>
            </a:fld>
            <a:endParaRPr lang="ru-RU"/>
          </a:p>
        </p:txBody>
      </p:sp>
      <p:sp>
        <p:nvSpPr>
          <p:cNvPr id="2" name="TextBox 1"/>
          <p:cNvSpPr txBox="1"/>
          <p:nvPr/>
        </p:nvSpPr>
        <p:spPr>
          <a:xfrm>
            <a:off x="649705" y="962526"/>
            <a:ext cx="11094620" cy="369332"/>
          </a:xfrm>
          <a:prstGeom prst="rect">
            <a:avLst/>
          </a:prstGeom>
          <a:noFill/>
        </p:spPr>
        <p:txBody>
          <a:bodyPr wrap="square" rtlCol="0">
            <a:spAutoFit/>
          </a:bodyPr>
          <a:lstStyle/>
          <a:p>
            <a:r>
              <a:rPr lang="ru-RU" dirty="0"/>
              <a:t>Общая идея метода иллюстрируется на примере электростатического взаимодействия элементарных </a:t>
            </a:r>
            <a:r>
              <a:rPr lang="ru-RU" dirty="0" smtClean="0"/>
              <a:t>частиц</a:t>
            </a:r>
            <a:r>
              <a:rPr lang="en-US" dirty="0"/>
              <a:t>.</a:t>
            </a:r>
            <a:endParaRPr lang="ru-RU" sz="2400"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 name="Объект 3"/>
          <p:cNvGraphicFramePr>
            <a:graphicFrameLocks noChangeAspect="1"/>
          </p:cNvGraphicFramePr>
          <p:nvPr>
            <p:extLst>
              <p:ext uri="{D42A27DB-BD31-4B8C-83A1-F6EECF244321}">
                <p14:modId xmlns:p14="http://schemas.microsoft.com/office/powerpoint/2010/main" val="616639488"/>
              </p:ext>
            </p:extLst>
          </p:nvPr>
        </p:nvGraphicFramePr>
        <p:xfrm>
          <a:off x="4499252" y="2114550"/>
          <a:ext cx="2877861" cy="984250"/>
        </p:xfrm>
        <a:graphic>
          <a:graphicData uri="http://schemas.openxmlformats.org/presentationml/2006/ole">
            <mc:AlternateContent xmlns:mc="http://schemas.openxmlformats.org/markup-compatibility/2006">
              <mc:Choice xmlns:v="urn:schemas-microsoft-com:vml" Requires="v">
                <p:oleObj spid="_x0000_s36926" name="Формула" r:id="rId3" imgW="1955520" imgH="672840" progId="Equation.3">
                  <p:embed/>
                </p:oleObj>
              </mc:Choice>
              <mc:Fallback>
                <p:oleObj name="Формула" r:id="rId3" imgW="1955520" imgH="672840" progId="Equation.3">
                  <p:embed/>
                  <p:pic>
                    <p:nvPicPr>
                      <p:cNvPr id="0" name=""/>
                      <p:cNvPicPr>
                        <a:picLocks noChangeAspect="1" noChangeArrowheads="1"/>
                      </p:cNvPicPr>
                      <p:nvPr/>
                    </p:nvPicPr>
                    <p:blipFill>
                      <a:blip r:embed="rId4"/>
                      <a:srcRect/>
                      <a:stretch>
                        <a:fillRect/>
                      </a:stretch>
                    </p:blipFill>
                    <p:spPr bwMode="auto">
                      <a:xfrm>
                        <a:off x="4499252" y="2114550"/>
                        <a:ext cx="2877861" cy="984250"/>
                      </a:xfrm>
                      <a:prstGeom prst="rect">
                        <a:avLst/>
                      </a:prstGeom>
                      <a:noFill/>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2298340031"/>
              </p:ext>
            </p:extLst>
          </p:nvPr>
        </p:nvGraphicFramePr>
        <p:xfrm>
          <a:off x="965200" y="3698102"/>
          <a:ext cx="533400" cy="328246"/>
        </p:xfrm>
        <a:graphic>
          <a:graphicData uri="http://schemas.openxmlformats.org/presentationml/2006/ole">
            <mc:AlternateContent xmlns:mc="http://schemas.openxmlformats.org/markup-compatibility/2006">
              <mc:Choice xmlns:v="urn:schemas-microsoft-com:vml" Requires="v">
                <p:oleObj spid="_x0000_s36927" name="Формула" r:id="rId5" imgW="368300" imgH="228600" progId="Equation.3">
                  <p:embed/>
                </p:oleObj>
              </mc:Choice>
              <mc:Fallback>
                <p:oleObj name="Формула" r:id="rId5" imgW="368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200" y="3698102"/>
                        <a:ext cx="533400" cy="328246"/>
                      </a:xfrm>
                      <a:prstGeom prst="rect">
                        <a:avLst/>
                      </a:prstGeom>
                      <a:noFill/>
                    </p:spPr>
                  </p:pic>
                </p:oleObj>
              </mc:Fallback>
            </mc:AlternateContent>
          </a:graphicData>
        </a:graphic>
      </p:graphicFrame>
      <p:sp>
        <p:nvSpPr>
          <p:cNvPr id="10" name="Rectangle 5"/>
          <p:cNvSpPr>
            <a:spLocks noChangeArrowheads="1"/>
          </p:cNvSpPr>
          <p:nvPr/>
        </p:nvSpPr>
        <p:spPr bwMode="auto">
          <a:xfrm>
            <a:off x="1498600" y="3667325"/>
            <a:ext cx="9525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некоторая известная положительная функция от метрики расстояния</a:t>
            </a:r>
            <a:r>
              <a:rPr kumimoji="0" lang="ru-RU" sz="1400" b="0" i="0" u="none" strike="noStrike" cap="none" normalizeH="0" baseline="0" dirty="0" smtClean="0">
                <a:ln>
                  <a:noFill/>
                </a:ln>
                <a:solidFill>
                  <a:schemeClr val="tx1"/>
                </a:solidFill>
                <a:effectLst/>
                <a:latin typeface="Arial" pitchFamily="34" charset="0"/>
                <a:cs typeface="Arial" pitchFamily="34" charset="0"/>
              </a:rPr>
              <a:t> </a:t>
            </a:r>
            <a:endParaRPr kumimoji="0" lang="ru-RU"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2005560010"/>
              </p:ext>
            </p:extLst>
          </p:nvPr>
        </p:nvGraphicFramePr>
        <p:xfrm>
          <a:off x="2044112" y="4381500"/>
          <a:ext cx="1603963" cy="787400"/>
        </p:xfrm>
        <a:graphic>
          <a:graphicData uri="http://schemas.openxmlformats.org/presentationml/2006/ole">
            <mc:AlternateContent xmlns:mc="http://schemas.openxmlformats.org/markup-compatibility/2006">
              <mc:Choice xmlns:v="urn:schemas-microsoft-com:vml" Requires="v">
                <p:oleObj spid="_x0000_s36928" name="Формула" r:id="rId7" imgW="863280" imgH="419040" progId="Equation.3">
                  <p:embed/>
                </p:oleObj>
              </mc:Choice>
              <mc:Fallback>
                <p:oleObj name="Формула" r:id="rId7" imgW="863280" imgH="419040" progId="Equation.3">
                  <p:embed/>
                  <p:pic>
                    <p:nvPicPr>
                      <p:cNvPr id="0" name=""/>
                      <p:cNvPicPr>
                        <a:picLocks noChangeAspect="1" noChangeArrowheads="1"/>
                      </p:cNvPicPr>
                      <p:nvPr/>
                    </p:nvPicPr>
                    <p:blipFill>
                      <a:blip r:embed="rId8"/>
                      <a:srcRect/>
                      <a:stretch>
                        <a:fillRect/>
                      </a:stretch>
                    </p:blipFill>
                    <p:spPr bwMode="auto">
                      <a:xfrm>
                        <a:off x="2044112" y="4381500"/>
                        <a:ext cx="1603963" cy="787400"/>
                      </a:xfrm>
                      <a:prstGeom prst="rect">
                        <a:avLst/>
                      </a:prstGeom>
                      <a:noFill/>
                    </p:spPr>
                  </p:pic>
                </p:oleObj>
              </mc:Fallback>
            </mc:AlternateContent>
          </a:graphicData>
        </a:graphic>
      </p:graphicFrame>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 name="Объект 13"/>
          <p:cNvGraphicFramePr>
            <a:graphicFrameLocks noChangeAspect="1"/>
          </p:cNvGraphicFramePr>
          <p:nvPr>
            <p:extLst>
              <p:ext uri="{D42A27DB-BD31-4B8C-83A1-F6EECF244321}">
                <p14:modId xmlns:p14="http://schemas.microsoft.com/office/powerpoint/2010/main" val="2772796579"/>
              </p:ext>
            </p:extLst>
          </p:nvPr>
        </p:nvGraphicFramePr>
        <p:xfrm>
          <a:off x="7105650" y="4519465"/>
          <a:ext cx="2622550" cy="509734"/>
        </p:xfrm>
        <a:graphic>
          <a:graphicData uri="http://schemas.openxmlformats.org/presentationml/2006/ole">
            <mc:AlternateContent xmlns:mc="http://schemas.openxmlformats.org/markup-compatibility/2006">
              <mc:Choice xmlns:v="urn:schemas-microsoft-com:vml" Requires="v">
                <p:oleObj spid="_x0000_s36929" name="Формула" r:id="rId9" imgW="1155600" imgH="228600" progId="Equation.3">
                  <p:embed/>
                </p:oleObj>
              </mc:Choice>
              <mc:Fallback>
                <p:oleObj name="Формула" r:id="rId9" imgW="1155600" imgH="228600" progId="Equation.3">
                  <p:embed/>
                  <p:pic>
                    <p:nvPicPr>
                      <p:cNvPr id="0" name=""/>
                      <p:cNvPicPr>
                        <a:picLocks noChangeAspect="1" noChangeArrowheads="1"/>
                      </p:cNvPicPr>
                      <p:nvPr/>
                    </p:nvPicPr>
                    <p:blipFill>
                      <a:blip r:embed="rId10"/>
                      <a:srcRect/>
                      <a:stretch>
                        <a:fillRect/>
                      </a:stretch>
                    </p:blipFill>
                    <p:spPr bwMode="auto">
                      <a:xfrm>
                        <a:off x="7105650" y="4519465"/>
                        <a:ext cx="2622550" cy="509734"/>
                      </a:xfrm>
                      <a:prstGeom prst="rect">
                        <a:avLst/>
                      </a:prstGeom>
                      <a:noFill/>
                    </p:spPr>
                  </p:pic>
                </p:oleObj>
              </mc:Fallback>
            </mc:AlternateContent>
          </a:graphicData>
        </a:graphic>
      </p:graphicFrame>
      <p:sp>
        <p:nvSpPr>
          <p:cNvPr id="15" name="Прямоугольник 14"/>
          <p:cNvSpPr/>
          <p:nvPr/>
        </p:nvSpPr>
        <p:spPr>
          <a:xfrm>
            <a:off x="649705" y="1578866"/>
            <a:ext cx="10642600" cy="369332"/>
          </a:xfrm>
          <a:prstGeom prst="rect">
            <a:avLst/>
          </a:prstGeom>
        </p:spPr>
        <p:txBody>
          <a:bodyPr wrap="square">
            <a:spAutoFit/>
          </a:bodyPr>
          <a:lstStyle/>
          <a:p>
            <a:r>
              <a:rPr lang="ru-RU" dirty="0" smtClean="0"/>
              <a:t>Классифицируемый документ относится </a:t>
            </a:r>
            <a:r>
              <a:rPr lang="ru-RU" dirty="0"/>
              <a:t>к  классу, чей наведенный совокупный потенциал </a:t>
            </a:r>
            <a:r>
              <a:rPr lang="ru-RU" dirty="0" smtClean="0"/>
              <a:t>Ф</a:t>
            </a:r>
            <a:r>
              <a:rPr lang="en-US" sz="1200" dirty="0" smtClean="0"/>
              <a:t>k </a:t>
            </a:r>
            <a:r>
              <a:rPr lang="ru-RU" dirty="0" smtClean="0"/>
              <a:t>выше</a:t>
            </a:r>
            <a:endParaRPr lang="ru-RU" dirty="0"/>
          </a:p>
        </p:txBody>
      </p:sp>
      <p:graphicFrame>
        <p:nvGraphicFramePr>
          <p:cNvPr id="16" name="Объект 15"/>
          <p:cNvGraphicFramePr>
            <a:graphicFrameLocks noChangeAspect="1"/>
          </p:cNvGraphicFramePr>
          <p:nvPr>
            <p:extLst>
              <p:ext uri="{D42A27DB-BD31-4B8C-83A1-F6EECF244321}">
                <p14:modId xmlns:p14="http://schemas.microsoft.com/office/powerpoint/2010/main" val="1599952725"/>
              </p:ext>
            </p:extLst>
          </p:nvPr>
        </p:nvGraphicFramePr>
        <p:xfrm>
          <a:off x="4573056" y="4498974"/>
          <a:ext cx="1688044" cy="542925"/>
        </p:xfrm>
        <a:graphic>
          <a:graphicData uri="http://schemas.openxmlformats.org/presentationml/2006/ole">
            <mc:AlternateContent xmlns:mc="http://schemas.openxmlformats.org/markup-compatibility/2006">
              <mc:Choice xmlns:v="urn:schemas-microsoft-com:vml" Requires="v">
                <p:oleObj spid="_x0000_s36930" name="Формула" r:id="rId11" imgW="799920" imgH="253800" progId="Equation.3">
                  <p:embed/>
                </p:oleObj>
              </mc:Choice>
              <mc:Fallback>
                <p:oleObj name="Формула" r:id="rId11" imgW="799920" imgH="253800" progId="Equation.3">
                  <p:embed/>
                  <p:pic>
                    <p:nvPicPr>
                      <p:cNvPr id="0" name=""/>
                      <p:cNvPicPr>
                        <a:picLocks noChangeAspect="1" noChangeArrowheads="1"/>
                      </p:cNvPicPr>
                      <p:nvPr/>
                    </p:nvPicPr>
                    <p:blipFill>
                      <a:blip r:embed="rId12"/>
                      <a:srcRect/>
                      <a:stretch>
                        <a:fillRect/>
                      </a:stretch>
                    </p:blipFill>
                    <p:spPr bwMode="auto">
                      <a:xfrm>
                        <a:off x="4573056" y="4498974"/>
                        <a:ext cx="1688044" cy="5429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83951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66281"/>
            <a:ext cx="11713034" cy="694418"/>
          </a:xfrm>
        </p:spPr>
        <p:txBody>
          <a:bodyPr>
            <a:noAutofit/>
          </a:bodyPr>
          <a:lstStyle/>
          <a:p>
            <a:r>
              <a:rPr lang="ru-RU" sz="3600" i="1" dirty="0" smtClean="0">
                <a:solidFill>
                  <a:schemeClr val="tx2">
                    <a:lumMod val="60000"/>
                    <a:lumOff val="40000"/>
                  </a:schemeClr>
                </a:solidFill>
              </a:rPr>
              <a:t>Метод деревьев решений</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3</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TextBox 16"/>
          <p:cNvSpPr txBox="1"/>
          <p:nvPr/>
        </p:nvSpPr>
        <p:spPr>
          <a:xfrm>
            <a:off x="510121" y="993507"/>
            <a:ext cx="3287179" cy="5355312"/>
          </a:xfrm>
          <a:prstGeom prst="rect">
            <a:avLst/>
          </a:prstGeom>
          <a:noFill/>
        </p:spPr>
        <p:txBody>
          <a:bodyPr wrap="square" rtlCol="0">
            <a:spAutoFit/>
          </a:bodyPr>
          <a:lstStyle/>
          <a:p>
            <a:pPr algn="just"/>
            <a:r>
              <a:rPr lang="ru-RU" dirty="0" smtClean="0"/>
              <a:t>Средство </a:t>
            </a:r>
            <a:r>
              <a:rPr lang="ru-RU" dirty="0"/>
              <a:t>поддержки принятия решений, использующееся в статистике и анализе данных для прогнозных </a:t>
            </a:r>
            <a:r>
              <a:rPr lang="ru-RU" dirty="0" smtClean="0"/>
              <a:t>моделей.</a:t>
            </a:r>
          </a:p>
          <a:p>
            <a:pPr algn="just"/>
            <a:r>
              <a:rPr lang="ru-RU" dirty="0"/>
              <a:t>В методе деревьев решений </a:t>
            </a:r>
            <a:r>
              <a:rPr lang="ru-RU" dirty="0" smtClean="0"/>
              <a:t>проводится </a:t>
            </a:r>
            <a:r>
              <a:rPr lang="ru-RU" dirty="0"/>
              <a:t>последовательное </a:t>
            </a:r>
            <a:r>
              <a:rPr lang="ru-RU" dirty="0" smtClean="0"/>
              <a:t>разделение множества </a:t>
            </a:r>
            <a:r>
              <a:rPr lang="ru-RU" dirty="0"/>
              <a:t>документов на основе значений выбранного </a:t>
            </a:r>
            <a:r>
              <a:rPr lang="ru-RU" dirty="0" smtClean="0"/>
              <a:t>признака, </a:t>
            </a:r>
            <a:r>
              <a:rPr lang="ru-RU" dirty="0"/>
              <a:t>в результате чего строится дерево, содержащее нетерминальные узлы (узлы проверок), в которых происходит разбиение по выбранному атрибуту, и терминальные узлы (узлы ответа), в которых должны находиться элементы одного </a:t>
            </a:r>
            <a:r>
              <a:rPr lang="ru-RU" dirty="0" smtClean="0"/>
              <a:t>класса.</a:t>
            </a:r>
            <a:endParaRPr lang="ru-RU" dirty="0"/>
          </a:p>
        </p:txBody>
      </p:sp>
      <p:pic>
        <p:nvPicPr>
          <p:cNvPr id="37902" name="Picture 14" descr="http://www.soletopia.com/wp-content/uploads/2013/04/paisley-shirt-bear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4842" y="3282035"/>
            <a:ext cx="1867721" cy="280158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http://diletant.media/upload/iblock/b9f/b9f2718ec485dd6753eccbd932ef811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208" y="3284150"/>
            <a:ext cx="2246312" cy="2894400"/>
          </a:xfrm>
          <a:prstGeom prst="rect">
            <a:avLst/>
          </a:prstGeom>
          <a:noFill/>
          <a:extLst>
            <a:ext uri="{909E8E84-426E-40DD-AFC4-6F175D3DCCD1}">
              <a14:hiddenFill xmlns:a14="http://schemas.microsoft.com/office/drawing/2010/main">
                <a:solidFill>
                  <a:srgbClr val="FFFFFF"/>
                </a:solidFill>
              </a14:hiddenFill>
            </a:ext>
          </a:extLst>
        </p:spPr>
      </p:pic>
      <p:pic>
        <p:nvPicPr>
          <p:cNvPr id="37900" name="Picture 12" descr="https://yt3.ggpht.com/-IomMxbmsjmk/AAAAAAAAAAI/AAAAAAAAAAA/veNJSPsFcKI/s900-c-k-no-mo-rj-c0xffffff/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2312" y="3296145"/>
            <a:ext cx="2592780" cy="2882405"/>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Группа 74"/>
          <p:cNvGrpSpPr/>
          <p:nvPr/>
        </p:nvGrpSpPr>
        <p:grpSpPr>
          <a:xfrm>
            <a:off x="6508926" y="993238"/>
            <a:ext cx="4627714" cy="2034638"/>
            <a:chOff x="6508926" y="993238"/>
            <a:chExt cx="4627714" cy="2034638"/>
          </a:xfrm>
        </p:grpSpPr>
        <p:grpSp>
          <p:nvGrpSpPr>
            <p:cNvPr id="32" name="Группа 31"/>
            <p:cNvGrpSpPr/>
            <p:nvPr/>
          </p:nvGrpSpPr>
          <p:grpSpPr>
            <a:xfrm>
              <a:off x="6995730" y="993238"/>
              <a:ext cx="4140910" cy="1181100"/>
              <a:chOff x="3285006" y="3111500"/>
              <a:chExt cx="4140910" cy="1181100"/>
            </a:xfrm>
          </p:grpSpPr>
          <p:sp>
            <p:nvSpPr>
              <p:cNvPr id="18" name="Прямоугольник 17"/>
              <p:cNvSpPr/>
              <p:nvPr/>
            </p:nvSpPr>
            <p:spPr>
              <a:xfrm>
                <a:off x="4102100" y="3111500"/>
                <a:ext cx="17145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Есть борода?</a:t>
                </a:r>
                <a:endParaRPr lang="ru-RU" dirty="0"/>
              </a:p>
            </p:txBody>
          </p:sp>
          <p:cxnSp>
            <p:nvCxnSpPr>
              <p:cNvPr id="22" name="Прямая со стрелкой 21"/>
              <p:cNvCxnSpPr/>
              <p:nvPr/>
            </p:nvCxnSpPr>
            <p:spPr>
              <a:xfrm flipH="1">
                <a:off x="3632200" y="3733800"/>
                <a:ext cx="749300"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5549900" y="3733800"/>
                <a:ext cx="774700"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85006" y="3796268"/>
                <a:ext cx="588494" cy="369332"/>
              </a:xfrm>
              <a:prstGeom prst="rect">
                <a:avLst/>
              </a:prstGeom>
              <a:noFill/>
            </p:spPr>
            <p:txBody>
              <a:bodyPr wrap="none" rtlCol="0">
                <a:spAutoFit/>
              </a:bodyPr>
              <a:lstStyle/>
              <a:p>
                <a:r>
                  <a:rPr lang="ru-RU" dirty="0" smtClean="0"/>
                  <a:t>Есть</a:t>
                </a:r>
                <a:endParaRPr lang="ru-RU" dirty="0"/>
              </a:p>
            </p:txBody>
          </p:sp>
          <p:sp>
            <p:nvSpPr>
              <p:cNvPr id="29" name="TextBox 28"/>
              <p:cNvSpPr txBox="1"/>
              <p:nvPr/>
            </p:nvSpPr>
            <p:spPr>
              <a:xfrm>
                <a:off x="6096000" y="3796268"/>
                <a:ext cx="1329916" cy="369332"/>
              </a:xfrm>
              <a:prstGeom prst="rect">
                <a:avLst/>
              </a:prstGeom>
              <a:noFill/>
            </p:spPr>
            <p:txBody>
              <a:bodyPr wrap="none" rtlCol="0">
                <a:spAutoFit/>
              </a:bodyPr>
              <a:lstStyle/>
              <a:p>
                <a:r>
                  <a:rPr lang="ru-RU" dirty="0" smtClean="0"/>
                  <a:t>Бороды нет</a:t>
                </a:r>
                <a:endParaRPr lang="ru-RU" dirty="0"/>
              </a:p>
            </p:txBody>
          </p:sp>
        </p:grpSp>
        <p:sp>
          <p:nvSpPr>
            <p:cNvPr id="74" name="Овал 73"/>
            <p:cNvSpPr/>
            <p:nvPr/>
          </p:nvSpPr>
          <p:spPr>
            <a:xfrm>
              <a:off x="6508926" y="2174338"/>
              <a:ext cx="1758773" cy="853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Скажу «Да»</a:t>
              </a:r>
              <a:endParaRPr lang="ru-RU" dirty="0"/>
            </a:p>
          </p:txBody>
        </p:sp>
        <p:sp>
          <p:nvSpPr>
            <p:cNvPr id="84" name="Овал 83"/>
            <p:cNvSpPr/>
            <p:nvPr/>
          </p:nvSpPr>
          <p:spPr>
            <a:xfrm>
              <a:off x="9324124" y="2171945"/>
              <a:ext cx="1762976" cy="853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«Нет» мой ответ</a:t>
              </a:r>
              <a:endParaRPr lang="ru-RU" dirty="0"/>
            </a:p>
          </p:txBody>
        </p:sp>
      </p:grpSp>
      <p:pic>
        <p:nvPicPr>
          <p:cNvPr id="37905" name="Picture 17" descr="C:\Users\Andrey\Pictures\ДР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114" y="955407"/>
            <a:ext cx="5349526" cy="5223143"/>
          </a:xfrm>
          <a:prstGeom prst="rect">
            <a:avLst/>
          </a:prstGeom>
          <a:noFill/>
          <a:extLst>
            <a:ext uri="{909E8E84-426E-40DD-AFC4-6F175D3DCCD1}">
              <a14:hiddenFill xmlns:a14="http://schemas.microsoft.com/office/drawing/2010/main">
                <a:solidFill>
                  <a:srgbClr val="FFFFFF"/>
                </a:solidFill>
              </a14:hiddenFill>
            </a:ext>
          </a:extLst>
        </p:spPr>
      </p:pic>
      <p:pic>
        <p:nvPicPr>
          <p:cNvPr id="37906" name="Picture 18" descr="C:\Users\Andrey\Pictures\др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858" y="931742"/>
            <a:ext cx="6650038" cy="515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14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9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200" i="1" dirty="0" smtClean="0">
                <a:solidFill>
                  <a:schemeClr val="tx2">
                    <a:lumMod val="60000"/>
                    <a:lumOff val="40000"/>
                  </a:schemeClr>
                </a:solidFill>
              </a:rPr>
              <a:t>Метод деревьев решений</a:t>
            </a:r>
            <a:r>
              <a:rPr lang="en-US" sz="3200" i="1" dirty="0" smtClean="0">
                <a:solidFill>
                  <a:schemeClr val="tx2">
                    <a:lumMod val="60000"/>
                    <a:lumOff val="40000"/>
                  </a:schemeClr>
                </a:solidFill>
              </a:rPr>
              <a:t>. </a:t>
            </a:r>
            <a:r>
              <a:rPr lang="ru-RU" sz="3200" i="1" dirty="0" smtClean="0">
                <a:solidFill>
                  <a:schemeClr val="tx2">
                    <a:lumMod val="60000"/>
                    <a:lumOff val="40000"/>
                  </a:schemeClr>
                </a:solidFill>
              </a:rPr>
              <a:t>Критерий прироста информации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4</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2" name="TextBox 61"/>
          <p:cNvSpPr txBox="1"/>
          <p:nvPr/>
        </p:nvSpPr>
        <p:spPr>
          <a:xfrm>
            <a:off x="635001" y="800100"/>
            <a:ext cx="11125200" cy="914400"/>
          </a:xfrm>
          <a:prstGeom prst="rect">
            <a:avLst/>
          </a:prstGeom>
          <a:noFill/>
        </p:spPr>
        <p:txBody>
          <a:bodyPr wrap="square" rtlCol="0">
            <a:spAutoFit/>
          </a:bodyPr>
          <a:lstStyle/>
          <a:p>
            <a:r>
              <a:rPr lang="ru-RU" dirty="0"/>
              <a:t>Для выбора наиболее информативного признака, по которому проводится разбиение, в методе деревьев решений чаще всего используется </a:t>
            </a:r>
            <a:r>
              <a:rPr lang="ru-RU" i="1" dirty="0"/>
              <a:t>теоретико-информационный (</a:t>
            </a:r>
            <a:r>
              <a:rPr lang="ru-RU" i="1" dirty="0" err="1"/>
              <a:t>энтропийный</a:t>
            </a:r>
            <a:r>
              <a:rPr lang="ru-RU" i="1" dirty="0"/>
              <a:t>) подход</a:t>
            </a:r>
            <a:r>
              <a:rPr lang="ru-RU" dirty="0"/>
              <a:t>.</a:t>
            </a:r>
          </a:p>
          <a:p>
            <a:endParaRPr lang="ru-RU" dirty="0"/>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89" name="Объект 37888"/>
          <p:cNvGraphicFramePr>
            <a:graphicFrameLocks noChangeAspect="1"/>
          </p:cNvGraphicFramePr>
          <p:nvPr>
            <p:extLst>
              <p:ext uri="{D42A27DB-BD31-4B8C-83A1-F6EECF244321}">
                <p14:modId xmlns:p14="http://schemas.microsoft.com/office/powerpoint/2010/main" val="1259497231"/>
              </p:ext>
            </p:extLst>
          </p:nvPr>
        </p:nvGraphicFramePr>
        <p:xfrm>
          <a:off x="4274612" y="2693928"/>
          <a:ext cx="3147477" cy="378742"/>
        </p:xfrm>
        <a:graphic>
          <a:graphicData uri="http://schemas.openxmlformats.org/presentationml/2006/ole">
            <mc:AlternateContent xmlns:mc="http://schemas.openxmlformats.org/markup-compatibility/2006">
              <mc:Choice xmlns:v="urn:schemas-microsoft-com:vml" Requires="v">
                <p:oleObj spid="_x0000_s38956" name="Формула" r:id="rId3" imgW="2298700" imgH="279400" progId="Equation.3">
                  <p:embed/>
                </p:oleObj>
              </mc:Choice>
              <mc:Fallback>
                <p:oleObj name="Формула" r:id="rId3" imgW="2298700" imgH="279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4612" y="2693928"/>
                        <a:ext cx="3147477" cy="378742"/>
                      </a:xfrm>
                      <a:prstGeom prst="rect">
                        <a:avLst/>
                      </a:prstGeom>
                      <a:noFill/>
                    </p:spPr>
                  </p:pic>
                </p:oleObj>
              </mc:Fallback>
            </mc:AlternateContent>
          </a:graphicData>
        </a:graphic>
      </p:graphicFrame>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91" name="Объект 37890"/>
          <p:cNvGraphicFramePr>
            <a:graphicFrameLocks noChangeAspect="1"/>
          </p:cNvGraphicFramePr>
          <p:nvPr>
            <p:extLst>
              <p:ext uri="{D42A27DB-BD31-4B8C-83A1-F6EECF244321}">
                <p14:modId xmlns:p14="http://schemas.microsoft.com/office/powerpoint/2010/main" val="4077392779"/>
              </p:ext>
            </p:extLst>
          </p:nvPr>
        </p:nvGraphicFramePr>
        <p:xfrm>
          <a:off x="539751" y="3587066"/>
          <a:ext cx="3395790" cy="615265"/>
        </p:xfrm>
        <a:graphic>
          <a:graphicData uri="http://schemas.openxmlformats.org/presentationml/2006/ole">
            <mc:AlternateContent xmlns:mc="http://schemas.openxmlformats.org/markup-compatibility/2006">
              <mc:Choice xmlns:v="urn:schemas-microsoft-com:vml" Requires="v">
                <p:oleObj spid="_x0000_s38957" name="Формула" r:id="rId5" imgW="2730500" imgH="495300" progId="Equation.3">
                  <p:embed/>
                </p:oleObj>
              </mc:Choice>
              <mc:Fallback>
                <p:oleObj name="Формула" r:id="rId5" imgW="2730500" imgH="495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1" y="3587066"/>
                        <a:ext cx="3395790" cy="615265"/>
                      </a:xfrm>
                      <a:prstGeom prst="rect">
                        <a:avLst/>
                      </a:prstGeom>
                      <a:noFill/>
                    </p:spPr>
                  </p:pic>
                </p:oleObj>
              </mc:Fallback>
            </mc:AlternateContent>
          </a:graphicData>
        </a:graphic>
      </p:graphicFrame>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93" name="Объект 37892"/>
          <p:cNvGraphicFramePr>
            <a:graphicFrameLocks noChangeAspect="1"/>
          </p:cNvGraphicFramePr>
          <p:nvPr>
            <p:extLst>
              <p:ext uri="{D42A27DB-BD31-4B8C-83A1-F6EECF244321}">
                <p14:modId xmlns:p14="http://schemas.microsoft.com/office/powerpoint/2010/main" val="4064017659"/>
              </p:ext>
            </p:extLst>
          </p:nvPr>
        </p:nvGraphicFramePr>
        <p:xfrm>
          <a:off x="514352" y="4638865"/>
          <a:ext cx="4089400" cy="611800"/>
        </p:xfrm>
        <a:graphic>
          <a:graphicData uri="http://schemas.openxmlformats.org/presentationml/2006/ole">
            <mc:AlternateContent xmlns:mc="http://schemas.openxmlformats.org/markup-compatibility/2006">
              <mc:Choice xmlns:v="urn:schemas-microsoft-com:vml" Requires="v">
                <p:oleObj spid="_x0000_s38958" name="Формула" r:id="rId7" imgW="3632200" imgH="546100" progId="Equation.3">
                  <p:embed/>
                </p:oleObj>
              </mc:Choice>
              <mc:Fallback>
                <p:oleObj name="Формула" r:id="rId7" imgW="3632200" imgH="546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2" y="4638865"/>
                        <a:ext cx="4089400" cy="611800"/>
                      </a:xfrm>
                      <a:prstGeom prst="rect">
                        <a:avLst/>
                      </a:prstGeom>
                      <a:noFill/>
                    </p:spPr>
                  </p:pic>
                </p:oleObj>
              </mc:Fallback>
            </mc:AlternateContent>
          </a:graphicData>
        </a:graphic>
      </p:graphicFrame>
      <p:sp>
        <p:nvSpPr>
          <p:cNvPr id="37894" name="TextBox 37893"/>
          <p:cNvSpPr txBox="1"/>
          <p:nvPr/>
        </p:nvSpPr>
        <p:spPr>
          <a:xfrm>
            <a:off x="679451" y="1879600"/>
            <a:ext cx="11036300" cy="646331"/>
          </a:xfrm>
          <a:prstGeom prst="rect">
            <a:avLst/>
          </a:prstGeom>
          <a:noFill/>
        </p:spPr>
        <p:txBody>
          <a:bodyPr wrap="square" rtlCol="0">
            <a:spAutoFit/>
          </a:bodyPr>
          <a:lstStyle/>
          <a:p>
            <a:r>
              <a:rPr lang="ru-RU" dirty="0" smtClean="0"/>
              <a:t>Хотим найти такой признак </a:t>
            </a:r>
            <a:r>
              <a:rPr lang="en-US" dirty="0" smtClean="0"/>
              <a:t>x</a:t>
            </a:r>
            <a:r>
              <a:rPr lang="en-US" baseline="30000" dirty="0" smtClean="0"/>
              <a:t>(S)</a:t>
            </a:r>
            <a:r>
              <a:rPr lang="en-US" dirty="0" smtClean="0"/>
              <a:t>, </a:t>
            </a:r>
            <a:r>
              <a:rPr lang="ru-RU" dirty="0" smtClean="0"/>
              <a:t>при разбиении по которому один из классов имел наибольшую вероятность появления. Это возможно, если величина прироста информации </a:t>
            </a:r>
            <a:r>
              <a:rPr lang="en-US" i="1" dirty="0" smtClean="0"/>
              <a:t>Gain</a:t>
            </a:r>
            <a:r>
              <a:rPr lang="ru-RU" i="1" dirty="0" smtClean="0"/>
              <a:t> </a:t>
            </a:r>
            <a:r>
              <a:rPr lang="ru-RU" dirty="0" smtClean="0"/>
              <a:t>будет достигать своего максимума.</a:t>
            </a:r>
            <a:endParaRPr lang="ru-RU" baseline="30000" dirty="0"/>
          </a:p>
        </p:txBody>
      </p:sp>
      <p:sp>
        <p:nvSpPr>
          <p:cNvPr id="37895" name="TextBox 37894"/>
          <p:cNvSpPr txBox="1"/>
          <p:nvPr/>
        </p:nvSpPr>
        <p:spPr>
          <a:xfrm>
            <a:off x="4114799" y="3556000"/>
            <a:ext cx="7645401" cy="646331"/>
          </a:xfrm>
          <a:prstGeom prst="rect">
            <a:avLst/>
          </a:prstGeom>
          <a:noFill/>
        </p:spPr>
        <p:txBody>
          <a:bodyPr wrap="square" rtlCol="0">
            <a:spAutoFit/>
          </a:bodyPr>
          <a:lstStyle/>
          <a:p>
            <a:r>
              <a:rPr lang="ru-RU" dirty="0" smtClean="0"/>
              <a:t> - среднее </a:t>
            </a:r>
            <a:r>
              <a:rPr lang="ru-RU" dirty="0"/>
              <a:t>количество информации (энтропия), необходимое для определения класса примера из обучающей выборки </a:t>
            </a:r>
            <a:r>
              <a:rPr lang="ru-RU" i="1" dirty="0"/>
              <a:t>Т</a:t>
            </a:r>
            <a:endParaRPr lang="ru-RU" dirty="0"/>
          </a:p>
        </p:txBody>
      </p:sp>
      <p:sp>
        <p:nvSpPr>
          <p:cNvPr id="76" name="TextBox 75"/>
          <p:cNvSpPr txBox="1"/>
          <p:nvPr/>
        </p:nvSpPr>
        <p:spPr>
          <a:xfrm>
            <a:off x="4603751" y="4483100"/>
            <a:ext cx="7156449" cy="923330"/>
          </a:xfrm>
          <a:prstGeom prst="rect">
            <a:avLst/>
          </a:prstGeom>
          <a:noFill/>
        </p:spPr>
        <p:txBody>
          <a:bodyPr wrap="square" rtlCol="0">
            <a:spAutoFit/>
          </a:bodyPr>
          <a:lstStyle/>
          <a:p>
            <a:r>
              <a:rPr lang="ru-RU" dirty="0" smtClean="0"/>
              <a:t> - </a:t>
            </a:r>
            <a:r>
              <a:rPr lang="ru-RU" dirty="0"/>
              <a:t>среднее количество информации, необходимое для идентификации класса примера в каждом </a:t>
            </a:r>
            <a:r>
              <a:rPr lang="ru-RU" dirty="0" smtClean="0"/>
              <a:t>подмножестве после разбиения по признаку </a:t>
            </a:r>
            <a:r>
              <a:rPr lang="en-US" dirty="0"/>
              <a:t>x</a:t>
            </a:r>
            <a:r>
              <a:rPr lang="en-US" baseline="30000" dirty="0"/>
              <a:t>(S)</a:t>
            </a:r>
            <a:endParaRPr lang="ru-RU" dirty="0"/>
          </a:p>
        </p:txBody>
      </p:sp>
    </p:spTree>
    <p:extLst>
      <p:ext uri="{BB962C8B-B14F-4D97-AF65-F5344CB8AC3E}">
        <p14:creationId xmlns:p14="http://schemas.microsoft.com/office/powerpoint/2010/main" val="562418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a:solidFill>
                  <a:schemeClr val="tx2">
                    <a:lumMod val="60000"/>
                    <a:lumOff val="40000"/>
                  </a:schemeClr>
                </a:solidFill>
              </a:rPr>
              <a:t>Метод деревьев решений</a:t>
            </a:r>
            <a:r>
              <a:rPr lang="en-US" sz="3600" i="1" dirty="0">
                <a:solidFill>
                  <a:schemeClr val="tx2">
                    <a:lumMod val="60000"/>
                    <a:lumOff val="40000"/>
                  </a:schemeClr>
                </a:solidFill>
              </a:rPr>
              <a:t>. </a:t>
            </a:r>
            <a:r>
              <a:rPr lang="ru-RU" sz="3600" i="1" dirty="0" smtClean="0">
                <a:solidFill>
                  <a:schemeClr val="tx2">
                    <a:lumMod val="60000"/>
                    <a:lumOff val="40000"/>
                  </a:schemeClr>
                </a:solidFill>
              </a:rPr>
              <a:t>Меры неоднородности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p:cNvSpPr txBox="1"/>
          <p:nvPr/>
        </p:nvSpPr>
        <p:spPr>
          <a:xfrm>
            <a:off x="533400" y="901700"/>
            <a:ext cx="11125200" cy="923330"/>
          </a:xfrm>
          <a:prstGeom prst="rect">
            <a:avLst/>
          </a:prstGeom>
          <a:noFill/>
        </p:spPr>
        <p:txBody>
          <a:bodyPr wrap="square" rtlCol="0">
            <a:spAutoFit/>
          </a:bodyPr>
          <a:lstStyle/>
          <a:p>
            <a:pPr algn="just"/>
            <a:r>
              <a:rPr lang="ru-RU" dirty="0" smtClean="0"/>
              <a:t>Еще один подход к выявлению признака, по которому стоит проводить разбиение – использовать меры неоднородности ф. Здесь вектор</a:t>
            </a:r>
            <a:r>
              <a:rPr lang="ru-RU" dirty="0"/>
              <a:t> </a:t>
            </a:r>
            <a:r>
              <a:rPr lang="ru-RU" b="1" dirty="0"/>
              <a:t>p</a:t>
            </a:r>
            <a:r>
              <a:rPr lang="ru-RU" dirty="0"/>
              <a:t> состоит из </a:t>
            </a:r>
            <a:r>
              <a:rPr lang="ru-RU" b="1" dirty="0"/>
              <a:t>m</a:t>
            </a:r>
            <a:r>
              <a:rPr lang="ru-RU" dirty="0"/>
              <a:t> вероятностей меток встречающихся в некотором </a:t>
            </a:r>
            <a:r>
              <a:rPr lang="ru-RU" dirty="0" smtClean="0"/>
              <a:t>подмножестве</a:t>
            </a:r>
            <a:r>
              <a:rPr lang="ru-RU" dirty="0"/>
              <a:t> обучающего </a:t>
            </a:r>
            <a:r>
              <a:rPr lang="ru-RU" dirty="0" smtClean="0"/>
              <a:t>множества</a:t>
            </a:r>
            <a:endParaRPr lang="ru-RU"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657089820"/>
              </p:ext>
            </p:extLst>
          </p:nvPr>
        </p:nvGraphicFramePr>
        <p:xfrm>
          <a:off x="2408238" y="2260600"/>
          <a:ext cx="1912524" cy="355600"/>
        </p:xfrm>
        <a:graphic>
          <a:graphicData uri="http://schemas.openxmlformats.org/presentationml/2006/ole">
            <mc:AlternateContent xmlns:mc="http://schemas.openxmlformats.org/markup-compatibility/2006">
              <mc:Choice xmlns:v="urn:schemas-microsoft-com:vml" Requires="v">
                <p:oleObj spid="_x0000_s39979" name="Формула" r:id="rId3" imgW="1130040" imgH="203040" progId="Equation.3">
                  <p:embed/>
                </p:oleObj>
              </mc:Choice>
              <mc:Fallback>
                <p:oleObj name="Формула" r:id="rId3" imgW="1130040" imgH="203040" progId="Equation.3">
                  <p:embed/>
                  <p:pic>
                    <p:nvPicPr>
                      <p:cNvPr id="0" name="Объект 37888"/>
                      <p:cNvPicPr>
                        <a:picLocks noChangeAspect="1" noChangeArrowheads="1"/>
                      </p:cNvPicPr>
                      <p:nvPr/>
                    </p:nvPicPr>
                    <p:blipFill>
                      <a:blip r:embed="rId4"/>
                      <a:srcRect/>
                      <a:stretch>
                        <a:fillRect/>
                      </a:stretch>
                    </p:blipFill>
                    <p:spPr bwMode="auto">
                      <a:xfrm>
                        <a:off x="2408238" y="2260600"/>
                        <a:ext cx="1912524" cy="355600"/>
                      </a:xfrm>
                      <a:prstGeom prst="rect">
                        <a:avLst/>
                      </a:prstGeom>
                      <a:noFill/>
                      <a:ln>
                        <a:noFill/>
                      </a:ln>
                    </p:spPr>
                  </p:pic>
                </p:oleObj>
              </mc:Fallback>
            </mc:AlternateContent>
          </a:graphicData>
        </a:graphic>
      </p:graphicFrame>
      <p:graphicFrame>
        <p:nvGraphicFramePr>
          <p:cNvPr id="22" name="Объект 21"/>
          <p:cNvGraphicFramePr>
            <a:graphicFrameLocks noChangeAspect="1"/>
          </p:cNvGraphicFramePr>
          <p:nvPr>
            <p:extLst>
              <p:ext uri="{D42A27DB-BD31-4B8C-83A1-F6EECF244321}">
                <p14:modId xmlns:p14="http://schemas.microsoft.com/office/powerpoint/2010/main" val="1755156178"/>
              </p:ext>
            </p:extLst>
          </p:nvPr>
        </p:nvGraphicFramePr>
        <p:xfrm>
          <a:off x="2373313" y="2959100"/>
          <a:ext cx="2084387" cy="725488"/>
        </p:xfrm>
        <a:graphic>
          <a:graphicData uri="http://schemas.openxmlformats.org/presentationml/2006/ole">
            <mc:AlternateContent xmlns:mc="http://schemas.openxmlformats.org/markup-compatibility/2006">
              <mc:Choice xmlns:v="urn:schemas-microsoft-com:vml" Requires="v">
                <p:oleObj spid="_x0000_s39980" name="Формула" r:id="rId5" imgW="1231560" imgH="431640" progId="Equation.3">
                  <p:embed/>
                </p:oleObj>
              </mc:Choice>
              <mc:Fallback>
                <p:oleObj name="Формула" r:id="rId5" imgW="1231560" imgH="431640" progId="Equation.3">
                  <p:embed/>
                  <p:pic>
                    <p:nvPicPr>
                      <p:cNvPr id="0" name=""/>
                      <p:cNvPicPr>
                        <a:picLocks noChangeAspect="1" noChangeArrowheads="1"/>
                      </p:cNvPicPr>
                      <p:nvPr/>
                    </p:nvPicPr>
                    <p:blipFill>
                      <a:blip r:embed="rId6"/>
                      <a:srcRect/>
                      <a:stretch>
                        <a:fillRect/>
                      </a:stretch>
                    </p:blipFill>
                    <p:spPr bwMode="auto">
                      <a:xfrm>
                        <a:off x="2373313" y="2959100"/>
                        <a:ext cx="2084387" cy="725488"/>
                      </a:xfrm>
                      <a:prstGeom prst="rect">
                        <a:avLst/>
                      </a:prstGeom>
                      <a:noFill/>
                      <a:ln>
                        <a:noFill/>
                      </a:ln>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2408748332"/>
              </p:ext>
            </p:extLst>
          </p:nvPr>
        </p:nvGraphicFramePr>
        <p:xfrm>
          <a:off x="2343150" y="3937000"/>
          <a:ext cx="2298700" cy="725488"/>
        </p:xfrm>
        <a:graphic>
          <a:graphicData uri="http://schemas.openxmlformats.org/presentationml/2006/ole">
            <mc:AlternateContent xmlns:mc="http://schemas.openxmlformats.org/markup-compatibility/2006">
              <mc:Choice xmlns:v="urn:schemas-microsoft-com:vml" Requires="v">
                <p:oleObj spid="_x0000_s39981" name="Формула" r:id="rId7" imgW="1358640" imgH="431640" progId="Equation.3">
                  <p:embed/>
                </p:oleObj>
              </mc:Choice>
              <mc:Fallback>
                <p:oleObj name="Формула" r:id="rId7" imgW="1358640" imgH="431640" progId="Equation.3">
                  <p:embed/>
                  <p:pic>
                    <p:nvPicPr>
                      <p:cNvPr id="0" name="Объект 21"/>
                      <p:cNvPicPr>
                        <a:picLocks noChangeAspect="1" noChangeArrowheads="1"/>
                      </p:cNvPicPr>
                      <p:nvPr/>
                    </p:nvPicPr>
                    <p:blipFill>
                      <a:blip r:embed="rId8"/>
                      <a:srcRect/>
                      <a:stretch>
                        <a:fillRect/>
                      </a:stretch>
                    </p:blipFill>
                    <p:spPr bwMode="auto">
                      <a:xfrm>
                        <a:off x="2343150" y="3937000"/>
                        <a:ext cx="2298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4876800" y="2266434"/>
            <a:ext cx="3671390" cy="369332"/>
          </a:xfrm>
          <a:prstGeom prst="rect">
            <a:avLst/>
          </a:prstGeom>
          <a:noFill/>
        </p:spPr>
        <p:txBody>
          <a:bodyPr wrap="none" rtlCol="0">
            <a:spAutoFit/>
          </a:bodyPr>
          <a:lstStyle/>
          <a:p>
            <a:r>
              <a:rPr lang="ru-RU" dirty="0" smtClean="0"/>
              <a:t>Наиболее часто встречаемый класс</a:t>
            </a:r>
            <a:endParaRPr lang="ru-RU" dirty="0"/>
          </a:p>
        </p:txBody>
      </p:sp>
      <p:sp>
        <p:nvSpPr>
          <p:cNvPr id="26" name="TextBox 25"/>
          <p:cNvSpPr txBox="1"/>
          <p:nvPr/>
        </p:nvSpPr>
        <p:spPr>
          <a:xfrm>
            <a:off x="4813300" y="3117334"/>
            <a:ext cx="4277005" cy="369332"/>
          </a:xfrm>
          <a:prstGeom prst="rect">
            <a:avLst/>
          </a:prstGeom>
          <a:noFill/>
        </p:spPr>
        <p:txBody>
          <a:bodyPr wrap="none" rtlCol="0">
            <a:spAutoFit/>
          </a:bodyPr>
          <a:lstStyle/>
          <a:p>
            <a:r>
              <a:rPr lang="ru-RU" dirty="0" smtClean="0"/>
              <a:t>Индекс (коэффициент) Джини (</a:t>
            </a:r>
            <a:r>
              <a:rPr lang="en-US" dirty="0" smtClean="0"/>
              <a:t>Gini index</a:t>
            </a:r>
            <a:r>
              <a:rPr lang="ru-RU" dirty="0" smtClean="0"/>
              <a:t>)</a:t>
            </a:r>
            <a:endParaRPr lang="ru-RU" dirty="0"/>
          </a:p>
        </p:txBody>
      </p:sp>
      <p:sp>
        <p:nvSpPr>
          <p:cNvPr id="27" name="TextBox 26"/>
          <p:cNvSpPr txBox="1"/>
          <p:nvPr/>
        </p:nvSpPr>
        <p:spPr>
          <a:xfrm>
            <a:off x="4876800" y="4095234"/>
            <a:ext cx="2523448" cy="369332"/>
          </a:xfrm>
          <a:prstGeom prst="rect">
            <a:avLst/>
          </a:prstGeom>
          <a:noFill/>
        </p:spPr>
        <p:txBody>
          <a:bodyPr wrap="none" rtlCol="0">
            <a:spAutoFit/>
          </a:bodyPr>
          <a:lstStyle/>
          <a:p>
            <a:r>
              <a:rPr lang="ru-RU" dirty="0" smtClean="0"/>
              <a:t>Перекрестная энтропия</a:t>
            </a:r>
            <a:endParaRPr lang="ru-RU" dirty="0"/>
          </a:p>
        </p:txBody>
      </p:sp>
      <p:sp>
        <p:nvSpPr>
          <p:cNvPr id="12" name="TextBox 11"/>
          <p:cNvSpPr txBox="1"/>
          <p:nvPr/>
        </p:nvSpPr>
        <p:spPr>
          <a:xfrm>
            <a:off x="711200" y="4845566"/>
            <a:ext cx="11036300" cy="1200329"/>
          </a:xfrm>
          <a:prstGeom prst="rect">
            <a:avLst/>
          </a:prstGeom>
          <a:noFill/>
        </p:spPr>
        <p:txBody>
          <a:bodyPr wrap="square" rtlCol="0">
            <a:spAutoFit/>
          </a:bodyPr>
          <a:lstStyle/>
          <a:p>
            <a:pPr algn="just"/>
            <a:r>
              <a:rPr lang="ru-RU" dirty="0" smtClean="0"/>
              <a:t>На </a:t>
            </a:r>
            <a:r>
              <a:rPr lang="ru-RU" dirty="0"/>
              <a:t>каждой итерации для входного подмножества обучающего множества строится такое разбиение пространства гиперплоскостью (ортогональной одной их осей координат), которое минимизировало бы среднюю меру неоднородности двух полученных подмножеств. Данная процедура выполняется рекурсивно для каждого полученного подмножества до тех пор, пока не будут достигнуты критерии остановки.</a:t>
            </a:r>
          </a:p>
        </p:txBody>
      </p:sp>
    </p:spTree>
    <p:extLst>
      <p:ext uri="{BB962C8B-B14F-4D97-AF65-F5344CB8AC3E}">
        <p14:creationId xmlns:p14="http://schemas.microsoft.com/office/powerpoint/2010/main" val="2986158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a:solidFill>
                  <a:schemeClr val="tx2">
                    <a:lumMod val="60000"/>
                    <a:lumOff val="40000"/>
                  </a:schemeClr>
                </a:solidFill>
              </a:rPr>
              <a:t>Метод деревьев решений</a:t>
            </a:r>
            <a:r>
              <a:rPr lang="en-US" sz="3600" i="1" dirty="0">
                <a:solidFill>
                  <a:schemeClr val="tx2">
                    <a:lumMod val="60000"/>
                    <a:lumOff val="40000"/>
                  </a:schemeClr>
                </a:solidFill>
              </a:rPr>
              <a:t>. </a:t>
            </a:r>
            <a:r>
              <a:rPr lang="ru-RU" sz="3600" i="1" dirty="0" smtClean="0">
                <a:solidFill>
                  <a:schemeClr val="tx2">
                    <a:lumMod val="60000"/>
                    <a:lumOff val="40000"/>
                  </a:schemeClr>
                </a:solidFill>
              </a:rPr>
              <a:t>Пример разбиения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40962" name="Picture 2" descr="https://habrastorage.org/getpro/habr/post_images/64f/ec3/120/64fec3120cdc76553df31a518c9452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1069975"/>
            <a:ext cx="741997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https://habrastorage.org/getpro/habr/post_images/648/bb4/554/648bb4554ef1f3f54332165a217271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74" y="1069975"/>
            <a:ext cx="741997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0966" name="Picture 6" descr="https://habrastorage.org/files/e74/68c/875/e7468c875acd4abba1b557e456ed52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777875"/>
            <a:ext cx="10963275"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2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a:solidFill>
                  <a:schemeClr val="tx2">
                    <a:lumMod val="60000"/>
                    <a:lumOff val="40000"/>
                  </a:schemeClr>
                </a:solidFill>
              </a:rPr>
              <a:t>Метод деревьев решений</a:t>
            </a:r>
            <a:r>
              <a:rPr lang="en-US" sz="3600" i="1" dirty="0">
                <a:solidFill>
                  <a:schemeClr val="tx2">
                    <a:lumMod val="60000"/>
                    <a:lumOff val="40000"/>
                  </a:schemeClr>
                </a:solidFill>
              </a:rPr>
              <a:t>. </a:t>
            </a:r>
            <a:r>
              <a:rPr lang="ru-RU" sz="3600" i="1" dirty="0" smtClean="0">
                <a:solidFill>
                  <a:schemeClr val="tx2">
                    <a:lumMod val="60000"/>
                    <a:lumOff val="40000"/>
                  </a:schemeClr>
                </a:solidFill>
              </a:rPr>
              <a:t>Область использования</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41986" name="Picture 2" descr="https://habrastorage.org/files/c6f/f70/de5/c6ff70de55794bbfb4855dea661d5d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6" y="1772166"/>
            <a:ext cx="4610100" cy="445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06473" y="848836"/>
            <a:ext cx="4746627" cy="923330"/>
          </a:xfrm>
          <a:prstGeom prst="rect">
            <a:avLst/>
          </a:prstGeom>
          <a:noFill/>
        </p:spPr>
        <p:txBody>
          <a:bodyPr wrap="square" rtlCol="0">
            <a:spAutoFit/>
          </a:bodyPr>
          <a:lstStyle/>
          <a:p>
            <a:r>
              <a:rPr lang="ru-RU" dirty="0" smtClean="0"/>
              <a:t>Сравнение линейных алгоритмов и алгоритмов, основанных на деревьях решений:</a:t>
            </a:r>
            <a:endParaRPr lang="ru-RU" dirty="0"/>
          </a:p>
        </p:txBody>
      </p:sp>
      <p:sp>
        <p:nvSpPr>
          <p:cNvPr id="4" name="TextBox 3"/>
          <p:cNvSpPr txBox="1"/>
          <p:nvPr/>
        </p:nvSpPr>
        <p:spPr>
          <a:xfrm>
            <a:off x="6184900" y="941169"/>
            <a:ext cx="5435600" cy="3139321"/>
          </a:xfrm>
          <a:prstGeom prst="rect">
            <a:avLst/>
          </a:prstGeom>
          <a:noFill/>
        </p:spPr>
        <p:txBody>
          <a:bodyPr wrap="square" rtlCol="0">
            <a:spAutoFit/>
          </a:bodyPr>
          <a:lstStyle/>
          <a:p>
            <a:r>
              <a:rPr lang="ru-RU" dirty="0" smtClean="0"/>
              <a:t>Недостатки: </a:t>
            </a:r>
          </a:p>
          <a:p>
            <a:pPr marL="285750" indent="-285750">
              <a:buFont typeface="Arial" panose="020B0604020202020204" pitchFamily="34" charset="0"/>
              <a:buChar char="•"/>
            </a:pPr>
            <a:r>
              <a:rPr lang="ru-RU" dirty="0" smtClean="0"/>
              <a:t>Алгоритмы «локальны», не </a:t>
            </a:r>
            <a:r>
              <a:rPr lang="ru-RU" dirty="0"/>
              <a:t>могут обеспечить оптимальность всего дерева в </a:t>
            </a:r>
            <a:r>
              <a:rPr lang="ru-RU" dirty="0" smtClean="0"/>
              <a:t>целом</a:t>
            </a:r>
          </a:p>
          <a:p>
            <a:pPr marL="285750" indent="-285750">
              <a:buFont typeface="Arial" panose="020B0604020202020204" pitchFamily="34" charset="0"/>
              <a:buChar char="•"/>
            </a:pPr>
            <a:r>
              <a:rPr lang="ru-RU" dirty="0" smtClean="0"/>
              <a:t>Свойственна проблема «</a:t>
            </a:r>
            <a:r>
              <a:rPr lang="ru-RU" dirty="0" err="1" smtClean="0"/>
              <a:t>переобученности</a:t>
            </a:r>
            <a:r>
              <a:rPr lang="ru-RU" dirty="0" smtClean="0"/>
              <a:t>»</a:t>
            </a:r>
          </a:p>
          <a:p>
            <a:endParaRPr lang="ru-RU" dirty="0"/>
          </a:p>
          <a:p>
            <a:r>
              <a:rPr lang="ru-RU" dirty="0" smtClean="0"/>
              <a:t>Достоинства</a:t>
            </a:r>
          </a:p>
          <a:p>
            <a:pPr marL="285750" indent="-285750">
              <a:buFont typeface="Arial" panose="020B0604020202020204" pitchFamily="34" charset="0"/>
              <a:buChar char="•"/>
            </a:pPr>
            <a:r>
              <a:rPr lang="ru-RU" dirty="0"/>
              <a:t>Прост в понимании и </a:t>
            </a:r>
            <a:r>
              <a:rPr lang="ru-RU" dirty="0" smtClean="0"/>
              <a:t>интерпретации</a:t>
            </a:r>
          </a:p>
          <a:p>
            <a:pPr marL="285750" indent="-285750">
              <a:buFont typeface="Arial" panose="020B0604020202020204" pitchFamily="34" charset="0"/>
              <a:buChar char="•"/>
            </a:pPr>
            <a:r>
              <a:rPr lang="ru-RU" dirty="0"/>
              <a:t>Не требует </a:t>
            </a:r>
            <a:r>
              <a:rPr lang="ru-RU" dirty="0" smtClean="0"/>
              <a:t>предварительной обработки данных</a:t>
            </a:r>
          </a:p>
          <a:p>
            <a:pPr marL="285750" indent="-285750">
              <a:buFont typeface="Arial" panose="020B0604020202020204" pitchFamily="34" charset="0"/>
              <a:buChar char="•"/>
            </a:pPr>
            <a:r>
              <a:rPr lang="ru-RU" dirty="0"/>
              <a:t>Метод хорошо работает даже в том случае, если были нарушены первоначальные предположения, включенные в модель.</a:t>
            </a:r>
            <a:endParaRPr lang="ru-RU" dirty="0" smtClean="0"/>
          </a:p>
        </p:txBody>
      </p:sp>
    </p:spTree>
    <p:extLst>
      <p:ext uri="{BB962C8B-B14F-4D97-AF65-F5344CB8AC3E}">
        <p14:creationId xmlns:p14="http://schemas.microsoft.com/office/powerpoint/2010/main" val="1265092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smtClean="0">
                <a:solidFill>
                  <a:schemeClr val="tx2">
                    <a:lumMod val="60000"/>
                    <a:lumOff val="40000"/>
                  </a:schemeClr>
                </a:solidFill>
              </a:rPr>
              <a:t>Случайный лес (</a:t>
            </a:r>
            <a:r>
              <a:rPr lang="en-US" sz="3600" i="1" dirty="0" smtClean="0">
                <a:solidFill>
                  <a:schemeClr val="tx2">
                    <a:lumMod val="60000"/>
                    <a:lumOff val="40000"/>
                  </a:schemeClr>
                </a:solidFill>
              </a:rPr>
              <a:t>Random Forest)</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279400" y="1217396"/>
            <a:ext cx="11633200" cy="4049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0" tIns="47610" rIns="0" bIns="0" numCol="1" anchor="ctr" anchorCtr="0" compatLnSpc="1">
            <a:prstTxWarp prst="textNoShape">
              <a:avLst/>
            </a:prstTxWarp>
            <a:spAutoFit/>
          </a:bodyPr>
          <a:lstStyle/>
          <a:p>
            <a:pPr algn="just" fontAlgn="base">
              <a:spcBef>
                <a:spcPct val="0"/>
              </a:spcBef>
              <a:spcAft>
                <a:spcPct val="0"/>
              </a:spcAft>
            </a:pPr>
            <a:r>
              <a:rPr lang="ru-RU" sz="2000" dirty="0">
                <a:solidFill>
                  <a:srgbClr val="222222"/>
                </a:solidFill>
                <a:latin typeface="Arial" pitchFamily="34" charset="0"/>
                <a:cs typeface="Arial" pitchFamily="34" charset="0"/>
              </a:rPr>
              <a:t>Пусть обучающая выборка состоит из N примеров, размерность пространства признаков равна M, и задан параметр m</a:t>
            </a:r>
          </a:p>
          <a:p>
            <a:pPr marR="0" lvl="0" algn="just" defTabSz="914400" rtl="0" eaLnBrk="1" fontAlgn="base" latinLnBrk="0" hangingPunct="1">
              <a:spcBef>
                <a:spcPct val="0"/>
              </a:spcBef>
              <a:spcAft>
                <a:spcPct val="0"/>
              </a:spcAft>
              <a:buClrTx/>
              <a:buSzTx/>
              <a:tabLst/>
            </a:pPr>
            <a:r>
              <a:rPr kumimoji="0" lang="ru-RU" sz="2000" b="0" i="0" u="none" strike="noStrike" cap="none" normalizeH="0" baseline="0" dirty="0" smtClean="0">
                <a:ln>
                  <a:noFill/>
                </a:ln>
                <a:solidFill>
                  <a:srgbClr val="222222"/>
                </a:solidFill>
                <a:effectLst/>
                <a:latin typeface="Arial" pitchFamily="34" charset="0"/>
                <a:cs typeface="Arial" pitchFamily="34" charset="0"/>
              </a:rPr>
              <a:t>Все деревья комитета строятся независимо друг от друга по следующей процедуре:</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342900" indent="-342900" algn="just" eaLnBrk="0" fontAlgn="base" hangingPunct="0">
              <a:spcBef>
                <a:spcPct val="0"/>
              </a:spcBef>
              <a:spcAft>
                <a:spcPct val="0"/>
              </a:spcAft>
              <a:buFont typeface="+mj-lt"/>
              <a:buAutoNum type="arabicPeriod"/>
            </a:pPr>
            <a:r>
              <a:rPr kumimoji="0" lang="ru-RU" sz="2000" b="0" i="0" u="none" strike="noStrike" cap="none" normalizeH="0" baseline="0" dirty="0" smtClean="0">
                <a:ln>
                  <a:noFill/>
                </a:ln>
                <a:solidFill>
                  <a:srgbClr val="222222"/>
                </a:solidFill>
                <a:effectLst/>
                <a:latin typeface="Arial" pitchFamily="34" charset="0"/>
                <a:cs typeface="Arial" pitchFamily="34" charset="0"/>
              </a:rPr>
              <a:t>Сгенерируем случайную </a:t>
            </a:r>
            <a:r>
              <a:rPr kumimoji="0" lang="ru-RU" sz="2000" b="0" i="0" u="none" strike="noStrike" cap="none" normalizeH="0" baseline="0" dirty="0" err="1" smtClean="0">
                <a:ln>
                  <a:noFill/>
                </a:ln>
                <a:solidFill>
                  <a:srgbClr val="222222"/>
                </a:solidFill>
                <a:effectLst/>
                <a:latin typeface="Arial" pitchFamily="34" charset="0"/>
                <a:cs typeface="Arial" pitchFamily="34" charset="0"/>
              </a:rPr>
              <a:t>подвыборку</a:t>
            </a:r>
            <a:r>
              <a:rPr kumimoji="0" lang="ru-RU" sz="2000" b="0" i="0" u="none" strike="noStrike" cap="none" normalizeH="0" baseline="0" dirty="0" smtClean="0">
                <a:ln>
                  <a:noFill/>
                </a:ln>
                <a:solidFill>
                  <a:srgbClr val="222222"/>
                </a:solidFill>
                <a:effectLst/>
                <a:latin typeface="Arial" pitchFamily="34" charset="0"/>
                <a:cs typeface="Arial" pitchFamily="34" charset="0"/>
              </a:rPr>
              <a:t> </a:t>
            </a:r>
            <a:r>
              <a:rPr kumimoji="0" lang="ru-RU" sz="2000" b="1" i="0" u="none" strike="noStrike" cap="none" normalizeH="0" baseline="0" dirty="0" smtClean="0">
                <a:ln>
                  <a:noFill/>
                </a:ln>
                <a:solidFill>
                  <a:srgbClr val="222222"/>
                </a:solidFill>
                <a:effectLst/>
                <a:latin typeface="Arial" pitchFamily="34" charset="0"/>
                <a:cs typeface="Arial" pitchFamily="34" charset="0"/>
              </a:rPr>
              <a:t>с повторением</a:t>
            </a:r>
            <a:r>
              <a:rPr kumimoji="0" lang="ru-RU" sz="2000" b="0" i="0" u="none" strike="noStrike" cap="none" normalizeH="0" baseline="0" dirty="0" smtClean="0">
                <a:ln>
                  <a:noFill/>
                </a:ln>
                <a:solidFill>
                  <a:srgbClr val="222222"/>
                </a:solidFill>
                <a:effectLst/>
                <a:latin typeface="Arial" pitchFamily="34" charset="0"/>
                <a:cs typeface="Arial" pitchFamily="34" charset="0"/>
              </a:rPr>
              <a:t> размером </a:t>
            </a:r>
            <a:r>
              <a:rPr kumimoji="0" lang="ru-RU" sz="2000" b="0" i="1" u="none" strike="noStrike" cap="none" normalizeH="0" baseline="0" dirty="0" smtClean="0">
                <a:ln>
                  <a:noFill/>
                </a:ln>
                <a:solidFill>
                  <a:srgbClr val="222222"/>
                </a:solidFill>
                <a:effectLst/>
                <a:latin typeface="Arial" pitchFamily="34" charset="0"/>
                <a:cs typeface="Arial" pitchFamily="34" charset="0"/>
              </a:rPr>
              <a:t>N</a:t>
            </a:r>
            <a:r>
              <a:rPr kumimoji="0" lang="ru-RU" sz="2000" b="0" i="0" u="none" strike="noStrike" cap="none" normalizeH="0" baseline="0" dirty="0" smtClean="0">
                <a:ln>
                  <a:noFill/>
                </a:ln>
                <a:solidFill>
                  <a:srgbClr val="222222"/>
                </a:solidFill>
                <a:effectLst/>
                <a:latin typeface="Arial" pitchFamily="34" charset="0"/>
                <a:cs typeface="Arial" pitchFamily="34" charset="0"/>
              </a:rPr>
              <a:t> из обучающей выборки. (Таким образом, некоторые примеры попадут в неё несколько раз, а в среднем </a:t>
            </a:r>
            <a:r>
              <a:rPr lang="ru-RU" sz="2000" i="1" dirty="0">
                <a:solidFill>
                  <a:srgbClr val="222222"/>
                </a:solidFill>
                <a:latin typeface="Arial" pitchFamily="34" charset="0"/>
                <a:cs typeface="Arial" pitchFamily="34" charset="0"/>
              </a:rPr>
              <a:t>N</a:t>
            </a:r>
            <a:r>
              <a:rPr lang="en-US" sz="2000" i="1" dirty="0" smtClean="0">
                <a:solidFill>
                  <a:srgbClr val="222222"/>
                </a:solidFill>
                <a:latin typeface="Arial" pitchFamily="34" charset="0"/>
                <a:cs typeface="Arial" pitchFamily="34" charset="0"/>
              </a:rPr>
              <a:t>(1</a:t>
            </a:r>
            <a:r>
              <a:rPr lang="ru-RU" sz="2000" i="1" dirty="0" smtClean="0">
                <a:solidFill>
                  <a:srgbClr val="222222"/>
                </a:solidFill>
                <a:latin typeface="Arial" pitchFamily="34" charset="0"/>
                <a:cs typeface="Arial" pitchFamily="34" charset="0"/>
              </a:rPr>
              <a:t> </a:t>
            </a:r>
            <a:r>
              <a:rPr lang="en-US" sz="2000" i="1" dirty="0" smtClean="0">
                <a:solidFill>
                  <a:srgbClr val="222222"/>
                </a:solidFill>
                <a:latin typeface="Arial" pitchFamily="34" charset="0"/>
                <a:cs typeface="Arial" pitchFamily="34" charset="0"/>
              </a:rPr>
              <a:t>- 1/N)</a:t>
            </a:r>
            <a:r>
              <a:rPr lang="en-US" sz="2000" i="1" baseline="30000" dirty="0" smtClean="0">
                <a:solidFill>
                  <a:srgbClr val="222222"/>
                </a:solidFill>
                <a:latin typeface="Arial" pitchFamily="34" charset="0"/>
                <a:cs typeface="Arial" pitchFamily="34" charset="0"/>
              </a:rPr>
              <a:t>N</a:t>
            </a:r>
            <a:r>
              <a:rPr kumimoji="0" lang="ru-RU" sz="2000" b="0" i="0" u="none" strike="noStrike" cap="none" normalizeH="0" baseline="0" dirty="0" smtClean="0">
                <a:ln>
                  <a:noFill/>
                </a:ln>
                <a:solidFill>
                  <a:srgbClr val="222222"/>
                </a:solidFill>
                <a:effectLst/>
                <a:latin typeface="Arial" pitchFamily="34" charset="0"/>
                <a:cs typeface="Arial" pitchFamily="34" charset="0"/>
              </a:rPr>
              <a:t>,</a:t>
            </a:r>
            <a:r>
              <a:rPr kumimoji="0" lang="ru-RU" sz="2000" b="0" i="0" u="none" strike="noStrike" cap="none" normalizeH="0" dirty="0" smtClean="0">
                <a:ln>
                  <a:noFill/>
                </a:ln>
                <a:solidFill>
                  <a:srgbClr val="222222"/>
                </a:solidFill>
                <a:effectLst/>
                <a:latin typeface="Arial" pitchFamily="34" charset="0"/>
                <a:cs typeface="Arial" pitchFamily="34" charset="0"/>
              </a:rPr>
              <a:t> </a:t>
            </a:r>
            <a:r>
              <a:rPr kumimoji="0" lang="ru-RU" sz="2000" b="0" i="0" u="none" strike="noStrike" cap="none" normalizeH="0" baseline="0" dirty="0" smtClean="0">
                <a:ln>
                  <a:noFill/>
                </a:ln>
                <a:solidFill>
                  <a:srgbClr val="222222"/>
                </a:solidFill>
                <a:effectLst/>
                <a:latin typeface="Arial" pitchFamily="34" charset="0"/>
                <a:cs typeface="Arial" pitchFamily="34" charset="0"/>
              </a:rPr>
              <a:t>т.е. примерно </a:t>
            </a:r>
            <a:r>
              <a:rPr lang="ru-RU" sz="2000" i="1" dirty="0">
                <a:solidFill>
                  <a:srgbClr val="222222"/>
                </a:solidFill>
                <a:latin typeface="Arial" pitchFamily="34" charset="0"/>
                <a:cs typeface="Arial" pitchFamily="34" charset="0"/>
              </a:rPr>
              <a:t>N/</a:t>
            </a:r>
            <a:r>
              <a:rPr lang="en-US" sz="2000" i="1" dirty="0">
                <a:solidFill>
                  <a:srgbClr val="222222"/>
                </a:solidFill>
                <a:latin typeface="Arial" pitchFamily="34" charset="0"/>
                <a:cs typeface="Arial" pitchFamily="34" charset="0"/>
              </a:rPr>
              <a:t>e</a:t>
            </a:r>
            <a:r>
              <a:rPr lang="ru-RU" sz="2000" dirty="0">
                <a:solidFill>
                  <a:srgbClr val="222222"/>
                </a:solidFill>
                <a:latin typeface="Arial" pitchFamily="34" charset="0"/>
                <a:cs typeface="Arial" pitchFamily="34" charset="0"/>
              </a:rPr>
              <a:t> примеров не войдут в неё вообще)</a:t>
            </a:r>
          </a:p>
          <a:p>
            <a:pPr marL="342900" marR="0" indent="-342900" algn="just" eaLnBrk="0" fontAlgn="base" hangingPunct="0">
              <a:spcBef>
                <a:spcPct val="0"/>
              </a:spcBef>
              <a:spcAft>
                <a:spcPct val="0"/>
              </a:spcAft>
              <a:buClrTx/>
              <a:buSzTx/>
              <a:buFont typeface="+mj-lt"/>
              <a:buAutoNum type="arabicPeriod"/>
              <a:tabLst/>
            </a:pPr>
            <a:r>
              <a:rPr lang="en-US" sz="2000" dirty="0">
                <a:solidFill>
                  <a:srgbClr val="222222"/>
                </a:solidFill>
                <a:latin typeface="Arial" pitchFamily="34" charset="0"/>
                <a:cs typeface="Arial" pitchFamily="34" charset="0"/>
              </a:rPr>
              <a:t> </a:t>
            </a:r>
            <a:r>
              <a:rPr lang="ru-RU" sz="2000" dirty="0">
                <a:solidFill>
                  <a:srgbClr val="222222"/>
                </a:solidFill>
                <a:latin typeface="Arial" pitchFamily="34" charset="0"/>
                <a:cs typeface="Arial" pitchFamily="34" charset="0"/>
              </a:rPr>
              <a:t>Построим решающее дерево, классифицирующее примеры данной </a:t>
            </a:r>
            <a:r>
              <a:rPr lang="ru-RU" sz="2000" dirty="0" err="1">
                <a:solidFill>
                  <a:srgbClr val="222222"/>
                </a:solidFill>
                <a:latin typeface="Arial" pitchFamily="34" charset="0"/>
                <a:cs typeface="Arial" pitchFamily="34" charset="0"/>
              </a:rPr>
              <a:t>подвыборки</a:t>
            </a:r>
            <a:r>
              <a:rPr lang="ru-RU" sz="2000" dirty="0">
                <a:solidFill>
                  <a:srgbClr val="222222"/>
                </a:solidFill>
                <a:latin typeface="Arial" pitchFamily="34" charset="0"/>
                <a:cs typeface="Arial" pitchFamily="34" charset="0"/>
              </a:rPr>
              <a:t>, причём в ходе создания очередного узла дерева будем выбирать признак, на основе которого производится разбиение, не из всех M признаков, а лишь из m случайно выбранных. </a:t>
            </a:r>
          </a:p>
          <a:p>
            <a:pPr marL="342900" marR="0" lvl="0" indent="-342900" algn="just" eaLnBrk="0" fontAlgn="base" hangingPunct="0">
              <a:spcBef>
                <a:spcPct val="0"/>
              </a:spcBef>
              <a:spcAft>
                <a:spcPct val="0"/>
              </a:spcAft>
              <a:buClrTx/>
              <a:buSzTx/>
              <a:buFont typeface="+mj-lt"/>
              <a:buAutoNum type="arabicPeriod"/>
              <a:tabLst/>
            </a:pPr>
            <a:r>
              <a:rPr lang="en-US" sz="2000" dirty="0">
                <a:solidFill>
                  <a:srgbClr val="222222"/>
                </a:solidFill>
                <a:latin typeface="Arial" pitchFamily="34" charset="0"/>
                <a:cs typeface="Arial" pitchFamily="34" charset="0"/>
              </a:rPr>
              <a:t> </a:t>
            </a:r>
            <a:r>
              <a:rPr lang="ru-RU" sz="2000" dirty="0" smtClean="0">
                <a:solidFill>
                  <a:srgbClr val="222222"/>
                </a:solidFill>
                <a:latin typeface="Arial" pitchFamily="34" charset="0"/>
                <a:cs typeface="Arial" pitchFamily="34" charset="0"/>
              </a:rPr>
              <a:t>Проводится построение дерева</a:t>
            </a:r>
            <a:endParaRPr lang="en-US" sz="2000" dirty="0">
              <a:solidFill>
                <a:srgbClr val="222222"/>
              </a:solidFill>
              <a:latin typeface="Arial" pitchFamily="34" charset="0"/>
              <a:cs typeface="Arial" pitchFamily="34" charset="0"/>
            </a:endParaRPr>
          </a:p>
          <a:p>
            <a:pPr marR="0" lvl="0" algn="just" eaLnBrk="0" fontAlgn="base" hangingPunct="0">
              <a:spcBef>
                <a:spcPct val="0"/>
              </a:spcBef>
              <a:spcAft>
                <a:spcPct val="0"/>
              </a:spcAft>
              <a:buClrTx/>
              <a:buSzTx/>
              <a:tabLst/>
            </a:pPr>
            <a:r>
              <a:rPr lang="ru-RU" sz="2000" dirty="0" smtClean="0">
                <a:solidFill>
                  <a:srgbClr val="222222"/>
                </a:solidFill>
                <a:latin typeface="Arial" pitchFamily="34" charset="0"/>
                <a:cs typeface="Arial" pitchFamily="34" charset="0"/>
              </a:rPr>
              <a:t>Классификация </a:t>
            </a:r>
            <a:r>
              <a:rPr lang="ru-RU" sz="2000" dirty="0">
                <a:solidFill>
                  <a:srgbClr val="222222"/>
                </a:solidFill>
                <a:latin typeface="Arial" pitchFamily="34" charset="0"/>
                <a:cs typeface="Arial" pitchFamily="34" charset="0"/>
              </a:rPr>
              <a:t>объектов проводится путём голосования: каждое дерево комитета относит классифицируемый объект к одному из классов, и побеждает класс, за который проголосовало наибольшее число деревьев.</a:t>
            </a:r>
          </a:p>
        </p:txBody>
      </p:sp>
      <p:sp>
        <p:nvSpPr>
          <p:cNvPr id="9" name="AutoShape 3" descr="{\displaystyle (1-1/N)^{N}}"/>
          <p:cNvSpPr>
            <a:spLocks noChangeAspect="1" noChangeArrowheads="1"/>
          </p:cNvSpPr>
          <p:nvPr/>
        </p:nvSpPr>
        <p:spPr bwMode="auto">
          <a:xfrm>
            <a:off x="104171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151135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7081"/>
            <a:ext cx="11713034" cy="694418"/>
          </a:xfrm>
        </p:spPr>
        <p:txBody>
          <a:bodyPr>
            <a:noAutofit/>
          </a:bodyPr>
          <a:lstStyle/>
          <a:p>
            <a:r>
              <a:rPr lang="ru-RU" sz="3600" i="1" dirty="0" smtClean="0">
                <a:solidFill>
                  <a:schemeClr val="tx2">
                    <a:lumMod val="60000"/>
                    <a:lumOff val="40000"/>
                  </a:schemeClr>
                </a:solidFill>
              </a:rPr>
              <a:t>Метод опорных векторов (</a:t>
            </a:r>
            <a:r>
              <a:rPr lang="en-US" sz="3600" i="1" dirty="0" smtClean="0">
                <a:solidFill>
                  <a:schemeClr val="tx2">
                    <a:lumMod val="60000"/>
                    <a:lumOff val="40000"/>
                  </a:schemeClr>
                </a:solidFill>
              </a:rPr>
              <a:t>SVM</a:t>
            </a:r>
            <a:r>
              <a:rPr lang="ru-RU" sz="3600" i="1" dirty="0" smtClean="0">
                <a:solidFill>
                  <a:schemeClr val="tx2">
                    <a:lumMod val="60000"/>
                    <a:lumOff val="40000"/>
                  </a:schemeClr>
                </a:solidFill>
              </a:rPr>
              <a:t>,</a:t>
            </a:r>
            <a:r>
              <a:rPr lang="en-US" sz="3600" i="1" dirty="0" smtClean="0">
                <a:solidFill>
                  <a:schemeClr val="tx2">
                    <a:lumMod val="60000"/>
                    <a:lumOff val="40000"/>
                  </a:schemeClr>
                </a:solidFill>
              </a:rPr>
              <a:t> Support Vector Machine</a:t>
            </a:r>
            <a:r>
              <a:rPr lang="ru-RU" sz="3600" i="1" dirty="0" smtClean="0">
                <a:solidFill>
                  <a:schemeClr val="tx2">
                    <a:lumMod val="60000"/>
                    <a:lumOff val="40000"/>
                  </a:schemeClr>
                </a:solidFill>
              </a:rPr>
              <a:t>)</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8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89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AutoShape 3" descr="{\displaystyle (1-1/N)^{N}}"/>
          <p:cNvSpPr>
            <a:spLocks noChangeAspect="1" noChangeArrowheads="1"/>
          </p:cNvSpPr>
          <p:nvPr/>
        </p:nvSpPr>
        <p:spPr bwMode="auto">
          <a:xfrm>
            <a:off x="104171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 name="Прямоугольник 1"/>
          <p:cNvSpPr/>
          <p:nvPr/>
        </p:nvSpPr>
        <p:spPr>
          <a:xfrm>
            <a:off x="584200" y="891180"/>
            <a:ext cx="10985500" cy="1477328"/>
          </a:xfrm>
          <a:prstGeom prst="rect">
            <a:avLst/>
          </a:prstGeom>
        </p:spPr>
        <p:txBody>
          <a:bodyPr wrap="square">
            <a:spAutoFit/>
          </a:bodyPr>
          <a:lstStyle/>
          <a:p>
            <a:pPr algn="just"/>
            <a:r>
              <a:rPr lang="ru-RU" dirty="0" smtClean="0"/>
              <a:t>Алгоритм предложен в </a:t>
            </a:r>
            <a:r>
              <a:rPr lang="ru-RU" dirty="0"/>
              <a:t>1963 году Владимиром </a:t>
            </a:r>
            <a:r>
              <a:rPr lang="ru-RU" dirty="0" err="1"/>
              <a:t>Вапником</a:t>
            </a:r>
            <a:r>
              <a:rPr lang="ru-RU" dirty="0"/>
              <a:t> и Алексеем </a:t>
            </a:r>
            <a:r>
              <a:rPr lang="ru-RU" dirty="0" err="1" smtClean="0"/>
              <a:t>Червоненкисом</a:t>
            </a:r>
            <a:r>
              <a:rPr lang="ru-RU" dirty="0" smtClean="0"/>
              <a:t>.</a:t>
            </a:r>
            <a:r>
              <a:rPr lang="ru-RU" dirty="0"/>
              <a:t> </a:t>
            </a:r>
            <a:r>
              <a:rPr lang="ru-RU" dirty="0" smtClean="0"/>
              <a:t>Основная </a:t>
            </a:r>
            <a:r>
              <a:rPr lang="ru-RU" dirty="0"/>
              <a:t>идея метода — перевод исходных векторов в пространство более высокой размерности и поиск разделяющей гиперплоскости с максимальным зазором в этом пространстве</a:t>
            </a:r>
            <a:r>
              <a:rPr lang="ru-RU" dirty="0" smtClean="0"/>
              <a:t>.</a:t>
            </a:r>
            <a:r>
              <a:rPr lang="en-US" dirty="0" smtClean="0"/>
              <a:t> </a:t>
            </a:r>
            <a:r>
              <a:rPr lang="ru-RU" dirty="0"/>
              <a:t>Две параллельных гиперплоскости строятся по обеим сторонам гиперплоскости, разделяющей классы. Разделяющей гиперплоскостью будет гиперплоскость, </a:t>
            </a:r>
            <a:r>
              <a:rPr lang="ru-RU" dirty="0" err="1"/>
              <a:t>максимизирующая</a:t>
            </a:r>
            <a:r>
              <a:rPr lang="ru-RU" dirty="0"/>
              <a:t> расстояние до двух параллельных гиперплоскостей. </a:t>
            </a:r>
          </a:p>
        </p:txBody>
      </p:sp>
      <p:pic>
        <p:nvPicPr>
          <p:cNvPr id="44037" name="Picture 5" descr="http://rnd.azoft.com/wp-content/uploads_rnd/2015/07/support-vector-machines-method-7-1024x714.png"/>
          <p:cNvPicPr>
            <a:picLocks noChangeAspect="1" noChangeArrowheads="1"/>
          </p:cNvPicPr>
          <p:nvPr/>
        </p:nvPicPr>
        <p:blipFill rotWithShape="1">
          <a:blip r:embed="rId3">
            <a:extLst>
              <a:ext uri="{28A0092B-C50C-407E-A947-70E740481C1C}">
                <a14:useLocalDpi xmlns:a14="http://schemas.microsoft.com/office/drawing/2010/main" val="0"/>
              </a:ext>
            </a:extLst>
          </a:blip>
          <a:srcRect t="15690"/>
          <a:stretch/>
        </p:blipFill>
        <p:spPr bwMode="auto">
          <a:xfrm>
            <a:off x="5295901" y="2325026"/>
            <a:ext cx="7010400" cy="4121130"/>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584200" y="2578521"/>
            <a:ext cx="6480629" cy="1477328"/>
          </a:xfrm>
          <a:prstGeom prst="rect">
            <a:avLst/>
          </a:prstGeom>
        </p:spPr>
        <p:txBody>
          <a:bodyPr wrap="square">
            <a:spAutoFit/>
          </a:bodyPr>
          <a:lstStyle/>
          <a:p>
            <a:r>
              <a:rPr lang="ru-RU" dirty="0"/>
              <a:t>Метод опорных векторов строит </a:t>
            </a:r>
            <a:r>
              <a:rPr lang="ru-RU" dirty="0" smtClean="0"/>
              <a:t>классифицирующую</a:t>
            </a:r>
          </a:p>
          <a:p>
            <a:r>
              <a:rPr lang="ru-RU" dirty="0" smtClean="0"/>
              <a:t>функцию </a:t>
            </a:r>
            <a:r>
              <a:rPr lang="ru-RU" dirty="0"/>
              <a:t>F в </a:t>
            </a:r>
            <a:r>
              <a:rPr lang="ru-RU" dirty="0" smtClean="0"/>
              <a:t>виде</a:t>
            </a:r>
            <a:r>
              <a:rPr lang="en-US" dirty="0" smtClean="0"/>
              <a:t>:</a:t>
            </a:r>
            <a:endParaRPr lang="ru-RU" dirty="0" smtClean="0"/>
          </a:p>
          <a:p>
            <a:endParaRPr lang="en-US" dirty="0" smtClean="0"/>
          </a:p>
          <a:p>
            <a:r>
              <a:rPr lang="ru-RU" dirty="0" smtClean="0"/>
              <a:t>где w </a:t>
            </a:r>
            <a:r>
              <a:rPr lang="ru-RU" dirty="0"/>
              <a:t>— нормальный вектор к </a:t>
            </a:r>
            <a:r>
              <a:rPr lang="ru-RU" dirty="0" smtClean="0"/>
              <a:t>разделяющей</a:t>
            </a:r>
          </a:p>
          <a:p>
            <a:r>
              <a:rPr lang="ru-RU" dirty="0" smtClean="0"/>
              <a:t>гиперплоскости</a:t>
            </a:r>
            <a:r>
              <a:rPr lang="ru-RU" dirty="0"/>
              <a:t>, b — вспомогательный параметр</a:t>
            </a:r>
          </a:p>
        </p:txBody>
      </p:sp>
      <p:sp>
        <p:nvSpPr>
          <p:cNvPr id="23" name="TextBox 22"/>
          <p:cNvSpPr txBox="1"/>
          <p:nvPr/>
        </p:nvSpPr>
        <p:spPr>
          <a:xfrm>
            <a:off x="596900" y="4980198"/>
            <a:ext cx="5265031" cy="923330"/>
          </a:xfrm>
          <a:prstGeom prst="rect">
            <a:avLst/>
          </a:prstGeom>
          <a:noFill/>
        </p:spPr>
        <p:txBody>
          <a:bodyPr wrap="none" rtlCol="0">
            <a:spAutoFit/>
          </a:bodyPr>
          <a:lstStyle/>
          <a:p>
            <a:r>
              <a:rPr lang="ru-RU" dirty="0" smtClean="0"/>
              <a:t>Далее выбираются такие </a:t>
            </a:r>
            <a:r>
              <a:rPr lang="en-US" dirty="0" smtClean="0"/>
              <a:t>w</a:t>
            </a:r>
            <a:r>
              <a:rPr lang="ru-RU" dirty="0" smtClean="0"/>
              <a:t> и </a:t>
            </a:r>
            <a:r>
              <a:rPr lang="en-US" dirty="0" smtClean="0"/>
              <a:t>b, </a:t>
            </a:r>
            <a:r>
              <a:rPr lang="ru-RU" dirty="0" smtClean="0"/>
              <a:t>которые</a:t>
            </a:r>
          </a:p>
          <a:p>
            <a:r>
              <a:rPr lang="ru-RU" dirty="0" smtClean="0"/>
              <a:t> </a:t>
            </a:r>
          </a:p>
          <a:p>
            <a:r>
              <a:rPr lang="ru-RU" dirty="0" smtClean="0"/>
              <a:t>максимизируют расстояние          до каждого класса</a:t>
            </a:r>
            <a:endParaRPr lang="ru-RU" dirty="0"/>
          </a:p>
        </p:txBody>
      </p:sp>
      <p:graphicFrame>
        <p:nvGraphicFramePr>
          <p:cNvPr id="24" name="Объект 23"/>
          <p:cNvGraphicFramePr>
            <a:graphicFrameLocks noChangeAspect="1"/>
          </p:cNvGraphicFramePr>
          <p:nvPr>
            <p:extLst>
              <p:ext uri="{D42A27DB-BD31-4B8C-83A1-F6EECF244321}">
                <p14:modId xmlns:p14="http://schemas.microsoft.com/office/powerpoint/2010/main" val="1382006396"/>
              </p:ext>
            </p:extLst>
          </p:nvPr>
        </p:nvGraphicFramePr>
        <p:xfrm>
          <a:off x="3500549" y="5456377"/>
          <a:ext cx="411049" cy="518866"/>
        </p:xfrm>
        <a:graphic>
          <a:graphicData uri="http://schemas.openxmlformats.org/presentationml/2006/ole">
            <mc:AlternateContent xmlns:mc="http://schemas.openxmlformats.org/markup-compatibility/2006">
              <mc:Choice xmlns:v="urn:schemas-microsoft-com:vml" Requires="v">
                <p:oleObj spid="_x0000_s44073" name="Формула" r:id="rId4" imgW="342720" imgH="419040" progId="Equation.3">
                  <p:embed/>
                </p:oleObj>
              </mc:Choice>
              <mc:Fallback>
                <p:oleObj name="Формула" r:id="rId4" imgW="342720" imgH="419040" progId="Equation.3">
                  <p:embed/>
                  <p:pic>
                    <p:nvPicPr>
                      <p:cNvPr id="0" name="Объект 3"/>
                      <p:cNvPicPr>
                        <a:picLocks noChangeAspect="1" noChangeArrowheads="1"/>
                      </p:cNvPicPr>
                      <p:nvPr/>
                    </p:nvPicPr>
                    <p:blipFill>
                      <a:blip r:embed="rId5"/>
                      <a:srcRect/>
                      <a:stretch>
                        <a:fillRect/>
                      </a:stretch>
                    </p:blipFill>
                    <p:spPr bwMode="auto">
                      <a:xfrm>
                        <a:off x="3500549" y="5456377"/>
                        <a:ext cx="411049" cy="518866"/>
                      </a:xfrm>
                      <a:prstGeom prst="rect">
                        <a:avLst/>
                      </a:prstGeom>
                      <a:noFill/>
                      <a:ln>
                        <a:noFill/>
                      </a:ln>
                    </p:spPr>
                  </p:pic>
                </p:oleObj>
              </mc:Fallback>
            </mc:AlternateContent>
          </a:graphicData>
        </a:graphic>
      </p:graphicFrame>
      <p:pic>
        <p:nvPicPr>
          <p:cNvPr id="38" name="Рисунок 37" descr="https://habrastorage.org/storage/habraeffect/9e/39/9e39396ca18b921d9afbef6d92607ddb.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2653" y="3052269"/>
            <a:ext cx="2633248" cy="276066"/>
          </a:xfrm>
          <a:prstGeom prst="rect">
            <a:avLst/>
          </a:prstGeom>
          <a:noFill/>
          <a:ln>
            <a:noFill/>
          </a:ln>
        </p:spPr>
      </p:pic>
    </p:spTree>
    <p:extLst>
      <p:ext uri="{BB962C8B-B14F-4D97-AF65-F5344CB8AC3E}">
        <p14:creationId xmlns:p14="http://schemas.microsoft.com/office/powerpoint/2010/main" val="188636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2">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6904</TotalTime>
  <Words>885</Words>
  <Application>Microsoft Office PowerPoint</Application>
  <PresentationFormat>Произвольный</PresentationFormat>
  <Paragraphs>121</Paragraphs>
  <Slides>15</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15</vt:i4>
      </vt:variant>
    </vt:vector>
  </HeadingPairs>
  <TitlesOfParts>
    <vt:vector size="17" baseType="lpstr">
      <vt:lpstr>Тема Office</vt:lpstr>
      <vt:lpstr>Формула</vt:lpstr>
      <vt:lpstr>Обзор методов машинного обучения</vt:lpstr>
      <vt:lpstr>Метод потенциальных функций</vt:lpstr>
      <vt:lpstr>Метод деревьев решений</vt:lpstr>
      <vt:lpstr>Метод деревьев решений. Критерий прироста информации</vt:lpstr>
      <vt:lpstr>Метод деревьев решений. Меры неоднородности</vt:lpstr>
      <vt:lpstr>Метод деревьев решений. Пример разбиения </vt:lpstr>
      <vt:lpstr>Метод деревьев решений. Область использования</vt:lpstr>
      <vt:lpstr>Случайный лес (Random Forest)</vt:lpstr>
      <vt:lpstr>Метод опорных векторов (SVM, Support Vector Machine)</vt:lpstr>
      <vt:lpstr>Метод опорных векторов. Линейная неразделимость</vt:lpstr>
      <vt:lpstr>Логистическая регрессия</vt:lpstr>
      <vt:lpstr>Сравнение методов на разных типах выборок</vt:lpstr>
      <vt:lpstr>Тематическое моделирование</vt:lpstr>
      <vt:lpstr>Тематическое моделирование</vt:lpstr>
      <vt:lpstr>Тематическое моделирование</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Администратор</dc:creator>
  <cp:lastModifiedBy>Andrey</cp:lastModifiedBy>
  <cp:revision>139</cp:revision>
  <dcterms:created xsi:type="dcterms:W3CDTF">2017-09-07T11:29:30Z</dcterms:created>
  <dcterms:modified xsi:type="dcterms:W3CDTF">2017-11-02T15:18:14Z</dcterms:modified>
</cp:coreProperties>
</file>