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84" r:id="rId1"/>
  </p:sldMasterIdLst>
  <p:notesMasterIdLst>
    <p:notesMasterId r:id="rId28"/>
  </p:notesMasterIdLst>
  <p:sldIdLst>
    <p:sldId id="278" r:id="rId2"/>
    <p:sldId id="280" r:id="rId3"/>
    <p:sldId id="283" r:id="rId4"/>
    <p:sldId id="284" r:id="rId5"/>
    <p:sldId id="279" r:id="rId6"/>
    <p:sldId id="286" r:id="rId7"/>
    <p:sldId id="287" r:id="rId8"/>
    <p:sldId id="288" r:id="rId9"/>
    <p:sldId id="285" r:id="rId10"/>
    <p:sldId id="289" r:id="rId11"/>
    <p:sldId id="282" r:id="rId12"/>
    <p:sldId id="290" r:id="rId13"/>
    <p:sldId id="291" r:id="rId14"/>
    <p:sldId id="292" r:id="rId15"/>
    <p:sldId id="293" r:id="rId16"/>
    <p:sldId id="294" r:id="rId17"/>
    <p:sldId id="298" r:id="rId18"/>
    <p:sldId id="296" r:id="rId19"/>
    <p:sldId id="299" r:id="rId20"/>
    <p:sldId id="300" r:id="rId21"/>
    <p:sldId id="301" r:id="rId22"/>
    <p:sldId id="302" r:id="rId23"/>
    <p:sldId id="304" r:id="rId24"/>
    <p:sldId id="303" r:id="rId25"/>
    <p:sldId id="306" r:id="rId26"/>
    <p:sldId id="305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-2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82DC0-A7C2-4D6B-A659-1A08DD2913BE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2D4C4-7928-4C84-9E39-9F4E98165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83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2731-384D-4614-90F0-A7C4445C0286}" type="datetime1">
              <a:rPr lang="ru-RU" smtClean="0"/>
              <a:t>03.11.2017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6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1BCA-673D-4BB5-AF18-6D8B9EB75D71}" type="datetime1">
              <a:rPr lang="ru-RU" smtClean="0"/>
              <a:t>03.11.2017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88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5600" y="274651"/>
            <a:ext cx="36576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51"/>
            <a:ext cx="10769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1246-C48C-4877-B0C0-BF141933AE02}" type="datetime1">
              <a:rPr lang="ru-RU" smtClean="0"/>
              <a:t>03.11.2017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66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3000-0F97-42E0-89EC-0A41D7954ACD}" type="datetime1">
              <a:rPr lang="ru-RU" smtClean="0"/>
              <a:t>03.11.2017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06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FC51-B26A-439A-BFA1-B9817BBA6F2A}" type="datetime1">
              <a:rPr lang="ru-RU" smtClean="0"/>
              <a:t>03.11.2017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3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DA4E-16D4-4250-B79E-2A00049319CE}" type="datetime1">
              <a:rPr lang="ru-RU" smtClean="0"/>
              <a:t>03.11.2017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07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F3B5-4146-468F-9A81-441332E78F98}" type="datetime1">
              <a:rPr lang="ru-RU" smtClean="0"/>
              <a:t>03.11.2017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24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5C3-C02B-4865-965E-45D54BB6B06C}" type="datetime1">
              <a:rPr lang="ru-RU" smtClean="0"/>
              <a:t>03.11.2017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20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4B80-DAEE-4568-AAA6-A6422A4A9045}" type="datetime1">
              <a:rPr lang="ru-RU" smtClean="0"/>
              <a:t>03.11.2017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36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9634-1035-4E09-9E99-87FB4014131B}" type="datetime1">
              <a:rPr lang="ru-RU" smtClean="0"/>
              <a:t>03.11.2017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43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4CAA-9854-4B43-862B-95AD237E742A}" type="datetime1">
              <a:rPr lang="ru-RU" smtClean="0"/>
              <a:t>03.11.2017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63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3EB70-923A-483B-822B-0E409CB5E742}" type="datetime1">
              <a:rPr lang="ru-RU" smtClean="0"/>
              <a:t>03.11.2017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6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64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42"/>
            <a:ext cx="10972800" cy="1583187"/>
          </a:xfrm>
        </p:spPr>
        <p:txBody>
          <a:bodyPr>
            <a:normAutofit/>
          </a:bodyPr>
          <a:lstStyle/>
          <a:p>
            <a:r>
              <a:rPr lang="ru-RU" sz="4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Кластеризация данных</a:t>
            </a:r>
            <a:endParaRPr lang="ru-RU" sz="4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3556004"/>
            <a:ext cx="10972800" cy="257016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Курс «Интеллектуальные информационные системы»</a:t>
            </a:r>
          </a:p>
          <a:p>
            <a:pPr marL="0" indent="0" algn="ctr">
              <a:buNone/>
            </a:pPr>
            <a:r>
              <a:rPr lang="ru-RU" dirty="0" smtClean="0"/>
              <a:t>Кафедра управления и информатики НИУ «МЭИ»</a:t>
            </a:r>
          </a:p>
          <a:p>
            <a:pPr marL="0" indent="0" algn="ctr">
              <a:buNone/>
            </a:pPr>
            <a:r>
              <a:rPr lang="ru-RU" dirty="0" smtClean="0"/>
              <a:t>Осень 2017 г.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75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485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Качество кластеризации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10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115327"/>
              </p:ext>
            </p:extLst>
          </p:nvPr>
        </p:nvGraphicFramePr>
        <p:xfrm>
          <a:off x="954088" y="1055688"/>
          <a:ext cx="435292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5" name="Формула" r:id="rId3" imgW="1993680" imgH="457200" progId="Equation.3">
                  <p:embed/>
                </p:oleObj>
              </mc:Choice>
              <mc:Fallback>
                <p:oleObj name="Формула" r:id="rId3" imgW="1993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1055688"/>
                        <a:ext cx="435292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059083"/>
              </p:ext>
            </p:extLst>
          </p:nvPr>
        </p:nvGraphicFramePr>
        <p:xfrm>
          <a:off x="900113" y="2935288"/>
          <a:ext cx="352266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6" name="Формула" r:id="rId5" imgW="1612800" imgH="457200" progId="Equation.3">
                  <p:embed/>
                </p:oleObj>
              </mc:Choice>
              <mc:Fallback>
                <p:oleObj name="Формула" r:id="rId5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35288"/>
                        <a:ext cx="3522662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697311"/>
              </p:ext>
            </p:extLst>
          </p:nvPr>
        </p:nvGraphicFramePr>
        <p:xfrm>
          <a:off x="6318250" y="1331913"/>
          <a:ext cx="336550" cy="40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7" name="Формула" r:id="rId7" imgW="190440" imgH="228600" progId="Equation.3">
                  <p:embed/>
                </p:oleObj>
              </mc:Choice>
              <mc:Fallback>
                <p:oleObj name="Формула" r:id="rId7" imgW="1904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18250" y="1331913"/>
                        <a:ext cx="336550" cy="403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261100" y="1357868"/>
            <a:ext cx="452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- </a:t>
            </a:r>
            <a:r>
              <a:rPr lang="ru-RU" dirty="0" smtClean="0"/>
              <a:t>Центр масс кластера </a:t>
            </a:r>
            <a:r>
              <a:rPr lang="en-US" dirty="0" smtClean="0"/>
              <a:t>k</a:t>
            </a:r>
          </a:p>
          <a:p>
            <a:r>
              <a:rPr lang="en-US" dirty="0" err="1" smtClean="0"/>
              <a:t>N</a:t>
            </a:r>
            <a:r>
              <a:rPr lang="en-US" sz="1200" dirty="0" err="1" smtClean="0"/>
              <a:t>k</a:t>
            </a:r>
            <a:r>
              <a:rPr lang="en-US" dirty="0" smtClean="0"/>
              <a:t>   -</a:t>
            </a:r>
            <a:r>
              <a:rPr lang="ru-RU" dirty="0" smtClean="0"/>
              <a:t> Размер</a:t>
            </a:r>
            <a:r>
              <a:rPr lang="en-US" dirty="0" smtClean="0"/>
              <a:t> </a:t>
            </a:r>
            <a:r>
              <a:rPr lang="ru-RU" dirty="0" smtClean="0"/>
              <a:t>кластера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27100" y="762000"/>
            <a:ext cx="490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Сумма средних </a:t>
            </a:r>
            <a:r>
              <a:rPr lang="ru-RU" b="1" dirty="0" err="1" smtClean="0"/>
              <a:t>внутрикластерных</a:t>
            </a:r>
            <a:r>
              <a:rPr lang="ru-RU" b="1" dirty="0" smtClean="0"/>
              <a:t> расстояний:</a:t>
            </a:r>
            <a:endParaRPr lang="ru-R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27100" y="2654300"/>
            <a:ext cx="378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Сумма </a:t>
            </a:r>
            <a:r>
              <a:rPr lang="ru-RU" b="1" dirty="0" err="1" smtClean="0"/>
              <a:t>межкластерных</a:t>
            </a:r>
            <a:r>
              <a:rPr lang="ru-RU" b="1" dirty="0" smtClean="0"/>
              <a:t> расстояний: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616700" y="2654300"/>
            <a:ext cx="291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Обобщенный функционал:</a:t>
            </a:r>
            <a:endParaRPr lang="ru-RU" b="1" dirty="0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707609"/>
              </p:ext>
            </p:extLst>
          </p:nvPr>
        </p:nvGraphicFramePr>
        <p:xfrm>
          <a:off x="6616700" y="3076575"/>
          <a:ext cx="213518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8" name="Формула" r:id="rId9" imgW="977760" imgH="431640" progId="Equation.3">
                  <p:embed/>
                </p:oleObj>
              </mc:Choice>
              <mc:Fallback>
                <p:oleObj name="Формула" r:id="rId9" imgW="977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3076575"/>
                        <a:ext cx="2135187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17550" y="4776857"/>
            <a:ext cx="10756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 задачах кластеризации текстов качество кластеризации можем косвенно оценить по наиболее частотным терминам, встречающимся в классе. Т.е. мы могли бы дать название каждому кластеру исходя из наиболее частотных терминов.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1918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485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Алгоритмы кластеризации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11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469156" y="1143000"/>
            <a:ext cx="462684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Иерархические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/>
              <a:t>Агломеративная</a:t>
            </a:r>
            <a:r>
              <a:rPr lang="ru-RU" sz="2400" dirty="0" smtClean="0"/>
              <a:t> </a:t>
            </a:r>
            <a:r>
              <a:rPr lang="ru-RU" sz="2400" dirty="0"/>
              <a:t>кластеризация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/>
              <a:t>Дивизимная</a:t>
            </a:r>
            <a:r>
              <a:rPr lang="ru-RU" sz="2400" dirty="0" smtClean="0"/>
              <a:t> кластеризация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r>
              <a:rPr lang="ru-RU" sz="2400" dirty="0" smtClean="0"/>
              <a:t>Статистические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К-средних (</a:t>
            </a:r>
            <a:r>
              <a:rPr lang="en-US" sz="2400" dirty="0" smtClean="0"/>
              <a:t>k-means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ЕМ-алгоритмы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Алгоритм </a:t>
            </a:r>
            <a:r>
              <a:rPr lang="en-US" sz="2400" dirty="0" smtClean="0"/>
              <a:t>FOREL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r>
              <a:rPr lang="ru-RU" sz="2400" dirty="0" smtClean="0"/>
              <a:t>Сети </a:t>
            </a:r>
            <a:r>
              <a:rPr lang="ru-RU" sz="2400" dirty="0" err="1" smtClean="0"/>
              <a:t>Кохонена</a:t>
            </a:r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2500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485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Иерархические алгоритмы кластеризации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12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711200" y="847636"/>
            <a:ext cx="10934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Среди алгоритмов иерархической кластеризации различаются два основных </a:t>
            </a:r>
            <a:r>
              <a:rPr lang="ru-RU" dirty="0" smtClean="0"/>
              <a:t>типа</a:t>
            </a:r>
            <a:r>
              <a:rPr lang="ru-RU" dirty="0"/>
              <a:t>. </a:t>
            </a:r>
            <a:r>
              <a:rPr lang="ru-RU" dirty="0" err="1"/>
              <a:t>Дивизимные</a:t>
            </a:r>
            <a:r>
              <a:rPr lang="ru-RU" dirty="0"/>
              <a:t> или нисходящие алгоритмы разбивают выборку на всё более и более мелкие кластеры. Более распространены </a:t>
            </a:r>
            <a:r>
              <a:rPr lang="ru-RU" dirty="0" err="1" smtClean="0"/>
              <a:t>агломеративные</a:t>
            </a:r>
            <a:r>
              <a:rPr lang="ru-RU" dirty="0" smtClean="0"/>
              <a:t> </a:t>
            </a:r>
            <a:r>
              <a:rPr lang="ru-RU" dirty="0"/>
              <a:t>или восходящие </a:t>
            </a:r>
            <a:r>
              <a:rPr lang="ru-RU" dirty="0" smtClean="0"/>
              <a:t>алгоритмы</a:t>
            </a:r>
            <a:r>
              <a:rPr lang="ru-RU" dirty="0"/>
              <a:t>, в которых объекты объединяются во всё более и более крупные кластеры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749300" y="2081600"/>
                <a:ext cx="1093470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Сначала каждый объект считается отдельным кластером. Для одноэлементных кластеров естественным образом определяется функция расстояния </a:t>
                </a:r>
              </a:p>
              <a:p>
                <a:endParaRPr lang="ru-RU" dirty="0"/>
              </a:p>
              <a:p>
                <a:r>
                  <a:rPr lang="ru-RU" dirty="0"/>
                  <a:t>Затем запускается процесс слияний. На каждой итерации вместо пары самых близких кластеров U и V образуется новый кластер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W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U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00" y="2081600"/>
                <a:ext cx="10934700" cy="1477328"/>
              </a:xfrm>
              <a:prstGeom prst="rect">
                <a:avLst/>
              </a:prstGeom>
              <a:blipFill rotWithShape="1">
                <a:blip r:embed="rId3"/>
                <a:stretch>
                  <a:fillRect l="-502" t="-2058" b="-5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03692"/>
              </p:ext>
            </p:extLst>
          </p:nvPr>
        </p:nvGraphicFramePr>
        <p:xfrm>
          <a:off x="5169996" y="2379365"/>
          <a:ext cx="862504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8" name="Формула" r:id="rId4" imgW="583920" imgH="241200" progId="Equation.3">
                  <p:embed/>
                </p:oleObj>
              </mc:Choice>
              <mc:Fallback>
                <p:oleObj name="Формула" r:id="rId4" imgW="583920" imgH="241200" progId="Equation.3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9996" y="2379365"/>
                        <a:ext cx="862504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749300" y="3558928"/>
                <a:ext cx="108966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Расстояние от нового кластера W до любого другого кластера S вычисляется по расстояниям R(U</a:t>
                </a:r>
                <a:r>
                  <a:rPr lang="ru-RU" dirty="0"/>
                  <a:t>, V ), R(U, S) и R(V, S</a:t>
                </a:r>
                <a:r>
                  <a:rPr lang="ru-RU" dirty="0" smtClean="0"/>
                  <a:t>):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𝛾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𝑅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|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00" y="3558928"/>
                <a:ext cx="10896600" cy="1200329"/>
              </a:xfrm>
              <a:prstGeom prst="rect">
                <a:avLst/>
              </a:prstGeom>
              <a:blipFill rotWithShape="1">
                <a:blip r:embed="rId6"/>
                <a:stretch>
                  <a:fillRect l="-504" t="-2538" r="-8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54100" y="4635500"/>
                <a:ext cx="3813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𝑢</m:t>
                        </m:r>
                      </m:sub>
                    </m:sSub>
                    <m:r>
                      <a:rPr lang="ru-RU" b="0" i="0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 числовые параметры</a:t>
                </a:r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4635500"/>
                <a:ext cx="381341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440" t="-8197" r="-8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749300" y="5127536"/>
            <a:ext cx="10934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Эта универсальная формула обобщает </a:t>
            </a:r>
            <a:r>
              <a:rPr lang="ru-RU" dirty="0" smtClean="0"/>
              <a:t>практически </a:t>
            </a:r>
            <a:r>
              <a:rPr lang="ru-RU" dirty="0"/>
              <a:t>все разумные способы определить расстояние между кластерами. Она была предложена </a:t>
            </a:r>
            <a:r>
              <a:rPr lang="ru-RU" dirty="0" err="1"/>
              <a:t>Лансом</a:t>
            </a:r>
            <a:r>
              <a:rPr lang="ru-RU" dirty="0"/>
              <a:t> и Уильямсом в 1967 </a:t>
            </a:r>
            <a:r>
              <a:rPr lang="ru-RU" dirty="0" smtClean="0"/>
              <a:t>году.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83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485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Иерархические алгоритмы кластеризации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13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58800" y="961936"/>
            <a:ext cx="10960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 практике используются следующие способы вычисления расстояний R(W, S) между кластерами W и S. Для каждого из них доказано соответствие формуле </a:t>
            </a:r>
            <a:r>
              <a:rPr lang="ru-RU" dirty="0" err="1"/>
              <a:t>Ланса</a:t>
            </a:r>
            <a:r>
              <a:rPr lang="ru-RU" dirty="0"/>
              <a:t>-Вильямса при определённых сочетаниях </a:t>
            </a:r>
            <a:r>
              <a:rPr lang="ru-RU" dirty="0" smtClean="0"/>
              <a:t>параметров: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785478" y="1929368"/>
                <a:ext cx="6896632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p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б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</m:d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𝑊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;</m:t>
                              </m:r>
                            </m:e>
                          </m:func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=0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78" y="1929368"/>
                <a:ext cx="6896632" cy="6190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635000" y="2870200"/>
                <a:ext cx="6951134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p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д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</m:d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𝑊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;</m:t>
                              </m:r>
                            </m:e>
                          </m:func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=0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2870200"/>
                <a:ext cx="6951134" cy="6190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711199" y="3907284"/>
                <a:ext cx="9163278" cy="829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p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ц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</m:d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𝑤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𝑊</m:t>
                                      </m:r>
                                    </m:sub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𝑤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|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𝑊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|</m:t>
                                          </m:r>
                                        </m:den>
                                      </m:f>
                                    </m:e>
                                  </m:nary>
                                  <m: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∈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sub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𝑠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|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𝑆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|</m:t>
                                          </m:r>
                                        </m:den>
                                      </m:f>
                                    </m:e>
                                  </m:nary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;</m:t>
                              </m:r>
                            </m:e>
                          </m:func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99" y="3907284"/>
                <a:ext cx="9163278" cy="8291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671178" y="5062984"/>
                <a:ext cx="11401967" cy="829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p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У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</m:d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+|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𝑤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𝑊</m:t>
                                      </m:r>
                                    </m:sub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𝑤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|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𝑊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|</m:t>
                                          </m:r>
                                        </m:den>
                                      </m:f>
                                    </m:e>
                                  </m:nary>
                                  <m: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∈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sub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𝑠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|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𝑆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|</m:t>
                                          </m:r>
                                        </m:den>
                                      </m:f>
                                    </m:e>
                                  </m:nary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;</m:t>
                              </m:r>
                            </m:e>
                          </m:func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ru-RU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+|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ru-RU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+|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+|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+|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78" y="5062984"/>
                <a:ext cx="11401967" cy="82913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711199" y="1620967"/>
            <a:ext cx="453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Расстояние ближнего соседа (</a:t>
            </a:r>
            <a:r>
              <a:rPr lang="en-US" dirty="0" smtClean="0"/>
              <a:t>single linkage</a:t>
            </a:r>
            <a:r>
              <a:rPr lang="ru-RU" dirty="0" smtClean="0"/>
              <a:t>):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785478" y="2603500"/>
            <a:ext cx="481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Расстояние дальнего соседа (</a:t>
            </a:r>
            <a:r>
              <a:rPr lang="en-US" dirty="0" smtClean="0"/>
              <a:t>complete linkage</a:t>
            </a:r>
            <a:r>
              <a:rPr lang="ru-RU" dirty="0" smtClean="0"/>
              <a:t>):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785477" y="3646418"/>
            <a:ext cx="2460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Расстояние до центра: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785477" y="4786544"/>
            <a:ext cx="339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Расстояние Уорда (</a:t>
            </a:r>
            <a:r>
              <a:rPr lang="ru-RU" dirty="0" err="1" smtClean="0"/>
              <a:t>Варда</a:t>
            </a:r>
            <a:r>
              <a:rPr lang="ru-RU" dirty="0" smtClean="0"/>
              <a:t>, </a:t>
            </a:r>
            <a:r>
              <a:rPr lang="en-US" dirty="0" smtClean="0"/>
              <a:t>Ward</a:t>
            </a:r>
            <a:r>
              <a:rPr lang="ru-RU" dirty="0" smtClean="0"/>
              <a:t>):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11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485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Иерархические алгоритмы кластеризации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14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2" y="1703388"/>
            <a:ext cx="951547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87576" y="1295400"/>
            <a:ext cx="726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Диаграмма вложения				</a:t>
            </a:r>
            <a:r>
              <a:rPr lang="ru-RU" b="1" dirty="0" err="1" smtClean="0"/>
              <a:t>Дендрограмма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114975" y="706735"/>
            <a:ext cx="396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Расстояние ближнего соседа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465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485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Иерархические алгоритмы кластеризации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15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487576" y="1295400"/>
            <a:ext cx="726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Диаграмма вложения				</a:t>
            </a:r>
            <a:r>
              <a:rPr lang="ru-RU" b="1" dirty="0" err="1" smtClean="0"/>
              <a:t>Дендрограмма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114975" y="706735"/>
            <a:ext cx="3889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Расстояние дальнего соседа</a:t>
            </a:r>
            <a:endParaRPr lang="ru-RU" sz="2400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685925"/>
            <a:ext cx="94869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54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485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Иерархические алгоритмы кластеризации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16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487576" y="1295400"/>
            <a:ext cx="726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Диаграмма вложения				</a:t>
            </a:r>
            <a:r>
              <a:rPr lang="ru-RU" b="1" dirty="0" err="1" smtClean="0"/>
              <a:t>Дендрограмма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72237" y="706734"/>
            <a:ext cx="2505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Расстояние Уорда</a:t>
            </a:r>
            <a:endParaRPr lang="ru-RU" sz="2400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713" y="1768475"/>
            <a:ext cx="94488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6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63688" y="12316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Основные свойства иерархической кластеризации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17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673100" y="950604"/>
                <a:ext cx="10833100" cy="47320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000" b="1" dirty="0" smtClean="0"/>
                  <a:t>Монотонность:</a:t>
                </a:r>
                <a:r>
                  <a:rPr lang="ru-RU" sz="2000" dirty="0" smtClean="0"/>
                  <a:t> </a:t>
                </a:r>
                <a:r>
                  <a:rPr lang="ru-RU" sz="2000" dirty="0" err="1"/>
                  <a:t>дендрограмма</a:t>
                </a:r>
                <a:r>
                  <a:rPr lang="ru-RU" sz="2000" dirty="0"/>
                  <a:t> не имеет самопересечений, при каждом слиянии расстояние между объединяемыми кластерами увеличивается: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…</m:t>
                    </m:r>
                  </m:oMath>
                </a14:m>
                <a:endParaRPr lang="ru-RU" sz="2000" dirty="0" smtClean="0"/>
              </a:p>
              <a:p>
                <a:endParaRPr lang="ru-RU" sz="20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ru-RU" sz="20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ц </m:t>
                        </m:r>
                      </m:sup>
                    </m:sSup>
                    <m:r>
                      <a:rPr lang="ru-RU" sz="2000" b="0" i="1" dirty="0" smtClean="0">
                        <a:latin typeface="Cambria Math"/>
                      </a:rPr>
                      <m:t>−не монотонна, 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ru-RU" sz="2000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ru-RU" sz="2000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б</m:t>
                        </m:r>
                        <m:r>
                          <a:rPr lang="ru-RU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 </m:t>
                        </m:r>
                      </m:sup>
                    </m:sSup>
                    <m:sSup>
                      <m:sSupPr>
                        <m:ctrlPr>
                          <a:rPr lang="en-US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ru-RU" sz="2000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д</m:t>
                        </m:r>
                        <m:r>
                          <a:rPr lang="ru-RU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ru-RU" sz="2000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У</m:t>
                        </m:r>
                        <m:r>
                          <a:rPr lang="ru-RU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 </m:t>
                        </m:r>
                      </m:sup>
                    </m:sSup>
                    <m:r>
                      <a:rPr lang="ru-RU" sz="2000" b="0" i="1" dirty="0" smtClean="0">
                        <a:latin typeface="Cambria Math"/>
                      </a:rPr>
                      <m:t> −монотонны</m:t>
                    </m:r>
                  </m:oMath>
                </a14:m>
                <a:endParaRPr lang="ru-RU" sz="2000" dirty="0" smtClean="0"/>
              </a:p>
              <a:p>
                <a:endParaRPr lang="ru-RU" sz="2000" dirty="0" smtClean="0"/>
              </a:p>
              <a:p>
                <a:endParaRPr lang="ru-RU" sz="2000" dirty="0" smtClean="0"/>
              </a:p>
              <a:p>
                <a:r>
                  <a:rPr lang="ru-RU" sz="2000" b="1" dirty="0" smtClean="0"/>
                  <a:t>Сжимаемость и </a:t>
                </a:r>
                <a:r>
                  <a:rPr lang="ru-RU" sz="2000" b="1" dirty="0" err="1" smtClean="0"/>
                  <a:t>растягиваемость</a:t>
                </a:r>
                <a:r>
                  <a:rPr lang="ru-RU" sz="2000" b="1" dirty="0" smtClean="0"/>
                  <a:t>:</a:t>
                </a:r>
                <a:endParaRPr lang="en-US" sz="2000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𝜌</m:t>
                    </m:r>
                    <m:d>
                      <m:dPr>
                        <m:ctrlPr>
                          <a:rPr lang="en-US" sz="2000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, ∀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– </a:t>
                </a:r>
                <a:r>
                  <a:rPr lang="ru-RU" sz="2000" dirty="0" smtClean="0"/>
                  <a:t>сжимающее расстояние</a:t>
                </a:r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𝜌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, ∀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– </a:t>
                </a:r>
                <a:r>
                  <a:rPr lang="ru-RU" sz="2000" dirty="0" smtClean="0"/>
                  <a:t>растягивающее расстояние</a:t>
                </a:r>
              </a:p>
              <a:p>
                <a:r>
                  <a:rPr lang="ru-RU" sz="2000" dirty="0" smtClean="0"/>
                  <a:t>Свойство растяжения желательно, так как оно способствует более четкому отделению кластеров</a:t>
                </a:r>
                <a:endParaRPr lang="en-US" sz="2000" dirty="0"/>
              </a:p>
              <a:p>
                <a:endParaRPr lang="ru-RU" sz="2000" b="1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ru-RU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ru-RU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б </m:t>
                        </m:r>
                      </m:sup>
                    </m:sSup>
                    <m:r>
                      <a:rPr lang="ru-RU" sz="2000" i="1" dirty="0">
                        <a:latin typeface="Cambria Math"/>
                      </a:rPr>
                      <m:t>−</m:t>
                    </m:r>
                    <m:r>
                      <a:rPr lang="ru-RU" sz="2000" b="0" i="1" dirty="0" smtClean="0">
                        <a:latin typeface="Cambria Math"/>
                      </a:rPr>
                      <m:t>сильно сжимающее</m:t>
                    </m:r>
                    <m:r>
                      <a:rPr lang="ru-RU" sz="2000" i="1" dirty="0">
                        <a:latin typeface="Cambria Math"/>
                      </a:rPr>
                      <m:t>,</m:t>
                    </m:r>
                    <m:r>
                      <a:rPr lang="ru-RU" sz="2000" b="0" i="1" dirty="0" smtClean="0">
                        <a:latin typeface="Cambria Math"/>
                      </a:rPr>
                      <m:t> </m:t>
                    </m:r>
                    <m:r>
                      <a:rPr lang="ru-RU" sz="2000" i="1" dirty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ru-RU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д 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ru-RU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У </m:t>
                        </m:r>
                      </m:sup>
                    </m:sSup>
                    <m:r>
                      <a:rPr lang="ru-RU" sz="2000" i="1" dirty="0">
                        <a:latin typeface="Cambria Math"/>
                      </a:rPr>
                      <m:t> −</m:t>
                    </m:r>
                    <m:r>
                      <a:rPr lang="ru-RU" sz="2000" b="0" i="1" dirty="0" smtClean="0">
                        <a:latin typeface="Cambria Math"/>
                      </a:rPr>
                      <m:t>растягивающие</m:t>
                    </m:r>
                    <m:r>
                      <a:rPr lang="ru-RU" sz="2000" b="0" i="0" dirty="0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0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000" b="0" i="1" dirty="0" smtClean="0">
                            <a:latin typeface="Cambria Math"/>
                          </a:rPr>
                          <m:t>    </m:t>
                        </m:r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ru-RU" sz="2000" i="1" dirty="0">
                            <a:latin typeface="Cambria Math"/>
                          </a:rPr>
                          <m:t>ц </m:t>
                        </m:r>
                      </m:sup>
                    </m:sSup>
                    <m:r>
                      <a:rPr lang="ru-RU" sz="2000" b="0" i="1" dirty="0" smtClean="0">
                        <a:latin typeface="Cambria Math"/>
                      </a:rPr>
                      <m:t>−сохраняет метрику пространства</m:t>
                    </m:r>
                  </m:oMath>
                </a14:m>
                <a:endParaRPr lang="ru-RU" sz="2000" dirty="0"/>
              </a:p>
              <a:p>
                <a:endParaRPr lang="ru-RU" sz="2000" b="1" dirty="0"/>
              </a:p>
              <a:p>
                <a:endParaRPr lang="ru-RU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00" y="950604"/>
                <a:ext cx="10833100" cy="4732065"/>
              </a:xfrm>
              <a:prstGeom prst="rect">
                <a:avLst/>
              </a:prstGeom>
              <a:blipFill rotWithShape="1">
                <a:blip r:embed="rId2"/>
                <a:stretch>
                  <a:fillRect l="-562" t="-6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43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485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Выводы и рекомендации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18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93700" y="718083"/>
            <a:ext cx="1140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Рекомендуется пользоваться расстоянием Уорда.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Обычно строят несколько вариантов и выбирают лучший визуально по </a:t>
            </a:r>
            <a:r>
              <a:rPr lang="ru-RU" sz="2000" dirty="0" err="1" smtClean="0"/>
              <a:t>дендрограмме</a:t>
            </a:r>
            <a:r>
              <a:rPr lang="ru-RU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Определять число кластеров рекомендуется по максимальной высоте участка </a:t>
            </a:r>
            <a:r>
              <a:rPr lang="en-US" sz="2000" dirty="0" smtClean="0"/>
              <a:t>|R</a:t>
            </a:r>
            <a:r>
              <a:rPr lang="en-US" sz="1400" dirty="0" smtClean="0"/>
              <a:t>t+1</a:t>
            </a:r>
            <a:r>
              <a:rPr lang="en-US" sz="2000" dirty="0" smtClean="0"/>
              <a:t> - </a:t>
            </a:r>
            <a:r>
              <a:rPr lang="en-US" sz="2000" dirty="0" err="1" smtClean="0"/>
              <a:t>R</a:t>
            </a:r>
            <a:r>
              <a:rPr lang="en-US" sz="1400" dirty="0" err="1" smtClean="0"/>
              <a:t>t</a:t>
            </a:r>
            <a:r>
              <a:rPr lang="en-US" sz="2000" dirty="0" smtClean="0"/>
              <a:t>|</a:t>
            </a:r>
            <a:r>
              <a:rPr lang="ru-RU" sz="2000" dirty="0" smtClean="0"/>
              <a:t> на </a:t>
            </a:r>
            <a:r>
              <a:rPr lang="ru-RU" sz="2000" dirty="0" err="1" smtClean="0"/>
              <a:t>дендрограмме</a:t>
            </a:r>
            <a:r>
              <a:rPr lang="ru-RU" sz="2000" dirty="0" smtClean="0"/>
              <a:t>. </a:t>
            </a:r>
            <a:endParaRPr lang="ru-RU" sz="2000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49" y="2298700"/>
            <a:ext cx="7527919" cy="3293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241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19</a:t>
            </a:fld>
            <a:endParaRPr lang="ru-RU"/>
          </a:p>
        </p:txBody>
      </p:sp>
      <p:sp>
        <p:nvSpPr>
          <p:cNvPr id="27" name="Заголовок 1"/>
          <p:cNvSpPr>
            <a:spLocks noGrp="1"/>
          </p:cNvSpPr>
          <p:nvPr>
            <p:ph type="title"/>
          </p:nvPr>
        </p:nvSpPr>
        <p:spPr>
          <a:xfrm>
            <a:off x="239483" y="0"/>
            <a:ext cx="11713034" cy="694418"/>
          </a:xfrm>
        </p:spPr>
        <p:txBody>
          <a:bodyPr>
            <a:noAutofit/>
          </a:bodyPr>
          <a:lstStyle/>
          <a:p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EM-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алгоритм. Предпосылки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0670" y="708336"/>
            <a:ext cx="827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Гипотеза о вероятностной природе данных:</a:t>
            </a:r>
          </a:p>
          <a:p>
            <a:r>
              <a:rPr lang="ru-RU" dirty="0" smtClean="0"/>
              <a:t>Обучающая выборка Х случайна и независима, состоит из смеси распределений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33737" y="1461672"/>
                <a:ext cx="2195794" cy="795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737" y="1461672"/>
                <a:ext cx="2195794" cy="79547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5038974" y="1466298"/>
                <a:ext cx="1307153" cy="795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ru-RU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74" y="1466298"/>
                <a:ext cx="1307153" cy="7954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1071435" y="2353308"/>
                <a:ext cx="5979970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плотность,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ru-RU" dirty="0" smtClean="0"/>
                  <a:t> - априорная вероятность кластера </a:t>
                </a:r>
                <a:r>
                  <a:rPr lang="en-US" dirty="0" smtClean="0"/>
                  <a:t>y</a:t>
                </a: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35" y="2353308"/>
                <a:ext cx="5979970" cy="391261"/>
              </a:xfrm>
              <a:prstGeom prst="rect">
                <a:avLst/>
              </a:prstGeom>
              <a:blipFill rotWithShape="1">
                <a:blip r:embed="rId4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71435" y="2893529"/>
                <a:ext cx="5704639" cy="9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 smtClean="0"/>
                  <a:t>Гипотеза о пространстве объектов  и форме кластеров:</a:t>
                </a:r>
              </a:p>
              <a:p>
                <a:r>
                  <a:rPr lang="ru-RU" dirty="0" smtClean="0"/>
                  <a:t>Кластеры </a:t>
                </a:r>
                <a:r>
                  <a:rPr lang="en-US" dirty="0" smtClean="0"/>
                  <a:t>n-</a:t>
                </a:r>
                <a:r>
                  <a:rPr lang="ru-RU" dirty="0" smtClean="0"/>
                  <a:t>мерные, </a:t>
                </a:r>
                <a:r>
                  <a:rPr lang="ru-RU" dirty="0" err="1" smtClean="0"/>
                  <a:t>гауссовские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 smtClean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dirty="0"/>
                          <m:t>(2</m:t>
                        </m:r>
                        <m:r>
                          <m:rPr>
                            <m:nor/>
                          </m:rPr>
                          <a:rPr lang="el-GR" dirty="0" smtClean="0">
                            <a:latin typeface="Cambria Math"/>
                            <a:ea typeface="Cambria Math"/>
                          </a:rPr>
                          <m:t>π</m:t>
                        </m:r>
                        <m:r>
                          <a:rPr lang="ru-RU" b="0" i="1" dirty="0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ru-RU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\2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∙∙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𝑦𝑛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exp</m:t>
                    </m:r>
                    <m:r>
                      <a:rPr lang="en-US" b="0" i="1" dirty="0" smtClean="0">
                        <a:latin typeface="Cambria Math"/>
                      </a:rPr>
                      <m:t>⁡(−1\2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  <a:ea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))</m:t>
                        </m:r>
                      </m:e>
                      <m:sub/>
                      <m:sup/>
                    </m:sSub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35" y="2893529"/>
                <a:ext cx="5704639" cy="991875"/>
              </a:xfrm>
              <a:prstGeom prst="rect">
                <a:avLst/>
              </a:prstGeom>
              <a:blipFill rotWithShape="1">
                <a:blip r:embed="rId5"/>
                <a:stretch>
                  <a:fillRect l="-962" t="-3086" r="-107" b="-74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83201" y="4037962"/>
                <a:ext cx="6726457" cy="164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ru-RU" b="0" i="1" smtClean="0">
                          <a:latin typeface="Cambria Math"/>
                        </a:rPr>
                        <m:t>центр кластера 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  <m:brk m:alnAt="9"/>
                            </m:rPr>
                            <a:rPr lang="el-GR" i="1"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𝑑𝑖𝑎𝑔</m:t>
                      </m:r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…</m:t>
                      </m:r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𝑦𝑛</m:t>
                              </m:r>
                            </m:sub>
                          </m:sSub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b="0" i="0" smtClean="0">
                          <a:latin typeface="Cambria Math"/>
                        </a:rPr>
                        <m:t>−</m:t>
                      </m:r>
                      <m:r>
                        <a:rPr lang="ru-RU" b="0" i="0" smtClean="0">
                          <a:latin typeface="Cambria Math"/>
                        </a:rPr>
                        <m:t>диагональная матрица ковариаций</m:t>
                      </m:r>
                    </m:oMath>
                  </m:oMathPara>
                </a14:m>
                <a:endParaRPr lang="ru-R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,</m:t>
                                  </m:r>
                                </m:sup>
                              </m:sSup>
                            </m:e>
                          </m:d>
                          <m:r>
                            <a:rPr lang="ru-RU" b="0" i="1" dirty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ru-RU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  <m:r>
                                        <a:rPr lang="en-US" b="0" i="1" dirty="0" smtClean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,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  <m:sub/>
                        <m:sup/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201" y="4037962"/>
                <a:ext cx="6726457" cy="164474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01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104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Что такое кластеризация?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713790" y="797426"/>
            <a:ext cx="110946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 smtClean="0"/>
              <a:t>Кластеризация</a:t>
            </a:r>
            <a:r>
              <a:rPr lang="ru-RU" sz="2000" dirty="0" smtClean="0"/>
              <a:t> - задача </a:t>
            </a:r>
            <a:r>
              <a:rPr lang="ru-RU" sz="2000" dirty="0"/>
              <a:t>разбиения заданной выборки </a:t>
            </a:r>
            <a:r>
              <a:rPr lang="ru-RU" sz="2000" i="1" dirty="0"/>
              <a:t>объектов</a:t>
            </a:r>
            <a:r>
              <a:rPr lang="ru-RU" sz="2000" dirty="0"/>
              <a:t> </a:t>
            </a:r>
            <a:r>
              <a:rPr lang="ru-RU" sz="2000" dirty="0" smtClean="0"/>
              <a:t>на </a:t>
            </a:r>
            <a:r>
              <a:rPr lang="ru-RU" sz="2000" dirty="0"/>
              <a:t>непересекающиеся подмножества, называемые кластерами, так, чтобы каждый кластер состоял из схожих объектов, а объекты разных кластеров существенно отличались</a:t>
            </a:r>
            <a:r>
              <a:rPr lang="ru-RU" sz="2000" dirty="0" smtClean="0"/>
              <a:t>.</a:t>
            </a:r>
          </a:p>
          <a:p>
            <a:pPr algn="just"/>
            <a:r>
              <a:rPr lang="ru-RU" sz="2000" dirty="0" smtClean="0"/>
              <a:t>Под схожестью обычно понимается близость друг к другу относительно выбранной метрики.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 smtClean="0"/>
              <a:t>Задача кластеризации относится к разделу задач </a:t>
            </a:r>
            <a:r>
              <a:rPr lang="ru-RU" sz="2000" u="sng" dirty="0" smtClean="0"/>
              <a:t>обучения без учителя.</a:t>
            </a:r>
          </a:p>
          <a:p>
            <a:pPr algn="just"/>
            <a:endParaRPr lang="ru-RU" sz="2000" u="sng" dirty="0" smtClean="0"/>
          </a:p>
          <a:p>
            <a:r>
              <a:rPr lang="ru-RU" sz="2000" b="1" dirty="0"/>
              <a:t>Обучение без учителя</a:t>
            </a:r>
            <a:r>
              <a:rPr lang="ru-RU" sz="2000" dirty="0"/>
              <a:t> (</a:t>
            </a:r>
            <a:r>
              <a:rPr lang="ru-RU" sz="2000" dirty="0" err="1"/>
              <a:t>Unsupervised</a:t>
            </a:r>
            <a:r>
              <a:rPr lang="ru-RU" sz="2000" dirty="0"/>
              <a:t> </a:t>
            </a:r>
            <a:r>
              <a:rPr lang="ru-RU" sz="2000" dirty="0" err="1"/>
              <a:t>learning</a:t>
            </a:r>
            <a:r>
              <a:rPr lang="ru-RU" sz="2000" dirty="0"/>
              <a:t>) — один из разделов машинного обучения. Изучает широкий класс задач обработки данных, в которых известны только описания множества объектов (обучающей выборки), и требуется обнаружить внутренние взаимосвязи, зависимости, закономерности, существующие между объектами</a:t>
            </a:r>
            <a:r>
              <a:rPr lang="ru-RU" sz="2000" dirty="0" smtClean="0"/>
              <a:t>.</a:t>
            </a:r>
          </a:p>
          <a:p>
            <a:endParaRPr lang="ru-RU" sz="2000" dirty="0"/>
          </a:p>
          <a:p>
            <a:r>
              <a:rPr lang="ru-RU" sz="2000" dirty="0"/>
              <a:t>Обучение без учителя часто противопоставляется обучению с учителем, когда для каждого обучающего объекта задаётся «правильный ответ», и требуется найти зависимость между объектами и ответами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723900" y="6010076"/>
            <a:ext cx="8447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Курс лекций К.В. Воронцова: </a:t>
            </a:r>
            <a:r>
              <a:rPr lang="en-US" sz="1400" dirty="0" smtClean="0"/>
              <a:t>http</a:t>
            </a:r>
            <a:r>
              <a:rPr lang="en-US" sz="1400" dirty="0"/>
              <a:t>://www.machinelearning.ru/wiki/images/2/28/Voron-ML-Clustering-slides.pdf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3772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20</a:t>
            </a:fld>
            <a:endParaRPr lang="ru-RU"/>
          </a:p>
        </p:txBody>
      </p:sp>
      <p:sp>
        <p:nvSpPr>
          <p:cNvPr id="27" name="Заголовок 1"/>
          <p:cNvSpPr>
            <a:spLocks noGrp="1"/>
          </p:cNvSpPr>
          <p:nvPr>
            <p:ph type="title"/>
          </p:nvPr>
        </p:nvSpPr>
        <p:spPr>
          <a:xfrm>
            <a:off x="290283" y="0"/>
            <a:ext cx="11713034" cy="694418"/>
          </a:xfrm>
        </p:spPr>
        <p:txBody>
          <a:bodyPr>
            <a:noAutofit/>
          </a:bodyPr>
          <a:lstStyle/>
          <a:p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EM-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565" t="30729" r="1513" b="24306"/>
          <a:stretch/>
        </p:blipFill>
        <p:spPr bwMode="auto">
          <a:xfrm>
            <a:off x="2425700" y="1016000"/>
            <a:ext cx="7119600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630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21</a:t>
            </a:fld>
            <a:endParaRPr lang="ru-RU"/>
          </a:p>
        </p:txBody>
      </p:sp>
      <p:sp>
        <p:nvSpPr>
          <p:cNvPr id="27" name="Заголовок 1"/>
          <p:cNvSpPr>
            <a:spLocks noGrp="1"/>
          </p:cNvSpPr>
          <p:nvPr>
            <p:ph type="title"/>
          </p:nvPr>
        </p:nvSpPr>
        <p:spPr>
          <a:xfrm>
            <a:off x="290283" y="0"/>
            <a:ext cx="11713034" cy="694418"/>
          </a:xfrm>
        </p:spPr>
        <p:txBody>
          <a:bodyPr>
            <a:noAutofit/>
          </a:bodyPr>
          <a:lstStyle/>
          <a:p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EM-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772528"/>
            <a:ext cx="7650163" cy="4903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9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22</a:t>
            </a:fld>
            <a:endParaRPr lang="ru-RU"/>
          </a:p>
        </p:txBody>
      </p:sp>
      <p:sp>
        <p:nvSpPr>
          <p:cNvPr id="27" name="Заголовок 1"/>
          <p:cNvSpPr>
            <a:spLocks noGrp="1"/>
          </p:cNvSpPr>
          <p:nvPr>
            <p:ph type="title"/>
          </p:nvPr>
        </p:nvSpPr>
        <p:spPr>
          <a:xfrm>
            <a:off x="290283" y="0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Метод к-средних (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k-means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06500" y="1143000"/>
                <a:ext cx="5714065" cy="4733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 smtClean="0"/>
                  <a:t>Упрощенный аналог ЕМ-алгоритма: </a:t>
                </a:r>
              </a:p>
              <a:p>
                <a:r>
                  <a:rPr lang="ru-RU" sz="2000" dirty="0" smtClean="0"/>
                  <a:t>Жесткая кластеризация вместо мягкой </a:t>
                </a:r>
              </a:p>
              <a:p>
                <a:endParaRPr lang="ru-RU" sz="2000" dirty="0"/>
              </a:p>
              <a:p>
                <a:r>
                  <a:rPr lang="ru-RU" sz="2000" dirty="0" smtClean="0"/>
                  <a:t>1. Начальное приближение центроидов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ru-RU" sz="2000" b="0" i="0" smtClean="0">
                        <a:latin typeface="Cambria Math"/>
                      </a:rPr>
                      <m:t>,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a:rPr lang="ru-RU" sz="20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y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𝑌</m:t>
                    </m:r>
                  </m:oMath>
                </a14:m>
                <a:endParaRPr lang="en-US" sz="2000" b="0" dirty="0" smtClean="0">
                  <a:ea typeface="Cambria Math"/>
                </a:endParaRPr>
              </a:p>
              <a:p>
                <a:r>
                  <a:rPr lang="ru-RU" sz="2000" b="1" dirty="0" smtClean="0"/>
                  <a:t>2. Повторять: </a:t>
                </a:r>
              </a:p>
              <a:p>
                <a:pPr marL="342900" indent="-342900">
                  <a:buAutoNum type="arabicPeriod" startAt="3"/>
                </a:pPr>
                <a:r>
                  <a:rPr lang="ru-RU" sz="2000" dirty="0" smtClean="0"/>
                  <a:t>Аналог Е-шага:</a:t>
                </a:r>
              </a:p>
              <a:p>
                <a:r>
                  <a:rPr lang="ru-RU" sz="2000" dirty="0"/>
                  <a:t> </a:t>
                </a:r>
                <a:r>
                  <a:rPr lang="ru-RU" sz="2000" dirty="0" smtClean="0"/>
                  <a:t>      отнести каждый </a:t>
                </a:r>
                <a:r>
                  <a:rPr lang="en-US" sz="2000" dirty="0" smtClean="0"/>
                  <a:t>x</a:t>
                </a:r>
                <a:r>
                  <a:rPr lang="en-US" sz="1400" dirty="0" smtClean="0"/>
                  <a:t>i </a:t>
                </a:r>
                <a:r>
                  <a:rPr lang="ru-RU" sz="2000" dirty="0" smtClean="0"/>
                  <a:t>к ближайшему центру</a:t>
                </a:r>
              </a:p>
              <a:p>
                <a:r>
                  <a:rPr lang="ru-RU" sz="2000" b="1" dirty="0" smtClean="0"/>
                  <a:t>    </a:t>
                </a:r>
              </a:p>
              <a:p>
                <a:endParaRPr lang="en-US" sz="2000" dirty="0" smtClean="0"/>
              </a:p>
              <a:p>
                <a:pPr marL="342900" indent="-342900">
                  <a:buAutoNum type="arabicPeriod" startAt="4"/>
                </a:pPr>
                <a:r>
                  <a:rPr lang="ru-RU" sz="2000" dirty="0" smtClean="0"/>
                  <a:t>Аналог М-шага:</a:t>
                </a:r>
              </a:p>
              <a:p>
                <a:r>
                  <a:rPr lang="ru-RU" sz="2000" dirty="0"/>
                  <a:t> </a:t>
                </a:r>
                <a:r>
                  <a:rPr lang="ru-RU" sz="2000" dirty="0" smtClean="0"/>
                  <a:t>      вычислить новые положения центров:</a:t>
                </a:r>
              </a:p>
              <a:p>
                <a:endParaRPr lang="ru-RU" sz="2000" dirty="0"/>
              </a:p>
              <a:p>
                <a:endParaRPr lang="ru-RU" sz="2000" dirty="0" smtClean="0"/>
              </a:p>
              <a:p>
                <a:endParaRPr lang="ru-RU" sz="2000" dirty="0"/>
              </a:p>
              <a:p>
                <a:r>
                  <a:rPr lang="ru-RU" sz="2000" dirty="0" smtClean="0"/>
                  <a:t>5. </a:t>
                </a:r>
                <a:r>
                  <a:rPr lang="ru-RU" sz="2000" b="1" dirty="0" smtClean="0"/>
                  <a:t>Пока</a:t>
                </a:r>
                <a:r>
                  <a:rPr lang="ru-RU" sz="2000" dirty="0" smtClean="0"/>
                  <a:t> </a:t>
                </a:r>
                <a:r>
                  <a:rPr lang="en-US" sz="2000" dirty="0" err="1" smtClean="0"/>
                  <a:t>y</a:t>
                </a:r>
                <a:r>
                  <a:rPr lang="en-US" sz="1400" dirty="0" err="1" smtClean="0"/>
                  <a:t>i</a:t>
                </a:r>
                <a:r>
                  <a:rPr lang="ru-RU" sz="1400" dirty="0" smtClean="0"/>
                  <a:t> </a:t>
                </a:r>
                <a:r>
                  <a:rPr lang="ru-RU" sz="2000" dirty="0" smtClean="0"/>
                  <a:t>не перестанут изменяться</a:t>
                </a:r>
                <a:endParaRPr lang="ru-RU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00" y="1143000"/>
                <a:ext cx="5714065" cy="4733155"/>
              </a:xfrm>
              <a:prstGeom prst="rect">
                <a:avLst/>
              </a:prstGeom>
              <a:blipFill rotWithShape="1">
                <a:blip r:embed="rId2"/>
                <a:stretch>
                  <a:fillRect l="-1174" t="-644" b="-12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5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7" t="64236" r="41730" b="28820"/>
          <a:stretch/>
        </p:blipFill>
        <p:spPr bwMode="auto">
          <a:xfrm>
            <a:off x="1689100" y="3409466"/>
            <a:ext cx="39751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2" t="78299" r="28700" b="10850"/>
          <a:stretch/>
        </p:blipFill>
        <p:spPr bwMode="auto">
          <a:xfrm>
            <a:off x="1689100" y="4570950"/>
            <a:ext cx="56388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2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23</a:t>
            </a:fld>
            <a:endParaRPr lang="ru-RU"/>
          </a:p>
        </p:txBody>
      </p:sp>
      <p:sp>
        <p:nvSpPr>
          <p:cNvPr id="27" name="Заголовок 1"/>
          <p:cNvSpPr>
            <a:spLocks noGrp="1"/>
          </p:cNvSpPr>
          <p:nvPr>
            <p:ph type="title"/>
          </p:nvPr>
        </p:nvSpPr>
        <p:spPr>
          <a:xfrm>
            <a:off x="290283" y="0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Недостатки метода (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k-means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5168" y="687173"/>
            <a:ext cx="11249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 </a:t>
            </a:r>
            <a:r>
              <a:rPr lang="ru-RU" dirty="0"/>
              <a:t>гарантируется достижение глобального минимума суммарного квадратичного отклонения </a:t>
            </a:r>
            <a:r>
              <a:rPr lang="ru-RU" i="1" dirty="0"/>
              <a:t>V</a:t>
            </a:r>
            <a:r>
              <a:rPr lang="ru-RU" dirty="0"/>
              <a:t>, а только одного из локальных минимумов</a:t>
            </a:r>
            <a:r>
              <a:rPr lang="ru-RU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Результат </a:t>
            </a:r>
            <a:r>
              <a:rPr lang="ru-RU" dirty="0"/>
              <a:t>зависит от выбора исходных центров кластеров, их оптимальный выбор неизвестен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Рекомендуется повторная прогонка алгоритма </a:t>
            </a:r>
            <a:r>
              <a:rPr lang="ru-RU" dirty="0" smtClean="0"/>
              <a:t>для </a:t>
            </a:r>
            <a:r>
              <a:rPr lang="ru-RU" dirty="0" err="1" smtClean="0"/>
              <a:t>избежания</a:t>
            </a:r>
            <a:r>
              <a:rPr lang="ru-RU" dirty="0" smtClean="0"/>
              <a:t> ситуации «плохой» кластеризации</a:t>
            </a:r>
            <a:r>
              <a:rPr lang="en-US" dirty="0"/>
              <a:t>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Число кластеров надо знать заранее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66562" name="Picture 2" descr="https://upload.wikimedia.org/wikipedia/commons/thumb/7/7c/K-means_convergence_to_a_local_minimum.png/1920px-K-means_convergence_to_a_local_minimu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789853" y="4485579"/>
            <a:ext cx="8150021" cy="195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4" name="Picture 4" descr="https://upload.wikimedia.org/wikipedia/commons/thumb/7/7c/K-means_convergence_to_a_local_minimum.png/1920px-K-means_convergence_to_a_local_minimu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814465" y="2387128"/>
            <a:ext cx="8150021" cy="195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463629" y="2144781"/>
            <a:ext cx="691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Итерация 1		 </a:t>
            </a:r>
            <a:r>
              <a:rPr lang="ru-RU" b="1" dirty="0"/>
              <a:t>Итерация </a:t>
            </a:r>
            <a:r>
              <a:rPr lang="ru-RU" b="1" dirty="0" smtClean="0"/>
              <a:t>2		</a:t>
            </a:r>
            <a:r>
              <a:rPr lang="ru-RU" b="1" dirty="0"/>
              <a:t> Итерация </a:t>
            </a:r>
            <a:r>
              <a:rPr lang="ru-RU" b="1" dirty="0" smtClean="0"/>
              <a:t>3</a:t>
            </a:r>
            <a:endParaRPr lang="ru-R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505344" y="4263359"/>
            <a:ext cx="702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Итерация 4		 </a:t>
            </a:r>
            <a:r>
              <a:rPr lang="ru-RU" b="1" dirty="0"/>
              <a:t>Итерация 5</a:t>
            </a:r>
            <a:r>
              <a:rPr lang="ru-RU" b="1" dirty="0" smtClean="0"/>
              <a:t>		</a:t>
            </a:r>
            <a:r>
              <a:rPr lang="ru-RU" b="1" dirty="0"/>
              <a:t> Итерация </a:t>
            </a:r>
            <a:r>
              <a:rPr lang="ru-RU" b="1" dirty="0" smtClean="0"/>
              <a:t>6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1455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24</a:t>
            </a:fld>
            <a:endParaRPr lang="ru-RU"/>
          </a:p>
        </p:txBody>
      </p:sp>
      <p:sp>
        <p:nvSpPr>
          <p:cNvPr id="27" name="Заголовок 1"/>
          <p:cNvSpPr>
            <a:spLocks noGrp="1"/>
          </p:cNvSpPr>
          <p:nvPr>
            <p:ph type="title"/>
          </p:nvPr>
        </p:nvSpPr>
        <p:spPr>
          <a:xfrm>
            <a:off x="290283" y="0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Семейство алгоритмов 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FOREL (</a:t>
            </a:r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ФОРмальный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ЭЛемент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4201" y="1371600"/>
            <a:ext cx="1085849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000" dirty="0" smtClean="0"/>
          </a:p>
          <a:p>
            <a:r>
              <a:rPr lang="ru-RU" sz="2000" dirty="0" smtClean="0"/>
              <a:t>Задается параметр </a:t>
            </a:r>
            <a:r>
              <a:rPr lang="en-US" sz="2000" dirty="0" smtClean="0"/>
              <a:t>R – </a:t>
            </a:r>
            <a:r>
              <a:rPr lang="ru-RU" sz="2000" dirty="0" smtClean="0"/>
              <a:t>радиус </a:t>
            </a:r>
            <a:r>
              <a:rPr lang="ru-RU" sz="2000" dirty="0"/>
              <a:t>поиска локальных </a:t>
            </a:r>
            <a:r>
              <a:rPr lang="ru-RU" sz="2000" dirty="0" smtClean="0"/>
              <a:t>сгущений.</a:t>
            </a:r>
          </a:p>
          <a:p>
            <a:r>
              <a:rPr lang="ru-RU" sz="2000" dirty="0" smtClean="0"/>
              <a:t> </a:t>
            </a:r>
          </a:p>
          <a:p>
            <a:pPr algn="just"/>
            <a:r>
              <a:rPr lang="ru-RU" sz="2000" dirty="0"/>
              <a:t>На каждом шаге мы </a:t>
            </a:r>
            <a:endParaRPr lang="ru-RU" sz="2000" dirty="0" smtClean="0"/>
          </a:p>
          <a:p>
            <a:pPr algn="just"/>
            <a:r>
              <a:rPr lang="ru-RU" sz="2000" dirty="0" smtClean="0"/>
              <a:t>1. случайным </a:t>
            </a:r>
            <a:r>
              <a:rPr lang="ru-RU" sz="2000" dirty="0"/>
              <a:t>образом выбираем объект из выборки, </a:t>
            </a:r>
            <a:endParaRPr lang="ru-RU" sz="2000" dirty="0" smtClean="0"/>
          </a:p>
          <a:p>
            <a:pPr algn="just"/>
            <a:r>
              <a:rPr lang="ru-RU" sz="2000" dirty="0" smtClean="0"/>
              <a:t>2. раздуваем </a:t>
            </a:r>
            <a:r>
              <a:rPr lang="ru-RU" sz="2000" dirty="0"/>
              <a:t>вокруг него сферу радиуса R, </a:t>
            </a:r>
            <a:endParaRPr lang="ru-RU" sz="2000" dirty="0" smtClean="0"/>
          </a:p>
          <a:p>
            <a:pPr algn="just"/>
            <a:r>
              <a:rPr lang="ru-RU" sz="2000" dirty="0" smtClean="0"/>
              <a:t>3. внутри </a:t>
            </a:r>
            <a:r>
              <a:rPr lang="ru-RU" sz="2000" dirty="0"/>
              <a:t>этой сферы выбираем центр тяжести и делаем его центром новой сферы. </a:t>
            </a:r>
            <a:endParaRPr lang="ru-RU" sz="2000" dirty="0" smtClean="0"/>
          </a:p>
          <a:p>
            <a:pPr algn="just"/>
            <a:r>
              <a:rPr lang="ru-RU" sz="2000" dirty="0" smtClean="0"/>
              <a:t>Таким образом, </a:t>
            </a:r>
            <a:r>
              <a:rPr lang="ru-RU" sz="2000" dirty="0"/>
              <a:t>мы на каждом шаге двигаем сферу в сторону локального сгущения объектов </a:t>
            </a:r>
            <a:r>
              <a:rPr lang="ru-RU" sz="2000" dirty="0" smtClean="0"/>
              <a:t>выборки</a:t>
            </a:r>
            <a:r>
              <a:rPr lang="ru-RU" sz="2000" dirty="0"/>
              <a:t>, т.е. стараемся захватить как можно больше объектов выборки сферой фиксированного радиуса. </a:t>
            </a:r>
            <a:endParaRPr lang="ru-RU" sz="2000" dirty="0" smtClean="0"/>
          </a:p>
          <a:p>
            <a:pPr algn="just"/>
            <a:r>
              <a:rPr lang="ru-RU" sz="2000" dirty="0" smtClean="0"/>
              <a:t>4. После </a:t>
            </a:r>
            <a:r>
              <a:rPr lang="ru-RU" sz="2000" dirty="0"/>
              <a:t>того как центр сферы стабилизируется, все объекты внутри сферы с этим центром мы помечаем как </a:t>
            </a:r>
            <a:r>
              <a:rPr lang="ru-RU" sz="2000" dirty="0" err="1"/>
              <a:t>кластеризованные</a:t>
            </a:r>
            <a:r>
              <a:rPr lang="ru-RU" sz="2000" dirty="0"/>
              <a:t> и выкидываем их из выборки. Этот процесс мы повторяем до тех пор, пока вся выборка не будет </a:t>
            </a:r>
            <a:r>
              <a:rPr lang="ru-RU" sz="2000" dirty="0" err="1"/>
              <a:t>кластеризована</a:t>
            </a:r>
            <a:r>
              <a:rPr lang="ru-RU" sz="2000" dirty="0"/>
              <a:t>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84201" y="858725"/>
            <a:ext cx="1141796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/>
              <a:t>Алгоритм предложен</a:t>
            </a:r>
            <a:r>
              <a:rPr lang="ru-RU" sz="2000" dirty="0"/>
              <a:t> </a:t>
            </a:r>
            <a:r>
              <a:rPr lang="ru-RU" sz="2000" dirty="0" err="1"/>
              <a:t>Загоруйко</a:t>
            </a:r>
            <a:r>
              <a:rPr lang="ru-RU" sz="2000" dirty="0"/>
              <a:t> Н. Г. и </a:t>
            </a:r>
            <a:r>
              <a:rPr lang="ru-RU" sz="2000" dirty="0" err="1"/>
              <a:t>Ёлкиной</a:t>
            </a:r>
            <a:r>
              <a:rPr lang="ru-RU" sz="2000" dirty="0"/>
              <a:t> В. Н. в 1967 году. </a:t>
            </a:r>
          </a:p>
        </p:txBody>
      </p:sp>
    </p:spTree>
    <p:extLst>
      <p:ext uri="{BB962C8B-B14F-4D97-AF65-F5344CB8AC3E}">
        <p14:creationId xmlns:p14="http://schemas.microsoft.com/office/powerpoint/2010/main" val="407876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25</a:t>
            </a:fld>
            <a:endParaRPr lang="ru-RU"/>
          </a:p>
        </p:txBody>
      </p:sp>
      <p:sp>
        <p:nvSpPr>
          <p:cNvPr id="27" name="Заголовок 1"/>
          <p:cNvSpPr>
            <a:spLocks noGrp="1"/>
          </p:cNvSpPr>
          <p:nvPr>
            <p:ph type="title"/>
          </p:nvPr>
        </p:nvSpPr>
        <p:spPr>
          <a:xfrm>
            <a:off x="290283" y="0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Визуализация алгоритма семейства 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FOREL 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3730" name="Picture 2" descr="Алгоритм Форель: исходное множество объект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35" y="926434"/>
            <a:ext cx="2340890" cy="237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36" name="Picture 8" descr="Алгоритм Форель: начальная гиперсфер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427" y="938466"/>
            <a:ext cx="2340890" cy="237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38" name="Picture 10" descr="Алгоритм Форель: перенос центра гиперсфер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563" y="784646"/>
            <a:ext cx="2288062" cy="250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40" name="Picture 12" descr="Алгоритм Форель: вычисление нового центра тяжести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249" y="801913"/>
            <a:ext cx="2288062" cy="250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42" name="Picture 14" descr="Алгоритм Форель: перенос центра гиперсферы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35" y="3657599"/>
            <a:ext cx="2288062" cy="250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44" name="Picture 16" descr="Алгоритм Форель: выявление первого таксона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154" y="3570621"/>
            <a:ext cx="2356584" cy="257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46" name="Picture 18" descr="Алгоритм Форель: исключение нового таксона из анализа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563" y="3681663"/>
            <a:ext cx="2471171" cy="251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22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26</a:t>
            </a:fld>
            <a:endParaRPr lang="ru-RU"/>
          </a:p>
        </p:txBody>
      </p:sp>
      <p:sp>
        <p:nvSpPr>
          <p:cNvPr id="27" name="Заголовок 1"/>
          <p:cNvSpPr>
            <a:spLocks noGrp="1"/>
          </p:cNvSpPr>
          <p:nvPr>
            <p:ph type="title"/>
          </p:nvPr>
        </p:nvSpPr>
        <p:spPr>
          <a:xfrm>
            <a:off x="290283" y="0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 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FOREL (</a:t>
            </a:r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ФОРмальный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ЭЛемент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33136" y="1069772"/>
            <a:ext cx="1121343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Преимущества: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Точность </a:t>
            </a:r>
            <a:r>
              <a:rPr lang="ru-RU" dirty="0"/>
              <a:t>минимизации функционала качества (при удачном подборе параметра R)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Наглядность визуализации кластеризации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Сходимость алгоритма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</a:t>
            </a:r>
            <a:r>
              <a:rPr lang="ru-RU" dirty="0"/>
              <a:t>подсчета промежуточных функционалов качества, например, длины цепочки локальных сгущений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 smtClean="0"/>
          </a:p>
          <a:p>
            <a:pPr algn="just"/>
            <a:r>
              <a:rPr lang="ru-RU" dirty="0" smtClean="0"/>
              <a:t>Недостатки: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Относительно низкая </a:t>
            </a:r>
            <a:r>
              <a:rPr lang="ru-RU" dirty="0" smtClean="0"/>
              <a:t>производительность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Плохая применимость алгоритма при плохой разделимости выборки на кластеры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Неустойчивость алгоритма (зависимость от выбора начального объекта)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Произвольное по количеству разбиение на кластеры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Необходимость априорных знаний о ширине (диаметре) кластеров</a:t>
            </a:r>
          </a:p>
        </p:txBody>
      </p:sp>
    </p:spTree>
    <p:extLst>
      <p:ext uri="{BB962C8B-B14F-4D97-AF65-F5344CB8AC3E}">
        <p14:creationId xmlns:p14="http://schemas.microsoft.com/office/powerpoint/2010/main" val="8396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Постановка задачи кластеризации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3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901700" y="1384300"/>
            <a:ext cx="101473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Дано:</a:t>
            </a:r>
          </a:p>
          <a:p>
            <a:r>
              <a:rPr lang="ru-RU" sz="2400" b="1" dirty="0"/>
              <a:t> </a:t>
            </a:r>
            <a:r>
              <a:rPr lang="ru-RU" sz="2400" b="1" dirty="0" smtClean="0"/>
              <a:t>      </a:t>
            </a:r>
            <a:r>
              <a:rPr lang="en-US" sz="2400" b="1" dirty="0" smtClean="0"/>
              <a:t>X</a:t>
            </a:r>
            <a:r>
              <a:rPr lang="en-US" sz="2400" dirty="0" smtClean="0"/>
              <a:t> – </a:t>
            </a:r>
            <a:r>
              <a:rPr lang="ru-RU" sz="2400" dirty="0" smtClean="0"/>
              <a:t>пространство объектов</a:t>
            </a:r>
          </a:p>
          <a:p>
            <a:pPr lvl="1"/>
            <a:r>
              <a:rPr lang="ru-RU" sz="2400" dirty="0" smtClean="0"/>
              <a:t>    </a:t>
            </a:r>
            <a:r>
              <a:rPr lang="en-US" sz="2400" dirty="0" smtClean="0"/>
              <a:t>– </a:t>
            </a:r>
            <a:r>
              <a:rPr lang="ru-RU" sz="2400" dirty="0" smtClean="0"/>
              <a:t>обучающая выборка</a:t>
            </a:r>
            <a:r>
              <a:rPr lang="en-US" sz="2400" dirty="0" smtClean="0"/>
              <a:t>; l = 1…L</a:t>
            </a:r>
          </a:p>
          <a:p>
            <a:pPr lvl="1"/>
            <a:r>
              <a:rPr lang="el-GR" sz="2400" dirty="0" smtClean="0"/>
              <a:t>ρ</a:t>
            </a:r>
            <a:r>
              <a:rPr lang="ru-RU" sz="2400" dirty="0" smtClean="0"/>
              <a:t> - функция расстояния между объектами</a:t>
            </a:r>
          </a:p>
          <a:p>
            <a:endParaRPr lang="ru-RU" sz="2400" dirty="0" smtClean="0"/>
          </a:p>
          <a:p>
            <a:r>
              <a:rPr lang="ru-RU" sz="2400" b="1" dirty="0" smtClean="0"/>
              <a:t>Найти: </a:t>
            </a:r>
          </a:p>
          <a:p>
            <a:r>
              <a:rPr lang="ru-RU" sz="2400" dirty="0" smtClean="0"/>
              <a:t>       </a:t>
            </a:r>
            <a:r>
              <a:rPr lang="en-US" sz="2400" b="1" dirty="0" smtClean="0"/>
              <a:t>Y</a:t>
            </a:r>
            <a:r>
              <a:rPr lang="en-US" sz="2400" dirty="0" smtClean="0"/>
              <a:t> – </a:t>
            </a:r>
            <a:r>
              <a:rPr lang="ru-RU" sz="2400" dirty="0" smtClean="0"/>
              <a:t>множество кластеров и</a:t>
            </a:r>
          </a:p>
          <a:p>
            <a:r>
              <a:rPr lang="ru-RU" sz="2400" dirty="0" smtClean="0"/>
              <a:t>       а:  </a:t>
            </a:r>
            <a:r>
              <a:rPr lang="en-US" sz="2400" b="1" dirty="0" smtClean="0"/>
              <a:t>X</a:t>
            </a:r>
            <a:r>
              <a:rPr lang="en-US" sz="2400" dirty="0" smtClean="0"/>
              <a:t> → </a:t>
            </a:r>
            <a:r>
              <a:rPr lang="en-US" sz="2400" b="1" dirty="0" smtClean="0"/>
              <a:t>Y</a:t>
            </a:r>
            <a:r>
              <a:rPr lang="en-US" sz="2400" dirty="0" smtClean="0"/>
              <a:t> – </a:t>
            </a:r>
            <a:r>
              <a:rPr lang="ru-RU" sz="2400" dirty="0" smtClean="0"/>
              <a:t>алгоритм кластеризации, такие, что: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- каждый кластер состоит из близких объектов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- объекты разных кластеров существенно различны</a:t>
            </a:r>
            <a:endParaRPr lang="ru-RU" sz="2400" dirty="0"/>
          </a:p>
          <a:p>
            <a:endParaRPr lang="ru-RU" sz="2400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141009"/>
              </p:ext>
            </p:extLst>
          </p:nvPr>
        </p:nvGraphicFramePr>
        <p:xfrm>
          <a:off x="1371601" y="2115541"/>
          <a:ext cx="368300" cy="459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0" name="Формула" r:id="rId3" imgW="203040" imgH="253800" progId="Equation.3">
                  <p:embed/>
                </p:oleObj>
              </mc:Choice>
              <mc:Fallback>
                <p:oleObj name="Формула" r:id="rId3" imgW="203040" imgH="253800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1" y="2115541"/>
                        <a:ext cx="368300" cy="459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100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Особенности задачи кластеризации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4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901700" y="1384300"/>
            <a:ext cx="101473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Решение задачи классификации принципиально неоднозначно:</a:t>
            </a:r>
          </a:p>
          <a:p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Точной постановки задачи кластеризации нет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Существует множество критериев качества кластеризации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Существует множество эвристических методов кластеризации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Число кластеров </a:t>
            </a:r>
            <a:r>
              <a:rPr lang="en-US" sz="2400" dirty="0" smtClean="0"/>
              <a:t>|Y|</a:t>
            </a:r>
            <a:r>
              <a:rPr lang="ru-RU" sz="2400" dirty="0" smtClean="0"/>
              <a:t> заранее, как правило, не известно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Результат кластеризации существенно зависит от метрики </a:t>
            </a:r>
            <a:r>
              <a:rPr lang="el-GR" sz="2400" dirty="0" smtClean="0"/>
              <a:t>ρ</a:t>
            </a:r>
            <a:r>
              <a:rPr lang="ru-RU" sz="2400" dirty="0" smtClean="0"/>
              <a:t>, которую эксперт задает субъективно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497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Цели кластеризации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5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09600" y="850900"/>
            <a:ext cx="11226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Понимание данных путём выявления кластерной структуры. </a:t>
            </a:r>
            <a:r>
              <a:rPr lang="ru-RU" sz="2000" dirty="0"/>
              <a:t>Разбиение выборки на группы схожих объектов позволяет упростить дальнейшую обработку данных и принятия решений, применяя к каждому кластеру свой метод анализа (стратегия «разделяй и властвуй</a:t>
            </a:r>
            <a:r>
              <a:rPr lang="ru-RU" sz="2000" dirty="0" smtClean="0"/>
              <a:t>»).</a:t>
            </a:r>
          </a:p>
          <a:p>
            <a:endParaRPr lang="ru-RU" sz="2000" dirty="0"/>
          </a:p>
          <a:p>
            <a:r>
              <a:rPr lang="ru-RU" sz="2000" b="1" dirty="0"/>
              <a:t>Сжатие данных</a:t>
            </a:r>
            <a:r>
              <a:rPr lang="ru-RU" sz="2000" dirty="0"/>
              <a:t>. Если исходная выборка избыточно большая, то можно сократить её, оставив по одному наиболее типичному представителю от каждого кластера</a:t>
            </a:r>
            <a:r>
              <a:rPr lang="ru-RU" sz="2000" dirty="0" smtClean="0"/>
              <a:t>.</a:t>
            </a:r>
          </a:p>
          <a:p>
            <a:endParaRPr lang="ru-RU" sz="2000" dirty="0"/>
          </a:p>
          <a:p>
            <a:r>
              <a:rPr lang="ru-RU" sz="2000" b="1" dirty="0"/>
              <a:t>Обнаружение новизны </a:t>
            </a:r>
            <a:r>
              <a:rPr lang="ru-RU" sz="2000" dirty="0"/>
              <a:t>(</a:t>
            </a:r>
            <a:r>
              <a:rPr lang="ru-RU" sz="2000" dirty="0" err="1"/>
              <a:t>novelty</a:t>
            </a:r>
            <a:r>
              <a:rPr lang="ru-RU" sz="2000" dirty="0"/>
              <a:t> </a:t>
            </a:r>
            <a:r>
              <a:rPr lang="ru-RU" sz="2000" dirty="0" err="1"/>
              <a:t>detection</a:t>
            </a:r>
            <a:r>
              <a:rPr lang="ru-RU" sz="2000" dirty="0"/>
              <a:t>). Выделяются нетипичные объекты, которые не удаётся присоединить ни к одному из кластеров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r>
              <a:rPr lang="ru-RU" sz="2000" b="1" dirty="0" smtClean="0"/>
              <a:t>Построение иерархии множества объектов </a:t>
            </a:r>
            <a:r>
              <a:rPr lang="ru-RU" sz="2000" dirty="0" smtClean="0"/>
              <a:t>(задача таксономии)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8395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Примеры кластерных структур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6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6" t="32640" r="18792" b="12673"/>
          <a:stretch/>
        </p:blipFill>
        <p:spPr bwMode="auto">
          <a:xfrm>
            <a:off x="1972169" y="1092200"/>
            <a:ext cx="8247662" cy="462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973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Примеры кластерных структур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7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0" t="31597" r="17460" b="11459"/>
          <a:stretch/>
        </p:blipFill>
        <p:spPr bwMode="auto">
          <a:xfrm>
            <a:off x="1752600" y="977900"/>
            <a:ext cx="8686800" cy="476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75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Примеры кластерных структур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8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0" t="32292" r="17460" b="30671"/>
          <a:stretch/>
        </p:blipFill>
        <p:spPr bwMode="auto">
          <a:xfrm>
            <a:off x="1881187" y="965200"/>
            <a:ext cx="842962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28687" y="4318000"/>
            <a:ext cx="10629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Каждый метод кластеризации имеет свои ограничения и выделяет кластеры лишь некоторых типов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Понятие «тип кластерной структуры» зависит от метода и не имеет формального определения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943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Проблема чувствительности к метрике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9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1025998"/>
            <a:ext cx="4679793" cy="2270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896" y="3534027"/>
            <a:ext cx="4535203" cy="2574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86600" y="1765300"/>
            <a:ext cx="2017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 – </a:t>
            </a:r>
            <a:r>
              <a:rPr lang="ru-RU" dirty="0" smtClean="0"/>
              <a:t>девушки</a:t>
            </a:r>
            <a:endParaRPr lang="ru-RU" dirty="0" smtClean="0"/>
          </a:p>
          <a:p>
            <a:r>
              <a:rPr lang="en-US" dirty="0" smtClean="0"/>
              <a:t>B</a:t>
            </a:r>
            <a:r>
              <a:rPr lang="ru-RU" dirty="0" smtClean="0"/>
              <a:t> </a:t>
            </a:r>
            <a:r>
              <a:rPr lang="ru-RU" dirty="0" smtClean="0"/>
              <a:t>– молодые люди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7028268" y="4343400"/>
            <a:ext cx="2578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После перенормировки</a:t>
            </a:r>
          </a:p>
          <a:p>
            <a:r>
              <a:rPr lang="ru-RU" dirty="0" smtClean="0"/>
              <a:t>(сжали ось «Вес» вдвое)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918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8552</TotalTime>
  <Words>1751</Words>
  <Application>Microsoft Office PowerPoint</Application>
  <PresentationFormat>Произвольный</PresentationFormat>
  <Paragraphs>229</Paragraphs>
  <Slides>26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8" baseType="lpstr">
      <vt:lpstr>Тема Office</vt:lpstr>
      <vt:lpstr>Формула</vt:lpstr>
      <vt:lpstr>Кластеризация данных</vt:lpstr>
      <vt:lpstr>Что такое кластеризация?</vt:lpstr>
      <vt:lpstr>Постановка задачи кластеризации</vt:lpstr>
      <vt:lpstr>Особенности задачи кластеризации</vt:lpstr>
      <vt:lpstr>Цели кластеризации</vt:lpstr>
      <vt:lpstr>Примеры кластерных структур</vt:lpstr>
      <vt:lpstr>Примеры кластерных структур</vt:lpstr>
      <vt:lpstr>Примеры кластерных структур</vt:lpstr>
      <vt:lpstr>Проблема чувствительности к метрике</vt:lpstr>
      <vt:lpstr>Качество кластеризации</vt:lpstr>
      <vt:lpstr>Алгоритмы кластеризации</vt:lpstr>
      <vt:lpstr>Иерархические алгоритмы кластеризации</vt:lpstr>
      <vt:lpstr>Иерархические алгоритмы кластеризации</vt:lpstr>
      <vt:lpstr>Иерархические алгоритмы кластеризации</vt:lpstr>
      <vt:lpstr>Иерархические алгоритмы кластеризации</vt:lpstr>
      <vt:lpstr>Иерархические алгоритмы кластеризации</vt:lpstr>
      <vt:lpstr>Основные свойства иерархической кластеризации</vt:lpstr>
      <vt:lpstr>Выводы и рекомендации</vt:lpstr>
      <vt:lpstr>EM-алгоритм. Предпосылки</vt:lpstr>
      <vt:lpstr>EM-алгоритм</vt:lpstr>
      <vt:lpstr>EM-алгоритм</vt:lpstr>
      <vt:lpstr>Метод к-средних (k-means)</vt:lpstr>
      <vt:lpstr>Недостатки метода (k-means)</vt:lpstr>
      <vt:lpstr>Семейство алгоритмов FOREL (ФОРмальный ЭЛемент)</vt:lpstr>
      <vt:lpstr>Визуализация алгоритма семейства FOREL </vt:lpstr>
      <vt:lpstr>Алгоритм FOREL (ФОРмальный ЭЛемент)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Администратор</dc:creator>
  <cp:lastModifiedBy>Andrey</cp:lastModifiedBy>
  <cp:revision>179</cp:revision>
  <dcterms:created xsi:type="dcterms:W3CDTF">2017-09-07T11:29:30Z</dcterms:created>
  <dcterms:modified xsi:type="dcterms:W3CDTF">2017-11-03T05:29:01Z</dcterms:modified>
</cp:coreProperties>
</file>