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84" r:id="rId1"/>
  </p:sldMasterIdLst>
  <p:notesMasterIdLst>
    <p:notesMasterId r:id="rId16"/>
  </p:notesMasterIdLst>
  <p:sldIdLst>
    <p:sldId id="278" r:id="rId2"/>
    <p:sldId id="323" r:id="rId3"/>
    <p:sldId id="329" r:id="rId4"/>
    <p:sldId id="330" r:id="rId5"/>
    <p:sldId id="325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556" autoAdjust="0"/>
  </p:normalViewPr>
  <p:slideViewPr>
    <p:cSldViewPr snapToGrid="0">
      <p:cViewPr>
        <p:scale>
          <a:sx n="50" d="100"/>
          <a:sy n="50" d="100"/>
        </p:scale>
        <p:origin x="-1302" y="-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82DC0-A7C2-4D6B-A659-1A08DD2913BE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D4C4-7928-4C84-9E39-9F4E98165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83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2731-384D-4614-90F0-A7C4445C0286}" type="datetime1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6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1BCA-673D-4BB5-AF18-6D8B9EB75D71}" type="datetime1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88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51"/>
            <a:ext cx="36576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51"/>
            <a:ext cx="10769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1246-C48C-4877-B0C0-BF141933AE02}" type="datetime1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66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3000-0F97-42E0-89EC-0A41D7954ACD}" type="datetime1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06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FC51-B26A-439A-BFA1-B9817BBA6F2A}" type="datetime1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DA4E-16D4-4250-B79E-2A00049319CE}" type="datetime1">
              <a:rPr lang="ru-RU" smtClean="0"/>
              <a:t>23.11.2018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07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F3B5-4146-468F-9A81-441332E78F98}" type="datetime1">
              <a:rPr lang="ru-RU" smtClean="0"/>
              <a:t>23.11.2018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24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5C3-C02B-4865-965E-45D54BB6B06C}" type="datetime1">
              <a:rPr lang="ru-RU" smtClean="0"/>
              <a:t>23.11.2018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20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4B80-DAEE-4568-AAA6-A6422A4A9045}" type="datetime1">
              <a:rPr lang="ru-RU" smtClean="0"/>
              <a:t>23.11.2018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36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9634-1035-4E09-9E99-87FB4014131B}" type="datetime1">
              <a:rPr lang="ru-RU" smtClean="0"/>
              <a:t>23.11.2018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43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4CAA-9854-4B43-862B-95AD237E742A}" type="datetime1">
              <a:rPr lang="ru-RU" smtClean="0"/>
              <a:t>23.11.2018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3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EB70-923A-483B-822B-0E409CB5E742}" type="datetime1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64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karpathy.github.io/2015/05/21/rnn-effectivenes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company/wunderfund/blog/331310/" TargetMode="External"/><Relationship Id="rId2" Type="http://schemas.openxmlformats.org/officeDocument/2006/relationships/hyperlink" Target="https://iamtrask.github.io/2015/11/15/anyone-can-code-lst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80592"/>
            <a:ext cx="10972800" cy="1583187"/>
          </a:xfrm>
        </p:spPr>
        <p:txBody>
          <a:bodyPr>
            <a:normAutofit/>
          </a:bodyPr>
          <a:lstStyle/>
          <a:p>
            <a:r>
              <a:rPr lang="ru-RU" sz="4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Рекуррентные нейронные сети</a:t>
            </a:r>
            <a:endParaRPr lang="ru-RU" sz="4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3556004"/>
            <a:ext cx="10972800" cy="257016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Курс «Интеллектуальные информационные системы»</a:t>
            </a:r>
          </a:p>
          <a:p>
            <a:pPr marL="0" indent="0" algn="ctr">
              <a:buNone/>
            </a:pPr>
            <a:r>
              <a:rPr lang="ru-RU" dirty="0" smtClean="0"/>
              <a:t>Кафедра управления и информатики НИУ «МЭИ»</a:t>
            </a:r>
          </a:p>
          <a:p>
            <a:pPr marL="0" indent="0" algn="ctr">
              <a:buNone/>
            </a:pPr>
            <a:r>
              <a:rPr lang="ru-RU" dirty="0" smtClean="0"/>
              <a:t>Осень 2018 г.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7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10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85775" y="0"/>
            <a:ext cx="10972800" cy="857250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LSTM-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сети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42" name="Picture 2" descr="https://habrastorage.org/web/db4/e23/6e1/db4e236e1d834c96949f17e94e8900c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4" r="26681"/>
          <a:stretch/>
        </p:blipFill>
        <p:spPr bwMode="auto">
          <a:xfrm>
            <a:off x="578840" y="955803"/>
            <a:ext cx="3003259" cy="184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708400" y="1050598"/>
            <a:ext cx="8255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+mj-lt"/>
              </a:rPr>
              <a:t>Ключевой компонент LSTM – это состояние </a:t>
            </a:r>
            <a:r>
              <a:rPr lang="ru-RU" dirty="0" smtClean="0">
                <a:solidFill>
                  <a:srgbClr val="222222"/>
                </a:solidFill>
                <a:latin typeface="+mj-lt"/>
              </a:rPr>
              <a:t>ячейки С </a:t>
            </a:r>
            <a:r>
              <a:rPr lang="ru-RU" dirty="0">
                <a:solidFill>
                  <a:srgbClr val="222222"/>
                </a:solidFill>
                <a:latin typeface="+mj-lt"/>
              </a:rPr>
              <a:t>(</a:t>
            </a:r>
            <a:r>
              <a:rPr lang="ru-RU" dirty="0" err="1">
                <a:solidFill>
                  <a:srgbClr val="222222"/>
                </a:solidFill>
                <a:latin typeface="+mj-lt"/>
              </a:rPr>
              <a:t>cell</a:t>
            </a:r>
            <a:r>
              <a:rPr lang="ru-RU" dirty="0">
                <a:solidFill>
                  <a:srgbClr val="222222"/>
                </a:solidFill>
                <a:latin typeface="+mj-lt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+mj-lt"/>
              </a:rPr>
              <a:t>state</a:t>
            </a:r>
            <a:r>
              <a:rPr lang="ru-RU" dirty="0">
                <a:solidFill>
                  <a:srgbClr val="222222"/>
                </a:solidFill>
                <a:latin typeface="+mj-lt"/>
              </a:rPr>
              <a:t>) – горизонтальная линия, проходящая по верхней части схемы</a:t>
            </a:r>
            <a:r>
              <a:rPr lang="ru-RU" dirty="0" smtClean="0">
                <a:solidFill>
                  <a:srgbClr val="222222"/>
                </a:solidFill>
                <a:latin typeface="+mj-lt"/>
              </a:rPr>
              <a:t>. </a:t>
            </a:r>
          </a:p>
          <a:p>
            <a:r>
              <a:rPr lang="ru-RU" dirty="0">
                <a:latin typeface="+mj-lt"/>
              </a:rPr>
              <a:t>Состояние ячейки напоминает конвейерную ленту. Она проходит напрямую через всю цепочку, участвуя лишь в нескольких линейных преобразованиях</a:t>
            </a:r>
            <a:r>
              <a:rPr lang="ru-RU" dirty="0" smtClean="0">
                <a:latin typeface="+mj-lt"/>
              </a:rPr>
              <a:t>.</a:t>
            </a:r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Этот процесс регулируется «фильтрами» (</a:t>
            </a:r>
            <a:r>
              <a:rPr lang="en-US" dirty="0" smtClean="0">
                <a:latin typeface="+mj-lt"/>
              </a:rPr>
              <a:t>gates)</a:t>
            </a:r>
            <a:r>
              <a:rPr lang="ru-RU" dirty="0" smtClean="0">
                <a:latin typeface="+mj-lt"/>
              </a:rPr>
              <a:t>. </a:t>
            </a:r>
            <a:r>
              <a:rPr lang="ru-RU" dirty="0">
                <a:latin typeface="+mj-lt"/>
              </a:rPr>
              <a:t/>
            </a:r>
            <a:br>
              <a:rPr lang="ru-RU" dirty="0">
                <a:latin typeface="+mj-lt"/>
              </a:rPr>
            </a:br>
            <a:endParaRPr lang="ru-RU" dirty="0">
              <a:latin typeface="+mj-lt"/>
            </a:endParaRPr>
          </a:p>
        </p:txBody>
      </p:sp>
      <p:pic>
        <p:nvPicPr>
          <p:cNvPr id="10244" name="Picture 4" descr="https://habrastorage.org/web/a5f/31a/104/a5f31a104b184217aca105de9ab6d32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71"/>
          <a:stretch/>
        </p:blipFill>
        <p:spPr bwMode="auto">
          <a:xfrm>
            <a:off x="578841" y="2998272"/>
            <a:ext cx="3226244" cy="197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habrastorage.org/web/a5f/31a/104/a5f31a104b184217aca105de9ab6d32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34" t="38606" r="-388" b="35014"/>
          <a:stretch/>
        </p:blipFill>
        <p:spPr bwMode="auto">
          <a:xfrm>
            <a:off x="3708400" y="4083964"/>
            <a:ext cx="3706352" cy="61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3805085" y="3292495"/>
            <a:ext cx="825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  <a:latin typeface="+mj-lt"/>
              </a:rPr>
              <a:t>Слой фильтра забывания (</a:t>
            </a:r>
            <a:r>
              <a:rPr lang="en-US" dirty="0"/>
              <a:t>forget gate </a:t>
            </a:r>
            <a:r>
              <a:rPr lang="en-US" dirty="0" smtClean="0"/>
              <a:t>layer</a:t>
            </a:r>
            <a:r>
              <a:rPr lang="ru-RU" dirty="0" smtClean="0"/>
              <a:t>) – определяет, какую информацию можно выбросить из состояния ячейки. Возвращает число </a:t>
            </a:r>
            <a:r>
              <a:rPr lang="en-US" dirty="0" smtClean="0"/>
              <a:t>[0;1], </a:t>
            </a:r>
            <a:r>
              <a:rPr lang="ru-RU" dirty="0" smtClean="0"/>
              <a:t>где 0 – полностью забыть, 1 – полностью сохранить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12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11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85775" y="0"/>
            <a:ext cx="10972800" cy="857250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LSTM-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сети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708400" y="1050598"/>
            <a:ext cx="8255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Следующий шаг – решить, какая новая информация будет храниться в состоянии ячейки. Этот этап состоит из двух частей. Сначала сигмоидальный слой под названием “слой входного фильтра” (</a:t>
            </a:r>
            <a:r>
              <a:rPr lang="ru-RU" dirty="0" err="1"/>
              <a:t>input</a:t>
            </a:r>
            <a:r>
              <a:rPr lang="ru-RU" dirty="0"/>
              <a:t> </a:t>
            </a:r>
            <a:r>
              <a:rPr lang="ru-RU" dirty="0" err="1"/>
              <a:t>layer</a:t>
            </a:r>
            <a:r>
              <a:rPr lang="ru-RU" dirty="0"/>
              <a:t> </a:t>
            </a:r>
            <a:r>
              <a:rPr lang="ru-RU" dirty="0" err="1"/>
              <a:t>gate</a:t>
            </a:r>
            <a:r>
              <a:rPr lang="ru-RU" dirty="0"/>
              <a:t>) определяет, какие значения следует обновить. Затем </a:t>
            </a:r>
            <a:r>
              <a:rPr lang="ru-RU" dirty="0" err="1"/>
              <a:t>tanh</a:t>
            </a:r>
            <a:r>
              <a:rPr lang="ru-RU" dirty="0"/>
              <a:t>-слой строит вектор новых значений-кандидатов </a:t>
            </a:r>
            <a:r>
              <a:rPr lang="ru-RU" dirty="0" smtClean="0"/>
              <a:t>     , </a:t>
            </a:r>
            <a:r>
              <a:rPr lang="ru-RU" dirty="0"/>
              <a:t>которые можно добавить в состояние ячейки.</a:t>
            </a:r>
            <a:br>
              <a:rPr lang="ru-RU" dirty="0"/>
            </a:br>
            <a:endParaRPr lang="ru-RU" dirty="0">
              <a:latin typeface="+mj-lt"/>
            </a:endParaRPr>
          </a:p>
        </p:txBody>
      </p:sp>
      <p:pic>
        <p:nvPicPr>
          <p:cNvPr id="11266" name="Picture 2" descr="https://habrastorage.org/web/248/bf4/a75/248bf4a75ab74bf180b9c0e2e2cc5a58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1"/>
          <a:stretch/>
        </p:blipFill>
        <p:spPr bwMode="auto">
          <a:xfrm>
            <a:off x="571584" y="794105"/>
            <a:ext cx="3136816" cy="195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habrastorage.org/web/248/bf4/a75/248bf4a75ab74bf180b9c0e2e2cc5a58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1" t="27126" r="-1062" b="26742"/>
          <a:stretch/>
        </p:blipFill>
        <p:spPr bwMode="auto">
          <a:xfrm>
            <a:off x="6071844" y="2443206"/>
            <a:ext cx="3023286" cy="89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habrastorage.org/web/248/bf4/a75/248bf4a75ab74bf180b9c0e2e2cc5a58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63" t="52462" r="41781" b="26742"/>
          <a:stretch/>
        </p:blipFill>
        <p:spPr bwMode="auto">
          <a:xfrm>
            <a:off x="11491783" y="1843899"/>
            <a:ext cx="313038" cy="40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habrastorage.org/web/30e/ffa/7f9/30effa7f98274deaa65cf2e293f1836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" r="49927"/>
          <a:stretch/>
        </p:blipFill>
        <p:spPr bwMode="auto">
          <a:xfrm>
            <a:off x="571584" y="3686175"/>
            <a:ext cx="3371766" cy="207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habrastorage.org/web/30e/ffa/7f9/30effa7f98274deaa65cf2e293f1836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02" t="46639" r="10321" b="38249"/>
          <a:stretch/>
        </p:blipFill>
        <p:spPr bwMode="auto">
          <a:xfrm>
            <a:off x="6191250" y="4775159"/>
            <a:ext cx="24765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3937000" y="3963640"/>
            <a:ext cx="825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Меняем состояние ячейки в соответствие с предыдущими слоями </a:t>
            </a:r>
            <a:r>
              <a:rPr lang="en-US" dirty="0" smtClean="0"/>
              <a:t>forget layer</a:t>
            </a:r>
            <a:r>
              <a:rPr lang="ru-RU" dirty="0" smtClean="0"/>
              <a:t>,</a:t>
            </a:r>
            <a:r>
              <a:rPr lang="en-US" dirty="0" smtClean="0"/>
              <a:t> input </a:t>
            </a:r>
            <a:r>
              <a:rPr lang="en-US" dirty="0"/>
              <a:t>layer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tanh</a:t>
            </a:r>
            <a:r>
              <a:rPr lang="en-US" dirty="0" smtClean="0"/>
              <a:t> layer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33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12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85775" y="0"/>
            <a:ext cx="10972800" cy="857250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LSTM-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сети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708400" y="1050598"/>
            <a:ext cx="8255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Решаем, какую информацию хотим получать на выходе </a:t>
            </a:r>
            <a:r>
              <a:rPr lang="en-US" dirty="0" smtClean="0"/>
              <a:t>h.</a:t>
            </a:r>
          </a:p>
          <a:p>
            <a:r>
              <a:rPr lang="ru-RU" dirty="0"/>
              <a:t>Выходные данные будут основаны на нашем состоянии ячейки, к ним будут применены некоторые фильтры. Сначала мы применяем сигмоидальный слой, который решает, какую информацию </a:t>
            </a:r>
            <a:r>
              <a:rPr lang="ru-RU" dirty="0" smtClean="0"/>
              <a:t>от входа и предыдущего шага </a:t>
            </a:r>
            <a:r>
              <a:rPr lang="ru-RU" dirty="0"/>
              <a:t>мы будем выводить. Затем значения состояния ячейки проходят через </a:t>
            </a:r>
            <a:r>
              <a:rPr lang="ru-RU" dirty="0" err="1"/>
              <a:t>tanh</a:t>
            </a:r>
            <a:r>
              <a:rPr lang="ru-RU" dirty="0"/>
              <a:t>-слой, чтобы получить на выходе значения из диапазона от -1 до 1, и перемножаются с выходными значениями сигмоидального слоя, что позволяет выводить только требуемую информацию.</a:t>
            </a:r>
            <a:endParaRPr lang="ru-RU" dirty="0">
              <a:latin typeface="+mj-lt"/>
            </a:endParaRPr>
          </a:p>
        </p:txBody>
      </p:sp>
      <p:pic>
        <p:nvPicPr>
          <p:cNvPr id="12290" name="Picture 2" descr="https://habrastorage.org/web/16d/5b5/783/16d5b5783ba34244afcf0f240133fb28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17"/>
          <a:stretch/>
        </p:blipFill>
        <p:spPr bwMode="auto">
          <a:xfrm>
            <a:off x="211082" y="1279750"/>
            <a:ext cx="3359432" cy="212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habrastorage.org/web/16d/5b5/783/16d5b5783ba34244afcf0f240133fb28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6" t="37201" r="4216" b="27998"/>
          <a:stretch/>
        </p:blipFill>
        <p:spPr bwMode="auto">
          <a:xfrm>
            <a:off x="5617028" y="3885798"/>
            <a:ext cx="3004457" cy="74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1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13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85775" y="0"/>
            <a:ext cx="10972800" cy="857250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Пример обучения 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LSTM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776" y="1001486"/>
            <a:ext cx="1135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Поставлена задача обучения сети на романе Л.Н. Толстого «Война и мир» и дальнейшего создания сетью  осмысленного текста. </a:t>
            </a:r>
            <a:r>
              <a:rPr lang="ru-RU" dirty="0"/>
              <a:t>Результаты </a:t>
            </a:r>
            <a:r>
              <a:rPr lang="ru-RU" dirty="0" smtClean="0"/>
              <a:t>после разного количества итераций:</a:t>
            </a:r>
            <a:endParaRPr lang="ru-R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85775" y="1950771"/>
            <a:ext cx="11255375" cy="738664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100:</a:t>
            </a:r>
            <a:r>
              <a:rPr kumimoji="0" lang="ru-RU" altLang="ru-RU" sz="2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tyntd-iafhatawiaoihrdemot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lytdws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e ,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tfti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astai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f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ogoh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eoase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rrranbyne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'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nhthnee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e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plia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tklrgd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t o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idoe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ns,smtt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h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ne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etie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h,hregtrs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nigtike,aoaenns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85775" y="3228958"/>
            <a:ext cx="11255375" cy="1107996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b="1" dirty="0" smtClean="0">
                <a:solidFill>
                  <a:srgbClr val="000000"/>
                </a:solidFill>
                <a:latin typeface="+mj-lt"/>
              </a:rPr>
              <a:t>300: </a:t>
            </a:r>
            <a:r>
              <a:rPr lang="ru-RU" altLang="ru-RU" sz="2400" dirty="0" smtClean="0">
                <a:solidFill>
                  <a:srgbClr val="000000"/>
                </a:solidFill>
                <a:latin typeface="+mj-lt"/>
              </a:rPr>
              <a:t>"</a:t>
            </a:r>
            <a:r>
              <a:rPr lang="ru-RU" altLang="ru-RU" sz="2400" dirty="0" err="1" smtClean="0">
                <a:solidFill>
                  <a:srgbClr val="000000"/>
                </a:solidFill>
                <a:latin typeface="+mj-lt"/>
              </a:rPr>
              <a:t>Tmont</a:t>
            </a:r>
            <a:r>
              <a:rPr lang="ru-RU" altLang="ru-RU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thithey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"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fomesscerliund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Keushey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.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Thom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here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sheulke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anmerenith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ol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sivh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I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lalterthend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Bleipile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shuwy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fil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on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aseterlome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coaniogennc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Phe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lism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thond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hon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at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.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MeiDimorotion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in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ther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thize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." 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51543" y="4784302"/>
            <a:ext cx="11189607" cy="738664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b="1" dirty="0" smtClean="0">
                <a:solidFill>
                  <a:srgbClr val="000000"/>
                </a:solidFill>
                <a:latin typeface="+mj-lt"/>
              </a:rPr>
              <a:t>500:</a:t>
            </a:r>
            <a:r>
              <a:rPr lang="ru-RU" altLang="ru-RU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 smtClean="0">
                <a:solidFill>
                  <a:srgbClr val="000000"/>
                </a:solidFill>
                <a:latin typeface="+mj-lt"/>
              </a:rPr>
              <a:t>we</a:t>
            </a:r>
            <a:r>
              <a:rPr lang="ru-RU" altLang="ru-RU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counter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.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He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stutn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co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des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.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His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stanted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out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one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ofler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that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concossions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and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was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to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gearang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reay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Jotrets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and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with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fre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colt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otf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paitt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thin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wall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.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Which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das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stimn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85775" y="5960772"/>
            <a:ext cx="5523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http://karpathy.github.io/2015/05/21/rnn-effectiveness</a:t>
            </a:r>
            <a:r>
              <a:rPr lang="ru-RU" dirty="0" smtClean="0">
                <a:hlinkClick r:id="rId2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52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14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85775" y="0"/>
            <a:ext cx="10972800" cy="857250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Пример обучения 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LSTM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03225" y="880641"/>
            <a:ext cx="11255375" cy="1323439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700:</a:t>
            </a:r>
            <a:r>
              <a:rPr kumimoji="0" lang="ru-RU" altLang="ru-RU" sz="2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Aftair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fall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unsuch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that the hall for Prince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Velzonski's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that me of her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hearly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, and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behs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to so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arwage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fiving were to it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beloge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pavu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say falling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misfort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how, and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Gogition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is so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overelical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and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ofter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03225" y="2398921"/>
            <a:ext cx="11255375" cy="738664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smtClean="0">
                <a:solidFill>
                  <a:srgbClr val="000000"/>
                </a:solidFill>
                <a:latin typeface="+mj-lt"/>
              </a:rPr>
              <a:t>1200: 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"Kite vouch!" he repeated by her door. "But I would be done and quarts, feeling, then, son is people...." 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77371" y="3390228"/>
            <a:ext cx="11281229" cy="1107996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smtClean="0">
                <a:solidFill>
                  <a:srgbClr val="000000"/>
                </a:solidFill>
                <a:latin typeface="+mj-lt"/>
              </a:rPr>
              <a:t>2000:</a:t>
            </a:r>
            <a:r>
              <a:rPr lang="ru-RU" altLang="ru-RU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"Why do what that day," replied Natasha, and wishing to himself the fact the princess, Princess Mary was easier, fed in had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oftened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him. Pierre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aking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his soul came to the packs and drove up his father-in-law women.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371" y="4965628"/>
            <a:ext cx="11281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Сначала модель выявляет общую структуру пространства слов, затем активно начинает изучать слова, начиная с коротких к более длинным. На более поздних этапах начинают выявляться зависимости появления слов и вырисовываться осмысленные предложения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43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76140"/>
            <a:ext cx="11713034" cy="42636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Рекуррентные нейронные сети*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45356" y="5662436"/>
            <a:ext cx="476790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/>
              <a:t>*по мотивам статей:</a:t>
            </a:r>
            <a:endParaRPr lang="ru-RU" sz="1400" dirty="0" smtClean="0">
              <a:hlinkClick r:id="rId2"/>
            </a:endParaRPr>
          </a:p>
          <a:p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://iamtrask.github.io/2015/11/15/anyone-can-code-lstm</a:t>
            </a:r>
            <a:r>
              <a:rPr lang="en-US" sz="1400" dirty="0" smtClean="0">
                <a:hlinkClick r:id="rId2"/>
              </a:rPr>
              <a:t>/</a:t>
            </a:r>
            <a:endParaRPr lang="ru-RU" sz="1400" dirty="0" smtClean="0"/>
          </a:p>
          <a:p>
            <a:r>
              <a:rPr lang="en-US" sz="1400" dirty="0">
                <a:hlinkClick r:id="rId3"/>
              </a:rPr>
              <a:t>https://habr.com/company/wunderfund/blog/331310</a:t>
            </a:r>
            <a:r>
              <a:rPr lang="en-US" sz="1400" dirty="0" smtClean="0">
                <a:hlinkClick r:id="rId3"/>
              </a:rPr>
              <a:t>/</a:t>
            </a:r>
            <a:r>
              <a:rPr lang="ru-RU" sz="1400" dirty="0" smtClean="0"/>
              <a:t>  </a:t>
            </a:r>
            <a:endParaRPr lang="ru-RU" sz="1400" dirty="0"/>
          </a:p>
        </p:txBody>
      </p:sp>
      <p:sp>
        <p:nvSpPr>
          <p:cNvPr id="9" name="AutoShape 2" descr="https://habrastorage.org/web/5f3/60f/ec1/5f360fec1bc24f9f973f7d1d3bded6c6.jpg"/>
          <p:cNvSpPr>
            <a:spLocks noChangeAspect="1" noChangeArrowheads="1"/>
          </p:cNvSpPr>
          <p:nvPr/>
        </p:nvSpPr>
        <p:spPr bwMode="auto">
          <a:xfrm>
            <a:off x="649845" y="50250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15" y="954901"/>
            <a:ext cx="4115418" cy="45726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2245" y="954901"/>
            <a:ext cx="57654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Люди не начинают думать с чистого листа каждую секунду. Читая этот </a:t>
            </a:r>
            <a:r>
              <a:rPr lang="ru-RU" dirty="0" smtClean="0"/>
              <a:t>текст, </a:t>
            </a:r>
            <a:r>
              <a:rPr lang="ru-RU" dirty="0"/>
              <a:t>вы понимаете каждое слово, основываясь на понимании предыдущего слова. Мы не выбрасываем из головы все и не начинаем думать с нуля. Наши мысли обладают постоянством.</a:t>
            </a:r>
            <a:br>
              <a:rPr lang="ru-RU" dirty="0"/>
            </a:br>
            <a:endParaRPr lang="ru-RU" dirty="0"/>
          </a:p>
          <a:p>
            <a:pPr algn="just"/>
            <a:r>
              <a:rPr lang="ru-RU" dirty="0" smtClean="0"/>
              <a:t>Обычные </a:t>
            </a:r>
            <a:r>
              <a:rPr lang="ru-RU" dirty="0" err="1" smtClean="0"/>
              <a:t>нейросети</a:t>
            </a:r>
            <a:r>
              <a:rPr lang="ru-RU" dirty="0" smtClean="0"/>
              <a:t> не обладают памятью, и это их главный недостаток в отличие от </a:t>
            </a:r>
            <a:r>
              <a:rPr lang="ru-RU" dirty="0" err="1" smtClean="0"/>
              <a:t>рекуррентых</a:t>
            </a:r>
            <a:r>
              <a:rPr lang="ru-RU" dirty="0" smtClean="0"/>
              <a:t> нейронных сетей </a:t>
            </a:r>
            <a:r>
              <a:rPr lang="ru-RU" dirty="0"/>
              <a:t>(</a:t>
            </a:r>
            <a:r>
              <a:rPr lang="ru-RU" dirty="0" err="1"/>
              <a:t>Recurrent</a:t>
            </a:r>
            <a:r>
              <a:rPr lang="ru-RU" dirty="0"/>
              <a:t> </a:t>
            </a:r>
            <a:r>
              <a:rPr lang="ru-RU" dirty="0" err="1"/>
              <a:t>Neural</a:t>
            </a:r>
            <a:r>
              <a:rPr lang="ru-RU" dirty="0"/>
              <a:t> </a:t>
            </a:r>
            <a:r>
              <a:rPr lang="ru-RU" dirty="0" err="1"/>
              <a:t>Networks</a:t>
            </a:r>
            <a:r>
              <a:rPr lang="ru-RU" dirty="0"/>
              <a:t>, </a:t>
            </a:r>
            <a:r>
              <a:rPr lang="ru-RU" dirty="0" smtClean="0"/>
              <a:t>RNN, РНС). 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Это </a:t>
            </a:r>
            <a:r>
              <a:rPr lang="ru-RU" dirty="0"/>
              <a:t>сети, содержащие </a:t>
            </a:r>
            <a:r>
              <a:rPr lang="ru-RU" dirty="0" smtClean="0"/>
              <a:t>обратные </a:t>
            </a:r>
            <a:r>
              <a:rPr lang="ru-RU" dirty="0"/>
              <a:t>связи и </a:t>
            </a:r>
            <a:endParaRPr lang="ru-RU" dirty="0" smtClean="0"/>
          </a:p>
          <a:p>
            <a:pPr algn="just"/>
            <a:r>
              <a:rPr lang="ru-RU" dirty="0" smtClean="0"/>
              <a:t>позволяющие </a:t>
            </a:r>
            <a:r>
              <a:rPr lang="ru-RU" dirty="0"/>
              <a:t>сохранять информацию</a:t>
            </a:r>
            <a:r>
              <a:rPr lang="ru-RU" dirty="0" smtClean="0"/>
              <a:t>. </a:t>
            </a:r>
          </a:p>
          <a:p>
            <a:pPr algn="just"/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17" name="Picture 2" descr="https://habrastorage.org/web/a9b/1e6/40f/a9b1e640f6264b0a902e851eb5f29e0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786" y="3591801"/>
            <a:ext cx="1062928" cy="165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361890"/>
            <a:ext cx="11713034" cy="42636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Скрытый слой 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RNN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3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85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285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285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285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428882" y="2536585"/>
            <a:ext cx="1154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90054" y="1535926"/>
            <a:ext cx="11018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Классические нейронные сети имеют скрытые слои, и состояние скрытого слоя основывается только на входных данных.</a:t>
            </a:r>
            <a:r>
              <a:rPr lang="en-US" dirty="0" smtClean="0"/>
              <a:t> </a:t>
            </a:r>
            <a:endParaRPr lang="ru-RU" dirty="0" smtClean="0"/>
          </a:p>
          <a:p>
            <a:pPr algn="ctr"/>
            <a:r>
              <a:rPr lang="en-US" b="1" dirty="0" smtClean="0"/>
              <a:t>input -&gt; hidden -&gt; output</a:t>
            </a:r>
          </a:p>
          <a:p>
            <a:pPr algn="ctr"/>
            <a:endParaRPr lang="ru-RU" b="1" dirty="0" smtClean="0"/>
          </a:p>
          <a:p>
            <a:pPr algn="just"/>
            <a:r>
              <a:rPr lang="ru-RU" dirty="0" smtClean="0"/>
              <a:t>Наличие памяти меняет эту структуру – теперь состояние скрытого слоя зависит от входных данных на текущем шаге и от состояния того же </a:t>
            </a:r>
            <a:r>
              <a:rPr lang="ru-RU" b="1" dirty="0" smtClean="0"/>
              <a:t>скрытого слоя на предыдущем шаге</a:t>
            </a:r>
            <a:r>
              <a:rPr lang="ru-RU" dirty="0" smtClean="0"/>
              <a:t>:</a:t>
            </a:r>
            <a:endParaRPr lang="en-US" dirty="0" smtClean="0"/>
          </a:p>
          <a:p>
            <a:pPr algn="just"/>
            <a:endParaRPr lang="ru-RU" dirty="0" smtClean="0"/>
          </a:p>
          <a:p>
            <a:pPr algn="ctr"/>
            <a:r>
              <a:rPr lang="ru-RU" b="1" dirty="0" smtClean="0"/>
              <a:t>(</a:t>
            </a:r>
            <a:r>
              <a:rPr lang="en-US" b="1" dirty="0" smtClean="0"/>
              <a:t>input + </a:t>
            </a:r>
            <a:r>
              <a:rPr lang="en-US" b="1" dirty="0" err="1" smtClean="0"/>
              <a:t>prev_hidden</a:t>
            </a:r>
            <a:r>
              <a:rPr lang="en-US" b="1" dirty="0" smtClean="0"/>
              <a:t>) </a:t>
            </a:r>
            <a:r>
              <a:rPr lang="en-US" b="1" dirty="0"/>
              <a:t>-&gt; hidden -&gt; output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48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228540"/>
            <a:ext cx="11713034" cy="42636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Скрытый слой 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RNN (2)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4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428882" y="2403235"/>
            <a:ext cx="1154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90054" y="953346"/>
            <a:ext cx="11018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Почему на каждом </a:t>
            </a:r>
            <a:r>
              <a:rPr lang="ru-RU" dirty="0"/>
              <a:t>предыдущем </a:t>
            </a:r>
            <a:r>
              <a:rPr lang="ru-RU" dirty="0" smtClean="0"/>
              <a:t>шаге мы смотрим именно скрытый слой а не вход:</a:t>
            </a:r>
          </a:p>
          <a:p>
            <a:pPr algn="ctr"/>
            <a:endParaRPr lang="ru-RU" b="1" dirty="0" smtClean="0"/>
          </a:p>
          <a:p>
            <a:pPr algn="ctr"/>
            <a:r>
              <a:rPr lang="en-US" b="1" dirty="0" smtClean="0"/>
              <a:t>(</a:t>
            </a:r>
            <a:r>
              <a:rPr lang="en-US" b="1" dirty="0"/>
              <a:t>input + </a:t>
            </a:r>
            <a:r>
              <a:rPr lang="en-US" b="1" dirty="0" err="1"/>
              <a:t>prev_input</a:t>
            </a:r>
            <a:r>
              <a:rPr lang="en-US" b="1" dirty="0"/>
              <a:t>) -&gt; hidden -&gt; output</a:t>
            </a:r>
            <a:r>
              <a:rPr lang="ru-RU" dirty="0" smtClean="0"/>
              <a:t> 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Рассмотрим 4 шага </a:t>
            </a:r>
            <a:r>
              <a:rPr lang="en-US" dirty="0" smtClean="0"/>
              <a:t>RNN</a:t>
            </a:r>
            <a:r>
              <a:rPr lang="ru-RU" dirty="0" smtClean="0"/>
              <a:t> для обоих случаев: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178593" y="2773184"/>
            <a:ext cx="4066918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а)</a:t>
            </a:r>
            <a:r>
              <a:rPr kumimoji="0" lang="ru-RU" altLang="ru-RU" sz="1500" b="1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 смотрим скрытый слой: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500" b="1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or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(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+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empty_hidden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) -&gt; 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hidden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-&gt;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output</a:t>
            </a: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or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(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+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prev_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hidden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)    -&gt; 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</a:rPr>
              <a:t>hid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den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-&gt;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output</a:t>
            </a: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or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(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+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prev_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</a:rPr>
              <a:t>hid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den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)    -&gt; 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ora"/>
              </a:rPr>
              <a:t>hi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</a:rPr>
              <a:t>dd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-&gt;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output</a:t>
            </a: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or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(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+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prev_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ora"/>
              </a:rPr>
              <a:t>hi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</a:rPr>
              <a:t>dd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)   -&gt; 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Lora"/>
              </a:rPr>
              <a:t>hi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</a:rPr>
              <a:t>d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ora"/>
              </a:rPr>
              <a:t>de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-&gt;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output</a:t>
            </a: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or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040437" y="2773184"/>
            <a:ext cx="3971925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500" b="1" dirty="0" smtClean="0">
                <a:solidFill>
                  <a:srgbClr val="404040"/>
                </a:solidFill>
                <a:latin typeface="Lora"/>
              </a:rPr>
              <a:t>б) </a:t>
            </a:r>
            <a:r>
              <a:rPr lang="ru-RU" altLang="ru-RU" sz="1500" b="1" dirty="0">
                <a:solidFill>
                  <a:srgbClr val="404040"/>
                </a:solidFill>
                <a:latin typeface="Lora"/>
              </a:rPr>
              <a:t>смотрим </a:t>
            </a:r>
            <a:r>
              <a:rPr lang="ru-RU" altLang="ru-RU" sz="1500" b="1" dirty="0" smtClean="0">
                <a:solidFill>
                  <a:srgbClr val="404040"/>
                </a:solidFill>
                <a:latin typeface="Lora"/>
              </a:rPr>
              <a:t>вход: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1500" b="1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or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(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+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empty_input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) -&gt; 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hidden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-&gt;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output</a:t>
            </a: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or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(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+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prev_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)    -&gt; 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</a:rPr>
              <a:t>hid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den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-&gt;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output</a:t>
            </a: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or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(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+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prev_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)    -&gt; 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ora"/>
              </a:rPr>
              <a:t>hid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</a:rPr>
              <a:t>den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-&gt;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output</a:t>
            </a: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or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(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+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prev_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)    -&gt; 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Lora"/>
              </a:rPr>
              <a:t>hid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ora"/>
              </a:rPr>
              <a:t>den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-&gt;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output</a:t>
            </a: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or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92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209490"/>
            <a:ext cx="11713034" cy="42636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Память рекуррентной </a:t>
            </a:r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нейросети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5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33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33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133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133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86033" y="840002"/>
            <a:ext cx="1100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Таким образом, «память» формируется за счет комбинации входных данных и скрытого слоя на предыдущем шаге.</a:t>
            </a:r>
          </a:p>
          <a:p>
            <a:r>
              <a:rPr lang="ru-RU" sz="1600" dirty="0" smtClean="0"/>
              <a:t>Такая связь реализуется с помощью весов, которые присваиваются обратной связи.</a:t>
            </a:r>
            <a:endParaRPr lang="en-US" sz="1600" dirty="0" smtClean="0"/>
          </a:p>
        </p:txBody>
      </p:sp>
      <p:pic>
        <p:nvPicPr>
          <p:cNvPr id="4098" name="Picture 2" descr="https://iamtrask.github.io/img/basic_recurrence_single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92" y="1476735"/>
            <a:ext cx="3749675" cy="384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57725" y="2124075"/>
            <a:ext cx="7439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SYNAPSE_0 – </a:t>
            </a:r>
            <a:r>
              <a:rPr lang="ru-RU" dirty="0" smtClean="0"/>
              <a:t>матрица весов</a:t>
            </a:r>
            <a:r>
              <a:rPr lang="en-US" dirty="0" smtClean="0"/>
              <a:t> </a:t>
            </a:r>
            <a:r>
              <a:rPr lang="ru-RU" dirty="0" smtClean="0"/>
              <a:t>передачи сигнала от входа к скрытому слою</a:t>
            </a:r>
          </a:p>
          <a:p>
            <a:endParaRPr lang="ru-RU" dirty="0" smtClean="0"/>
          </a:p>
          <a:p>
            <a:r>
              <a:rPr lang="en-US" dirty="0" smtClean="0"/>
              <a:t>SYNAPSE_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/>
              <a:t>матрица весов</a:t>
            </a:r>
            <a:r>
              <a:rPr lang="en-US" dirty="0"/>
              <a:t> </a:t>
            </a:r>
            <a:r>
              <a:rPr lang="ru-RU" dirty="0"/>
              <a:t>передачи сигнала </a:t>
            </a:r>
            <a:r>
              <a:rPr lang="ru-RU" dirty="0" smtClean="0"/>
              <a:t>от скрытого слоя к выходу</a:t>
            </a:r>
            <a:endParaRPr lang="ru-RU" dirty="0"/>
          </a:p>
          <a:p>
            <a:endParaRPr lang="ru-RU" dirty="0" smtClean="0"/>
          </a:p>
          <a:p>
            <a:r>
              <a:rPr lang="en-US" dirty="0" err="1" smtClean="0"/>
              <a:t>SYNAPSE_t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/>
              <a:t>матрица весов</a:t>
            </a:r>
            <a:r>
              <a:rPr lang="en-US" dirty="0"/>
              <a:t> </a:t>
            </a:r>
            <a:r>
              <a:rPr lang="ru-RU" dirty="0"/>
              <a:t>передачи сигнала </a:t>
            </a:r>
            <a:r>
              <a:rPr lang="ru-RU" dirty="0" smtClean="0"/>
              <a:t>от </a:t>
            </a:r>
            <a:r>
              <a:rPr lang="ru-RU" dirty="0"/>
              <a:t>скрытого слоя </a:t>
            </a:r>
            <a:r>
              <a:rPr lang="en-US" dirty="0" smtClean="0"/>
              <a:t>A </a:t>
            </a:r>
            <a:r>
              <a:rPr lang="ru-RU" dirty="0" smtClean="0"/>
              <a:t>на текущем шаге к</a:t>
            </a:r>
            <a:r>
              <a:rPr lang="en-US" dirty="0" smtClean="0"/>
              <a:t> </a:t>
            </a:r>
            <a:r>
              <a:rPr lang="ru-RU" dirty="0" smtClean="0"/>
              <a:t>тому же скрытому слою </a:t>
            </a:r>
            <a:r>
              <a:rPr lang="en-US" dirty="0" smtClean="0"/>
              <a:t>A </a:t>
            </a:r>
            <a:r>
              <a:rPr lang="ru-RU" dirty="0" smtClean="0"/>
              <a:t>на следующем шаге.</a:t>
            </a:r>
            <a:endParaRPr lang="ru-RU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096673" y="4484178"/>
            <a:ext cx="8370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Input x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981199" y="1979103"/>
            <a:ext cx="10682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Output h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2177766" y="3466163"/>
            <a:ext cx="8716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Layer A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685657" y="3096831"/>
            <a:ext cx="8716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Layer A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53966" y="2666137"/>
            <a:ext cx="12115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SYNAPSE_t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50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5" y="877900"/>
            <a:ext cx="6575778" cy="3698875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6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85775" y="0"/>
            <a:ext cx="10972800" cy="857250"/>
          </a:xfrm>
        </p:spPr>
        <p:txBody>
          <a:bodyPr>
            <a:noAutofit/>
          </a:bodyPr>
          <a:lstStyle/>
          <a:p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Память рекуррентной </a:t>
            </a:r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нейросети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(2)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30078" t="19305" r="32266" b="42917"/>
          <a:stretch/>
        </p:blipFill>
        <p:spPr>
          <a:xfrm>
            <a:off x="2505075" y="768375"/>
            <a:ext cx="6748706" cy="380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52500" y="4606486"/>
            <a:ext cx="10258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Объем памяти зависит от размера скрытого слоя.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Выход – не является чистой функцией от входа, входной сигнал изменяет «память», а выход будет зависеть от того, что в этой «памяти» находится.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на 2, 3 и 4 шагах не было бы входных сигналов, состояние скрытого слоя все равно бы менялось на каждом шаге.</a:t>
            </a:r>
          </a:p>
        </p:txBody>
      </p:sp>
    </p:spTree>
    <p:extLst>
      <p:ext uri="{BB962C8B-B14F-4D97-AF65-F5344CB8AC3E}">
        <p14:creationId xmlns:p14="http://schemas.microsoft.com/office/powerpoint/2010/main" val="267480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7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85775" y="0"/>
            <a:ext cx="10972800" cy="857250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Обучение рекуррентной </a:t>
            </a:r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нейросети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2500" y="4606486"/>
            <a:ext cx="10258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Объем памяти зависит от размера скрытого слоя.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Выход – не является чистой функцией от входа, входной сигнал изменяет «память», а выход будет зависеть от того, что в этой «памяти» находится.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на 2, 3 и 4 шагах не было бы входных сигналов, состояние скрытого слоя все равно бы менялось на каждом шаге.</a:t>
            </a:r>
          </a:p>
        </p:txBody>
      </p:sp>
      <p:pic>
        <p:nvPicPr>
          <p:cNvPr id="5122" name="Picture 2" descr="https://iamtrask.github.io/img/backprop_through_tim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767850"/>
            <a:ext cx="6339708" cy="356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29453" t="21528" r="30703" b="41111"/>
          <a:stretch/>
        </p:blipFill>
        <p:spPr>
          <a:xfrm>
            <a:off x="2412808" y="673500"/>
            <a:ext cx="7118734" cy="375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8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85775" y="0"/>
            <a:ext cx="10972800" cy="857250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LSTM-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сети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2962" y="1044136"/>
            <a:ext cx="102584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LSTM - </a:t>
            </a:r>
            <a:r>
              <a:rPr lang="en-US" dirty="0"/>
              <a:t>Long short-term </a:t>
            </a:r>
            <a:r>
              <a:rPr lang="en-US" dirty="0" smtClean="0"/>
              <a:t>memory, </a:t>
            </a:r>
            <a:r>
              <a:rPr lang="ru-RU" dirty="0" smtClean="0"/>
              <a:t>долгая краткосрочная память</a:t>
            </a:r>
            <a:r>
              <a:rPr lang="en-US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особая разновидность архитектуры рекуррентных нейронных сетей, способная к обучению долговременным </a:t>
            </a:r>
            <a:r>
              <a:rPr lang="ru-RU" dirty="0" smtClean="0"/>
              <a:t>зависимостям.</a:t>
            </a:r>
          </a:p>
          <a:p>
            <a:r>
              <a:rPr lang="ru-RU" dirty="0"/>
              <a:t>Они были представлены Зеппом </a:t>
            </a:r>
            <a:r>
              <a:rPr lang="ru-RU" dirty="0" err="1"/>
              <a:t>Хохрайтер</a:t>
            </a:r>
            <a:r>
              <a:rPr lang="ru-RU" dirty="0"/>
              <a:t> и Юргеном </a:t>
            </a:r>
            <a:r>
              <a:rPr lang="ru-RU" dirty="0" err="1"/>
              <a:t>Шмидхубером</a:t>
            </a:r>
            <a:r>
              <a:rPr lang="ru-RU" dirty="0"/>
              <a:t> (</a:t>
            </a:r>
            <a:r>
              <a:rPr lang="ru-RU" dirty="0" err="1"/>
              <a:t>Jürgen</a:t>
            </a:r>
            <a:r>
              <a:rPr lang="ru-RU" dirty="0"/>
              <a:t> </a:t>
            </a:r>
            <a:r>
              <a:rPr lang="ru-RU" dirty="0" err="1"/>
              <a:t>Schmidhuber</a:t>
            </a:r>
            <a:r>
              <a:rPr lang="ru-RU" dirty="0"/>
              <a:t>) в 1997 году, а затем усовершенствованы и популярно изложены в работах многих других исследователей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Особенность </a:t>
            </a:r>
            <a:r>
              <a:rPr lang="en-US" dirty="0" smtClean="0"/>
              <a:t>LSTM</a:t>
            </a:r>
            <a:r>
              <a:rPr lang="ru-RU" dirty="0" smtClean="0"/>
              <a:t>-сетей состоит в запоминании информации в «долгой» памяти. </a:t>
            </a:r>
          </a:p>
          <a:p>
            <a:endParaRPr lang="ru-RU" dirty="0" smtClean="0"/>
          </a:p>
          <a:p>
            <a:r>
              <a:rPr lang="ru-RU" dirty="0" smtClean="0"/>
              <a:t>Повторяющийся </a:t>
            </a:r>
            <a:r>
              <a:rPr lang="ru-RU" dirty="0"/>
              <a:t>модуль в стандартной RNN состоит из одного </a:t>
            </a:r>
            <a:r>
              <a:rPr lang="ru-RU" dirty="0" smtClean="0"/>
              <a:t>слоя:</a:t>
            </a:r>
          </a:p>
        </p:txBody>
      </p:sp>
      <p:pic>
        <p:nvPicPr>
          <p:cNvPr id="8194" name="Picture 2" descr="https://habrastorage.org/web/47d/ee6/2c3/47dee62c3af8498c946befa1f3330d9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6" y="3350620"/>
            <a:ext cx="4960939" cy="185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9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85775" y="0"/>
            <a:ext cx="10972800" cy="857250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LSTM-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сети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2962" y="1044136"/>
            <a:ext cx="1025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Структура LSTM также напоминает цепочку, но модули выглядят иначе. Вместо одного слоя нейронной сети они содержат целых четыре, и эти слои взаимодействуют особенным образом.</a:t>
            </a:r>
            <a:endParaRPr lang="ru-RU" dirty="0" smtClean="0"/>
          </a:p>
        </p:txBody>
      </p:sp>
      <p:pic>
        <p:nvPicPr>
          <p:cNvPr id="9218" name="Picture 2" descr="https://habrastorage.org/web/67b/04f/73b/67b04f73b4c34ba38edfa207e09de07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1" y="1690467"/>
            <a:ext cx="7073900" cy="265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495" y="4676776"/>
            <a:ext cx="7177108" cy="12928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53495" y="5831134"/>
            <a:ext cx="7196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/>
              <a:t>Слой нейронной сети; </a:t>
            </a:r>
            <a:r>
              <a:rPr lang="ru-RU" sz="1200" b="1" dirty="0" smtClean="0"/>
              <a:t>   поточечная </a:t>
            </a:r>
            <a:r>
              <a:rPr lang="ru-RU" sz="1200" b="1" dirty="0"/>
              <a:t>операция; векторный перенос; объединение</a:t>
            </a:r>
            <a:r>
              <a:rPr lang="ru-RU" sz="1200" b="1" dirty="0" smtClean="0"/>
              <a:t>;                  </a:t>
            </a:r>
            <a:r>
              <a:rPr lang="ru-RU" sz="1200" b="1" dirty="0"/>
              <a:t>копирование.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5075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13614</TotalTime>
  <Words>1044</Words>
  <Application>Microsoft Office PowerPoint</Application>
  <PresentationFormat>Произвольный</PresentationFormat>
  <Paragraphs>122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Рекуррентные нейронные сети</vt:lpstr>
      <vt:lpstr>Рекуррентные нейронные сети*</vt:lpstr>
      <vt:lpstr>Скрытый слой RNN</vt:lpstr>
      <vt:lpstr>Скрытый слой RNN (2)</vt:lpstr>
      <vt:lpstr>Память рекуррентной нейросети </vt:lpstr>
      <vt:lpstr>Память рекуррентной нейросети (2)</vt:lpstr>
      <vt:lpstr>Обучение рекуррентной нейросети</vt:lpstr>
      <vt:lpstr>LSTM-сети</vt:lpstr>
      <vt:lpstr>LSTM-сети</vt:lpstr>
      <vt:lpstr>LSTM-сети</vt:lpstr>
      <vt:lpstr>LSTM-сети</vt:lpstr>
      <vt:lpstr>LSTM-сети</vt:lpstr>
      <vt:lpstr>Пример обучения LSTM</vt:lpstr>
      <vt:lpstr>Пример обучения LSTM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Администратор</dc:creator>
  <cp:lastModifiedBy>Andrey</cp:lastModifiedBy>
  <cp:revision>316</cp:revision>
  <dcterms:created xsi:type="dcterms:W3CDTF">2017-09-07T11:29:30Z</dcterms:created>
  <dcterms:modified xsi:type="dcterms:W3CDTF">2018-11-23T05:56:49Z</dcterms:modified>
</cp:coreProperties>
</file>