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notesMasterIdLst>
    <p:notesMasterId r:id="rId25"/>
  </p:notesMasterIdLst>
  <p:sldIdLst>
    <p:sldId id="278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>
        <p:scale>
          <a:sx n="66" d="100"/>
          <a:sy n="66" d="100"/>
        </p:scale>
        <p:origin x="162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2DC0-A7C2-4D6B-A659-1A08DD2913BE}" type="datetimeFigureOut">
              <a:rPr lang="ru-RU" smtClean="0"/>
              <a:t>15.09.2017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D4C4-7928-4C84-9E39-9F4E9816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3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ABE8-6F76-41C8-B009-27E1CF092874}" type="datetime1">
              <a:rPr lang="ru-RU" smtClean="0"/>
              <a:t>15.09.2017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CCE-63A0-4EEF-BBC8-913EC1BEF941}" type="datetime1">
              <a:rPr lang="ru-RU" smtClean="0"/>
              <a:t>15.09.2017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963B-4822-411F-8E3C-1423F6774503}" type="datetime1">
              <a:rPr lang="ru-RU" smtClean="0"/>
              <a:t>15.09.2017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A836-88CC-458A-AC97-77B0F1BFA1F2}" type="datetime1">
              <a:rPr lang="ru-RU" smtClean="0"/>
              <a:t>15.09.2017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3B5E-E802-4570-8B54-E37573BF60E8}" type="datetime1">
              <a:rPr lang="ru-RU" smtClean="0"/>
              <a:t>15.09.2017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B29-CA98-4454-9581-9696AAAEE3B8}" type="datetime1">
              <a:rPr lang="ru-RU" smtClean="0"/>
              <a:t>15.09.2017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1359-3C03-4208-8C10-37618AD6AAF9}" type="datetime1">
              <a:rPr lang="ru-RU" smtClean="0"/>
              <a:t>15.09.2017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4069-E999-40AB-A7D6-EB045B798918}" type="datetime1">
              <a:rPr lang="ru-RU" smtClean="0"/>
              <a:t>15.09.2017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4ECE-E864-4882-BC26-C114F263A3FC}" type="datetime1">
              <a:rPr lang="ru-RU" smtClean="0"/>
              <a:t>15.09.2017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DA29-9429-4ADE-BC3F-9F7A3C7F2CED}" type="datetime1">
              <a:rPr lang="ru-RU" smtClean="0"/>
              <a:t>15.09.2017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F5EC-CA88-4D46-8013-20F61D2C7B5B}" type="datetime1">
              <a:rPr lang="ru-RU" smtClean="0"/>
              <a:t>15.09.2017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B943-7F87-404B-A19B-4EC5C3D17EF6}" type="datetime1">
              <a:rPr lang="ru-RU" smtClean="0"/>
              <a:t>15.09.2017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3" Type="http://schemas.openxmlformats.org/officeDocument/2006/relationships/image" Target="../media/image20.pn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png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10" Type="http://schemas.openxmlformats.org/officeDocument/2006/relationships/image" Target="../media/image17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5.wmf"/><Relationship Id="rId3" Type="http://schemas.openxmlformats.org/officeDocument/2006/relationships/image" Target="../media/image27.pn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6.wmf"/><Relationship Id="rId1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51.png"/><Relationship Id="rId10" Type="http://schemas.openxmlformats.org/officeDocument/2006/relationships/image" Target="../media/image45.wmf"/><Relationship Id="rId4" Type="http://schemas.openxmlformats.org/officeDocument/2006/relationships/image" Target="../media/image48.png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w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42"/>
            <a:ext cx="10972800" cy="1583187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Основные понятия </a:t>
            </a:r>
            <a:r>
              <a:rPr lang="en-US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 Mining</a:t>
            </a:r>
            <a:endParaRPr lang="ru-RU" sz="4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556004"/>
            <a:ext cx="10972800" cy="25701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Курс «Интеллектуальные информационные системы»</a:t>
            </a:r>
          </a:p>
          <a:p>
            <a:pPr marL="0" indent="0" algn="ctr">
              <a:buNone/>
            </a:pPr>
            <a:r>
              <a:rPr lang="ru-RU" dirty="0" smtClean="0"/>
              <a:t>Кафедра управления и информатики НИУ «МЭИ»</a:t>
            </a:r>
          </a:p>
          <a:p>
            <a:pPr marL="0" indent="0" algn="ctr">
              <a:buNone/>
            </a:pPr>
            <a:r>
              <a:rPr lang="ru-RU" dirty="0" smtClean="0"/>
              <a:t>Осень 2017 г.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76468"/>
              </p:ext>
            </p:extLst>
          </p:nvPr>
        </p:nvGraphicFramePr>
        <p:xfrm>
          <a:off x="632301" y="936091"/>
          <a:ext cx="10526411" cy="424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791"/>
                <a:gridCol w="4339620"/>
              </a:tblGrid>
              <a:tr h="44058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</a:tr>
              <a:tr h="656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35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altLang="ru-RU" sz="18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97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611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017" y="115587"/>
            <a:ext cx="10515600" cy="704918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Определение весов терминов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756767"/>
              </p:ext>
            </p:extLst>
          </p:nvPr>
        </p:nvGraphicFramePr>
        <p:xfrm>
          <a:off x="7759184" y="2082101"/>
          <a:ext cx="809645" cy="392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Уравнение" r:id="rId3" imgW="609336" imgH="291973" progId="Equation.3">
                  <p:embed/>
                </p:oleObj>
              </mc:Choice>
              <mc:Fallback>
                <p:oleObj name="Уравнение" r:id="rId3" imgW="609336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184" y="2082101"/>
                        <a:ext cx="809645" cy="3921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52196"/>
              </p:ext>
            </p:extLst>
          </p:nvPr>
        </p:nvGraphicFramePr>
        <p:xfrm>
          <a:off x="7759186" y="1383755"/>
          <a:ext cx="1483967" cy="64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Уравнение" r:id="rId5" imgW="1320227" imgH="571252" progId="Equation.3">
                  <p:embed/>
                </p:oleObj>
              </mc:Choice>
              <mc:Fallback>
                <p:oleObj name="Уравнение" r:id="rId5" imgW="1320227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186" y="1383755"/>
                        <a:ext cx="1483967" cy="640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5099" y="4722906"/>
            <a:ext cx="1136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-138499"/>
            <a:ext cx="10502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547130"/>
              </p:ext>
            </p:extLst>
          </p:nvPr>
        </p:nvGraphicFramePr>
        <p:xfrm>
          <a:off x="7759183" y="2678225"/>
          <a:ext cx="1635868" cy="685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Уравнение" r:id="rId7" imgW="1294838" imgH="545863" progId="Equation.3">
                  <p:embed/>
                </p:oleObj>
              </mc:Choice>
              <mc:Fallback>
                <p:oleObj name="Уравнение" r:id="rId7" imgW="1294838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183" y="2678225"/>
                        <a:ext cx="1635868" cy="6856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54593" y="3461306"/>
            <a:ext cx="11801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042652"/>
              </p:ext>
            </p:extLst>
          </p:nvPr>
        </p:nvGraphicFramePr>
        <p:xfrm>
          <a:off x="7759181" y="3639540"/>
          <a:ext cx="2113243" cy="132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Уравнение" r:id="rId9" imgW="1905000" imgH="1193800" progId="Equation.3">
                  <p:embed/>
                </p:oleObj>
              </mc:Choice>
              <mc:Fallback>
                <p:oleObj name="Уравнение" r:id="rId9" imgW="19050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181" y="3639540"/>
                        <a:ext cx="2113243" cy="1320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-138499"/>
            <a:ext cx="1136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2305" y="2093521"/>
            <a:ext cx="5702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alt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Взвешивание частотой слова (</a:t>
            </a:r>
            <a:r>
              <a:rPr lang="en-US" alt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term frequencies, </a:t>
            </a:r>
            <a:r>
              <a:rPr lang="en-US" altLang="ru-RU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tf</a:t>
            </a:r>
            <a:r>
              <a:rPr lang="en-US" alt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ru-RU" altLang="ru-RU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301" y="1497562"/>
            <a:ext cx="357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Логическое взвешивание</a:t>
            </a:r>
            <a:endParaRPr lang="ru-RU" altLang="ru-RU" sz="28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32303" y="2724457"/>
            <a:ext cx="620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tf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–</a:t>
            </a:r>
            <a:r>
              <a:rPr lang="en-US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idf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- </a:t>
            </a:r>
            <a:r>
              <a:rPr 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взвешивание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(term frequencies – inverse </a:t>
            </a:r>
            <a:endParaRPr lang="ru-RU" i="1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i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document 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frequencies)</a:t>
            </a:r>
            <a:endParaRPr lang="ru-RU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32299" y="3884694"/>
            <a:ext cx="2046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tfc</a:t>
            </a:r>
            <a:r>
              <a:rPr 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 - взвешивание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4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536164"/>
              </p:ext>
            </p:extLst>
          </p:nvPr>
        </p:nvGraphicFramePr>
        <p:xfrm>
          <a:off x="632301" y="936091"/>
          <a:ext cx="10526411" cy="366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4808"/>
                <a:gridCol w="3911603"/>
              </a:tblGrid>
              <a:tr h="44058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</a:tr>
              <a:tr h="1483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ltc</a:t>
                      </a:r>
                      <a:r>
                        <a:rPr kumimoji="0" lang="ru-RU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 – взвешивание.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Данный подход заключается в использовании логарифма частоты слова вместо </a:t>
                      </a:r>
                      <a:r>
                        <a:rPr lang="en-US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i="1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</a:t>
                      </a:r>
                      <a:r>
                        <a:rPr lang="ru-RU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Это позволяет сократить характерный для большинства текстовых документов существенный разброс в частотах различных терминов</a:t>
                      </a:r>
                      <a:endParaRPr kumimoji="0" lang="ru-RU" sz="18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74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аtc</a:t>
                      </a:r>
                      <a:r>
                        <a:rPr kumimoji="0" lang="ru-RU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 – взвешивание.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 таком взвешивании веса будут изменяться от 0,5 до 1, что в ряде случаев приводит к улучшению качества классификации, позволяя учесть значимые термины, имеющие редкую встречаемость в конкретной выборке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017" y="115587"/>
            <a:ext cx="10515600" cy="704918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Определение весов терминов</a:t>
            </a:r>
            <a:r>
              <a:rPr lang="en-US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(2)</a:t>
            </a:r>
            <a:endParaRPr lang="ru-RU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11</a:t>
            </a:fld>
            <a:endParaRPr lang="ru-RU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5099" y="4722906"/>
            <a:ext cx="1136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-138499"/>
            <a:ext cx="10502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54593" y="3461306"/>
            <a:ext cx="11801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-138499"/>
            <a:ext cx="1136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74449"/>
              </p:ext>
            </p:extLst>
          </p:nvPr>
        </p:nvGraphicFramePr>
        <p:xfrm>
          <a:off x="7708678" y="1395259"/>
          <a:ext cx="24669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Уравнение" r:id="rId3" imgW="2463800" imgH="1193800" progId="Equation.3">
                  <p:embed/>
                </p:oleObj>
              </mc:Choice>
              <mc:Fallback>
                <p:oleObj name="Уравнение" r:id="rId3" imgW="2463800" imgH="1193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678" y="1395259"/>
                        <a:ext cx="24669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046123"/>
              </p:ext>
            </p:extLst>
          </p:nvPr>
        </p:nvGraphicFramePr>
        <p:xfrm>
          <a:off x="7470553" y="3113170"/>
          <a:ext cx="29432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Уравнение" r:id="rId5" imgW="2946400" imgH="1193800" progId="Equation.3">
                  <p:embed/>
                </p:oleObj>
              </mc:Choice>
              <mc:Fallback>
                <p:oleObj name="Уравнение" r:id="rId5" imgW="2946400" imgH="1193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553" y="3113170"/>
                        <a:ext cx="294322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32305" y="4943242"/>
            <a:ext cx="10214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Кроме взвешивания применяются и другие методы выявления информативных терминов: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Факторный и компонентный анализ (переход к новой системе признаков)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Статистический подход (Хи-квадрат критерий)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Теоретико-информационный подход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4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8938"/>
            <a:ext cx="10515600" cy="549275"/>
          </a:xfrm>
        </p:spPr>
        <p:txBody>
          <a:bodyPr>
            <a:noAutofit/>
          </a:bodyPr>
          <a:lstStyle/>
          <a:p>
            <a:r>
              <a:rPr lang="ru-RU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Факторный анализ (ФА) и Метод Главных Компонент (МГК)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0315"/>
            <a:ext cx="10515600" cy="511664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ФА: различные признаки являются одним и тем же явлением., следовательно можно создать новые переменные – «факторы», позволяющие «вскрыть» логическую структуру выборки.</a:t>
            </a:r>
          </a:p>
          <a:p>
            <a:r>
              <a:rPr lang="ru-RU" dirty="0" smtClean="0"/>
              <a:t>МГК: переход к новым переменным, которые являются линейной комбинацией исходных.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Проведение снижения размерности с помощью ФА и МГК особенно эффективно для отображения объектов в трехмерное пространство и на плоскость.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9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9001"/>
            <a:ext cx="10515600" cy="549275"/>
          </a:xfrm>
        </p:spPr>
        <p:txBody>
          <a:bodyPr>
            <a:noAutofit/>
          </a:bodyPr>
          <a:lstStyle/>
          <a:p>
            <a:r>
              <a:rPr lang="ru-RU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Статистический подход выявления информативных признаков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13</a:t>
            </a:fld>
            <a:endParaRPr lang="ru-RU" dirty="0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3"/>
          <a:srcRect l="42925" t="35745" r="24601" b="34109"/>
          <a:stretch/>
        </p:blipFill>
        <p:spPr>
          <a:xfrm>
            <a:off x="583659" y="1488339"/>
            <a:ext cx="6259240" cy="326849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363845" y="1400782"/>
            <a:ext cx="4581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sz="1200" dirty="0" err="1" smtClean="0"/>
              <a:t>ik</a:t>
            </a:r>
            <a:r>
              <a:rPr lang="en-US" dirty="0" smtClean="0"/>
              <a:t> – </a:t>
            </a:r>
            <a:r>
              <a:rPr lang="ru-RU" dirty="0" smtClean="0"/>
              <a:t>клеточная частота – число объектов в выборке, обладающих данным сочетанием переменных </a:t>
            </a:r>
            <a:endParaRPr lang="ru-RU" dirty="0"/>
          </a:p>
        </p:txBody>
      </p:sp>
      <p:sp>
        <p:nvSpPr>
          <p:cNvPr id="43" name="Rectangle 44"/>
          <p:cNvSpPr>
            <a:spLocks noChangeArrowheads="1"/>
          </p:cNvSpPr>
          <p:nvPr/>
        </p:nvSpPr>
        <p:spPr bwMode="auto">
          <a:xfrm>
            <a:off x="11128447" y="56961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296084"/>
              </p:ext>
            </p:extLst>
          </p:nvPr>
        </p:nvGraphicFramePr>
        <p:xfrm>
          <a:off x="8717918" y="1986626"/>
          <a:ext cx="669809" cy="27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Уравнение" r:id="rId4" imgW="634449" imgH="266469" progId="Equation.3">
                  <p:embed/>
                </p:oleObj>
              </mc:Choice>
              <mc:Fallback>
                <p:oleObj name="Уравнение" r:id="rId4" imgW="634449" imgH="26646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7918" y="1986626"/>
                        <a:ext cx="669809" cy="279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70843" y="2625824"/>
                <a:ext cx="402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Проверяется гипотеза </a:t>
                </a:r>
                <a:r>
                  <a:rPr lang="en-US" dirty="0" smtClean="0"/>
                  <a:t>H</a:t>
                </a:r>
                <a:r>
                  <a:rPr lang="en-US" sz="1200" dirty="0" smtClean="0"/>
                  <a:t>0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843" y="2625824"/>
                <a:ext cx="402046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66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7636213" y="3252602"/>
            <a:ext cx="155458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36176"/>
              </p:ext>
            </p:extLst>
          </p:nvPr>
        </p:nvGraphicFramePr>
        <p:xfrm>
          <a:off x="7636212" y="3871614"/>
          <a:ext cx="2052536" cy="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" name="Уравнение" r:id="rId7" imgW="1612900" imgH="546100" progId="Equation.3">
                  <p:embed/>
                </p:oleObj>
              </mc:Choice>
              <mc:Fallback>
                <p:oleObj name="Уравнение" r:id="rId7" imgW="1612900" imgH="5461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6212" y="3871614"/>
                        <a:ext cx="2052536" cy="692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7636217" y="295785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841542"/>
              </p:ext>
            </p:extLst>
          </p:nvPr>
        </p:nvGraphicFramePr>
        <p:xfrm>
          <a:off x="7577845" y="3084957"/>
          <a:ext cx="4386219" cy="514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" name="Уравнение" r:id="rId9" imgW="3898900" imgH="457200" progId="Equation.3">
                  <p:embed/>
                </p:oleObj>
              </mc:Choice>
              <mc:Fallback>
                <p:oleObj name="Уравнение" r:id="rId9" imgW="3898900" imgH="4572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7845" y="3084957"/>
                        <a:ext cx="4386219" cy="514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705193"/>
              </p:ext>
            </p:extLst>
          </p:nvPr>
        </p:nvGraphicFramePr>
        <p:xfrm>
          <a:off x="1770741" y="5239659"/>
          <a:ext cx="390085" cy="383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Уравнение" r:id="rId11" imgW="215619" imgH="266353" progId="Equation.3">
                  <p:embed/>
                </p:oleObj>
              </mc:Choice>
              <mc:Fallback>
                <p:oleObj name="Уравнение" r:id="rId11" imgW="215619" imgH="266353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741" y="5239659"/>
                        <a:ext cx="390085" cy="3839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896598"/>
              </p:ext>
            </p:extLst>
          </p:nvPr>
        </p:nvGraphicFramePr>
        <p:xfrm>
          <a:off x="6297525" y="5230406"/>
          <a:ext cx="492886" cy="42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Уравнение" r:id="rId13" imgW="355292" imgH="304536" progId="Equation.3">
                  <p:embed/>
                </p:oleObj>
              </mc:Choice>
              <mc:Fallback>
                <p:oleObj name="Уравнение" r:id="rId13" imgW="355292" imgH="304536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525" y="5230406"/>
                        <a:ext cx="492886" cy="4262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489829" y="4951424"/>
            <a:ext cx="1160834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Гипотеза о независимости отвергается с уровнем значимости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l-GR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α</a:t>
            </a:r>
            <a:r>
              <a:rPr lang="en-US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если рассчитанная </a:t>
            </a:r>
            <a:r>
              <a:rPr lang="ru-RU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величина</a:t>
            </a:r>
            <a:r>
              <a:rPr lang="en-US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   </a:t>
            </a:r>
            <a:r>
              <a:rPr lang="ru-RU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превышает </a:t>
            </a: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критическое значение </a:t>
            </a:r>
            <a:endParaRPr lang="ru-RU" altLang="ru-RU" sz="2000" dirty="0">
              <a:latin typeface="Arial" panose="020B0604020202020204" pitchFamily="34" charset="0"/>
            </a:endParaRPr>
          </a:p>
          <a:p>
            <a:pPr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ru-RU" altLang="ru-RU" sz="2000" dirty="0">
              <a:latin typeface="Arial" panose="020B0604020202020204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754400" y="1042608"/>
            <a:ext cx="6832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54"/>
          <p:cNvSpPr>
            <a:spLocks noChangeArrowheads="1"/>
          </p:cNvSpPr>
          <p:nvPr/>
        </p:nvSpPr>
        <p:spPr bwMode="auto">
          <a:xfrm>
            <a:off x="583659" y="5865473"/>
            <a:ext cx="27836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где </a:t>
            </a:r>
            <a:r>
              <a:rPr lang="en-US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S=(M-1)(K-1)</a:t>
            </a:r>
            <a:endParaRPr lang="ru-RU" altLang="ru-RU" sz="20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9001"/>
            <a:ext cx="10515600" cy="549275"/>
          </a:xfrm>
        </p:spPr>
        <p:txBody>
          <a:bodyPr>
            <a:normAutofit/>
          </a:bodyPr>
          <a:lstStyle/>
          <a:p>
            <a:r>
              <a:rPr lang="ru-RU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Частный случай Хи-квадрат критерия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14</a:t>
            </a:fld>
            <a:endParaRPr lang="ru-RU"/>
          </a:p>
        </p:txBody>
      </p:sp>
      <p:sp>
        <p:nvSpPr>
          <p:cNvPr id="43" name="Rectangle 44"/>
          <p:cNvSpPr>
            <a:spLocks noChangeArrowheads="1"/>
          </p:cNvSpPr>
          <p:nvPr/>
        </p:nvSpPr>
        <p:spPr bwMode="auto">
          <a:xfrm>
            <a:off x="11128447" y="56961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7636213" y="3252602"/>
            <a:ext cx="155458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7636217" y="295785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42604" t="58991" r="25729" b="24815"/>
          <a:stretch/>
        </p:blipFill>
        <p:spPr>
          <a:xfrm>
            <a:off x="622300" y="968375"/>
            <a:ext cx="7480880" cy="2152026"/>
          </a:xfrm>
          <a:prstGeom prst="rect">
            <a:avLst/>
          </a:prstGeom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328432"/>
              </p:ext>
            </p:extLst>
          </p:nvPr>
        </p:nvGraphicFramePr>
        <p:xfrm>
          <a:off x="838203" y="3467330"/>
          <a:ext cx="7449684" cy="78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Уравнение" r:id="rId4" imgW="5080000" imgH="533400" progId="Equation.3">
                  <p:embed/>
                </p:oleObj>
              </mc:Choice>
              <mc:Fallback>
                <p:oleObj name="Уравнение" r:id="rId4" imgW="5080000" imgH="533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3" y="3467330"/>
                        <a:ext cx="7449684" cy="7827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26146"/>
              </p:ext>
            </p:extLst>
          </p:nvPr>
        </p:nvGraphicFramePr>
        <p:xfrm>
          <a:off x="1016005" y="4667258"/>
          <a:ext cx="3681649" cy="73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Уравнение" r:id="rId6" imgW="2641600" imgH="520700" progId="Equation.3">
                  <p:embed/>
                </p:oleObj>
              </mc:Choice>
              <mc:Fallback>
                <p:oleObj name="Уравнение" r:id="rId6" imgW="2641600" imgH="520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5" y="4667258"/>
                        <a:ext cx="3681649" cy="73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691302"/>
              </p:ext>
            </p:extLst>
          </p:nvPr>
        </p:nvGraphicFramePr>
        <p:xfrm>
          <a:off x="1016003" y="5295012"/>
          <a:ext cx="3368639" cy="5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Уравнение" r:id="rId8" imgW="2628900" imgH="457200" progId="Equation.3">
                  <p:embed/>
                </p:oleObj>
              </mc:Choice>
              <mc:Fallback>
                <p:oleObj name="Уравнение" r:id="rId8" imgW="26289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3" y="5295012"/>
                        <a:ext cx="3368639" cy="5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245412"/>
              </p:ext>
            </p:extLst>
          </p:nvPr>
        </p:nvGraphicFramePr>
        <p:xfrm>
          <a:off x="1016001" y="5880862"/>
          <a:ext cx="2819403" cy="5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Уравнение" r:id="rId10" imgW="2197100" imgH="457200" progId="Equation.3">
                  <p:embed/>
                </p:oleObj>
              </mc:Choice>
              <mc:Fallback>
                <p:oleObj name="Уравнение" r:id="rId10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1" y="5880862"/>
                        <a:ext cx="2819403" cy="5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 rot="10800000" flipV="1">
            <a:off x="7358925" y="4787722"/>
            <a:ext cx="408253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 smtClean="0"/>
              <a:t>Недостатки       - критерия: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Вычислительная сложность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Невысокая точность для редких терминов</a:t>
            </a:r>
          </a:p>
          <a:p>
            <a:endParaRPr lang="ru-RU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063405"/>
              </p:ext>
            </p:extLst>
          </p:nvPr>
        </p:nvGraphicFramePr>
        <p:xfrm>
          <a:off x="4770225" y="5930907"/>
          <a:ext cx="9731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Уравнение" r:id="rId12" imgW="787320" imgH="393480" progId="Equation.3">
                  <p:embed/>
                </p:oleObj>
              </mc:Choice>
              <mc:Fallback>
                <p:oleObj name="Уравнение" r:id="rId12" imgW="7873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225" y="5930907"/>
                        <a:ext cx="973137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92911"/>
              </p:ext>
            </p:extLst>
          </p:nvPr>
        </p:nvGraphicFramePr>
        <p:xfrm>
          <a:off x="8790616" y="4729662"/>
          <a:ext cx="306161" cy="372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Уравнение" r:id="rId14" imgW="215619" imgH="266353" progId="Equation.3">
                  <p:embed/>
                </p:oleObj>
              </mc:Choice>
              <mc:Fallback>
                <p:oleObj name="Уравнение" r:id="rId14" imgW="215619" imgH="26635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0616" y="4729662"/>
                        <a:ext cx="306161" cy="372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345" y="362865"/>
            <a:ext cx="11063515" cy="725715"/>
          </a:xfrm>
        </p:spPr>
        <p:txBody>
          <a:bodyPr>
            <a:noAutofit/>
          </a:bodyPr>
          <a:lstStyle/>
          <a:p>
            <a:r>
              <a:rPr lang="ru-RU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Критерий взаимной информации (</a:t>
            </a:r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Mutual information)</a:t>
            </a:r>
            <a:endParaRPr lang="ru-RU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75344" y="1617805"/>
            <a:ext cx="986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Взаимная информация, как среднее количество информации, содержащееся в </a:t>
            </a:r>
            <a:r>
              <a:rPr lang="en-US" dirty="0" smtClean="0"/>
              <a:t>X </a:t>
            </a:r>
            <a:r>
              <a:rPr lang="ru-RU" dirty="0" smtClean="0"/>
              <a:t> относительно </a:t>
            </a:r>
            <a:r>
              <a:rPr lang="en-US" dirty="0" smtClean="0"/>
              <a:t>Q: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363486"/>
              </p:ext>
            </p:extLst>
          </p:nvPr>
        </p:nvGraphicFramePr>
        <p:xfrm>
          <a:off x="520496" y="2197339"/>
          <a:ext cx="2701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Уравнение" r:id="rId3" imgW="1752480" imgH="203040" progId="Equation.3">
                  <p:embed/>
                </p:oleObj>
              </mc:Choice>
              <mc:Fallback>
                <p:oleObj name="Уравнение" r:id="rId3" imgW="175248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496" y="2197339"/>
                        <a:ext cx="2701925" cy="314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403600" y="2196964"/>
            <a:ext cx="638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smtClean="0"/>
              <a:t>, где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048111"/>
              </p:ext>
            </p:extLst>
          </p:nvPr>
        </p:nvGraphicFramePr>
        <p:xfrm>
          <a:off x="3986009" y="2224466"/>
          <a:ext cx="18335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Уравнение" r:id="rId5" imgW="1333500" imgH="228600" progId="Equation.3">
                  <p:embed/>
                </p:oleObj>
              </mc:Choice>
              <mc:Fallback>
                <p:oleObj name="Уравнение" r:id="rId5" imgW="1333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009" y="2224466"/>
                        <a:ext cx="1833563" cy="314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19570" y="2196964"/>
            <a:ext cx="4831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соответственно энтропия и условная энтропия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99723"/>
              </p:ext>
            </p:extLst>
          </p:nvPr>
        </p:nvGraphicFramePr>
        <p:xfrm>
          <a:off x="517326" y="2846306"/>
          <a:ext cx="6083401" cy="68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Уравнение" r:id="rId7" imgW="4711700" imgH="533400" progId="Equation.3">
                  <p:embed/>
                </p:oleObj>
              </mc:Choice>
              <mc:Fallback>
                <p:oleObj name="Уравнение" r:id="rId7" imgW="4711700" imgH="533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26" y="2846306"/>
                        <a:ext cx="6083401" cy="688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692276"/>
              </p:ext>
            </p:extLst>
          </p:nvPr>
        </p:nvGraphicFramePr>
        <p:xfrm>
          <a:off x="517320" y="3922862"/>
          <a:ext cx="6033128" cy="33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Уравнение" r:id="rId9" imgW="5029200" imgH="279400" progId="Equation.3">
                  <p:embed/>
                </p:oleObj>
              </mc:Choice>
              <mc:Fallback>
                <p:oleObj name="Уравнение" r:id="rId9" imgW="5029200" imgH="279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20" y="3922862"/>
                        <a:ext cx="6033128" cy="3313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780608"/>
              </p:ext>
            </p:extLst>
          </p:nvPr>
        </p:nvGraphicFramePr>
        <p:xfrm>
          <a:off x="6892030" y="3922862"/>
          <a:ext cx="1861727" cy="457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Уравнение" r:id="rId11" imgW="1586811" imgH="393529" progId="Equation.3">
                  <p:embed/>
                </p:oleObj>
              </mc:Choice>
              <mc:Fallback>
                <p:oleObj name="Уравнение" r:id="rId11" imgW="1586811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030" y="3922862"/>
                        <a:ext cx="1861727" cy="457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1943" y="39228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ru-RU" dirty="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003197" y="4506170"/>
            <a:ext cx="15033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8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344" y="362865"/>
            <a:ext cx="11322957" cy="725715"/>
          </a:xfrm>
        </p:spPr>
        <p:txBody>
          <a:bodyPr>
            <a:noAutofit/>
          </a:bodyPr>
          <a:lstStyle/>
          <a:p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Критерий взаимной информации (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Mutual information)</a:t>
            </a:r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(2)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16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617849"/>
              </p:ext>
            </p:extLst>
          </p:nvPr>
        </p:nvGraphicFramePr>
        <p:xfrm>
          <a:off x="2634341" y="4990740"/>
          <a:ext cx="1545827" cy="61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Уравнение" r:id="rId3" imgW="1155700" imgH="457200" progId="Equation.3">
                  <p:embed/>
                </p:oleObj>
              </mc:Choice>
              <mc:Fallback>
                <p:oleObj name="Уравнение" r:id="rId3" imgW="11557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341" y="4990740"/>
                        <a:ext cx="1545827" cy="613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70495"/>
              </p:ext>
            </p:extLst>
          </p:nvPr>
        </p:nvGraphicFramePr>
        <p:xfrm>
          <a:off x="2634341" y="3286904"/>
          <a:ext cx="1545827" cy="61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Уравнение" r:id="rId5" imgW="1155700" imgH="457200" progId="Equation.3">
                  <p:embed/>
                </p:oleObj>
              </mc:Choice>
              <mc:Fallback>
                <p:oleObj name="Уравнение" r:id="rId5" imgW="11557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341" y="3286904"/>
                        <a:ext cx="1545827" cy="613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750175"/>
              </p:ext>
            </p:extLst>
          </p:nvPr>
        </p:nvGraphicFramePr>
        <p:xfrm>
          <a:off x="2685447" y="4145465"/>
          <a:ext cx="1494724" cy="61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Уравнение" r:id="rId7" imgW="1117600" imgH="457200" progId="Equation.3">
                  <p:embed/>
                </p:oleObj>
              </mc:Choice>
              <mc:Fallback>
                <p:oleObj name="Уравнение" r:id="rId7" imgW="11176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447" y="4145465"/>
                        <a:ext cx="1494724" cy="613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318704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829361"/>
              </p:ext>
            </p:extLst>
          </p:nvPr>
        </p:nvGraphicFramePr>
        <p:xfrm>
          <a:off x="644323" y="1315961"/>
          <a:ext cx="6912180" cy="1619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Уравнение" r:id="rId9" imgW="4838700" imgH="1130300" progId="Equation.3">
                  <p:embed/>
                </p:oleObj>
              </mc:Choice>
              <mc:Fallback>
                <p:oleObj name="Уравнение" r:id="rId9" imgW="48387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23" y="1315961"/>
                        <a:ext cx="6912180" cy="16191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377415"/>
              </p:ext>
            </p:extLst>
          </p:nvPr>
        </p:nvGraphicFramePr>
        <p:xfrm>
          <a:off x="5543338" y="2459033"/>
          <a:ext cx="4026335" cy="76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Уравнение" r:id="rId11" imgW="2540000" imgH="482600" progId="Equation.3">
                  <p:embed/>
                </p:oleObj>
              </mc:Choice>
              <mc:Fallback>
                <p:oleObj name="Уравнение" r:id="rId11" imgW="25400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338" y="2459033"/>
                        <a:ext cx="4026335" cy="769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авая фигурная скобка 25"/>
          <p:cNvSpPr/>
          <p:nvPr/>
        </p:nvSpPr>
        <p:spPr>
          <a:xfrm>
            <a:off x="4705916" y="2156213"/>
            <a:ext cx="351621" cy="3888596"/>
          </a:xfrm>
          <a:prstGeom prst="rightBrace">
            <a:avLst>
              <a:gd name="adj1" fmla="val 8333"/>
              <a:gd name="adj2" fmla="val 321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685080"/>
              </p:ext>
            </p:extLst>
          </p:nvPr>
        </p:nvGraphicFramePr>
        <p:xfrm>
          <a:off x="6730052" y="4066224"/>
          <a:ext cx="3023423" cy="618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" name="Уравнение" r:id="rId13" imgW="2565400" imgH="520700" progId="Equation.3">
                  <p:embed/>
                </p:oleObj>
              </mc:Choice>
              <mc:Fallback>
                <p:oleObj name="Уравнение" r:id="rId13" imgW="2565400" imgH="520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052" y="4066224"/>
                        <a:ext cx="3023423" cy="6181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07754"/>
              </p:ext>
            </p:extLst>
          </p:nvPr>
        </p:nvGraphicFramePr>
        <p:xfrm>
          <a:off x="6730051" y="4806320"/>
          <a:ext cx="2769724" cy="538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" name="Уравнение" r:id="rId15" imgW="2349500" imgH="457200" progId="Equation.3">
                  <p:embed/>
                </p:oleObj>
              </mc:Choice>
              <mc:Fallback>
                <p:oleObj name="Уравнение" r:id="rId15" imgW="23495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051" y="4806320"/>
                        <a:ext cx="2769724" cy="538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Стрелка вниз 30"/>
          <p:cNvSpPr/>
          <p:nvPr/>
        </p:nvSpPr>
        <p:spPr>
          <a:xfrm>
            <a:off x="7823199" y="3478449"/>
            <a:ext cx="538648" cy="447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57537" y="5514891"/>
            <a:ext cx="680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Данный критерий, в отличие от Хи-квадрат, большие веса дает редким признакам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0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6233"/>
            <a:ext cx="10515600" cy="612775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Меры близости и расстояния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789822"/>
              </p:ext>
            </p:extLst>
          </p:nvPr>
        </p:nvGraphicFramePr>
        <p:xfrm>
          <a:off x="5880100" y="2063492"/>
          <a:ext cx="3048000" cy="78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Уравнение" r:id="rId3" imgW="2171700" imgH="558800" progId="Equation.3">
                  <p:embed/>
                </p:oleObj>
              </mc:Choice>
              <mc:Fallback>
                <p:oleObj name="Уравнение" r:id="rId3" imgW="2171700" imgH="55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063492"/>
                        <a:ext cx="3048000" cy="788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1200" y="2298700"/>
            <a:ext cx="2643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Евклидово расстояние</a:t>
            </a:r>
            <a:endParaRPr lang="ru-RU" sz="20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635377"/>
              </p:ext>
            </p:extLst>
          </p:nvPr>
        </p:nvGraphicFramePr>
        <p:xfrm>
          <a:off x="5918199" y="3492504"/>
          <a:ext cx="2602576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Уравнение" r:id="rId5" imgW="1943100" imgH="520700" progId="Equation.3">
                  <p:embed/>
                </p:oleObj>
              </mc:Choice>
              <mc:Fallback>
                <p:oleObj name="Уравнение" r:id="rId5" imgW="1943100" imgH="520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199" y="3492504"/>
                        <a:ext cx="2602576" cy="701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1200" y="3658671"/>
            <a:ext cx="3741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Расстояние городских кварталов</a:t>
            </a:r>
            <a:endParaRPr lang="ru-RU" sz="2000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66498"/>
              </p:ext>
            </p:extLst>
          </p:nvPr>
        </p:nvGraphicFramePr>
        <p:xfrm>
          <a:off x="5880106" y="4737108"/>
          <a:ext cx="5007319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Уравнение" r:id="rId7" imgW="3492500" imgH="1054100" progId="Equation.3">
                  <p:embed/>
                </p:oleObj>
              </mc:Choice>
              <mc:Fallback>
                <p:oleObj name="Уравнение" r:id="rId7" imgW="3492500" imgH="1054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6" y="4737108"/>
                        <a:ext cx="5007319" cy="1514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1201" y="5018646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/>
              <a:t>Косинусоидальная</a:t>
            </a:r>
            <a:r>
              <a:rPr lang="ru-RU" sz="2000" dirty="0" smtClean="0"/>
              <a:t> мера близости.</a:t>
            </a:r>
          </a:p>
          <a:p>
            <a:r>
              <a:rPr lang="ru-RU" sz="2000" dirty="0" smtClean="0"/>
              <a:t>Показывает косинус угла между векторами.</a:t>
            </a:r>
          </a:p>
          <a:p>
            <a:r>
              <a:rPr lang="ru-RU" sz="2000" dirty="0" smtClean="0"/>
              <a:t>Стремится к </a:t>
            </a:r>
            <a:r>
              <a:rPr lang="en-US" sz="2000" dirty="0" smtClean="0"/>
              <a:t>1</a:t>
            </a:r>
            <a:r>
              <a:rPr lang="ru-RU" sz="2000" dirty="0" smtClean="0"/>
              <a:t>, когда документы похожи между собой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127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33"/>
            <a:ext cx="10515600" cy="511175"/>
          </a:xfrm>
        </p:spPr>
        <p:txBody>
          <a:bodyPr>
            <a:noAutofit/>
          </a:bodyPr>
          <a:lstStyle/>
          <a:p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Формирование </a:t>
            </a:r>
            <a:r>
              <a:rPr lang="ru-RU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обучающих и экзаменационных </a:t>
            </a:r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выборок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9541"/>
            <a:ext cx="10515600" cy="404948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Эффективность методов </a:t>
            </a:r>
            <a:r>
              <a:rPr lang="en-US" dirty="0" smtClean="0"/>
              <a:t>Machine Learning</a:t>
            </a:r>
            <a:r>
              <a:rPr lang="ru-RU" dirty="0" smtClean="0"/>
              <a:t> сильно зависит от того, как были сформированы обучающие выборки.</a:t>
            </a:r>
          </a:p>
          <a:p>
            <a:r>
              <a:rPr lang="ru-RU" dirty="0" smtClean="0"/>
              <a:t>Выборки должны быть:</a:t>
            </a:r>
          </a:p>
          <a:p>
            <a:pPr lvl="1"/>
            <a:r>
              <a:rPr lang="ru-RU" dirty="0" smtClean="0"/>
              <a:t>Независимо извлеченными из генеральной совокупности</a:t>
            </a:r>
          </a:p>
          <a:p>
            <a:pPr lvl="1"/>
            <a:r>
              <a:rPr lang="ru-RU" dirty="0" smtClean="0"/>
              <a:t>Представительными (репрезентативными)</a:t>
            </a:r>
          </a:p>
          <a:p>
            <a:pPr lvl="1"/>
            <a:r>
              <a:rPr lang="ru-RU" dirty="0" smtClean="0"/>
              <a:t>Содержать минимум нетипичных объектов</a:t>
            </a:r>
          </a:p>
          <a:p>
            <a:r>
              <a:rPr lang="ru-RU" dirty="0" smtClean="0"/>
              <a:t>Не </a:t>
            </a:r>
            <a:r>
              <a:rPr lang="ru-RU" dirty="0"/>
              <a:t>так важно, как выглядит генеральная совокупность во всем пространстве признаков. Гораздо важнее, как она выглядит в районе границы между двумя </a:t>
            </a:r>
            <a:r>
              <a:rPr lang="ru-RU" dirty="0" smtClean="0"/>
              <a:t>классами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12805" y="5386202"/>
            <a:ext cx="1097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Неидеальность</a:t>
            </a:r>
            <a:r>
              <a:rPr lang="ru-RU" sz="2400" dirty="0" smtClean="0"/>
              <a:t> разметки документов – разные эксперты могут отнести документ к разным классам. Как поступать?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750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33"/>
            <a:ext cx="10515600" cy="701675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Как оценить выборку?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19</a:t>
            </a:fld>
            <a:endParaRPr lang="ru-RU"/>
          </a:p>
        </p:txBody>
      </p:sp>
      <p:pic>
        <p:nvPicPr>
          <p:cNvPr id="10242" name="Picture 2" descr="এ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72" y="1971986"/>
            <a:ext cx="2877629" cy="145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এ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984" y="1929543"/>
            <a:ext cx="2155825" cy="154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225" y="1282707"/>
            <a:ext cx="1096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Ядерная (</a:t>
            </a:r>
            <a:r>
              <a:rPr lang="ru-RU" sz="2400" dirty="0" err="1" smtClean="0"/>
              <a:t>центроидная</a:t>
            </a:r>
            <a:r>
              <a:rPr lang="ru-RU" sz="2400" dirty="0" smtClean="0"/>
              <a:t>) модель 	  Модель рассеяния 		Модель засорения</a:t>
            </a:r>
            <a:endParaRPr lang="ru-RU" sz="24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884799"/>
              </p:ext>
            </p:extLst>
          </p:nvPr>
        </p:nvGraphicFramePr>
        <p:xfrm>
          <a:off x="5557292" y="4306103"/>
          <a:ext cx="2398221" cy="76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Уравнение" r:id="rId5" imgW="1752600" imgH="558800" progId="Equation.3">
                  <p:embed/>
                </p:oleObj>
              </mc:Choice>
              <mc:Fallback>
                <p:oleObj name="Уравнение" r:id="rId5" imgW="17526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292" y="4306103"/>
                        <a:ext cx="2398221" cy="768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23316"/>
              </p:ext>
            </p:extLst>
          </p:nvPr>
        </p:nvGraphicFramePr>
        <p:xfrm>
          <a:off x="5557289" y="5272944"/>
          <a:ext cx="2634211" cy="673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Уравнение" r:id="rId7" imgW="2120900" imgH="546100" progId="Equation.3">
                  <p:embed/>
                </p:oleObj>
              </mc:Choice>
              <mc:Fallback>
                <p:oleObj name="Уравнение" r:id="rId7" imgW="2120900" imgH="546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289" y="5272944"/>
                        <a:ext cx="2634211" cy="673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0414005" y="38162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8916" y="4419292"/>
            <a:ext cx="503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Средняя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сумма внутриклассовой дисперсии: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71500" y="5404752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Средняя с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мма квадратов внутриклассовых попарных расстояний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185013"/>
              </p:ext>
            </p:extLst>
          </p:nvPr>
        </p:nvGraphicFramePr>
        <p:xfrm>
          <a:off x="9033414" y="4355270"/>
          <a:ext cx="2761183" cy="675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Уравнение" r:id="rId9" imgW="2222500" imgH="546100" progId="Equation.3">
                  <p:embed/>
                </p:oleObj>
              </mc:Choice>
              <mc:Fallback>
                <p:oleObj name="Уравнение" r:id="rId9" imgW="2222500" imgH="546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3414" y="4355270"/>
                        <a:ext cx="2761183" cy="6754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772516"/>
              </p:ext>
            </p:extLst>
          </p:nvPr>
        </p:nvGraphicFramePr>
        <p:xfrm>
          <a:off x="9033411" y="5262776"/>
          <a:ext cx="2896196" cy="618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Уравнение" r:id="rId11" imgW="2540000" imgH="546100" progId="Equation.3">
                  <p:embed/>
                </p:oleObj>
              </mc:Choice>
              <mc:Fallback>
                <p:oleObj name="Уравнение" r:id="rId11" imgW="2540000" imgH="546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3411" y="5262776"/>
                        <a:ext cx="2896196" cy="618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218581" y="451460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8336576" y="535858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pic>
        <p:nvPicPr>
          <p:cNvPr id="10276" name="Picture 36" descr="C:\Users\А\Desktop\Безымянный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621" y="1702473"/>
            <a:ext cx="264795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7" name="Picture 37" descr="C:\Users\А\Desktop\Безымянный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621" y="1702473"/>
            <a:ext cx="264795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8" name="Picture 38" descr="C:\Users\А\Desktop\Безымянный3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621" y="1702473"/>
            <a:ext cx="264795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9" name="Picture 39" descr="C:\Users\А\Desktop\Безымянный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621" y="1702473"/>
            <a:ext cx="264795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2" name="Picture 42" descr="C:\Users\А\Desktop\Безымянный5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621" y="1702473"/>
            <a:ext cx="264795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56275" y="3816259"/>
            <a:ext cx="328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Переобученность</a:t>
            </a:r>
            <a:r>
              <a:rPr lang="ru-RU" dirty="0" smtClean="0"/>
              <a:t> (</a:t>
            </a:r>
            <a:r>
              <a:rPr lang="en-US" dirty="0" smtClean="0"/>
              <a:t>Overtraining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8888330" y="3309257"/>
            <a:ext cx="458870" cy="507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5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9308" y="691877"/>
            <a:ext cx="9144000" cy="395416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Подходы </a:t>
            </a:r>
            <a:r>
              <a:rPr lang="en-US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 Mining</a:t>
            </a:r>
            <a:endParaRPr lang="ru-RU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38" y="1004116"/>
            <a:ext cx="11182351" cy="1655762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ru-RU" dirty="0" smtClean="0"/>
              <a:t>Лингвистический анализ			Статистический анализ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</a:t>
            </a:fld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3745815" y="1347591"/>
            <a:ext cx="1449860" cy="436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809179" y="1347583"/>
            <a:ext cx="1622855" cy="393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73837"/>
              </p:ext>
            </p:extLst>
          </p:nvPr>
        </p:nvGraphicFramePr>
        <p:xfrm>
          <a:off x="486034" y="2679334"/>
          <a:ext cx="11182350" cy="369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175"/>
                <a:gridCol w="5591175"/>
              </a:tblGrid>
              <a:tr h="3696066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Системы ЛА обычно состоят из модели предметной области, содержащей основные тематические термины и их взаимосвязи, а также специализированной базы данных (БД) грамматических конструкций и семантических правил, свойственных конкретному языку – онтологий и тезаурусов. При этом модель предметной области обычно используется для проведения морфологического анализа, а специализированная БД – для синтаксического и семантического анализа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Текст – набор ключевых слов.</a:t>
                      </a:r>
                      <a:r>
                        <a:rPr lang="ru-RU" baseline="0" dirty="0" smtClean="0"/>
                        <a:t> Вес слов зависит от различных факторов, в частности – от частоты встречаемости термина в документе. Предполагается, что появление одних и тех же терминов в различных документах говорит об их подобии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4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33"/>
            <a:ext cx="105156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Как оценить выборку</a:t>
            </a:r>
            <a:r>
              <a:rPr lang="ru-RU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(2)</a:t>
            </a:r>
            <a:endParaRPr lang="ru-RU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105044"/>
              </p:ext>
            </p:extLst>
          </p:nvPr>
        </p:nvGraphicFramePr>
        <p:xfrm>
          <a:off x="4076700" y="1537276"/>
          <a:ext cx="3151224" cy="739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Уравнение" r:id="rId3" imgW="2311400" imgH="546100" progId="Equation.3">
                  <p:embed/>
                </p:oleObj>
              </mc:Choice>
              <mc:Fallback>
                <p:oleObj name="Уравнение" r:id="rId3" imgW="23114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1537276"/>
                        <a:ext cx="3151224" cy="739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44251"/>
              </p:ext>
            </p:extLst>
          </p:nvPr>
        </p:nvGraphicFramePr>
        <p:xfrm>
          <a:off x="8089905" y="1595670"/>
          <a:ext cx="3865457" cy="68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Уравнение" r:id="rId5" imgW="3187700" imgH="558800" progId="Equation.3">
                  <p:embed/>
                </p:oleObj>
              </mc:Choice>
              <mc:Fallback>
                <p:oleObj name="Уравнение" r:id="rId5" imgW="31877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9905" y="1595670"/>
                        <a:ext cx="3865457" cy="680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670813"/>
              </p:ext>
            </p:extLst>
          </p:nvPr>
        </p:nvGraphicFramePr>
        <p:xfrm>
          <a:off x="4368800" y="2998407"/>
          <a:ext cx="939800" cy="72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Уравнение" r:id="rId7" imgW="660400" imgH="508000" progId="Equation.3">
                  <p:embed/>
                </p:oleObj>
              </mc:Choice>
              <mc:Fallback>
                <p:oleObj name="Уравнение" r:id="rId7" imgW="6604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2998407"/>
                        <a:ext cx="939800" cy="721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9386" y="1566476"/>
            <a:ext cx="3427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Средняя сумма квадратов межклассовых попарных расстояний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404100" y="1722198"/>
            <a:ext cx="78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9383" y="3283196"/>
            <a:ext cx="2771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ea typeface="Times New Roman" panose="02020603050405020304" pitchFamily="18" charset="0"/>
              </a:rPr>
              <a:t>Обобщенный функционал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49381" y="4501570"/>
            <a:ext cx="110346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ea typeface="Times New Roman" panose="02020603050405020304" pitchFamily="18" charset="0"/>
              </a:rPr>
              <a:t>На основе такого анализа исследователь может: 1) объединить несколько близких небольших классов в один; 2) удалить “нехарактерные” шумовые элементы, расположенные вдалеке от центра классов (модель засорения); 3) заново сформировать выборку, увеличив (уменьшив) количество классов или количество элементов.</a:t>
            </a:r>
            <a:endParaRPr lang="ru-RU" sz="24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4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257" y="190954"/>
            <a:ext cx="10515600" cy="984704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 сформированных выборок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2118"/>
            <a:ext cx="10515600" cy="5044849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любая обучающая выборка конечного размера не является полной, т.е. не содержит необходимого количества элементов для проведения безошибочной классификации;</a:t>
            </a:r>
          </a:p>
          <a:p>
            <a:pPr lvl="0"/>
            <a:r>
              <a:rPr lang="ru-RU" dirty="0"/>
              <a:t>элементы обучающей выборки обычно имеют произвольное распределение в пространстве признаков и, как следствие, получаемые решающие правила могут обладать неодинаковой достоверностью в различных областях изменения параметров;</a:t>
            </a:r>
          </a:p>
          <a:p>
            <a:pPr lvl="0"/>
            <a:r>
              <a:rPr lang="ru-RU" dirty="0"/>
              <a:t>базы данных текстовых документов, из которых чаще всего составляются обучающие выборки, как правило, содержат шумовые (нерелевантные, не относящиеся к указанным классам) элементы, другую противоречивую или ошибочную информацию, которая так или иначе попадает в обучающую выборку.</a:t>
            </a:r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7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920" y="103869"/>
            <a:ext cx="11538857" cy="694418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Оценка точность классификации в задачах </a:t>
            </a:r>
            <a:r>
              <a:rPr lang="en-US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 Mining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0915" y="988207"/>
            <a:ext cx="11350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Ошибка классификации – несовпадение метки, назначенной классификатором с меткой, назначенной экспертом (учителем).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20913" y="2307776"/>
                <a:ext cx="5950859" cy="4050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Точность (</a:t>
                </a:r>
                <a:r>
                  <a:rPr lang="ru-RU" sz="2400" dirty="0" smtClean="0"/>
                  <a:t>правильность, аккуратность) </a:t>
                </a:r>
                <a:r>
                  <a:rPr lang="en-US" sz="2400" dirty="0" smtClean="0"/>
                  <a:t>Accuracy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ru-RU" sz="2400" b="0" i="0" smtClean="0">
                        <a:latin typeface="Cambria Math"/>
                      </a:rPr>
                      <m:t> </m:t>
                    </m:r>
                  </m:oMath>
                </a14:m>
                <a:endParaRPr lang="en-US" sz="2400" dirty="0" smtClean="0"/>
              </a:p>
              <a:p>
                <a:endParaRPr lang="ru-RU" sz="2400" dirty="0" smtClean="0"/>
              </a:p>
              <a:p>
                <a:endParaRPr lang="en-US" sz="2400" dirty="0" smtClean="0"/>
              </a:p>
              <a:p>
                <a:r>
                  <a:rPr lang="ru-RU" sz="2400" b="0" dirty="0" smtClean="0"/>
                  <a:t>Точность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𝑃𝑟𝑒𝑐𝑖𝑠𝑖𝑜𝑛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ru-RU" sz="2400" dirty="0" smtClean="0"/>
                  <a:t>Полнота </a:t>
                </a:r>
                <a:r>
                  <a:rPr lang="en-US" sz="2400" dirty="0" smtClean="0"/>
                  <a:t>Recall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𝑇𝑃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measure</m:t>
                    </m:r>
                    <m:r>
                      <a:rPr lang="en-US" sz="24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𝑅𝑒𝑐𝑎𝑙𝑙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13" y="2307776"/>
                <a:ext cx="5950859" cy="4050981"/>
              </a:xfrm>
              <a:prstGeom prst="rect">
                <a:avLst/>
              </a:prstGeom>
              <a:blipFill rotWithShape="1">
                <a:blip r:embed="rId2"/>
                <a:stretch>
                  <a:fillRect l="-1537" t="-1205" b="-7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18445"/>
              </p:ext>
            </p:extLst>
          </p:nvPr>
        </p:nvGraphicFramePr>
        <p:xfrm>
          <a:off x="6371775" y="3549625"/>
          <a:ext cx="5268686" cy="2288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0369"/>
                <a:gridCol w="2042356"/>
                <a:gridCol w="1775961"/>
              </a:tblGrid>
              <a:tr h="367930"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Оценка эксперта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12474">
                <a:tc>
                  <a:txBody>
                    <a:bodyPr/>
                    <a:lstStyle/>
                    <a:p>
                      <a:r>
                        <a:rPr lang="ru-RU" dirty="0" smtClean="0"/>
                        <a:t>Оценка </a:t>
                      </a:r>
                    </a:p>
                    <a:p>
                      <a:r>
                        <a:rPr lang="ru-RU" dirty="0" smtClean="0"/>
                        <a:t>системы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Положительная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Отрицательная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79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Положительная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42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Отрицательная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FN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N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71775" y="2307772"/>
            <a:ext cx="505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 </a:t>
            </a:r>
            <a:r>
              <a:rPr lang="ru-RU" dirty="0" smtClean="0"/>
              <a:t>количество документов, по которым классификатор принял правильное решение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7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420916" y="2423885"/>
            <a:ext cx="11103429" cy="3744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smtClean="0"/>
              <a:t>Оценка точности по экзаменационным </a:t>
            </a:r>
            <a:r>
              <a:rPr lang="ru-RU" i="1" dirty="0" smtClean="0"/>
              <a:t>выборкам. </a:t>
            </a:r>
            <a:r>
              <a:rPr lang="en-US" i="1" dirty="0" smtClean="0"/>
              <a:t>N</a:t>
            </a:r>
            <a:r>
              <a:rPr lang="ru-RU" sz="1800" i="1" dirty="0" err="1" smtClean="0"/>
              <a:t>обуч</a:t>
            </a:r>
            <a:r>
              <a:rPr lang="ru-RU" i="1" dirty="0" smtClean="0"/>
              <a:t> </a:t>
            </a:r>
            <a:r>
              <a:rPr lang="en-US" i="1" dirty="0" smtClean="0"/>
              <a:t>&gt; N</a:t>
            </a:r>
            <a:r>
              <a:rPr lang="ru-RU" sz="1800" i="1" dirty="0" err="1" smtClean="0"/>
              <a:t>экзам</a:t>
            </a:r>
            <a:endParaRPr lang="ru-RU" i="1" dirty="0" smtClean="0"/>
          </a:p>
          <a:p>
            <a:endParaRPr lang="en-US" i="1" dirty="0" smtClean="0"/>
          </a:p>
          <a:p>
            <a:r>
              <a:rPr lang="ru-RU" i="1" dirty="0" smtClean="0"/>
              <a:t>Оценка точности с помощью скользящего контроля (или «метод складного ножа», «</a:t>
            </a:r>
            <a:r>
              <a:rPr lang="en-US" i="1" dirty="0" smtClean="0"/>
              <a:t>Jackknife</a:t>
            </a:r>
            <a:r>
              <a:rPr lang="ru-RU" i="1" dirty="0" smtClean="0"/>
              <a:t>»)</a:t>
            </a:r>
            <a:r>
              <a:rPr lang="en-US" i="1" dirty="0" smtClean="0"/>
              <a:t> – </a:t>
            </a:r>
            <a:r>
              <a:rPr lang="ru-RU" i="1" dirty="0" smtClean="0"/>
              <a:t>для небольших выборок</a:t>
            </a:r>
          </a:p>
          <a:p>
            <a:endParaRPr lang="en-US" i="1" dirty="0" smtClean="0"/>
          </a:p>
          <a:p>
            <a:r>
              <a:rPr lang="ru-RU" i="1" dirty="0" smtClean="0"/>
              <a:t>Оценка точности с помощью v–кратной перекрестной проверки (v–</a:t>
            </a:r>
            <a:r>
              <a:rPr lang="ru-RU" i="1" dirty="0" err="1" smtClean="0"/>
              <a:t>fold</a:t>
            </a:r>
            <a:r>
              <a:rPr lang="ru-RU" i="1" dirty="0" smtClean="0"/>
              <a:t> </a:t>
            </a:r>
            <a:r>
              <a:rPr lang="ru-RU" i="1" dirty="0" err="1" smtClean="0"/>
              <a:t>cross</a:t>
            </a:r>
            <a:r>
              <a:rPr lang="ru-RU" i="1" dirty="0" smtClean="0"/>
              <a:t> </a:t>
            </a:r>
            <a:r>
              <a:rPr lang="ru-RU" i="1" dirty="0" err="1" smtClean="0"/>
              <a:t>validation</a:t>
            </a:r>
            <a:r>
              <a:rPr lang="ru-RU" i="1" dirty="0" smtClean="0"/>
              <a:t>)</a:t>
            </a:r>
            <a:endParaRPr lang="ru-RU" i="1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Оценка точность классификации в задачах </a:t>
            </a:r>
            <a:r>
              <a:rPr lang="en-US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Mining(2)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23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20916" y="797578"/>
            <a:ext cx="11103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Часть  размеченных документов оставляют для обучения, часть – для оценки точности метода. Обычно используют следующие методы оценки: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914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4500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Онтологии и тезаурусы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750330" y="2742016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Автомобиль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31782" y="3480595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Грузовой А.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69129" y="3474248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Легковой А.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767914" y="4275918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Хэтчбэк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071673" y="4264816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Пикап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522365" y="4272751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Седан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645274" y="2742016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Мотоцикл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64701" y="1866900"/>
            <a:ext cx="1798635" cy="57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Транспортное средство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13" idx="2"/>
            <a:endCxn id="5" idx="0"/>
          </p:cNvCxnSpPr>
          <p:nvPr/>
        </p:nvCxnSpPr>
        <p:spPr>
          <a:xfrm flipH="1">
            <a:off x="8498041" y="2440990"/>
            <a:ext cx="865979" cy="3010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3" idx="2"/>
            <a:endCxn id="12" idx="0"/>
          </p:cNvCxnSpPr>
          <p:nvPr/>
        </p:nvCxnSpPr>
        <p:spPr>
          <a:xfrm>
            <a:off x="9364020" y="2440990"/>
            <a:ext cx="1028965" cy="3010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2"/>
            <a:endCxn id="8" idx="0"/>
          </p:cNvCxnSpPr>
          <p:nvPr/>
        </p:nvCxnSpPr>
        <p:spPr>
          <a:xfrm>
            <a:off x="8498043" y="3199216"/>
            <a:ext cx="1218799" cy="275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5" idx="2"/>
            <a:endCxn id="7" idx="0"/>
          </p:cNvCxnSpPr>
          <p:nvPr/>
        </p:nvCxnSpPr>
        <p:spPr>
          <a:xfrm flipH="1">
            <a:off x="7879491" y="3199224"/>
            <a:ext cx="618548" cy="2813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8" idx="2"/>
            <a:endCxn id="10" idx="0"/>
          </p:cNvCxnSpPr>
          <p:nvPr/>
        </p:nvCxnSpPr>
        <p:spPr>
          <a:xfrm flipH="1">
            <a:off x="7819381" y="3931448"/>
            <a:ext cx="1897456" cy="3333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2"/>
          </p:cNvCxnSpPr>
          <p:nvPr/>
        </p:nvCxnSpPr>
        <p:spPr>
          <a:xfrm flipH="1">
            <a:off x="9515621" y="3931454"/>
            <a:ext cx="201216" cy="3270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8" idx="2"/>
            <a:endCxn id="11" idx="0"/>
          </p:cNvCxnSpPr>
          <p:nvPr/>
        </p:nvCxnSpPr>
        <p:spPr>
          <a:xfrm>
            <a:off x="9716839" y="3931448"/>
            <a:ext cx="1553236" cy="341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33365" y="1127955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тезауруса</a:t>
            </a:r>
            <a:endParaRPr lang="ru-RU" dirty="0"/>
          </a:p>
        </p:txBody>
      </p:sp>
      <p:pic>
        <p:nvPicPr>
          <p:cNvPr id="1028" name="Picture 4" descr="http://rpp.nashaucheba.ru/pars_docs/refs/143/142657/img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5"/>
          <a:stretch/>
        </p:blipFill>
        <p:spPr bwMode="auto">
          <a:xfrm>
            <a:off x="-40912" y="1866900"/>
            <a:ext cx="7112583" cy="453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304039" y="1127955"/>
            <a:ext cx="204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онтологии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9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Что такое текст?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Текст – конечное множество слов (терминов), объединенных лексическими, грамматическими, смысловыми, частотными отношениями и образующих информативное сообщение.</a:t>
            </a:r>
          </a:p>
          <a:p>
            <a:r>
              <a:rPr lang="ru-RU" dirty="0" smtClean="0"/>
              <a:t>Главное в тексте – информация, новая для читателя, которая заключена в авторском изложении, и которую мы хотим извлечь.</a:t>
            </a:r>
          </a:p>
          <a:p>
            <a:r>
              <a:rPr lang="ru-RU" dirty="0" smtClean="0"/>
              <a:t>Чем больше информации извлечем – тем лучше.</a:t>
            </a:r>
          </a:p>
          <a:p>
            <a:r>
              <a:rPr lang="ru-RU" dirty="0" smtClean="0"/>
              <a:t>Не всегда большой текст = большому количеству информации</a:t>
            </a:r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0200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Модели представления текстовых документов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1556"/>
                <a:ext cx="10515600" cy="520541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i="1" dirty="0" smtClean="0"/>
                  <a:t>Неструктурированная модель </a:t>
                </a:r>
                <a:r>
                  <a:rPr lang="ru-RU" dirty="0" smtClean="0"/>
                  <a:t>– «мешок слов» (</a:t>
                </a:r>
                <a:r>
                  <a:rPr lang="en-US" dirty="0" smtClean="0"/>
                  <a:t>“bag of words”</a:t>
                </a:r>
                <a:r>
                  <a:rPr lang="ru-RU" dirty="0" smtClean="0"/>
                  <a:t>) – каждый термин рассматривается в качестве независимой случайной величины. Не учитываются возможные связи с другими словами в тексте. </a:t>
                </a:r>
              </a:p>
              <a:p>
                <a:r>
                  <a:rPr lang="ru-RU" i="1" dirty="0" smtClean="0"/>
                  <a:t>Частично структурированная модель </a:t>
                </a:r>
              </a:p>
              <a:p>
                <a:pPr lvl="1"/>
                <a:r>
                  <a:rPr lang="ru-RU" dirty="0" smtClean="0"/>
                  <a:t>учет дополнительной информации о положении слова в тексте (заголовок, ключевые слова, первый абзац,…), </a:t>
                </a:r>
              </a:p>
              <a:p>
                <a:pPr lvl="1"/>
                <a:r>
                  <a:rPr lang="ru-RU" dirty="0" smtClean="0"/>
                  <a:t>учет оформления слова (</a:t>
                </a:r>
                <a:r>
                  <a:rPr lang="ru-RU" i="1" dirty="0" smtClean="0"/>
                  <a:t>курсив</a:t>
                </a:r>
                <a:r>
                  <a:rPr lang="ru-RU" dirty="0" smtClean="0"/>
                  <a:t>, </a:t>
                </a:r>
                <a:r>
                  <a:rPr lang="ru-RU" b="1" dirty="0" smtClean="0"/>
                  <a:t>полужирный</a:t>
                </a:r>
                <a:r>
                  <a:rPr lang="ru-RU" dirty="0" smtClean="0"/>
                  <a:t>, </a:t>
                </a:r>
                <a:r>
                  <a:rPr lang="ru-RU" u="sng" dirty="0" smtClean="0"/>
                  <a:t>подчеркивание</a:t>
                </a:r>
                <a:r>
                  <a:rPr lang="ru-RU" dirty="0" smtClean="0"/>
                  <a:t>,…), </a:t>
                </a:r>
              </a:p>
              <a:p>
                <a:pPr lvl="1"/>
                <a:r>
                  <a:rPr lang="ru-RU" dirty="0" smtClean="0"/>
                  <a:t>выделение словосочетаний: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ru-RU" i="1" dirty="0" smtClean="0"/>
                  <a:t>Полностью структурированная модель </a:t>
                </a:r>
              </a:p>
              <a:p>
                <a:pPr lvl="1"/>
                <a:r>
                  <a:rPr lang="ru-RU" i="1" dirty="0" smtClean="0"/>
                  <a:t>Использование информации из тезаурусов, онтологий, специальных словарей</a:t>
                </a:r>
                <a:r>
                  <a:rPr lang="en-US" i="1" dirty="0" smtClean="0"/>
                  <a:t> (WordNet)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1549"/>
                <a:ext cx="10515600" cy="5205413"/>
              </a:xfrm>
              <a:blipFill rotWithShape="0">
                <a:blip r:embed="rId2"/>
                <a:stretch>
                  <a:fillRect l="-1043" t="-1874" r="-116" b="-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3" y="183894"/>
            <a:ext cx="10893356" cy="549274"/>
          </a:xfrm>
        </p:spPr>
        <p:txBody>
          <a:bodyPr>
            <a:noAutofit/>
          </a:bodyPr>
          <a:lstStyle/>
          <a:p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Как документ представляется в математическом виде?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027478"/>
              </p:ext>
            </p:extLst>
          </p:nvPr>
        </p:nvGraphicFramePr>
        <p:xfrm>
          <a:off x="838206" y="1964864"/>
          <a:ext cx="1302855" cy="1910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Уравнение" r:id="rId4" imgW="774360" imgH="1168200" progId="Equation.3">
                  <p:embed/>
                </p:oleObj>
              </mc:Choice>
              <mc:Fallback>
                <p:oleObj name="Уравнение" r:id="rId4" imgW="77436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6" y="1964864"/>
                        <a:ext cx="1302855" cy="1910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76006"/>
              </p:ext>
            </p:extLst>
          </p:nvPr>
        </p:nvGraphicFramePr>
        <p:xfrm>
          <a:off x="7530098" y="1974700"/>
          <a:ext cx="409329" cy="43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Уравнение" r:id="rId6" imgW="228600" imgH="253800" progId="Equation.3">
                  <p:embed/>
                </p:oleObj>
              </mc:Choice>
              <mc:Fallback>
                <p:oleObj name="Уравнение" r:id="rId6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0098" y="1974700"/>
                        <a:ext cx="409329" cy="434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939425" y="1964868"/>
            <a:ext cx="4008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cs typeface="Times New Roman" panose="02020603050405020304" pitchFamily="18" charset="0"/>
              </a:rPr>
              <a:t>- Вес </a:t>
            </a:r>
            <a:r>
              <a:rPr lang="ru-RU" sz="2000" i="1" dirty="0" smtClean="0">
                <a:cs typeface="Times New Roman" panose="02020603050405020304" pitchFamily="18" charset="0"/>
              </a:rPr>
              <a:t>термина</a:t>
            </a:r>
            <a:r>
              <a:rPr lang="ru-RU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cs typeface="Times New Roman" panose="02020603050405020304" pitchFamily="18" charset="0"/>
              </a:rPr>
              <a:t>i</a:t>
            </a:r>
            <a:r>
              <a:rPr lang="ru-RU" sz="2000" dirty="0" smtClean="0">
                <a:cs typeface="Times New Roman" panose="02020603050405020304" pitchFamily="18" charset="0"/>
              </a:rPr>
              <a:t> в документе </a:t>
            </a:r>
            <a:r>
              <a:rPr lang="en-US" sz="2000" dirty="0" smtClean="0">
                <a:cs typeface="Times New Roman" panose="02020603050405020304" pitchFamily="18" charset="0"/>
              </a:rPr>
              <a:t>j</a:t>
            </a:r>
          </a:p>
          <a:p>
            <a:r>
              <a:rPr lang="en-US" sz="2000" dirty="0" err="1" smtClean="0"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cs typeface="Times New Roman" panose="02020603050405020304" pitchFamily="18" charset="0"/>
              </a:rPr>
              <a:t> = 1..M, j = 1..N</a:t>
            </a:r>
            <a:endParaRPr lang="ru-RU" sz="2000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978542"/>
            <a:ext cx="10893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* Вместо термина (или слова) могут использоваться </a:t>
            </a:r>
            <a:r>
              <a:rPr lang="en-US" sz="2400" dirty="0" smtClean="0"/>
              <a:t>n-</a:t>
            </a:r>
            <a:r>
              <a:rPr lang="ru-RU" sz="2400" dirty="0" smtClean="0"/>
              <a:t>граммы - последовательность </a:t>
            </a:r>
            <a:r>
              <a:rPr lang="ru-RU" sz="2400" dirty="0"/>
              <a:t>из </a:t>
            </a:r>
            <a:r>
              <a:rPr lang="en-US" sz="2400" dirty="0"/>
              <a:t>n </a:t>
            </a:r>
            <a:r>
              <a:rPr lang="ru-RU" sz="2400" dirty="0" smtClean="0"/>
              <a:t>элементов:</a:t>
            </a:r>
          </a:p>
          <a:p>
            <a:r>
              <a:rPr lang="ru-RU" sz="2400" dirty="0" smtClean="0"/>
              <a:t>Триграммы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Hello world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Hel, ell,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llo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lo ,o w,  wo,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orl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rld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846584"/>
              </p:ext>
            </p:extLst>
          </p:nvPr>
        </p:nvGraphicFramePr>
        <p:xfrm>
          <a:off x="3851128" y="1807544"/>
          <a:ext cx="25749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Уравнение" r:id="rId8" imgW="1346040" imgH="838080" progId="Equation.3">
                  <p:embed/>
                </p:oleObj>
              </mc:Choice>
              <mc:Fallback>
                <p:oleObj name="Уравнение" r:id="rId8" imgW="1346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128" y="1807544"/>
                        <a:ext cx="25749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35913" y="808687"/>
            <a:ext cx="594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Векторная модель:</a:t>
            </a:r>
          </a:p>
          <a:p>
            <a:endParaRPr lang="ru-RU" dirty="0"/>
          </a:p>
          <a:p>
            <a:r>
              <a:rPr lang="ru-RU" dirty="0" smtClean="0"/>
              <a:t>Документ: 		Матрица «Документ-термин»: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51125" y="3639437"/>
                <a:ext cx="5521640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Размерность матрицы крайне высокая,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25" y="3639437"/>
                <a:ext cx="5521640" cy="372410"/>
              </a:xfrm>
              <a:prstGeom prst="rect">
                <a:avLst/>
              </a:prstGeom>
              <a:blipFill rotWithShape="0">
                <a:blip r:embed="rId10"/>
                <a:stretch>
                  <a:fillRect l="-993" t="-655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330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Выявление информативных признаков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93" y="1064173"/>
            <a:ext cx="7568635" cy="51966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9679021" y="1054448"/>
            <a:ext cx="167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Закон Ципфа:</a:t>
            </a:r>
          </a:p>
          <a:p>
            <a:r>
              <a:rPr lang="en-US" i="1" dirty="0" err="1" smtClean="0"/>
              <a:t>w</a:t>
            </a:r>
            <a:r>
              <a:rPr lang="en-US" sz="1400" i="1" dirty="0" err="1" smtClean="0"/>
              <a:t>n</a:t>
            </a:r>
            <a:r>
              <a:rPr lang="en-US" dirty="0" smtClean="0"/>
              <a:t> </a:t>
            </a:r>
            <a:r>
              <a:rPr lang="ru-RU" i="1" dirty="0" smtClean="0"/>
              <a:t>=</a:t>
            </a:r>
            <a:r>
              <a:rPr lang="en-US" i="1" dirty="0" smtClean="0"/>
              <a:t> </a:t>
            </a:r>
            <a:r>
              <a:rPr lang="en-US" i="1" dirty="0"/>
              <a:t>w</a:t>
            </a:r>
            <a:r>
              <a:rPr lang="en-US" sz="1100" i="1" dirty="0" smtClean="0"/>
              <a:t>1</a:t>
            </a:r>
            <a:r>
              <a:rPr lang="en-US" i="1" dirty="0" smtClean="0"/>
              <a:t>/n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4666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6324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Предварительная обработка документов</a:t>
            </a:r>
          </a:p>
        </p:txBody>
      </p:sp>
      <p:pic>
        <p:nvPicPr>
          <p:cNvPr id="4" name="Объект 3" descr="Описание: Рисунок3_2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5" y="1062681"/>
            <a:ext cx="10735961" cy="49921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2467" y="159180"/>
            <a:ext cx="11598876" cy="582226"/>
          </a:xfrm>
        </p:spPr>
        <p:txBody>
          <a:bodyPr>
            <a:noAutofit/>
          </a:bodyPr>
          <a:lstStyle/>
          <a:p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Результат проведения </a:t>
            </a:r>
            <a:r>
              <a:rPr lang="ru-RU" sz="32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стемминга</a:t>
            </a:r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и отсечения стоп-слов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9</a:t>
            </a:fld>
            <a:endParaRPr lang="ru-RU"/>
          </a:p>
        </p:txBody>
      </p:sp>
      <p:pic>
        <p:nvPicPr>
          <p:cNvPr id="4" name="Рисунок 3" descr="Описание: text_ste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924" y="889687"/>
            <a:ext cx="4361969" cy="584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2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</TotalTime>
  <Words>1439</Words>
  <Application>Microsoft Office PowerPoint</Application>
  <PresentationFormat>Произвольный</PresentationFormat>
  <Paragraphs>202</Paragraphs>
  <Slides>23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Тема Office</vt:lpstr>
      <vt:lpstr>Уравнение</vt:lpstr>
      <vt:lpstr>Основные понятия Text Mining</vt:lpstr>
      <vt:lpstr>Подходы Text Mining</vt:lpstr>
      <vt:lpstr>Онтологии и тезаурусы</vt:lpstr>
      <vt:lpstr>Что такое текст?</vt:lpstr>
      <vt:lpstr>Модели представления текстовых документов</vt:lpstr>
      <vt:lpstr>Как документ представляется в математическом виде?</vt:lpstr>
      <vt:lpstr>Выявление информативных признаков</vt:lpstr>
      <vt:lpstr>Предварительная обработка документов</vt:lpstr>
      <vt:lpstr>Результат проведения стемминга и отсечения стоп-слов</vt:lpstr>
      <vt:lpstr>Определение весов терминов</vt:lpstr>
      <vt:lpstr>Определение весов терминов (2)</vt:lpstr>
      <vt:lpstr>Факторный анализ (ФА) и Метод Главных Компонент (МГК)</vt:lpstr>
      <vt:lpstr>Статистический подход выявления информативных признаков</vt:lpstr>
      <vt:lpstr>Частный случай Хи-квадрат критерия</vt:lpstr>
      <vt:lpstr>Критерий взаимной информации (Mutual information)</vt:lpstr>
      <vt:lpstr>Критерий взаимной информации (Mutual information) (2)</vt:lpstr>
      <vt:lpstr>Меры близости и расстояния</vt:lpstr>
      <vt:lpstr>Формирование обучающих и экзаменационных выборок</vt:lpstr>
      <vt:lpstr>Как оценить выборку?</vt:lpstr>
      <vt:lpstr>Презентация PowerPoint</vt:lpstr>
      <vt:lpstr>Свойства сформированных выборок</vt:lpstr>
      <vt:lpstr>Оценка точность классификации в задачах Text Mining</vt:lpstr>
      <vt:lpstr>Оценка точность классификации в задачах Text Mining(2)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Администратор</dc:creator>
  <cp:lastModifiedBy>Andrey</cp:lastModifiedBy>
  <cp:revision>57</cp:revision>
  <dcterms:created xsi:type="dcterms:W3CDTF">2017-09-07T11:29:30Z</dcterms:created>
  <dcterms:modified xsi:type="dcterms:W3CDTF">2017-09-15T13:53:26Z</dcterms:modified>
</cp:coreProperties>
</file>