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84" r:id="rId1"/>
  </p:sldMasterIdLst>
  <p:notesMasterIdLst>
    <p:notesMasterId r:id="rId9"/>
  </p:notesMasterIdLst>
  <p:sldIdLst>
    <p:sldId id="278" r:id="rId2"/>
    <p:sldId id="277" r:id="rId3"/>
    <p:sldId id="279" r:id="rId4"/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82DC0-A7C2-4D6B-A659-1A08DD2913BE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D4C4-7928-4C84-9E39-9F4E98165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83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ABE8-6F76-41C8-B009-27E1CF092874}" type="datetime1">
              <a:rPr lang="ru-RU" smtClean="0"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6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9CCE-63A0-4EEF-BBC8-913EC1BEF941}" type="datetime1">
              <a:rPr lang="ru-RU" smtClean="0"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88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51"/>
            <a:ext cx="36576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51"/>
            <a:ext cx="10769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963B-4822-411F-8E3C-1423F6774503}" type="datetime1">
              <a:rPr lang="ru-RU" smtClean="0"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66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A836-88CC-458A-AC97-77B0F1BFA1F2}" type="datetime1">
              <a:rPr lang="ru-RU" smtClean="0"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06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3B5E-E802-4570-8B54-E37573BF60E8}" type="datetime1">
              <a:rPr lang="ru-RU" smtClean="0"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3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6B29-CA98-4454-9581-9696AAAEE3B8}" type="datetime1">
              <a:rPr lang="ru-RU" smtClean="0"/>
              <a:t>21.09.2017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07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1359-3C03-4208-8C10-37618AD6AAF9}" type="datetime1">
              <a:rPr lang="ru-RU" smtClean="0"/>
              <a:t>21.09.2017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24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4069-E999-40AB-A7D6-EB045B798918}" type="datetime1">
              <a:rPr lang="ru-RU" smtClean="0"/>
              <a:t>21.09.2017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20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4ECE-E864-4882-BC26-C114F263A3FC}" type="datetime1">
              <a:rPr lang="ru-RU" smtClean="0"/>
              <a:t>21.09.2017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36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DA29-9429-4ADE-BC3F-9F7A3C7F2CED}" type="datetime1">
              <a:rPr lang="ru-RU" smtClean="0"/>
              <a:t>21.09.2017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43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F5EC-CA88-4D46-8013-20F61D2C7B5B}" type="datetime1">
              <a:rPr lang="ru-RU" smtClean="0"/>
              <a:t>21.09.2017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3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B943-7F87-404B-A19B-4EC5C3D17EF6}" type="datetime1">
              <a:rPr lang="ru-RU" smtClean="0"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64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2.wmf"/><Relationship Id="rId10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42"/>
            <a:ext cx="10972800" cy="1583187"/>
          </a:xfrm>
        </p:spPr>
        <p:txBody>
          <a:bodyPr>
            <a:normAutofit/>
          </a:bodyPr>
          <a:lstStyle/>
          <a:p>
            <a:r>
              <a:rPr lang="ru-RU" sz="4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Методы классификации текстовых документов</a:t>
            </a:r>
            <a:endParaRPr lang="ru-RU" sz="4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3556004"/>
            <a:ext cx="10972800" cy="257016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Курс «Интеллектуальные информационные системы»</a:t>
            </a:r>
          </a:p>
          <a:p>
            <a:pPr marL="0" indent="0" algn="ctr">
              <a:buNone/>
            </a:pPr>
            <a:r>
              <a:rPr lang="ru-RU" dirty="0" smtClean="0"/>
              <a:t>Кафедра управления и информатики НИУ «МЭИ»</a:t>
            </a:r>
          </a:p>
          <a:p>
            <a:pPr marL="0" indent="0" algn="ctr">
              <a:buNone/>
            </a:pPr>
            <a:r>
              <a:rPr lang="ru-RU" dirty="0" smtClean="0"/>
              <a:t>Осень 2017 г.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7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Систематизация методов классификации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</a:t>
            </a:fld>
            <a:endParaRPr lang="ru-RU"/>
          </a:p>
        </p:txBody>
      </p:sp>
      <p:pic>
        <p:nvPicPr>
          <p:cNvPr id="8" name="Рисунок 7" descr="C:\Users\А\Desktop\методы классиф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25" y="976974"/>
            <a:ext cx="9053349" cy="4913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145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703" y="3217140"/>
            <a:ext cx="6003176" cy="3125463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Центроидный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метод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3</a:t>
            </a:fld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964687"/>
              </p:ext>
            </p:extLst>
          </p:nvPr>
        </p:nvGraphicFramePr>
        <p:xfrm>
          <a:off x="1791067" y="2244341"/>
          <a:ext cx="1545454" cy="720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Уравнение" r:id="rId4" imgW="977900" imgH="457200" progId="Equation.3">
                  <p:embed/>
                </p:oleObj>
              </mc:Choice>
              <mc:Fallback>
                <p:oleObj name="Уравнение" r:id="rId4" imgW="9779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067" y="2244341"/>
                        <a:ext cx="1545454" cy="7202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6744" y="1064619"/>
            <a:ext cx="118309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 smtClean="0"/>
              <a:t>Центроид</a:t>
            </a:r>
            <a:r>
              <a:rPr lang="ru-RU" sz="2000" dirty="0" smtClean="0"/>
              <a:t> – вектор со средними значениями весов терминов документов данного класса. «Центр тяжести». </a:t>
            </a:r>
          </a:p>
          <a:p>
            <a:r>
              <a:rPr lang="ru-RU" sz="2000" dirty="0" smtClean="0"/>
              <a:t>Классифицируемый объект относится к классу с наиболее близким </a:t>
            </a:r>
            <a:r>
              <a:rPr lang="ru-RU" sz="2000" dirty="0" err="1" smtClean="0"/>
              <a:t>центроидом</a:t>
            </a:r>
            <a:r>
              <a:rPr lang="ru-RU" sz="2000" dirty="0" smtClean="0"/>
              <a:t>. </a:t>
            </a:r>
            <a:endParaRPr lang="ru-RU" sz="20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703" y="3223945"/>
            <a:ext cx="6003176" cy="312546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256" y="3224550"/>
            <a:ext cx="6003176" cy="312546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413" y="3222890"/>
            <a:ext cx="6003176" cy="3125463"/>
          </a:xfrm>
          <a:prstGeom prst="rect">
            <a:avLst/>
          </a:prstGeom>
        </p:spPr>
      </p:pic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551258"/>
              </p:ext>
            </p:extLst>
          </p:nvPr>
        </p:nvGraphicFramePr>
        <p:xfrm>
          <a:off x="6486331" y="2263033"/>
          <a:ext cx="4733482" cy="6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Уравнение" r:id="rId9" imgW="3898900" imgH="558800" progId="Equation.3">
                  <p:embed/>
                </p:oleObj>
              </mc:Choice>
              <mc:Fallback>
                <p:oleObj name="Уравнение" r:id="rId9" imgW="3898900" imgH="558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331" y="2263033"/>
                        <a:ext cx="4733482" cy="682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386517" y="2413370"/>
            <a:ext cx="9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Роккио</a:t>
            </a:r>
            <a:r>
              <a:rPr lang="ru-RU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54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92595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Правило ближайшего соседа (БС)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4</a:t>
            </a:fld>
            <a:endParaRPr lang="ru-RU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478162" y="12933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2905320"/>
            <a:ext cx="6000000" cy="3123809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2905320"/>
            <a:ext cx="6000000" cy="3123809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2905320"/>
            <a:ext cx="6000000" cy="3123809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2905320"/>
            <a:ext cx="6000000" cy="312380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2905320"/>
            <a:ext cx="6000000" cy="312380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90600" y="1292168"/>
            <a:ext cx="11176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Классифицируемый объект относится к тому классу, к которому относится ближайший к нему сосед.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2008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92595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Семейство методов БС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80999" y="1357052"/>
            <a:ext cx="113320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 err="1" smtClean="0"/>
              <a:t>кБС</a:t>
            </a:r>
            <a:r>
              <a:rPr lang="ru-RU" sz="2000" dirty="0" smtClean="0"/>
              <a:t> – Решение принимается на основании анализа к ближайших соседей. Обычно к - нечетное число </a:t>
            </a:r>
            <a:r>
              <a:rPr lang="en-US" sz="2000" dirty="0" smtClean="0"/>
              <a:t>[5;25]</a:t>
            </a:r>
            <a:endParaRPr lang="ru-RU" sz="20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 smtClean="0"/>
              <a:t>Взвешенный </a:t>
            </a:r>
            <a:r>
              <a:rPr lang="ru-RU" sz="2000" dirty="0" err="1" smtClean="0"/>
              <a:t>кБС</a:t>
            </a:r>
            <a:r>
              <a:rPr lang="en-US" sz="2000" dirty="0" smtClean="0"/>
              <a:t> – </a:t>
            </a:r>
            <a:r>
              <a:rPr lang="ru-RU" sz="2000" dirty="0" smtClean="0"/>
              <a:t>наиболее близкие соседи имеют больший вес при голосовании.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 smtClean="0"/>
              <a:t>Модифицированный МБС – поиск соседей только определенной области признакового пространства, с целью сокращения вычислительных  операций.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279" y="3633926"/>
            <a:ext cx="2190476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06412"/>
          </a:xfrm>
        </p:spPr>
        <p:txBody>
          <a:bodyPr>
            <a:noAutofit/>
          </a:bodyPr>
          <a:lstStyle/>
          <a:p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Наивный байесовский метод (НБ)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2475" y="1136651"/>
            <a:ext cx="2495550" cy="39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теорема </a:t>
            </a:r>
            <a:r>
              <a:rPr lang="ru-RU" sz="2000" dirty="0" smtClean="0"/>
              <a:t>Байеса: </a:t>
            </a:r>
            <a:endParaRPr lang="ru-RU" sz="2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1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935599"/>
              </p:ext>
            </p:extLst>
          </p:nvPr>
        </p:nvGraphicFramePr>
        <p:xfrm>
          <a:off x="3593843" y="987058"/>
          <a:ext cx="2730757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Уравнение" r:id="rId3" imgW="1828800" imgH="469900" progId="Equation.3">
                  <p:embed/>
                </p:oleObj>
              </mc:Choice>
              <mc:Fallback>
                <p:oleObj name="Уравнение" r:id="rId3" imgW="1828800" imgH="469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843" y="987058"/>
                        <a:ext cx="2730757" cy="696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752474" y="1801883"/>
            <a:ext cx="108299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позволяет определить вероятность какого-либо события при условии, что произошло другое статистически взаимозависимое с ним событие.</a:t>
            </a: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316326"/>
              </p:ext>
            </p:extLst>
          </p:nvPr>
        </p:nvGraphicFramePr>
        <p:xfrm>
          <a:off x="781050" y="2761497"/>
          <a:ext cx="560858" cy="334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Уравнение" r:id="rId5" imgW="444114" imgH="266469" progId="Equation.3">
                  <p:embed/>
                </p:oleObj>
              </mc:Choice>
              <mc:Fallback>
                <p:oleObj name="Уравнение" r:id="rId5" imgW="444114" imgH="26646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2761497"/>
                        <a:ext cx="560858" cy="334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470233" y="2714344"/>
            <a:ext cx="103262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         - одинакова </a:t>
            </a:r>
            <a:r>
              <a:rPr lang="ru-RU" sz="2000" dirty="0"/>
              <a:t>для различных классов и может быть исключена из дальнейшего </a:t>
            </a:r>
            <a:r>
              <a:rPr lang="ru-RU" sz="2000" dirty="0" smtClean="0"/>
              <a:t>рассмотрения  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70233" y="3411190"/>
            <a:ext cx="11315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u="sng" dirty="0"/>
              <a:t>Допущение</a:t>
            </a:r>
            <a:r>
              <a:rPr lang="ru-RU" sz="2000" dirty="0"/>
              <a:t>: поскольку мы используем модель «мешок слов», условная вероятность документа аппроксимируется произведением условных вероятностей всех слов входящих в документ</a:t>
            </a: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131744"/>
              </p:ext>
            </p:extLst>
          </p:nvPr>
        </p:nvGraphicFramePr>
        <p:xfrm>
          <a:off x="4506783" y="4129666"/>
          <a:ext cx="2253118" cy="585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Уравнение" r:id="rId7" imgW="1688367" imgH="431613" progId="Equation.3">
                  <p:embed/>
                </p:oleObj>
              </mc:Choice>
              <mc:Fallback>
                <p:oleObj name="Уравнение" r:id="rId7" imgW="1688367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783" y="4129666"/>
                        <a:ext cx="2253118" cy="5855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2"/>
          <p:cNvSpPr>
            <a:spLocks noChangeArrowheads="1"/>
          </p:cNvSpPr>
          <p:nvPr/>
        </p:nvSpPr>
        <p:spPr bwMode="auto">
          <a:xfrm flipV="1">
            <a:off x="4392483" y="5603658"/>
            <a:ext cx="141604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62501"/>
              </p:ext>
            </p:extLst>
          </p:nvPr>
        </p:nvGraphicFramePr>
        <p:xfrm>
          <a:off x="4233896" y="5229209"/>
          <a:ext cx="2798892" cy="60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Уравнение" r:id="rId9" imgW="2413000" imgH="520700" progId="Equation.3">
                  <p:embed/>
                </p:oleObj>
              </mc:Choice>
              <mc:Fallback>
                <p:oleObj name="Уравнение" r:id="rId9" imgW="2413000" imgH="520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896" y="5229209"/>
                        <a:ext cx="2798892" cy="6084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Стрелка вниз 20"/>
          <p:cNvSpPr/>
          <p:nvPr/>
        </p:nvSpPr>
        <p:spPr>
          <a:xfrm>
            <a:off x="5458717" y="4806406"/>
            <a:ext cx="349250" cy="331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2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06412"/>
          </a:xfrm>
        </p:spPr>
        <p:txBody>
          <a:bodyPr>
            <a:noAutofit/>
          </a:bodyPr>
          <a:lstStyle/>
          <a:p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Наивный байесовский метод 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(2)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716642"/>
              </p:ext>
            </p:extLst>
          </p:nvPr>
        </p:nvGraphicFramePr>
        <p:xfrm>
          <a:off x="4429125" y="938213"/>
          <a:ext cx="28035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Уравнение" r:id="rId3" imgW="2031840" imgH="431640" progId="Equation.3">
                  <p:embed/>
                </p:oleObj>
              </mc:Choice>
              <mc:Fallback>
                <p:oleObj name="Уравнение" r:id="rId3" imgW="2031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938213"/>
                        <a:ext cx="2803525" cy="600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606091"/>
              </p:ext>
            </p:extLst>
          </p:nvPr>
        </p:nvGraphicFramePr>
        <p:xfrm>
          <a:off x="973138" y="1641475"/>
          <a:ext cx="10064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Уравнение" r:id="rId5" imgW="787320" imgH="393480" progId="Equation.3">
                  <p:embed/>
                </p:oleObj>
              </mc:Choice>
              <mc:Fallback>
                <p:oleObj name="Уравнение" r:id="rId5" imgW="78732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1641475"/>
                        <a:ext cx="1006475" cy="439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609600" y="1679720"/>
            <a:ext cx="10326217" cy="833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       </a:t>
            </a:r>
            <a:r>
              <a:rPr lang="en-US" sz="2000" dirty="0" smtClean="0"/>
              <a:t>         </a:t>
            </a: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- </a:t>
            </a:r>
            <a:r>
              <a:rPr lang="ru-RU" sz="2000" dirty="0"/>
              <a:t>оценка</a:t>
            </a:r>
            <a:r>
              <a:rPr lang="ru-RU" sz="2000" dirty="0" smtClean="0"/>
              <a:t> для </a:t>
            </a:r>
            <a:r>
              <a:rPr lang="en-US" sz="2000" dirty="0"/>
              <a:t>P</a:t>
            </a:r>
            <a:r>
              <a:rPr lang="en-US" sz="2000" dirty="0" smtClean="0"/>
              <a:t>(</a:t>
            </a:r>
            <a:r>
              <a:rPr lang="en-US" sz="2000" dirty="0" err="1" smtClean="0"/>
              <a:t>Q</a:t>
            </a:r>
            <a:r>
              <a:rPr lang="en-US" sz="1400" dirty="0" err="1" smtClean="0"/>
              <a:t>k</a:t>
            </a:r>
            <a:r>
              <a:rPr lang="en-US" sz="2000" dirty="0" smtClean="0"/>
              <a:t>) – </a:t>
            </a:r>
            <a:r>
              <a:rPr lang="ru-RU" sz="2000" dirty="0" smtClean="0"/>
              <a:t>вероятность встретить документ класса </a:t>
            </a:r>
            <a:r>
              <a:rPr lang="en-US" sz="2000" dirty="0" err="1" smtClean="0"/>
              <a:t>Q</a:t>
            </a:r>
            <a:r>
              <a:rPr lang="en-US" sz="1400" dirty="0" err="1" smtClean="0"/>
              <a:t>k</a:t>
            </a:r>
            <a:r>
              <a:rPr lang="ru-RU" sz="2000" dirty="0" smtClean="0"/>
              <a:t> в корпусе документов</a:t>
            </a:r>
            <a:endParaRPr lang="ru-RU" sz="20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09599" y="2684830"/>
            <a:ext cx="1032621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       </a:t>
            </a:r>
            <a:r>
              <a:rPr lang="en-US" sz="2000" dirty="0" smtClean="0"/>
              <a:t>               </a:t>
            </a:r>
            <a:r>
              <a:rPr lang="ru-RU" sz="2000" dirty="0" smtClean="0"/>
              <a:t> </a:t>
            </a:r>
            <a:r>
              <a:rPr lang="en-US" sz="2000" dirty="0" smtClean="0"/>
              <a:t>  </a:t>
            </a:r>
            <a:r>
              <a:rPr lang="ru-RU" sz="2000" dirty="0" smtClean="0"/>
              <a:t>-</a:t>
            </a:r>
            <a:r>
              <a:rPr lang="en-US" sz="2000" dirty="0" smtClean="0"/>
              <a:t> </a:t>
            </a:r>
            <a:r>
              <a:rPr lang="ru-RU" sz="2000" dirty="0" smtClean="0"/>
              <a:t>вероятность встретить термин </a:t>
            </a:r>
            <a:r>
              <a:rPr lang="en-US" sz="2000" dirty="0" smtClean="0"/>
              <a:t>x</a:t>
            </a:r>
            <a:r>
              <a:rPr lang="ru-RU" sz="2000" dirty="0" smtClean="0"/>
              <a:t>(</a:t>
            </a:r>
            <a:r>
              <a:rPr lang="en-US" sz="2000" dirty="0" err="1" smtClean="0"/>
              <a:t>i</a:t>
            </a:r>
            <a:r>
              <a:rPr lang="ru-RU" sz="2000" dirty="0" smtClean="0"/>
              <a:t>) в классе </a:t>
            </a:r>
            <a:r>
              <a:rPr lang="en-US" sz="2000" dirty="0" err="1" smtClean="0"/>
              <a:t>Qk</a:t>
            </a:r>
            <a:endParaRPr lang="ru-RU" sz="2000" dirty="0" smtClean="0"/>
          </a:p>
          <a:p>
            <a:pPr>
              <a:lnSpc>
                <a:spcPct val="125000"/>
              </a:lnSpc>
            </a:pPr>
            <a:r>
              <a:rPr lang="ru-RU" sz="2000" dirty="0" smtClean="0"/>
              <a:t>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Часто используется уточненная формула:	</a:t>
            </a:r>
            <a:r>
              <a:rPr lang="ru-RU" sz="2000" dirty="0"/>
              <a:t>	</a:t>
            </a:r>
            <a:r>
              <a:rPr lang="ru-RU" sz="2000" dirty="0" smtClean="0"/>
              <a:t>         , где М </a:t>
            </a:r>
            <a:r>
              <a:rPr lang="ru-RU" sz="2000" dirty="0"/>
              <a:t>– общее количество терминов во всех документах выборки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681758"/>
              </p:ext>
            </p:extLst>
          </p:nvPr>
        </p:nvGraphicFramePr>
        <p:xfrm>
          <a:off x="884238" y="2595563"/>
          <a:ext cx="14462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Уравнение" r:id="rId7" imgW="1091880" imgH="431640" progId="Equation.3">
                  <p:embed/>
                </p:oleObj>
              </mc:Choice>
              <mc:Fallback>
                <p:oleObj name="Уравнение" r:id="rId7" imgW="10918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2595563"/>
                        <a:ext cx="1446212" cy="581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005731"/>
              </p:ext>
            </p:extLst>
          </p:nvPr>
        </p:nvGraphicFramePr>
        <p:xfrm>
          <a:off x="4271963" y="4748213"/>
          <a:ext cx="373856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Уравнение" r:id="rId9" imgW="2222280" imgH="558720" progId="Equation.3">
                  <p:embed/>
                </p:oleObj>
              </mc:Choice>
              <mc:Fallback>
                <p:oleObj name="Уравнение" r:id="rId9" imgW="2222280" imgH="5587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3" y="4748213"/>
                        <a:ext cx="3738562" cy="968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Стрелка вниз 26"/>
          <p:cNvSpPr/>
          <p:nvPr/>
        </p:nvSpPr>
        <p:spPr>
          <a:xfrm>
            <a:off x="5965825" y="4309692"/>
            <a:ext cx="349250" cy="331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759822"/>
              </p:ext>
            </p:extLst>
          </p:nvPr>
        </p:nvGraphicFramePr>
        <p:xfrm>
          <a:off x="5696507" y="3439691"/>
          <a:ext cx="1882181" cy="598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Уравнение" r:id="rId11" imgW="1358640" imgH="431640" progId="Equation.3">
                  <p:embed/>
                </p:oleObj>
              </mc:Choice>
              <mc:Fallback>
                <p:oleObj name="Уравнение" r:id="rId11" imgW="135864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507" y="3439691"/>
                        <a:ext cx="1882181" cy="5984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486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5627</TotalTime>
  <Words>282</Words>
  <Application>Microsoft Office PowerPoint</Application>
  <PresentationFormat>Широкоэкранный</PresentationFormat>
  <Paragraphs>39</Paragraphs>
  <Slides>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Тема Office</vt:lpstr>
      <vt:lpstr>Уравнение</vt:lpstr>
      <vt:lpstr>Методы классификации текстовых документов</vt:lpstr>
      <vt:lpstr>Систематизация методов классификации</vt:lpstr>
      <vt:lpstr>Центроидный метод</vt:lpstr>
      <vt:lpstr>Правило ближайшего соседа (БС)</vt:lpstr>
      <vt:lpstr>Семейство методов БС</vt:lpstr>
      <vt:lpstr>Наивный байесовский метод (НБ)</vt:lpstr>
      <vt:lpstr>Наивный байесовский метод (2)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Администратор</dc:creator>
  <cp:lastModifiedBy>Администратор</cp:lastModifiedBy>
  <cp:revision>76</cp:revision>
  <dcterms:created xsi:type="dcterms:W3CDTF">2017-09-07T11:29:30Z</dcterms:created>
  <dcterms:modified xsi:type="dcterms:W3CDTF">2017-09-21T13:54:27Z</dcterms:modified>
</cp:coreProperties>
</file>