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2896-5282-43D0-B07E-3364C5E768A0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F835A-4A1E-409A-BBC4-8C12DEEC0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96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F835A-4A1E-409A-BBC4-8C12DEEC065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07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F835A-4A1E-409A-BBC4-8C12DEEC065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79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E1-196B-4104-9E32-52FE505F46D5}" type="datetime1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46-CEA1-40B4-B331-A60E7BEF6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60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57A6-72BE-4AE9-9AD7-EB372E77E79A}" type="datetime1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46-CEA1-40B4-B331-A60E7BEF6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25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6312-3C17-4D46-9F70-1899499FC34A}" type="datetime1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46-CEA1-40B4-B331-A60E7BEF6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04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8B43-6B42-43CE-B796-DFF4DD246390}" type="datetime1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46-CEA1-40B4-B331-A60E7BEF6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7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E8DE-5B39-4622-800C-31913479E62A}" type="datetime1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46-CEA1-40B4-B331-A60E7BEF6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12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E83-AC20-4CB9-8AA8-2434D6D5AB53}" type="datetime1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46-CEA1-40B4-B331-A60E7BEF6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75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6B1B-D6E9-43CF-8560-9EFCAE502AF7}" type="datetime1">
              <a:rPr lang="ru-RU" smtClean="0"/>
              <a:t>07.05.2019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46-CEA1-40B4-B331-A60E7BEF6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29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A61F-6688-45A3-9828-5C5B1C95B131}" type="datetime1">
              <a:rPr lang="ru-RU" smtClean="0"/>
              <a:t>07.05.2019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46-CEA1-40B4-B331-A60E7BEF6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59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E407-BA2F-43C1-B75C-13D8E150635F}" type="datetime1">
              <a:rPr lang="ru-RU" smtClean="0"/>
              <a:t>07.05.2019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46-CEA1-40B4-B331-A60E7BEF6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F4EA-696C-4040-9CBD-C256B941AE96}" type="datetime1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46-CEA1-40B4-B331-A60E7BEF6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60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DF05-ACA1-4320-A0F9-6F78CDE567B4}" type="datetime1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46-CEA1-40B4-B331-A60E7BEF6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95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FF093-F3E4-4595-A656-382033A5E832}" type="datetime1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7046-CEA1-40B4-B331-A60E7BEF6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62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Объектно-ориентированное программирование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Курс «Разработка ПО систем управления»</a:t>
            </a:r>
          </a:p>
          <a:p>
            <a:r>
              <a:rPr lang="ru-RU" dirty="0" smtClean="0"/>
              <a:t>Кафедра управления и информатики НИУ «МЭИ» </a:t>
            </a:r>
          </a:p>
          <a:p>
            <a:r>
              <a:rPr lang="ru-RU" dirty="0" smtClean="0"/>
              <a:t>Весна 2019 г.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46-CEA1-40B4-B331-A60E7BEF675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2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320" y="347784"/>
            <a:ext cx="10515600" cy="747772"/>
          </a:xfrm>
        </p:spPr>
        <p:txBody>
          <a:bodyPr/>
          <a:lstStyle/>
          <a:p>
            <a:pPr algn="ctr"/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46-CEA1-40B4-B331-A60E7BEF6750}" type="slidenum">
              <a:rPr lang="ru-RU" smtClean="0"/>
              <a:t>10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57200" y="1466490"/>
            <a:ext cx="102826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Свойство</a:t>
            </a:r>
            <a:r>
              <a:rPr lang="ru-RU" sz="2000" dirty="0"/>
              <a:t>, которое позволяет использовать одно и тоже имя функции для решения двух и более схожих, но технически разных задач</a:t>
            </a:r>
            <a:r>
              <a:rPr lang="ru-RU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Возможность </a:t>
            </a:r>
            <a:r>
              <a:rPr lang="ru-RU" sz="2000" dirty="0"/>
              <a:t>замещения методов объекта родителя методами объекта-потомка, имеющих то же имя</a:t>
            </a:r>
            <a:r>
              <a:rPr lang="ru-RU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Полиморфизм указывает, какую версию метода текущего объекта запустить.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>Например, у вас есть несколько наследуемых классов, с разной реализацией одного и того же метода. То есть, у вас есть несколько разных методов с одинаковым именем (и сигнатурой), реализованных в разных классах. Какую версию метода вызвать? Это зависит от типа переменной, в которой находится объект.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984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6333"/>
            <a:ext cx="10515600" cy="68729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4735" y="1363803"/>
            <a:ext cx="5579854" cy="40058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class Animal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public: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void Info() {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cout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&lt;&lt; "Animal"; 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class Dog : Animal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public: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void Info() {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cout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&lt;&lt; "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Dog"; 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46-CEA1-40B4-B331-A60E7BEF6750}" type="slidenum">
              <a:rPr lang="ru-RU" smtClean="0"/>
              <a:t>11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185140" y="1363803"/>
            <a:ext cx="5848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Dog dog1;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Animal dog2;</a:t>
            </a:r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smtClean="0">
                <a:solidFill>
                  <a:schemeClr val="bg1">
                    <a:lumMod val="50000"/>
                  </a:schemeClr>
                </a:solidFill>
              </a:rPr>
              <a:t>вызовется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метод класса, указанного у переменной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dog1.Info();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напишет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Dog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dog2.Info();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напишет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Animal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ООП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Объектно-ориентированное программирование (ООП) - это популярная парадигма программирования, пришедшая на смену процедурному подходу в программировании.</a:t>
            </a:r>
          </a:p>
          <a:p>
            <a:r>
              <a:rPr lang="ru-RU" dirty="0" smtClean="0"/>
              <a:t>Процедурное </a:t>
            </a:r>
            <a:r>
              <a:rPr lang="ru-RU" dirty="0"/>
              <a:t>программирование - это монолитная программа с набором инструкций для выполнения, с ветвлениями и подпрограммами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46-CEA1-40B4-B331-A60E7BEF675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5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Понятия ООП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– модель категории вещей со свойствами (полями, данными-членами) и действиями над ними (методами, функциями-членами).</a:t>
            </a:r>
          </a:p>
          <a:p>
            <a:r>
              <a:rPr lang="ru-RU" dirty="0" smtClean="0"/>
              <a:t>Объект – представитель класса, одна конкретная вещь из категории.</a:t>
            </a:r>
          </a:p>
          <a:p>
            <a:r>
              <a:rPr lang="ru-RU" dirty="0" smtClean="0"/>
              <a:t>Класс – тип данных, объект – значение этого типа.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89165"/>
              </p:ext>
            </p:extLst>
          </p:nvPr>
        </p:nvGraphicFramePr>
        <p:xfrm>
          <a:off x="1126226" y="468781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Человек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vector 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&gt;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/>
                        <a:t>Объект</a:t>
                      </a:r>
                      <a:r>
                        <a:rPr lang="ru-RU" b="1" baseline="0" dirty="0" smtClean="0"/>
                        <a:t> 1: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Иванов И.И.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Первая парта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/>
                        <a:t>Объект</a:t>
                      </a:r>
                      <a:r>
                        <a:rPr lang="ru-RU" b="1" baseline="0" dirty="0" smtClean="0"/>
                        <a:t> 2: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Петров В.В.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Последняя парта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ys</a:t>
                      </a:r>
                      <a:r>
                        <a:rPr lang="en-US" dirty="0" smtClean="0"/>
                        <a:t>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/>
                        <a:t>Объект 3: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Сидоров Н.Н.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Стол у окна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 2, 3}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46-CEA1-40B4-B331-A60E7BEF675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8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Классы, структуры, объекты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826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Структура = Класс (с некоторыми различиями) </a:t>
            </a:r>
          </a:p>
          <a:p>
            <a:endParaRPr lang="ru-RU" dirty="0" smtClean="0"/>
          </a:p>
          <a:p>
            <a:r>
              <a:rPr lang="ru-RU" dirty="0" smtClean="0"/>
              <a:t>Технически все просто:</a:t>
            </a:r>
          </a:p>
          <a:p>
            <a:pPr lvl="1"/>
            <a:r>
              <a:rPr lang="ru-RU" dirty="0" smtClean="0"/>
              <a:t>Класс = данные (поля) + функции (методы)</a:t>
            </a:r>
          </a:p>
          <a:p>
            <a:pPr lvl="1"/>
            <a:r>
              <a:rPr lang="ru-RU" dirty="0" smtClean="0"/>
              <a:t>Класс похож на структуру и набор функций над ней</a:t>
            </a:r>
            <a:endParaRPr lang="ru-RU" dirty="0"/>
          </a:p>
          <a:p>
            <a:pPr marL="457200" lvl="1" indent="0">
              <a:buNone/>
            </a:pPr>
            <a:endParaRPr lang="ru-RU" dirty="0" smtClean="0"/>
          </a:p>
          <a:p>
            <a:r>
              <a:rPr lang="ru-RU" dirty="0"/>
              <a:t>Правила «хорошего кода»:</a:t>
            </a:r>
          </a:p>
          <a:p>
            <a:pPr lvl="1"/>
            <a:r>
              <a:rPr lang="ru-RU" dirty="0"/>
              <a:t>Структура – для описания объекта (данные)</a:t>
            </a:r>
          </a:p>
          <a:p>
            <a:pPr lvl="1"/>
            <a:r>
              <a:rPr lang="ru-RU" dirty="0"/>
              <a:t>Класс – если совершаем какие-то действия (методы) 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46-CEA1-40B4-B331-A60E7BEF675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6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класса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8264" y="1690688"/>
            <a:ext cx="10515600" cy="500341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class Student 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  <a:endParaRPr lang="ru-RU" sz="33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    public:</a:t>
            </a:r>
          </a:p>
          <a:p>
            <a:pPr marL="457200" lvl="1" indent="0">
              <a:buNone/>
            </a:pP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string name;</a:t>
            </a:r>
          </a:p>
          <a:p>
            <a:pPr marL="457200" lvl="1" indent="0">
              <a:buNone/>
            </a:pPr>
            <a:r>
              <a:rPr lang="en-US" sz="33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 year;</a:t>
            </a:r>
          </a:p>
          <a:p>
            <a:pPr marL="457200" lvl="1" indent="0">
              <a:buNone/>
            </a:pP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void study () {</a:t>
            </a:r>
          </a:p>
          <a:p>
            <a:pPr marL="1371600" lvl="3" indent="0">
              <a:buNone/>
            </a:pPr>
            <a:r>
              <a:rPr lang="ru-RU" sz="3300" dirty="0" err="1">
                <a:solidFill>
                  <a:schemeClr val="accent1">
                    <a:lumMod val="50000"/>
                  </a:schemeClr>
                </a:solidFill>
              </a:rPr>
              <a:t>с</a:t>
            </a: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out &lt;&lt; “Student “ &lt;&lt;  name &lt;&lt; “ is studying” &lt;&lt; </a:t>
            </a:r>
            <a:r>
              <a:rPr lang="en-US" sz="3300" dirty="0" err="1" smtClean="0">
                <a:solidFill>
                  <a:schemeClr val="accent1">
                    <a:lumMod val="50000"/>
                  </a:schemeClr>
                </a:solidFill>
              </a:rPr>
              <a:t>endl</a:t>
            </a: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marL="1371600" lvl="3" indent="0">
              <a:buNone/>
            </a:pP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};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3300" dirty="0" err="1" smtClean="0">
                <a:solidFill>
                  <a:schemeClr val="accent1">
                    <a:lumMod val="50000"/>
                  </a:schemeClr>
                </a:solidFill>
              </a:rPr>
              <a:t>nt</a:t>
            </a: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 main() 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Student </a:t>
            </a:r>
            <a:r>
              <a:rPr lang="en-US" sz="3300" dirty="0" err="1" smtClean="0">
                <a:solidFill>
                  <a:schemeClr val="accent1">
                    <a:lumMod val="50000"/>
                  </a:schemeClr>
                </a:solidFill>
              </a:rPr>
              <a:t>student</a:t>
            </a: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	student.name = “Tom”;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3300" dirty="0" err="1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3300" dirty="0" err="1" smtClean="0">
                <a:solidFill>
                  <a:schemeClr val="accent1">
                    <a:lumMod val="50000"/>
                  </a:schemeClr>
                </a:solidFill>
              </a:rPr>
              <a:t>tudent.year</a:t>
            </a: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 = 2017;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3300" dirty="0" err="1" smtClean="0">
                <a:solidFill>
                  <a:schemeClr val="accent1">
                    <a:lumMod val="50000"/>
                  </a:schemeClr>
                </a:solidFill>
              </a:rPr>
              <a:t>student.study</a:t>
            </a: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();    </a:t>
            </a:r>
            <a:r>
              <a:rPr lang="en-US" sz="3300" dirty="0" smtClean="0">
                <a:solidFill>
                  <a:schemeClr val="bg1">
                    <a:lumMod val="65000"/>
                  </a:schemeClr>
                </a:solidFill>
              </a:rPr>
              <a:t>// Student Tom is studying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sz="33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46-CEA1-40B4-B331-A60E7BEF675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1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320" y="347784"/>
            <a:ext cx="10515600" cy="747772"/>
          </a:xfrm>
        </p:spPr>
        <p:txBody>
          <a:bodyPr/>
          <a:lstStyle/>
          <a:p>
            <a:pPr algn="ctr"/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4143" y="1000664"/>
            <a:ext cx="10515600" cy="5598542"/>
          </a:xfrm>
        </p:spPr>
        <p:txBody>
          <a:bodyPr>
            <a:normAutofit fontScale="77500" lnSpcReduction="20000"/>
          </a:bodyPr>
          <a:lstStyle/>
          <a:p>
            <a:r>
              <a:rPr lang="ru-RU" sz="3300" dirty="0" smtClean="0"/>
              <a:t>Объект управляется своим состоянием, оно скрыто и не может быть испорчено из внешнего кода.</a:t>
            </a:r>
          </a:p>
          <a:p>
            <a:r>
              <a:rPr lang="ru-RU" sz="3300" dirty="0" smtClean="0"/>
              <a:t>В С++ реализуется через уровни доступа</a:t>
            </a:r>
            <a:r>
              <a:rPr lang="en-US" sz="3300" dirty="0" smtClean="0"/>
              <a:t> </a:t>
            </a:r>
          </a:p>
          <a:p>
            <a:pPr lvl="1"/>
            <a:r>
              <a:rPr lang="en-US" sz="2900" b="1" dirty="0" smtClean="0">
                <a:solidFill>
                  <a:schemeClr val="accent1">
                    <a:lumMod val="50000"/>
                  </a:schemeClr>
                </a:solidFill>
              </a:rPr>
              <a:t>public</a:t>
            </a:r>
            <a:r>
              <a:rPr lang="en-US" sz="29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900" dirty="0" smtClean="0"/>
              <a:t>– члены доступны извне,</a:t>
            </a:r>
          </a:p>
          <a:p>
            <a:pPr lvl="1"/>
            <a:r>
              <a:rPr lang="en-US" sz="2900" b="1" dirty="0" smtClean="0">
                <a:solidFill>
                  <a:schemeClr val="accent1">
                    <a:lumMod val="50000"/>
                  </a:schemeClr>
                </a:solidFill>
              </a:rPr>
              <a:t>private</a:t>
            </a:r>
            <a:r>
              <a:rPr lang="en-US" sz="29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900" dirty="0" smtClean="0"/>
              <a:t>– </a:t>
            </a:r>
            <a:r>
              <a:rPr lang="ru-RU" sz="2900" dirty="0" smtClean="0"/>
              <a:t>только из класса</a:t>
            </a:r>
          </a:p>
          <a:p>
            <a:pPr lvl="1"/>
            <a:r>
              <a:rPr lang="en-US" sz="2900" b="1" dirty="0" smtClean="0">
                <a:solidFill>
                  <a:schemeClr val="accent1">
                    <a:lumMod val="50000"/>
                  </a:schemeClr>
                </a:solidFill>
              </a:rPr>
              <a:t>protected</a:t>
            </a:r>
            <a:r>
              <a:rPr lang="en-US" sz="2900" dirty="0" smtClean="0"/>
              <a:t>  - </a:t>
            </a:r>
            <a:r>
              <a:rPr lang="ru-RU" sz="2900" dirty="0" smtClean="0"/>
              <a:t>из класса и из наследуемого класса (рассмотрим далее)</a:t>
            </a:r>
            <a:endParaRPr lang="en-US" sz="2900" dirty="0" smtClean="0"/>
          </a:p>
          <a:p>
            <a:pPr marL="0" indent="0">
              <a:buNone/>
            </a:pPr>
            <a:r>
              <a:rPr lang="ru-RU" dirty="0" smtClean="0"/>
              <a:t>Разница между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class</a:t>
            </a:r>
            <a:r>
              <a:rPr lang="en-US" dirty="0" smtClean="0"/>
              <a:t> – </a:t>
            </a:r>
            <a:r>
              <a:rPr lang="ru-RU" dirty="0" smtClean="0"/>
              <a:t>в уровне доступа по умолчанию: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X {  				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X {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//…						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				//…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					}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X {  				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X {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private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				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//… 						//…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					}</a:t>
            </a:r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Двойная стрелка влево/вправо 3"/>
          <p:cNvSpPr/>
          <p:nvPr/>
        </p:nvSpPr>
        <p:spPr>
          <a:xfrm>
            <a:off x="3329797" y="3441939"/>
            <a:ext cx="905774" cy="4054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войная стрелка влево/вправо 4"/>
          <p:cNvSpPr/>
          <p:nvPr/>
        </p:nvSpPr>
        <p:spPr>
          <a:xfrm>
            <a:off x="3329797" y="5098210"/>
            <a:ext cx="905774" cy="4054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46-CEA1-40B4-B331-A60E7BEF675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2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435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Инкапсуляция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8264" y="707366"/>
            <a:ext cx="10515600" cy="59867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class Student 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  <a:endParaRPr lang="ru-RU" sz="33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string name;</a:t>
            </a:r>
          </a:p>
          <a:p>
            <a:pPr marL="457200" lvl="1" indent="0">
              <a:buNone/>
            </a:pPr>
            <a:r>
              <a:rPr lang="en-US" sz="33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 year;</a:t>
            </a:r>
            <a:endParaRPr lang="ru-RU" sz="33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700" b="1" dirty="0" smtClean="0">
                <a:solidFill>
                  <a:schemeClr val="accent1">
                    <a:lumMod val="50000"/>
                  </a:schemeClr>
                </a:solidFill>
              </a:rPr>
              <a:t>public:</a:t>
            </a:r>
          </a:p>
          <a:p>
            <a:pPr marL="457200" lvl="1" indent="0">
              <a:buNone/>
            </a:pP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void study () {</a:t>
            </a:r>
          </a:p>
          <a:p>
            <a:pPr marL="1371600" lvl="3" indent="0">
              <a:buNone/>
            </a:pPr>
            <a:r>
              <a:rPr lang="ru-RU" sz="3300" dirty="0" err="1">
                <a:solidFill>
                  <a:schemeClr val="accent1">
                    <a:lumMod val="50000"/>
                  </a:schemeClr>
                </a:solidFill>
              </a:rPr>
              <a:t>с</a:t>
            </a: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out &lt;&lt; “Student “ &lt;&lt;  name &lt;&lt; “ is studying” &lt;&lt; </a:t>
            </a:r>
            <a:r>
              <a:rPr lang="en-US" sz="3300" dirty="0" err="1" smtClean="0">
                <a:solidFill>
                  <a:schemeClr val="accent1">
                    <a:lumMod val="50000"/>
                  </a:schemeClr>
                </a:solidFill>
              </a:rPr>
              <a:t>endl</a:t>
            </a: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marL="1371600" lvl="3" indent="0">
              <a:buNone/>
            </a:pP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sz="33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371600" lvl="3" indent="0">
              <a:buNone/>
            </a:pPr>
            <a:endParaRPr lang="en-US" sz="33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         void </a:t>
            </a:r>
            <a:r>
              <a:rPr lang="en-US" sz="3300" dirty="0" err="1" smtClean="0">
                <a:solidFill>
                  <a:schemeClr val="accent1">
                    <a:lumMod val="50000"/>
                  </a:schemeClr>
                </a:solidFill>
              </a:rPr>
              <a:t>set_name</a:t>
            </a: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 (string n) {</a:t>
            </a:r>
          </a:p>
          <a:p>
            <a:pPr marL="0" indent="0">
              <a:buNone/>
            </a:pPr>
            <a:r>
              <a:rPr lang="ru-RU" sz="3300" dirty="0" smtClean="0">
                <a:solidFill>
                  <a:schemeClr val="accent1">
                    <a:lumMod val="50000"/>
                  </a:schemeClr>
                </a:solidFill>
              </a:rPr>
              <a:t>                 </a:t>
            </a:r>
            <a:r>
              <a:rPr lang="ru-RU" sz="3300" dirty="0" smtClean="0">
                <a:solidFill>
                  <a:schemeClr val="bg1">
                    <a:lumMod val="50000"/>
                  </a:schemeClr>
                </a:solidFill>
              </a:rPr>
              <a:t>// проверка введенного значения и только после – изменение поля </a:t>
            </a:r>
            <a:r>
              <a:rPr lang="en-US" sz="3300" dirty="0" smtClean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  <a:p>
            <a:pPr marL="457200" lvl="1" indent="0">
              <a:buNone/>
            </a:pPr>
            <a:r>
              <a:rPr lang="en-US" sz="2900" dirty="0" smtClean="0">
                <a:solidFill>
                  <a:schemeClr val="accent1">
                    <a:lumMod val="50000"/>
                  </a:schemeClr>
                </a:solidFill>
              </a:rPr>
              <a:t>        name = n;</a:t>
            </a:r>
          </a:p>
          <a:p>
            <a:pPr marL="457200" lvl="1" indent="0">
              <a:buNone/>
            </a:pPr>
            <a:r>
              <a:rPr lang="en-US" sz="2900" dirty="0" smtClean="0">
                <a:solidFill>
                  <a:schemeClr val="accent1">
                    <a:lumMod val="50000"/>
                  </a:schemeClr>
                </a:solidFill>
              </a:rPr>
              <a:t>    }	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};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3300" dirty="0" err="1" smtClean="0">
                <a:solidFill>
                  <a:schemeClr val="accent1">
                    <a:lumMod val="50000"/>
                  </a:schemeClr>
                </a:solidFill>
              </a:rPr>
              <a:t>nt</a:t>
            </a: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 main() 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Student </a:t>
            </a:r>
            <a:r>
              <a:rPr lang="en-US" sz="3300" dirty="0" err="1" smtClean="0">
                <a:solidFill>
                  <a:schemeClr val="accent1">
                    <a:lumMod val="50000"/>
                  </a:schemeClr>
                </a:solidFill>
              </a:rPr>
              <a:t>student</a:t>
            </a: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3300" dirty="0" err="1" smtClean="0">
                <a:solidFill>
                  <a:schemeClr val="accent1">
                    <a:lumMod val="50000"/>
                  </a:schemeClr>
                </a:solidFill>
              </a:rPr>
              <a:t>student.set</a:t>
            </a:r>
            <a:r>
              <a:rPr lang="ru-RU" sz="3300" dirty="0" smtClean="0">
                <a:solidFill>
                  <a:schemeClr val="accent1">
                    <a:lumMod val="50000"/>
                  </a:schemeClr>
                </a:solidFill>
              </a:rPr>
              <a:t>_</a:t>
            </a: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name(“Tom”);    </a:t>
            </a:r>
            <a:r>
              <a:rPr lang="en-US" sz="3300" dirty="0" smtClean="0">
                <a:solidFill>
                  <a:schemeClr val="bg1">
                    <a:lumMod val="50000"/>
                  </a:schemeClr>
                </a:solidFill>
              </a:rPr>
              <a:t>//student.name = “Tom”;  - </a:t>
            </a:r>
            <a:r>
              <a:rPr lang="ru-RU" sz="3300" dirty="0" smtClean="0">
                <a:solidFill>
                  <a:schemeClr val="bg1">
                    <a:lumMod val="50000"/>
                  </a:schemeClr>
                </a:solidFill>
              </a:rPr>
              <a:t>Ошибка!</a:t>
            </a:r>
            <a:endParaRPr lang="en-US" sz="33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3300" dirty="0" err="1" smtClean="0">
                <a:solidFill>
                  <a:schemeClr val="accent1">
                    <a:lumMod val="50000"/>
                  </a:schemeClr>
                </a:solidFill>
              </a:rPr>
              <a:t>student.study</a:t>
            </a: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();    </a:t>
            </a:r>
            <a:r>
              <a:rPr lang="en-US" sz="3300" dirty="0" smtClean="0">
                <a:solidFill>
                  <a:schemeClr val="bg1">
                    <a:lumMod val="50000"/>
                  </a:schemeClr>
                </a:solidFill>
              </a:rPr>
              <a:t>// Student Tom is studying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46-CEA1-40B4-B331-A60E7BEF675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7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320" y="347784"/>
            <a:ext cx="10515600" cy="747772"/>
          </a:xfrm>
        </p:spPr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4143" y="1362974"/>
            <a:ext cx="10515600" cy="5236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Наследование - процесс</a:t>
            </a:r>
            <a:r>
              <a:rPr lang="ru-RU" dirty="0"/>
              <a:t>, посредством которого один объект может приобретать свойства другого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объект </a:t>
            </a:r>
            <a:r>
              <a:rPr lang="ru-RU" dirty="0"/>
              <a:t>может наследовать основные свойства другого </a:t>
            </a:r>
            <a:r>
              <a:rPr lang="ru-RU" dirty="0" smtClean="0"/>
              <a:t>объекта (</a:t>
            </a:r>
            <a:r>
              <a:rPr lang="en-US" dirty="0" smtClean="0"/>
              <a:t>base class</a:t>
            </a:r>
            <a:r>
              <a:rPr lang="ru-RU" dirty="0" smtClean="0"/>
              <a:t>, класс-родитель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и добавлять к ним черты, характерные только для </a:t>
            </a:r>
            <a:r>
              <a:rPr lang="ru-RU" dirty="0" smtClean="0"/>
              <a:t>него</a:t>
            </a:r>
            <a:r>
              <a:rPr lang="en-US" dirty="0" smtClean="0"/>
              <a:t> (derived class</a:t>
            </a:r>
            <a:r>
              <a:rPr lang="ru-RU" dirty="0" smtClean="0"/>
              <a:t>, класс-потомок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endParaRPr lang="ru-RU" dirty="0" smtClean="0"/>
          </a:p>
          <a:p>
            <a:pPr lvl="1"/>
            <a:r>
              <a:rPr lang="ru-RU" dirty="0" smtClean="0"/>
              <a:t>Модификатор доступа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protected </a:t>
            </a:r>
            <a:r>
              <a:rPr lang="en-US" dirty="0"/>
              <a:t>– </a:t>
            </a:r>
            <a:r>
              <a:rPr lang="ru-RU" dirty="0"/>
              <a:t>позволяет </a:t>
            </a:r>
            <a:r>
              <a:rPr lang="ru-RU" dirty="0" smtClean="0"/>
              <a:t>получать </a:t>
            </a:r>
            <a:r>
              <a:rPr lang="ru-RU" dirty="0"/>
              <a:t>доступ к членам класса в классе-потомке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46-CEA1-40B4-B331-A60E7BEF675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320" y="347784"/>
            <a:ext cx="10515600" cy="747772"/>
          </a:xfrm>
        </p:spPr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46-CEA1-40B4-B331-A60E7BEF6750}" type="slidenum">
              <a:rPr lang="ru-RU" smtClean="0"/>
              <a:t>9</a:t>
            </a:fld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7805" y="1293430"/>
            <a:ext cx="5236233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Person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{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;       //  имя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   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;                // возраст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   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void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display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()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   {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   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cout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&lt;&lt; 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" &lt;&lt;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&lt;&lt; "\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" &lt;&lt;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&lt;&lt;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endl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   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};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Student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{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;       // имя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   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;                // возраст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ru-RU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group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;    //</a:t>
            </a:r>
            <a:r>
              <a:rPr kumimoji="0" lang="ru-RU" altLang="ru-RU" sz="16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учебная группа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   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void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display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()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   {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   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cout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&lt;&lt; 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" &lt;&lt;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&lt;&lt; "\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" &lt;&lt;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&lt;&lt;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endl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   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};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09427" y="1047207"/>
            <a:ext cx="5581290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Person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{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;       //  имя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   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;                // возраст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   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void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display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()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   {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   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cout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&lt;&lt; 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" &lt;&lt;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&lt;&lt; "\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" &lt;&lt;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&lt;&lt;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endl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   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};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Student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Person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{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group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;    // компания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};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5244860" y="1682151"/>
            <a:ext cx="741872" cy="465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5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523</Words>
  <Application>Microsoft Office PowerPoint</Application>
  <PresentationFormat>Широкоэкранный</PresentationFormat>
  <Paragraphs>176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Объектно-ориентированное программирование </vt:lpstr>
      <vt:lpstr>ООП</vt:lpstr>
      <vt:lpstr>Понятия ООП</vt:lpstr>
      <vt:lpstr>Классы, структуры, объекты</vt:lpstr>
      <vt:lpstr>Пример класса</vt:lpstr>
      <vt:lpstr>Инкапсуляция</vt:lpstr>
      <vt:lpstr>Инкапсуляция (2)</vt:lpstr>
      <vt:lpstr>Наследование</vt:lpstr>
      <vt:lpstr>Наследование</vt:lpstr>
      <vt:lpstr>Полиморфизм</vt:lpstr>
      <vt:lpstr>Полиморфизм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 </dc:title>
  <dc:creator>Andrey Mm</dc:creator>
  <cp:lastModifiedBy>Andrey Mm</cp:lastModifiedBy>
  <cp:revision>16</cp:revision>
  <dcterms:created xsi:type="dcterms:W3CDTF">2019-05-07T03:05:26Z</dcterms:created>
  <dcterms:modified xsi:type="dcterms:W3CDTF">2019-05-07T06:31:30Z</dcterms:modified>
</cp:coreProperties>
</file>