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6"/>
  </p:notesMasterIdLst>
  <p:sldIdLst>
    <p:sldId id="256" r:id="rId2"/>
    <p:sldId id="257" r:id="rId3"/>
    <p:sldId id="262" r:id="rId4"/>
    <p:sldId id="332" r:id="rId5"/>
    <p:sldId id="355" r:id="rId6"/>
    <p:sldId id="334" r:id="rId7"/>
    <p:sldId id="356" r:id="rId8"/>
    <p:sldId id="335" r:id="rId9"/>
    <p:sldId id="336" r:id="rId10"/>
    <p:sldId id="265" r:id="rId11"/>
    <p:sldId id="293" r:id="rId12"/>
    <p:sldId id="338" r:id="rId13"/>
    <p:sldId id="339" r:id="rId14"/>
    <p:sldId id="267" r:id="rId15"/>
    <p:sldId id="337" r:id="rId16"/>
    <p:sldId id="341" r:id="rId17"/>
    <p:sldId id="340" r:id="rId18"/>
    <p:sldId id="342" r:id="rId19"/>
    <p:sldId id="343" r:id="rId20"/>
    <p:sldId id="344" r:id="rId21"/>
    <p:sldId id="273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283" r:id="rId30"/>
    <p:sldId id="284" r:id="rId31"/>
    <p:sldId id="353" r:id="rId32"/>
    <p:sldId id="354" r:id="rId33"/>
    <p:sldId id="285" r:id="rId34"/>
    <p:sldId id="352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ircular Std Bold" panose="020B0804020101010102" pitchFamily="34" charset="0"/>
      <p:bold r:id="rId43"/>
    </p:embeddedFont>
    <p:embeddedFont>
      <p:font typeface="Circular Std Book" panose="020B0604020101020102" pitchFamily="34" charset="0"/>
      <p:regular r:id="rId44"/>
    </p:embeddedFont>
    <p:embeddedFont>
      <p:font typeface="Montserrat" panose="00000500000000000000" pitchFamily="2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6" roundtripDataSignature="AMtx7miANr1EEBOe/LwcryqLWRnYDE+0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4" autoAdjust="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66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69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Pada session kali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membahas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Git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kebutuhan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version control.</a:t>
            </a:r>
            <a:endParaRPr lang="en-ID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6b2f0a94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96b2f0a94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/>
              <a:t>Salah </a:t>
            </a:r>
            <a:r>
              <a:rPr lang="en-US" sz="1400" dirty="0" err="1"/>
              <a:t>satu</a:t>
            </a:r>
            <a:r>
              <a:rPr lang="en-US" sz="1400" dirty="0"/>
              <a:t> version control system yang </a:t>
            </a:r>
            <a:r>
              <a:rPr lang="en-US" sz="1400" dirty="0" err="1"/>
              <a:t>populer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Git dan </a:t>
            </a:r>
            <a:r>
              <a:rPr lang="en-US" sz="1400" dirty="0" err="1"/>
              <a:t>ini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bahas</a:t>
            </a:r>
            <a:r>
              <a:rPr lang="en-US" sz="1400" dirty="0"/>
              <a:t> dan </a:t>
            </a:r>
            <a:r>
              <a:rPr lang="en-US" sz="1400" dirty="0" err="1"/>
              <a:t>gunakan</a:t>
            </a:r>
            <a:r>
              <a:rPr lang="en-US" sz="1400" dirty="0"/>
              <a:t> pada session kali </a:t>
            </a:r>
            <a:r>
              <a:rPr lang="en-US" sz="1400" dirty="0" err="1"/>
              <a:t>ini</a:t>
            </a:r>
            <a:r>
              <a:rPr lang="en-US" sz="1400" dirty="0"/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en-US" sz="1400" dirty="0"/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/>
              <a:t>Jadi Git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mempermudah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menyimpan</a:t>
            </a:r>
            <a:r>
              <a:rPr lang="en-US" sz="1400" dirty="0"/>
              <a:t> dan </a:t>
            </a:r>
            <a:r>
              <a:rPr lang="en-US" sz="1400" dirty="0" err="1"/>
              <a:t>mengatur</a:t>
            </a:r>
            <a:r>
              <a:rPr lang="en-US" sz="1400" dirty="0"/>
              <a:t> </a:t>
            </a:r>
            <a:r>
              <a:rPr lang="en-US" sz="1400" dirty="0" err="1"/>
              <a:t>versi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project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buat</a:t>
            </a:r>
            <a:r>
              <a:rPr lang="en-US" sz="1400" dirty="0"/>
              <a:t>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Melanjuti</a:t>
            </a:r>
            <a:r>
              <a:rPr lang="en-US" sz="1400" dirty="0"/>
              <a:t> </a:t>
            </a:r>
            <a:r>
              <a:rPr lang="en-US" sz="1400" dirty="0" err="1"/>
              <a:t>sesi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Git,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konfigurasi</a:t>
            </a:r>
            <a:r>
              <a:rPr lang="en-US" sz="1400" dirty="0"/>
              <a:t> dan </a:t>
            </a:r>
            <a:r>
              <a:rPr lang="en-US" sz="1400" dirty="0" err="1"/>
              <a:t>inisialisasi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git.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98535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Sebelum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mulai</a:t>
            </a:r>
            <a:r>
              <a:rPr lang="en-US" sz="1100" dirty="0"/>
              <a:t> </a:t>
            </a:r>
            <a:r>
              <a:rPr lang="en-US" sz="1100" dirty="0" err="1"/>
              <a:t>bekerja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git,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</a:t>
            </a:r>
            <a:r>
              <a:rPr lang="en-US" sz="1100" dirty="0" err="1"/>
              <a:t>sedikit</a:t>
            </a:r>
            <a:r>
              <a:rPr lang="en-US" sz="1100" dirty="0"/>
              <a:t> </a:t>
            </a:r>
            <a:r>
              <a:rPr lang="en-US" sz="1100" dirty="0" err="1"/>
              <a:t>konfigurasi</a:t>
            </a:r>
            <a:r>
              <a:rPr lang="en-US" sz="1100" dirty="0"/>
              <a:t>, </a:t>
            </a:r>
            <a:r>
              <a:rPr lang="en-US" sz="1100" dirty="0" err="1"/>
              <a:t>yaitu</a:t>
            </a:r>
            <a:r>
              <a:rPr lang="en-US" sz="1100" dirty="0"/>
              <a:t> </a:t>
            </a:r>
            <a:r>
              <a:rPr lang="en-US" sz="1100" dirty="0" err="1"/>
              <a:t>mendefinisikan</a:t>
            </a:r>
            <a:r>
              <a:rPr lang="en-US" sz="1100" dirty="0"/>
              <a:t> username dan email yang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gunakan</a:t>
            </a:r>
            <a:r>
              <a:rPr lang="en-US" sz="1100" dirty="0"/>
              <a:t> </a:t>
            </a:r>
            <a:r>
              <a:rPr lang="en-US" sz="1100" dirty="0" err="1"/>
              <a:t>selama</a:t>
            </a:r>
            <a:r>
              <a:rPr lang="en-US" sz="1100" dirty="0"/>
              <a:t> </a:t>
            </a:r>
            <a:r>
              <a:rPr lang="en-US" sz="1100" dirty="0" err="1"/>
              <a:t>bekerja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git, </a:t>
            </a:r>
            <a:r>
              <a:rPr lang="en-US" sz="1100" dirty="0" err="1"/>
              <a:t>karena</a:t>
            </a:r>
            <a:r>
              <a:rPr lang="en-US" sz="1100" dirty="0"/>
              <a:t> git </a:t>
            </a:r>
            <a:r>
              <a:rPr lang="en-US" sz="1100" dirty="0" err="1"/>
              <a:t>perlu</a:t>
            </a:r>
            <a:r>
              <a:rPr lang="en-US" sz="1100" dirty="0"/>
              <a:t> </a:t>
            </a:r>
            <a:r>
              <a:rPr lang="en-US" sz="1100" dirty="0" err="1"/>
              <a:t>mengetahui</a:t>
            </a:r>
            <a:r>
              <a:rPr lang="en-US" sz="1100" dirty="0"/>
              <a:t> </a:t>
            </a:r>
            <a:r>
              <a:rPr lang="en-US" sz="1100" dirty="0" err="1"/>
              <a:t>siapa</a:t>
            </a:r>
            <a:r>
              <a:rPr lang="en-US" sz="1100" dirty="0"/>
              <a:t> yang </a:t>
            </a:r>
            <a:r>
              <a:rPr lang="en-US" sz="1100" dirty="0" err="1"/>
              <a:t>melakukan</a:t>
            </a:r>
            <a:r>
              <a:rPr lang="en-US" sz="1100" dirty="0"/>
              <a:t> </a:t>
            </a:r>
            <a:r>
              <a:rPr lang="en-US" sz="1100" dirty="0" err="1"/>
              <a:t>operasi</a:t>
            </a:r>
            <a:r>
              <a:rPr lang="en-US" sz="1100" dirty="0"/>
              <a:t> </a:t>
            </a:r>
            <a:r>
              <a:rPr lang="en-US" sz="1100" dirty="0" err="1"/>
              <a:t>terhadap</a:t>
            </a:r>
            <a:r>
              <a:rPr lang="en-US" sz="1100" dirty="0"/>
              <a:t> project yang </a:t>
            </a:r>
            <a:r>
              <a:rPr lang="en-US" sz="1100" dirty="0" err="1"/>
              <a:t>sedang</a:t>
            </a:r>
            <a:r>
              <a:rPr lang="en-US" sz="1100" dirty="0"/>
              <a:t> </a:t>
            </a:r>
            <a:r>
              <a:rPr lang="en-US" sz="1100" dirty="0" err="1"/>
              <a:t>dikerjakan</a:t>
            </a:r>
            <a:r>
              <a:rPr lang="en-US" sz="1100" dirty="0"/>
              <a:t>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Berikut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beberapa</a:t>
            </a:r>
            <a:r>
              <a:rPr lang="en-US" sz="1100" dirty="0"/>
              <a:t> git command yang </a:t>
            </a:r>
            <a:r>
              <a:rPr lang="en-US" sz="1100" dirty="0" err="1"/>
              <a:t>membantu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</a:t>
            </a:r>
            <a:r>
              <a:rPr lang="en-US" sz="1100" dirty="0" err="1"/>
              <a:t>konfigurasi</a:t>
            </a:r>
            <a:r>
              <a:rPr lang="en-US" sz="1100" dirty="0"/>
              <a:t> dan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mulai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git.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50779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git dan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commandnya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tools </a:t>
            </a:r>
            <a:r>
              <a:rPr lang="en-US" dirty="0" err="1"/>
              <a:t>seperti</a:t>
            </a:r>
            <a:r>
              <a:rPr lang="en-US" dirty="0"/>
              <a:t> Git Bash, Terminal, </a:t>
            </a:r>
            <a:r>
              <a:rPr lang="en-US" dirty="0" err="1"/>
              <a:t>atau</a:t>
            </a:r>
            <a:r>
              <a:rPr lang="en-US" dirty="0"/>
              <a:t> Windows PowerShell. </a:t>
            </a:r>
          </a:p>
          <a:p>
            <a:pPr marL="158750" indent="0">
              <a:buNone/>
            </a:pPr>
            <a:r>
              <a:rPr lang="en-US" dirty="0"/>
              <a:t>Dan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terminal </a:t>
            </a:r>
            <a:r>
              <a:rPr lang="en-US" dirty="0" err="1"/>
              <a:t>dari</a:t>
            </a:r>
            <a:r>
              <a:rPr lang="en-US" dirty="0"/>
              <a:t> vs code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Mari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praktikkan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b="1" dirty="0"/>
              <a:t>Live Code : Configuration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461700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6b2f0a94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96b2f0a94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Setelah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konfigurasi</a:t>
            </a:r>
            <a:r>
              <a:rPr lang="en-US" sz="1400" dirty="0"/>
              <a:t> username dan email, </a:t>
            </a: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proses </a:t>
            </a:r>
            <a:r>
              <a:rPr lang="en-US" sz="1400" dirty="0" err="1"/>
              <a:t>inisialisasi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menghubungkan</a:t>
            </a:r>
            <a:r>
              <a:rPr lang="en-US" sz="1400" dirty="0"/>
              <a:t> project/folder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inginkan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git.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Dimana </a:t>
            </a:r>
            <a:r>
              <a:rPr lang="en-US" sz="1400" dirty="0" err="1"/>
              <a:t>caranya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git repository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menjalankan</a:t>
            </a:r>
            <a:r>
              <a:rPr lang="en-US" sz="1400" dirty="0"/>
              <a:t> command  git </a:t>
            </a:r>
            <a:r>
              <a:rPr lang="en-US" sz="1400" dirty="0" err="1"/>
              <a:t>init</a:t>
            </a:r>
            <a:r>
              <a:rPr lang="en-US" sz="1400" dirty="0"/>
              <a:t> </a:t>
            </a:r>
            <a:r>
              <a:rPr lang="en-US" sz="1400" dirty="0" err="1"/>
              <a:t>didalam</a:t>
            </a:r>
            <a:r>
              <a:rPr lang="en-US" sz="1400" dirty="0"/>
              <a:t> folder/project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dihubungkan</a:t>
            </a:r>
            <a:r>
              <a:rPr lang="en-US" sz="1400" dirty="0"/>
              <a:t>/</a:t>
            </a:r>
            <a:r>
              <a:rPr lang="en-US" sz="1400" dirty="0" err="1"/>
              <a:t>dipantau</a:t>
            </a:r>
            <a:r>
              <a:rPr lang="en-US" sz="1400" dirty="0"/>
              <a:t> oleh git.</a:t>
            </a: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dirty="0"/>
              <a:t>Ok </a:t>
            </a:r>
            <a:r>
              <a:rPr lang="en-US" sz="1100" b="0" dirty="0" err="1"/>
              <a:t>jadi</a:t>
            </a:r>
            <a:r>
              <a:rPr lang="en-US" sz="1100" b="0" dirty="0"/>
              <a:t> </a:t>
            </a:r>
            <a:r>
              <a:rPr lang="en-US" sz="1100" b="0" dirty="0" err="1"/>
              <a:t>apa</a:t>
            </a:r>
            <a:r>
              <a:rPr lang="en-US" sz="1100" b="0" dirty="0"/>
              <a:t> </a:t>
            </a:r>
            <a:r>
              <a:rPr lang="en-US" sz="1100" b="0" dirty="0" err="1"/>
              <a:t>itu</a:t>
            </a:r>
            <a:r>
              <a:rPr lang="en-US" sz="1100" b="0" dirty="0"/>
              <a:t> Git repository?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dirty="0"/>
              <a:t>Git repository </a:t>
            </a:r>
            <a:r>
              <a:rPr lang="en-US" sz="1100" b="0" dirty="0" err="1"/>
              <a:t>adalah</a:t>
            </a:r>
            <a:r>
              <a:rPr lang="en-US" sz="1100" b="0" dirty="0"/>
              <a:t> </a:t>
            </a:r>
            <a:r>
              <a:rPr lang="en-US" sz="1100" b="0" dirty="0" err="1"/>
              <a:t>sebuah</a:t>
            </a:r>
            <a:r>
              <a:rPr lang="en-US" sz="1100" b="0" dirty="0"/>
              <a:t> </a:t>
            </a:r>
            <a:r>
              <a:rPr lang="en-US" sz="1100" b="0" dirty="0" err="1"/>
              <a:t>tempat</a:t>
            </a:r>
            <a:r>
              <a:rPr lang="en-US" sz="1100" b="0" dirty="0"/>
              <a:t> </a:t>
            </a:r>
            <a:r>
              <a:rPr lang="en-US" sz="1100" b="0" dirty="0" err="1"/>
              <a:t>penyimpanan</a:t>
            </a:r>
            <a:r>
              <a:rPr lang="en-US" sz="1100" b="0" dirty="0"/>
              <a:t> virtual </a:t>
            </a:r>
            <a:r>
              <a:rPr lang="en-US" sz="1100" b="0" dirty="0" err="1"/>
              <a:t>dari</a:t>
            </a:r>
            <a:r>
              <a:rPr lang="en-US" sz="1100" b="0" dirty="0"/>
              <a:t> project </a:t>
            </a:r>
            <a:r>
              <a:rPr lang="en-US" sz="1100" b="0" dirty="0" err="1"/>
              <a:t>kita</a:t>
            </a:r>
            <a:r>
              <a:rPr lang="en-US" sz="1100" b="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dirty="0"/>
              <a:t>Git repository </a:t>
            </a:r>
            <a:r>
              <a:rPr lang="en-US" sz="1100" b="0" dirty="0" err="1"/>
              <a:t>memungkinkan</a:t>
            </a:r>
            <a:r>
              <a:rPr lang="en-US" sz="1100" b="0" dirty="0"/>
              <a:t> </a:t>
            </a:r>
            <a:r>
              <a:rPr lang="en-US" sz="1100" b="0" dirty="0" err="1"/>
              <a:t>kita</a:t>
            </a:r>
            <a:r>
              <a:rPr lang="en-US" sz="1100" b="0" dirty="0"/>
              <a:t> </a:t>
            </a:r>
            <a:r>
              <a:rPr lang="en-US" sz="1100" b="0" dirty="0" err="1"/>
              <a:t>untuk</a:t>
            </a:r>
            <a:r>
              <a:rPr lang="en-US" sz="1100" b="0" dirty="0"/>
              <a:t> </a:t>
            </a:r>
            <a:r>
              <a:rPr lang="en-US" sz="1100" b="0" dirty="0" err="1"/>
              <a:t>menyimpan</a:t>
            </a:r>
            <a:r>
              <a:rPr lang="en-US" sz="1100" b="0" dirty="0"/>
              <a:t> </a:t>
            </a:r>
            <a:r>
              <a:rPr lang="en-US" sz="1100" b="0" dirty="0" err="1"/>
              <a:t>versi</a:t>
            </a:r>
            <a:r>
              <a:rPr lang="en-US" sz="1100" b="0" dirty="0"/>
              <a:t> </a:t>
            </a:r>
            <a:r>
              <a:rPr lang="en-US" sz="1100" b="0" dirty="0" err="1"/>
              <a:t>dari</a:t>
            </a:r>
            <a:r>
              <a:rPr lang="en-US" sz="1100" b="0" dirty="0"/>
              <a:t> </a:t>
            </a:r>
            <a:r>
              <a:rPr lang="en-US" sz="1100" b="0" dirty="0" err="1"/>
              <a:t>kode</a:t>
            </a:r>
            <a:r>
              <a:rPr lang="en-US" sz="1100" b="0" dirty="0"/>
              <a:t>/project </a:t>
            </a:r>
            <a:r>
              <a:rPr lang="en-US" sz="1100" b="0" dirty="0" err="1"/>
              <a:t>kita</a:t>
            </a:r>
            <a:r>
              <a:rPr lang="en-US" sz="1100" b="0" dirty="0"/>
              <a:t>, yang </a:t>
            </a:r>
            <a:r>
              <a:rPr lang="en-US" sz="1100" b="0" dirty="0" err="1"/>
              <a:t>dapat</a:t>
            </a:r>
            <a:r>
              <a:rPr lang="en-US" sz="1100" b="0" dirty="0"/>
              <a:t> </a:t>
            </a:r>
            <a:r>
              <a:rPr lang="en-US" sz="1100" b="0" dirty="0" err="1"/>
              <a:t>kita</a:t>
            </a:r>
            <a:r>
              <a:rPr lang="en-US" sz="1100" b="0" dirty="0"/>
              <a:t> </a:t>
            </a:r>
            <a:r>
              <a:rPr lang="en-US" sz="1100" b="0" dirty="0" err="1"/>
              <a:t>akses</a:t>
            </a:r>
            <a:r>
              <a:rPr lang="en-US" sz="1100" b="0" dirty="0"/>
              <a:t> </a:t>
            </a:r>
            <a:r>
              <a:rPr lang="en-US" sz="1100" b="0" dirty="0" err="1"/>
              <a:t>bila</a:t>
            </a:r>
            <a:r>
              <a:rPr lang="en-US" sz="1100" b="0" dirty="0"/>
              <a:t> </a:t>
            </a:r>
            <a:r>
              <a:rPr lang="en-US" sz="1100" b="0" dirty="0" err="1"/>
              <a:t>diperlukan</a:t>
            </a:r>
            <a:r>
              <a:rPr lang="en-US" sz="1100" b="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9834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dirty="0" err="1"/>
              <a:t>Untuk</a:t>
            </a:r>
            <a:r>
              <a:rPr lang="en-US" sz="1100" b="0" dirty="0"/>
              <a:t> </a:t>
            </a:r>
            <a:r>
              <a:rPr lang="en-US" sz="1100" b="0" dirty="0" err="1"/>
              <a:t>membuat</a:t>
            </a:r>
            <a:r>
              <a:rPr lang="en-US" sz="1100" b="0" dirty="0"/>
              <a:t> </a:t>
            </a:r>
            <a:r>
              <a:rPr lang="en-US" sz="1100" b="0" dirty="0" err="1"/>
              <a:t>sebuah</a:t>
            </a:r>
            <a:r>
              <a:rPr lang="en-US" sz="1100" b="0" dirty="0"/>
              <a:t> repository </a:t>
            </a:r>
            <a:r>
              <a:rPr lang="en-US" sz="1100" b="0" dirty="0" err="1"/>
              <a:t>baru</a:t>
            </a:r>
            <a:r>
              <a:rPr lang="en-US" sz="1100" b="0" dirty="0"/>
              <a:t>, </a:t>
            </a:r>
            <a:r>
              <a:rPr lang="en-US" sz="1100" b="0" dirty="0" err="1"/>
              <a:t>kita</a:t>
            </a:r>
            <a:r>
              <a:rPr lang="en-US" sz="1100" b="0" dirty="0"/>
              <a:t> </a:t>
            </a:r>
            <a:r>
              <a:rPr lang="en-US" sz="1100" b="0" dirty="0" err="1"/>
              <a:t>akan</a:t>
            </a:r>
            <a:r>
              <a:rPr lang="en-US" sz="1100" b="0" dirty="0"/>
              <a:t> </a:t>
            </a:r>
            <a:r>
              <a:rPr lang="en-US" sz="1100" b="0" dirty="0" err="1"/>
              <a:t>menggunakan</a:t>
            </a:r>
            <a:r>
              <a:rPr lang="en-US" sz="1100" b="0" dirty="0"/>
              <a:t> command git </a:t>
            </a:r>
            <a:r>
              <a:rPr lang="en-US" sz="1100" b="0" dirty="0" err="1"/>
              <a:t>init.</a:t>
            </a:r>
            <a:r>
              <a:rPr lang="en-US" sz="1100" b="0" dirty="0"/>
              <a:t>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dirty="0"/>
              <a:t>git </a:t>
            </a:r>
            <a:r>
              <a:rPr lang="en-US" sz="1100" b="0" dirty="0" err="1"/>
              <a:t>init</a:t>
            </a:r>
            <a:r>
              <a:rPr lang="en-US" sz="1100" b="0" dirty="0"/>
              <a:t> </a:t>
            </a:r>
            <a:r>
              <a:rPr lang="en-US" sz="1100" b="0" dirty="0" err="1"/>
              <a:t>adalah</a:t>
            </a:r>
            <a:r>
              <a:rPr lang="en-US" sz="1100" b="0" dirty="0"/>
              <a:t> command yang </a:t>
            </a:r>
            <a:r>
              <a:rPr lang="en-US" sz="1100" b="0" dirty="0" err="1"/>
              <a:t>satu</a:t>
            </a:r>
            <a:r>
              <a:rPr lang="en-US" sz="1100" b="0" dirty="0"/>
              <a:t> kali </a:t>
            </a:r>
            <a:r>
              <a:rPr lang="en-US" sz="1100" b="0" dirty="0" err="1"/>
              <a:t>kita</a:t>
            </a:r>
            <a:r>
              <a:rPr lang="en-US" sz="1100" b="0" dirty="0"/>
              <a:t> </a:t>
            </a:r>
            <a:r>
              <a:rPr lang="en-US" sz="1100" b="0" dirty="0" err="1"/>
              <a:t>gunakan</a:t>
            </a:r>
            <a:r>
              <a:rPr lang="en-US" sz="1100" b="0" dirty="0"/>
              <a:t> </a:t>
            </a:r>
            <a:r>
              <a:rPr lang="en-US" sz="1100" b="0" dirty="0" err="1"/>
              <a:t>saat</a:t>
            </a:r>
            <a:r>
              <a:rPr lang="en-US" sz="1100" b="0" dirty="0"/>
              <a:t> </a:t>
            </a:r>
            <a:r>
              <a:rPr lang="en-US" sz="1100" b="0" dirty="0" err="1"/>
              <a:t>melakukan</a:t>
            </a:r>
            <a:r>
              <a:rPr lang="en-US" sz="1100" b="0" dirty="0"/>
              <a:t> </a:t>
            </a:r>
            <a:r>
              <a:rPr lang="en-US" sz="1100" b="0" dirty="0" err="1"/>
              <a:t>penyiapan</a:t>
            </a:r>
            <a:r>
              <a:rPr lang="en-US" sz="1100" b="0" dirty="0"/>
              <a:t> </a:t>
            </a:r>
            <a:r>
              <a:rPr lang="en-US" sz="1100" b="0" dirty="0" err="1"/>
              <a:t>awal</a:t>
            </a:r>
            <a:r>
              <a:rPr lang="en-US" sz="1100" b="0" dirty="0"/>
              <a:t> </a:t>
            </a:r>
            <a:r>
              <a:rPr lang="en-US" sz="1100" b="0" dirty="0" err="1"/>
              <a:t>dari</a:t>
            </a:r>
            <a:r>
              <a:rPr lang="en-US" sz="1100" b="0" dirty="0"/>
              <a:t> repository </a:t>
            </a:r>
            <a:r>
              <a:rPr lang="en-US" sz="1100" b="0" dirty="0" err="1"/>
              <a:t>baru</a:t>
            </a:r>
            <a:r>
              <a:rPr lang="en-US" sz="1100" b="0" dirty="0"/>
              <a:t>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dirty="0" err="1"/>
              <a:t>Menjalankan</a:t>
            </a:r>
            <a:r>
              <a:rPr lang="en-US" sz="1100" b="0" dirty="0"/>
              <a:t> command </a:t>
            </a:r>
            <a:r>
              <a:rPr lang="en-US" sz="1100" b="0" dirty="0" err="1"/>
              <a:t>ini</a:t>
            </a:r>
            <a:r>
              <a:rPr lang="en-US" sz="1100" b="0" dirty="0"/>
              <a:t> </a:t>
            </a:r>
            <a:r>
              <a:rPr lang="en-US" sz="1100" b="0" dirty="0" err="1"/>
              <a:t>akan</a:t>
            </a:r>
            <a:r>
              <a:rPr lang="en-US" sz="1100" b="0" dirty="0"/>
              <a:t> </a:t>
            </a:r>
            <a:r>
              <a:rPr lang="en-US" sz="1100" b="0" dirty="0" err="1"/>
              <a:t>membuat</a:t>
            </a:r>
            <a:r>
              <a:rPr lang="en-US" sz="1100" b="0" dirty="0"/>
              <a:t> </a:t>
            </a:r>
            <a:r>
              <a:rPr lang="en-US" sz="1100" b="0" dirty="0" err="1"/>
              <a:t>subdirektori</a:t>
            </a:r>
            <a:r>
              <a:rPr lang="en-US" sz="1100" b="0" dirty="0"/>
              <a:t> .git </a:t>
            </a:r>
            <a:r>
              <a:rPr lang="en-US" sz="1100" b="0" dirty="0" err="1"/>
              <a:t>baru</a:t>
            </a:r>
            <a:r>
              <a:rPr lang="en-US" sz="1100" b="0" dirty="0"/>
              <a:t> di </a:t>
            </a:r>
            <a:r>
              <a:rPr lang="en-US" sz="1100" b="0" dirty="0" err="1"/>
              <a:t>direktori</a:t>
            </a:r>
            <a:r>
              <a:rPr lang="en-US" sz="1100" b="0" dirty="0"/>
              <a:t> </a:t>
            </a:r>
            <a:r>
              <a:rPr lang="en-US" sz="1100" b="0" dirty="0" err="1"/>
              <a:t>kerja</a:t>
            </a:r>
            <a:r>
              <a:rPr lang="en-US" sz="1100" b="0" dirty="0"/>
              <a:t> </a:t>
            </a:r>
            <a:r>
              <a:rPr lang="en-US" sz="1100" b="0" dirty="0" err="1"/>
              <a:t>kita</a:t>
            </a:r>
            <a:r>
              <a:rPr lang="en-US" sz="1100" b="0" dirty="0"/>
              <a:t> </a:t>
            </a:r>
            <a:r>
              <a:rPr lang="en-US" sz="1100" b="0" dirty="0" err="1"/>
              <a:t>saat</a:t>
            </a:r>
            <a:r>
              <a:rPr lang="en-US" sz="1100" b="0" dirty="0"/>
              <a:t> </a:t>
            </a:r>
            <a:r>
              <a:rPr lang="en-US" sz="1100" b="0" dirty="0" err="1"/>
              <a:t>ini</a:t>
            </a:r>
            <a:r>
              <a:rPr lang="en-US" sz="1100" b="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dirty="0"/>
              <a:t>Mari </a:t>
            </a:r>
            <a:r>
              <a:rPr lang="en-US" sz="1100" b="0" dirty="0" err="1"/>
              <a:t>sekarang</a:t>
            </a:r>
            <a:r>
              <a:rPr lang="en-US" sz="1100" b="0" dirty="0"/>
              <a:t> </a:t>
            </a:r>
            <a:r>
              <a:rPr lang="en-US" sz="1100" b="0" dirty="0" err="1"/>
              <a:t>langsung</a:t>
            </a:r>
            <a:r>
              <a:rPr lang="en-US" sz="1100" b="0" dirty="0"/>
              <a:t> </a:t>
            </a:r>
            <a:r>
              <a:rPr lang="en-US" sz="1100" b="0" dirty="0" err="1"/>
              <a:t>saja</a:t>
            </a:r>
            <a:r>
              <a:rPr lang="en-US" sz="1100" b="0" dirty="0"/>
              <a:t> </a:t>
            </a:r>
            <a:r>
              <a:rPr lang="en-US" sz="1100" b="0" dirty="0" err="1"/>
              <a:t>kita</a:t>
            </a:r>
            <a:r>
              <a:rPr lang="en-US" sz="1100" b="0" dirty="0"/>
              <a:t> </a:t>
            </a:r>
            <a:r>
              <a:rPr lang="en-US" sz="1100" b="0" dirty="0" err="1"/>
              <a:t>praktikkan</a:t>
            </a:r>
            <a:r>
              <a:rPr lang="en-US" sz="1100" b="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1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1" dirty="0"/>
              <a:t>(Live Code : Initialization)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5928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Melanjuti</a:t>
            </a:r>
            <a:r>
              <a:rPr lang="en-US" sz="1400" dirty="0"/>
              <a:t> </a:t>
            </a:r>
            <a:r>
              <a:rPr lang="en-US" sz="1400" dirty="0" err="1"/>
              <a:t>sesi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Git,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checkpoint </a:t>
            </a:r>
            <a:r>
              <a:rPr lang="en-US" sz="1400" dirty="0" err="1"/>
              <a:t>dengan</a:t>
            </a:r>
            <a:r>
              <a:rPr lang="en-US" sz="1400" dirty="0"/>
              <a:t> git.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374616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Dalam</a:t>
            </a:r>
            <a:r>
              <a:rPr lang="en-US" sz="1100" dirty="0"/>
              <a:t> proses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checkpoint project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git, </a:t>
            </a:r>
            <a:r>
              <a:rPr lang="en-US" sz="1100" dirty="0" err="1"/>
              <a:t>prosesnya</a:t>
            </a:r>
            <a:r>
              <a:rPr lang="en-US" sz="1100" dirty="0"/>
              <a:t> </a:t>
            </a:r>
            <a:r>
              <a:rPr lang="en-US" sz="1100" dirty="0" err="1"/>
              <a:t>dibagi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tiga</a:t>
            </a:r>
            <a:r>
              <a:rPr lang="en-US" sz="1100" dirty="0"/>
              <a:t> </a:t>
            </a:r>
            <a:r>
              <a:rPr lang="en-US" sz="1100" dirty="0" err="1"/>
              <a:t>bagian</a:t>
            </a:r>
            <a:r>
              <a:rPr lang="en-US" sz="1100" dirty="0"/>
              <a:t>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Saat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baru</a:t>
            </a:r>
            <a:r>
              <a:rPr lang="en-US" sz="1100" dirty="0"/>
              <a:t> </a:t>
            </a:r>
            <a:r>
              <a:rPr lang="en-US" sz="1100" dirty="0" err="1"/>
              <a:t>memulai</a:t>
            </a:r>
            <a:r>
              <a:rPr lang="en-US" sz="1100" dirty="0"/>
              <a:t> </a:t>
            </a:r>
            <a:r>
              <a:rPr lang="en-US" sz="1100" dirty="0" err="1"/>
              <a:t>suatu</a:t>
            </a:r>
            <a:r>
              <a:rPr lang="en-US" sz="1100" dirty="0"/>
              <a:t> project dan </a:t>
            </a:r>
            <a:r>
              <a:rPr lang="en-US" sz="1100" dirty="0" err="1"/>
              <a:t>membuat</a:t>
            </a:r>
            <a:r>
              <a:rPr lang="en-US" sz="1100" dirty="0"/>
              <a:t> git repository pada project </a:t>
            </a:r>
            <a:r>
              <a:rPr lang="en-US" sz="1100" dirty="0" err="1"/>
              <a:t>kita</a:t>
            </a:r>
            <a:r>
              <a:rPr lang="en-US" sz="1100" dirty="0"/>
              <a:t>, </a:t>
            </a:r>
            <a:r>
              <a:rPr lang="en-US" sz="1100" dirty="0" err="1"/>
              <a:t>semua</a:t>
            </a:r>
            <a:r>
              <a:rPr lang="en-US" sz="1100" dirty="0"/>
              <a:t> file pada project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status Untracked. </a:t>
            </a:r>
            <a:r>
              <a:rPr lang="en-US" sz="1100" dirty="0" err="1"/>
              <a:t>Yaitu</a:t>
            </a:r>
            <a:r>
              <a:rPr lang="en-US" sz="1100" dirty="0"/>
              <a:t> status yang </a:t>
            </a:r>
            <a:r>
              <a:rPr lang="en-US" sz="1100" dirty="0" err="1"/>
              <a:t>menandakan</a:t>
            </a:r>
            <a:r>
              <a:rPr lang="en-US" sz="1100" dirty="0"/>
              <a:t> </a:t>
            </a:r>
            <a:r>
              <a:rPr lang="en-US" sz="1100" dirty="0" err="1"/>
              <a:t>bahwa</a:t>
            </a:r>
            <a:r>
              <a:rPr lang="en-US" sz="1100" dirty="0"/>
              <a:t> </a:t>
            </a:r>
            <a:r>
              <a:rPr lang="en-US" sz="1100" dirty="0" err="1"/>
              <a:t>filenya</a:t>
            </a:r>
            <a:r>
              <a:rPr lang="en-US" sz="1100" dirty="0"/>
              <a:t> </a:t>
            </a:r>
            <a:r>
              <a:rPr lang="en-US" sz="1100" dirty="0" err="1"/>
              <a:t>belum</a:t>
            </a:r>
            <a:r>
              <a:rPr lang="en-US" sz="1100" dirty="0"/>
              <a:t> </a:t>
            </a:r>
            <a:r>
              <a:rPr lang="en-US" sz="1100" dirty="0" err="1"/>
              <a:t>terlacak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git repository </a:t>
            </a:r>
            <a:r>
              <a:rPr lang="en-US" sz="1100" dirty="0" err="1"/>
              <a:t>kita</a:t>
            </a:r>
            <a:r>
              <a:rPr lang="en-US" sz="110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Kemudian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file-file pada project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terlacak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git </a:t>
            </a:r>
            <a:r>
              <a:rPr lang="en-US" sz="1100" dirty="0" err="1"/>
              <a:t>repositorynya</a:t>
            </a:r>
            <a:r>
              <a:rPr lang="en-US" sz="1100" dirty="0"/>
              <a:t>, yang </a:t>
            </a:r>
            <a:r>
              <a:rPr lang="en-US" sz="1100" dirty="0" err="1"/>
              <a:t>pertama</a:t>
            </a:r>
            <a:r>
              <a:rPr lang="en-US" sz="1100" dirty="0"/>
              <a:t>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lakukan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memindahkan</a:t>
            </a:r>
            <a:r>
              <a:rPr lang="en-US" sz="1100" dirty="0"/>
              <a:t> file-file </a:t>
            </a:r>
            <a:r>
              <a:rPr lang="en-US" sz="1100" dirty="0" err="1"/>
              <a:t>tersebut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yang </a:t>
            </a:r>
            <a:r>
              <a:rPr lang="en-US" sz="1100" dirty="0" err="1"/>
              <a:t>namanya</a:t>
            </a:r>
            <a:r>
              <a:rPr lang="en-US" sz="1100" dirty="0"/>
              <a:t> staging area.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Dimana staging area </a:t>
            </a:r>
            <a:r>
              <a:rPr lang="en-US" sz="1100" dirty="0" err="1"/>
              <a:t>adalah</a:t>
            </a:r>
            <a:r>
              <a:rPr lang="en-US" sz="1100" dirty="0"/>
              <a:t> area yang </a:t>
            </a:r>
            <a:r>
              <a:rPr lang="en-US" sz="1100" dirty="0" err="1"/>
              <a:t>menentukan</a:t>
            </a:r>
            <a:r>
              <a:rPr lang="en-US" sz="1100" dirty="0"/>
              <a:t> file-file mana </a:t>
            </a:r>
            <a:r>
              <a:rPr lang="en-US" sz="1100" dirty="0" err="1"/>
              <a:t>saja</a:t>
            </a:r>
            <a:r>
              <a:rPr lang="en-US" sz="1100" dirty="0"/>
              <a:t> yang </a:t>
            </a:r>
            <a:r>
              <a:rPr lang="en-US" sz="1100" dirty="0" err="1"/>
              <a:t>ingin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simpan</a:t>
            </a:r>
            <a:r>
              <a:rPr lang="en-US" sz="1100" dirty="0"/>
              <a:t> di checkpoint yang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buat</a:t>
            </a:r>
            <a:r>
              <a:rPr lang="en-US" sz="1100" dirty="0"/>
              <a:t>. Jadi </a:t>
            </a:r>
            <a:r>
              <a:rPr lang="en-US" sz="1100" dirty="0" err="1"/>
              <a:t>semua</a:t>
            </a:r>
            <a:r>
              <a:rPr lang="en-US" sz="1100" dirty="0"/>
              <a:t> file yang </a:t>
            </a:r>
            <a:r>
              <a:rPr lang="en-US" sz="1100" dirty="0" err="1"/>
              <a:t>ingin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simpan</a:t>
            </a:r>
            <a:r>
              <a:rPr lang="en-US" sz="1100" dirty="0"/>
              <a:t> di checkpoint yang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dibuat</a:t>
            </a:r>
            <a:r>
              <a:rPr lang="en-US" sz="1100" dirty="0"/>
              <a:t>,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masukkan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endParaRPr lang="en-US" sz="110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Staging area.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/>
          </a:p>
          <a:p>
            <a:pPr marL="158750" indent="0">
              <a:buNone/>
            </a:pP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file-file mana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simpan</a:t>
            </a:r>
            <a:r>
              <a:rPr lang="en-ID" dirty="0"/>
              <a:t> dan </a:t>
            </a:r>
            <a:r>
              <a:rPr lang="en-ID" dirty="0" err="1"/>
              <a:t>memindahkannya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staging area,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yang Namanya commit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checkpointnya</a:t>
            </a:r>
            <a:r>
              <a:rPr lang="en-ID" dirty="0"/>
              <a:t>.</a:t>
            </a:r>
          </a:p>
          <a:p>
            <a:pPr marL="158750" indent="0">
              <a:buNone/>
            </a:pPr>
            <a:r>
              <a:rPr lang="en-ID" dirty="0"/>
              <a:t>Dimana commit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pada git. Jadi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commit, </a:t>
            </a:r>
            <a:r>
              <a:rPr lang="en-ID" dirty="0" err="1"/>
              <a:t>semua</a:t>
            </a:r>
            <a:r>
              <a:rPr lang="en-ID" dirty="0"/>
              <a:t> file yang </a:t>
            </a:r>
            <a:r>
              <a:rPr lang="en-ID" dirty="0" err="1"/>
              <a:t>berada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staging area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checkpoint </a:t>
            </a:r>
            <a:r>
              <a:rPr lang="en-ID" dirty="0" err="1"/>
              <a:t>baru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Setelah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commit dan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checkpoint,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merubah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salah 1 file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terlacak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git repository </a:t>
            </a:r>
            <a:r>
              <a:rPr lang="en-ID" dirty="0" err="1"/>
              <a:t>kita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file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statusnya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Modified.</a:t>
            </a:r>
          </a:p>
          <a:p>
            <a:pPr marL="158750" indent="0">
              <a:buNone/>
            </a:pPr>
            <a:r>
              <a:rPr lang="en-ID" dirty="0"/>
              <a:t>Dimana Modified </a:t>
            </a:r>
            <a:r>
              <a:rPr lang="en-ID" dirty="0" err="1"/>
              <a:t>adalah</a:t>
            </a:r>
            <a:r>
              <a:rPr lang="en-ID" dirty="0"/>
              <a:t> status </a:t>
            </a:r>
            <a:r>
              <a:rPr lang="en-ID" dirty="0" err="1"/>
              <a:t>untuk</a:t>
            </a:r>
            <a:r>
              <a:rPr lang="en-ID" dirty="0"/>
              <a:t> file yang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checkpoint </a:t>
            </a:r>
            <a:r>
              <a:rPr lang="en-ID" dirty="0" err="1"/>
              <a:t>terakhirnya</a:t>
            </a:r>
            <a:r>
              <a:rPr lang="en-ID" dirty="0"/>
              <a:t>.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terbaru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filenya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commit </a:t>
            </a:r>
            <a:r>
              <a:rPr lang="en-ID" dirty="0" err="1"/>
              <a:t>kembali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checkpoint yang </a:t>
            </a:r>
            <a:r>
              <a:rPr lang="en-ID" dirty="0" err="1"/>
              <a:t>baru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192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git command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checkpoint.</a:t>
            </a:r>
          </a:p>
          <a:p>
            <a:pPr marL="158750" indent="0">
              <a:buNone/>
            </a:pPr>
            <a:endParaRPr lang="en-US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dirty="0"/>
              <a:t>Mari </a:t>
            </a:r>
            <a:r>
              <a:rPr lang="en-US" sz="1100" b="0" dirty="0" err="1"/>
              <a:t>sekarang</a:t>
            </a:r>
            <a:r>
              <a:rPr lang="en-US" sz="1100" b="0" dirty="0"/>
              <a:t> </a:t>
            </a:r>
            <a:r>
              <a:rPr lang="en-US" sz="1100" b="0" dirty="0" err="1"/>
              <a:t>langsung</a:t>
            </a:r>
            <a:r>
              <a:rPr lang="en-US" sz="1100" b="0" dirty="0"/>
              <a:t> </a:t>
            </a:r>
            <a:r>
              <a:rPr lang="en-US" sz="1100" b="0" dirty="0" err="1"/>
              <a:t>saja</a:t>
            </a:r>
            <a:r>
              <a:rPr lang="en-US" sz="1100" b="0" dirty="0"/>
              <a:t> </a:t>
            </a:r>
            <a:r>
              <a:rPr lang="en-US" sz="1100" b="0" dirty="0" err="1"/>
              <a:t>kita</a:t>
            </a:r>
            <a:r>
              <a:rPr lang="en-US" sz="1100" b="0" dirty="0"/>
              <a:t> </a:t>
            </a:r>
            <a:r>
              <a:rPr lang="en-US" sz="1100" b="0" dirty="0" err="1"/>
              <a:t>praktikkan</a:t>
            </a:r>
            <a:r>
              <a:rPr lang="en-US" sz="11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71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3063232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a3063232f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Materi2 </a:t>
            </a:r>
            <a:r>
              <a:rPr lang="en-US" sz="1400" dirty="0"/>
              <a:t>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bahas</a:t>
            </a:r>
            <a:r>
              <a:rPr lang="en-US" sz="1400" dirty="0"/>
              <a:t> pada session kali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dimulai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Git.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sampai</a:t>
            </a:r>
            <a:r>
              <a:rPr lang="en-US" sz="1400" dirty="0"/>
              <a:t> </a:t>
            </a:r>
            <a:r>
              <a:rPr lang="en-US" sz="1400" dirty="0" err="1"/>
              <a:t>kebagaimana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Git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Version Control </a:t>
            </a:r>
            <a:r>
              <a:rPr lang="en-US" sz="1400" dirty="0" err="1"/>
              <a:t>dari</a:t>
            </a:r>
            <a:r>
              <a:rPr lang="en-US" sz="1400" dirty="0"/>
              <a:t> Project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kerjakan</a:t>
            </a:r>
            <a:r>
              <a:rPr lang="en-US" sz="1400" dirty="0"/>
              <a:t>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Melanjuti</a:t>
            </a:r>
            <a:r>
              <a:rPr lang="en-US" sz="1400" dirty="0"/>
              <a:t> </a:t>
            </a:r>
            <a:r>
              <a:rPr lang="en-US" sz="1400" dirty="0" err="1"/>
              <a:t>sesi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Git,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versi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project </a:t>
            </a:r>
            <a:r>
              <a:rPr lang="en-US" sz="1400" dirty="0" err="1"/>
              <a:t>kita</a:t>
            </a:r>
            <a:r>
              <a:rPr lang="en-US" sz="1400" dirty="0"/>
              <a:t> pada commit/checkpoint </a:t>
            </a:r>
            <a:r>
              <a:rPr lang="en-US" sz="1400" dirty="0" err="1"/>
              <a:t>tertentu</a:t>
            </a:r>
            <a:r>
              <a:rPr lang="en-US" sz="1400" dirty="0"/>
              <a:t> yang </a:t>
            </a:r>
            <a:r>
              <a:rPr lang="en-US" sz="1400" dirty="0" err="1"/>
              <a:t>pernah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, dan juga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membatalkan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menghapusnya</a:t>
            </a:r>
            <a:r>
              <a:rPr lang="en-US" sz="1400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28701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6b2f0a949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96b2f0a949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Setelah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commit/checkpoint, </a:t>
            </a: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dan </a:t>
            </a:r>
            <a:r>
              <a:rPr lang="en-US" sz="1400" dirty="0" err="1"/>
              <a:t>mempraktikkan</a:t>
            </a:r>
            <a:r>
              <a:rPr lang="en-US" sz="1400" dirty="0"/>
              <a:t> 3 </a:t>
            </a:r>
            <a:r>
              <a:rPr lang="en-US" sz="1400" dirty="0" err="1"/>
              <a:t>hal</a:t>
            </a:r>
            <a:r>
              <a:rPr lang="en-US" sz="1400" dirty="0"/>
              <a:t> :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yang </a:t>
            </a:r>
            <a:r>
              <a:rPr lang="en-US" sz="1400" dirty="0" err="1"/>
              <a:t>pertama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project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buat</a:t>
            </a:r>
            <a:r>
              <a:rPr lang="en-US" sz="1400" dirty="0"/>
              <a:t> pada </a:t>
            </a:r>
            <a:r>
              <a:rPr lang="en-US" sz="1400" dirty="0" err="1"/>
              <a:t>suatu</a:t>
            </a:r>
            <a:r>
              <a:rPr lang="en-US" sz="1400" dirty="0"/>
              <a:t> commit </a:t>
            </a:r>
            <a:r>
              <a:rPr lang="en-US" sz="1400" dirty="0" err="1"/>
              <a:t>tertentu</a:t>
            </a:r>
            <a:r>
              <a:rPr lang="en-US" sz="1400" dirty="0"/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Yang </a:t>
            </a:r>
            <a:r>
              <a:rPr lang="en-US" sz="1400" dirty="0" err="1"/>
              <a:t>kedua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membatalkan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commit </a:t>
            </a:r>
            <a:r>
              <a:rPr lang="en-US" sz="1400" dirty="0" err="1"/>
              <a:t>tertentu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Dan yang </a:t>
            </a:r>
            <a:r>
              <a:rPr lang="en-US" sz="1400" dirty="0" err="1"/>
              <a:t>terakhir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menghapus</a:t>
            </a:r>
            <a:r>
              <a:rPr lang="en-US" sz="1400" dirty="0"/>
              <a:t> commit yang </a:t>
            </a:r>
            <a:r>
              <a:rPr lang="en-US" sz="1400" dirty="0" err="1"/>
              <a:t>pernah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lakukan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Git command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3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git checkout, git revert, dan git reset.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Mari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mulai</a:t>
            </a:r>
            <a:r>
              <a:rPr lang="en-US" sz="1400" dirty="0"/>
              <a:t> </a:t>
            </a:r>
            <a:r>
              <a:rPr lang="en-US" sz="1400" dirty="0" err="1"/>
              <a:t>membahasnya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git checkout </a:t>
            </a:r>
            <a:r>
              <a:rPr lang="en-US" sz="1400" dirty="0" err="1"/>
              <a:t>terlebih</a:t>
            </a:r>
            <a:r>
              <a:rPr lang="en-US" sz="1400" dirty="0"/>
              <a:t> </a:t>
            </a:r>
            <a:r>
              <a:rPr lang="en-US" sz="1400" dirty="0" err="1"/>
              <a:t>dahulu</a:t>
            </a:r>
            <a:r>
              <a:rPr lang="en-US" sz="1400" dirty="0"/>
              <a:t>.</a:t>
            </a:r>
            <a:endParaRPr sz="14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/>
              <a:t>Ok </a:t>
            </a:r>
            <a:r>
              <a:rPr lang="en-US" sz="1100" dirty="0" err="1"/>
              <a:t>jadi</a:t>
            </a:r>
            <a:r>
              <a:rPr lang="en-US" sz="1100" dirty="0"/>
              <a:t> </a:t>
            </a:r>
            <a:r>
              <a:rPr lang="en-US" sz="1100" dirty="0" err="1"/>
              <a:t>apa</a:t>
            </a:r>
            <a:r>
              <a:rPr lang="en-US" sz="1100" dirty="0"/>
              <a:t> </a:t>
            </a:r>
            <a:r>
              <a:rPr lang="en-US" sz="1100" dirty="0" err="1"/>
              <a:t>itu</a:t>
            </a:r>
            <a:r>
              <a:rPr lang="en-US" sz="1100" dirty="0"/>
              <a:t> git checkout?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/>
              <a:t>git checkout </a:t>
            </a:r>
            <a:r>
              <a:rPr lang="en-US" sz="1100" dirty="0" err="1"/>
              <a:t>adalah</a:t>
            </a:r>
            <a:r>
              <a:rPr lang="en-US" sz="1100" dirty="0"/>
              <a:t> command yang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gunakan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mereview</a:t>
            </a:r>
            <a:r>
              <a:rPr lang="en-US" sz="1100" dirty="0"/>
              <a:t> dan </a:t>
            </a:r>
            <a:r>
              <a:rPr lang="en-US" sz="1100" dirty="0" err="1"/>
              <a:t>mengunjungi</a:t>
            </a:r>
            <a:r>
              <a:rPr lang="en-US" sz="1100" dirty="0"/>
              <a:t> </a:t>
            </a:r>
            <a:r>
              <a:rPr lang="en-US" sz="1100" dirty="0" err="1"/>
              <a:t>kembali</a:t>
            </a:r>
            <a:r>
              <a:rPr lang="en-US" sz="1100" dirty="0"/>
              <a:t> commit </a:t>
            </a:r>
            <a:r>
              <a:rPr lang="en-US" sz="1100" dirty="0" err="1"/>
              <a:t>apa</a:t>
            </a:r>
            <a:r>
              <a:rPr lang="en-US" sz="1100" dirty="0"/>
              <a:t> pun yang </a:t>
            </a:r>
            <a:r>
              <a:rPr lang="en-US" sz="1100" dirty="0" err="1"/>
              <a:t>ada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history commit pada </a:t>
            </a:r>
            <a:r>
              <a:rPr lang="en-US" sz="1100" dirty="0" err="1"/>
              <a:t>suatu</a:t>
            </a:r>
            <a:r>
              <a:rPr lang="en-US" sz="1100" dirty="0"/>
              <a:t> repository.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 err="1"/>
              <a:t>Misalkan</a:t>
            </a:r>
            <a:r>
              <a:rPr lang="en-US" sz="1100" dirty="0"/>
              <a:t> </a:t>
            </a:r>
            <a:r>
              <a:rPr lang="en-US" sz="1100" dirty="0" err="1"/>
              <a:t>saja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saat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berada</a:t>
            </a:r>
            <a:r>
              <a:rPr lang="en-US" sz="1100" dirty="0"/>
              <a:t> pada commit </a:t>
            </a:r>
            <a:r>
              <a:rPr lang="en-US" sz="1100" dirty="0" err="1"/>
              <a:t>kelima</a:t>
            </a:r>
            <a:r>
              <a:rPr lang="en-US" sz="1100" dirty="0"/>
              <a:t> </a:t>
            </a:r>
            <a:r>
              <a:rPr lang="en-US" sz="1100" dirty="0" err="1"/>
              <a:t>ingin</a:t>
            </a:r>
            <a:r>
              <a:rPr lang="en-US" sz="1100" dirty="0"/>
              <a:t> </a:t>
            </a:r>
            <a:r>
              <a:rPr lang="en-US" sz="1100" dirty="0" err="1"/>
              <a:t>kembali</a:t>
            </a:r>
            <a:r>
              <a:rPr lang="en-US" sz="1100" dirty="0"/>
              <a:t> </a:t>
            </a:r>
            <a:r>
              <a:rPr lang="en-US" sz="1100" dirty="0" err="1"/>
              <a:t>melihat</a:t>
            </a:r>
            <a:r>
              <a:rPr lang="en-US" sz="1100" dirty="0"/>
              <a:t> </a:t>
            </a:r>
            <a:r>
              <a:rPr lang="en-US" sz="1100" dirty="0" err="1"/>
              <a:t>kondisi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project </a:t>
            </a:r>
            <a:r>
              <a:rPr lang="en-US" sz="1100" dirty="0" err="1"/>
              <a:t>kita</a:t>
            </a:r>
            <a:r>
              <a:rPr lang="en-US" sz="1100" dirty="0"/>
              <a:t> pada commit </a:t>
            </a:r>
            <a:r>
              <a:rPr lang="en-US" sz="1100" dirty="0" err="1"/>
              <a:t>kedua</a:t>
            </a:r>
            <a:r>
              <a:rPr lang="en-US" sz="1100" dirty="0"/>
              <a:t>,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command git </a:t>
            </a:r>
            <a:r>
              <a:rPr lang="en-US" sz="1100" dirty="0" err="1"/>
              <a:t>spasi</a:t>
            </a:r>
            <a:r>
              <a:rPr lang="en-US" sz="1100" dirty="0"/>
              <a:t> checkout </a:t>
            </a:r>
            <a:r>
              <a:rPr lang="en-US" sz="1100" dirty="0" err="1"/>
              <a:t>spasi</a:t>
            </a:r>
            <a:r>
              <a:rPr lang="en-US" sz="1100" dirty="0"/>
              <a:t> commit id </a:t>
            </a:r>
            <a:r>
              <a:rPr lang="en-US" sz="1100" dirty="0" err="1"/>
              <a:t>dari</a:t>
            </a:r>
            <a:r>
              <a:rPr lang="en-US" sz="1100" dirty="0"/>
              <a:t> commit </a:t>
            </a:r>
            <a:r>
              <a:rPr lang="en-US" sz="1100" dirty="0" err="1"/>
              <a:t>kedua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melakukannya</a:t>
            </a:r>
            <a:r>
              <a:rPr lang="en-US" sz="1100" dirty="0"/>
              <a:t>. Jadi </a:t>
            </a:r>
            <a:r>
              <a:rPr lang="en-US" sz="1100" dirty="0" err="1"/>
              <a:t>sebagai</a:t>
            </a:r>
            <a:r>
              <a:rPr lang="en-US" sz="1100" dirty="0"/>
              <a:t> </a:t>
            </a:r>
            <a:r>
              <a:rPr lang="en-US" sz="1100" dirty="0" err="1"/>
              <a:t>contoh</a:t>
            </a:r>
            <a:r>
              <a:rPr lang="en-US" sz="1100" dirty="0"/>
              <a:t>, </a:t>
            </a:r>
            <a:r>
              <a:rPr lang="en-US" sz="1100" dirty="0" err="1"/>
              <a:t>bila</a:t>
            </a:r>
            <a:r>
              <a:rPr lang="en-US" sz="1100" dirty="0"/>
              <a:t> commit id </a:t>
            </a:r>
            <a:r>
              <a:rPr lang="en-US" sz="1100" dirty="0" err="1"/>
              <a:t>dari</a:t>
            </a:r>
            <a:r>
              <a:rPr lang="en-US" sz="1100" dirty="0"/>
              <a:t> commit </a:t>
            </a:r>
            <a:r>
              <a:rPr lang="en-US" sz="1100" dirty="0" err="1"/>
              <a:t>kedua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02, </a:t>
            </a:r>
            <a:r>
              <a:rPr lang="en-US" sz="1100" dirty="0" err="1"/>
              <a:t>maka</a:t>
            </a:r>
            <a:r>
              <a:rPr lang="en-US" sz="1100" dirty="0"/>
              <a:t> command yang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jalankan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git </a:t>
            </a:r>
            <a:r>
              <a:rPr lang="en-US" sz="1100" dirty="0" err="1"/>
              <a:t>spasi</a:t>
            </a:r>
            <a:r>
              <a:rPr lang="en-US" sz="1100" dirty="0"/>
              <a:t> checkout </a:t>
            </a:r>
            <a:r>
              <a:rPr lang="en-US" sz="1100" dirty="0" err="1"/>
              <a:t>spasi</a:t>
            </a:r>
            <a:r>
              <a:rPr lang="en-US" sz="1100" dirty="0"/>
              <a:t> 02.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 err="1"/>
              <a:t>Kemudian</a:t>
            </a:r>
            <a:r>
              <a:rPr lang="en-US" sz="1100" dirty="0"/>
              <a:t> </a:t>
            </a:r>
            <a:r>
              <a:rPr lang="en-US" sz="1100" dirty="0" err="1"/>
              <a:t>setelah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sudah</a:t>
            </a:r>
            <a:r>
              <a:rPr lang="en-US" sz="1100" dirty="0"/>
              <a:t> </a:t>
            </a:r>
            <a:r>
              <a:rPr lang="en-US" sz="1100" dirty="0" err="1"/>
              <a:t>puas</a:t>
            </a:r>
            <a:r>
              <a:rPr lang="en-US" sz="1100" dirty="0"/>
              <a:t> </a:t>
            </a:r>
            <a:r>
              <a:rPr lang="en-US" sz="1100" dirty="0" err="1"/>
              <a:t>melihat</a:t>
            </a:r>
            <a:r>
              <a:rPr lang="en-US" sz="1100" dirty="0"/>
              <a:t> dan </a:t>
            </a:r>
            <a:r>
              <a:rPr lang="en-US" sz="1100" dirty="0" err="1"/>
              <a:t>mereview</a:t>
            </a:r>
            <a:r>
              <a:rPr lang="en-US" sz="1100" dirty="0"/>
              <a:t> </a:t>
            </a:r>
            <a:r>
              <a:rPr lang="en-US" sz="1100" dirty="0" err="1"/>
              <a:t>kondisi</a:t>
            </a:r>
            <a:r>
              <a:rPr lang="en-US" sz="1100" dirty="0"/>
              <a:t> project </a:t>
            </a:r>
            <a:r>
              <a:rPr lang="en-US" sz="1100" dirty="0" err="1"/>
              <a:t>kita</a:t>
            </a:r>
            <a:r>
              <a:rPr lang="en-US" sz="1100" dirty="0"/>
              <a:t> pada commit </a:t>
            </a:r>
            <a:r>
              <a:rPr lang="en-US" sz="1100" dirty="0" err="1"/>
              <a:t>kedua</a:t>
            </a:r>
            <a:r>
              <a:rPr lang="en-US" sz="1100" dirty="0"/>
              <a:t>,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kembali</a:t>
            </a:r>
            <a:r>
              <a:rPr lang="en-US" sz="1100" dirty="0"/>
              <a:t> </a:t>
            </a:r>
            <a:r>
              <a:rPr lang="en-US" sz="1100" dirty="0" err="1"/>
              <a:t>lagi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kondisi</a:t>
            </a:r>
            <a:r>
              <a:rPr lang="en-US" sz="1100" dirty="0"/>
              <a:t> project </a:t>
            </a:r>
            <a:r>
              <a:rPr lang="en-US" sz="1100" dirty="0" err="1"/>
              <a:t>kita</a:t>
            </a:r>
            <a:r>
              <a:rPr lang="en-US" sz="1100" dirty="0"/>
              <a:t> yang </a:t>
            </a:r>
            <a:r>
              <a:rPr lang="en-US" sz="1100" dirty="0" err="1"/>
              <a:t>terbaru</a:t>
            </a:r>
            <a:r>
              <a:rPr lang="en-US" sz="1100" dirty="0"/>
              <a:t>,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menjalankan</a:t>
            </a:r>
            <a:r>
              <a:rPr lang="en-US" sz="1100" dirty="0"/>
              <a:t> command git </a:t>
            </a:r>
            <a:r>
              <a:rPr lang="en-US" sz="1100" dirty="0" err="1"/>
              <a:t>spasi</a:t>
            </a:r>
            <a:r>
              <a:rPr lang="en-US" sz="1100" dirty="0"/>
              <a:t> checkout </a:t>
            </a:r>
            <a:r>
              <a:rPr lang="en-US" sz="1100" dirty="0" err="1"/>
              <a:t>spasi</a:t>
            </a:r>
            <a:r>
              <a:rPr lang="en-US" sz="1100" dirty="0"/>
              <a:t> master.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0721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dirty="0"/>
              <a:t>ok </a:t>
            </a:r>
            <a:r>
              <a:rPr lang="en-US" sz="1100" b="0" dirty="0" err="1"/>
              <a:t>jadi</a:t>
            </a:r>
            <a:r>
              <a:rPr lang="en-US" sz="1100" b="0" dirty="0"/>
              <a:t> </a:t>
            </a:r>
            <a:r>
              <a:rPr lang="en-US" sz="1100" b="0" dirty="0" err="1"/>
              <a:t>ini</a:t>
            </a:r>
            <a:r>
              <a:rPr lang="en-US" sz="1100" b="0" dirty="0"/>
              <a:t> </a:t>
            </a:r>
            <a:r>
              <a:rPr lang="en-US" sz="1100" b="0" dirty="0" err="1"/>
              <a:t>adalah</a:t>
            </a:r>
            <a:r>
              <a:rPr lang="en-US" sz="1100" b="0" dirty="0"/>
              <a:t> command yang </a:t>
            </a:r>
            <a:r>
              <a:rPr lang="en-US" sz="1100" b="0" dirty="0" err="1"/>
              <a:t>akan</a:t>
            </a:r>
            <a:r>
              <a:rPr lang="en-US" sz="1100" b="0" dirty="0"/>
              <a:t> </a:t>
            </a:r>
            <a:r>
              <a:rPr lang="en-US" sz="1100" b="0" dirty="0" err="1"/>
              <a:t>kita</a:t>
            </a:r>
            <a:r>
              <a:rPr lang="en-US" sz="1100" b="0" dirty="0"/>
              <a:t> </a:t>
            </a:r>
            <a:r>
              <a:rPr lang="en-US" sz="1100" b="0" dirty="0" err="1"/>
              <a:t>gunakan</a:t>
            </a:r>
            <a:r>
              <a:rPr lang="en-US" sz="1100" b="0" dirty="0"/>
              <a:t> </a:t>
            </a:r>
            <a:r>
              <a:rPr lang="en-US" sz="1100" b="0" dirty="0" err="1"/>
              <a:t>untuk</a:t>
            </a:r>
            <a:r>
              <a:rPr lang="en-US" sz="1100" b="0" dirty="0"/>
              <a:t> </a:t>
            </a:r>
            <a:r>
              <a:rPr lang="en-US" sz="1100" b="0" dirty="0" err="1"/>
              <a:t>dapat</a:t>
            </a:r>
            <a:r>
              <a:rPr lang="en-US" sz="1100" b="0" dirty="0"/>
              <a:t> </a:t>
            </a:r>
            <a:r>
              <a:rPr lang="en-US" sz="1100" b="0" dirty="0" err="1"/>
              <a:t>mereview</a:t>
            </a:r>
            <a:r>
              <a:rPr lang="en-US" sz="1100" b="0" dirty="0"/>
              <a:t> dan </a:t>
            </a:r>
            <a:r>
              <a:rPr lang="en-US" sz="1100" b="0" dirty="0" err="1"/>
              <a:t>mengunjungi</a:t>
            </a:r>
            <a:r>
              <a:rPr lang="en-US" sz="1100" b="0" dirty="0"/>
              <a:t> </a:t>
            </a:r>
            <a:r>
              <a:rPr lang="en-US" sz="1100" b="0" dirty="0" err="1"/>
              <a:t>kembali</a:t>
            </a:r>
            <a:r>
              <a:rPr lang="en-US" sz="1100" b="0" dirty="0"/>
              <a:t> </a:t>
            </a:r>
            <a:r>
              <a:rPr lang="en-US" sz="1100" b="0" dirty="0" err="1"/>
              <a:t>suatu</a:t>
            </a:r>
            <a:r>
              <a:rPr lang="en-US" sz="1100" b="0" dirty="0"/>
              <a:t> commit yang </a:t>
            </a:r>
            <a:r>
              <a:rPr lang="en-US" sz="1100" b="0" dirty="0" err="1"/>
              <a:t>ada</a:t>
            </a:r>
            <a:r>
              <a:rPr lang="en-US" sz="1100" b="0" dirty="0"/>
              <a:t> </a:t>
            </a:r>
            <a:r>
              <a:rPr lang="en-US" sz="1100" b="0" dirty="0" err="1"/>
              <a:t>dalam</a:t>
            </a:r>
            <a:r>
              <a:rPr lang="en-US" sz="1100" b="0" dirty="0"/>
              <a:t> history commit </a:t>
            </a:r>
            <a:r>
              <a:rPr lang="en-US" sz="1100" b="0" dirty="0" err="1"/>
              <a:t>dari</a:t>
            </a:r>
            <a:r>
              <a:rPr lang="en-US" sz="1100" b="0" dirty="0"/>
              <a:t> repository </a:t>
            </a:r>
            <a:r>
              <a:rPr lang="en-US" sz="1100" b="0" dirty="0" err="1"/>
              <a:t>kita</a:t>
            </a:r>
            <a:r>
              <a:rPr lang="en-US" sz="1100" b="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dirty="0"/>
              <a:t>Mari </a:t>
            </a:r>
            <a:r>
              <a:rPr lang="en-US" sz="1100" b="0" dirty="0" err="1"/>
              <a:t>sekarang</a:t>
            </a:r>
            <a:r>
              <a:rPr lang="en-US" sz="1100" b="0" dirty="0"/>
              <a:t> </a:t>
            </a:r>
            <a:r>
              <a:rPr lang="en-US" sz="1100" b="0" dirty="0" err="1"/>
              <a:t>langsung</a:t>
            </a:r>
            <a:r>
              <a:rPr lang="en-US" sz="1100" b="0" dirty="0"/>
              <a:t> </a:t>
            </a:r>
            <a:r>
              <a:rPr lang="en-US" sz="1100" b="0" dirty="0" err="1"/>
              <a:t>saja</a:t>
            </a:r>
            <a:r>
              <a:rPr lang="en-US" sz="1100" b="0" dirty="0"/>
              <a:t> </a:t>
            </a:r>
            <a:r>
              <a:rPr lang="en-US" sz="1100" b="0" dirty="0" err="1"/>
              <a:t>kita</a:t>
            </a:r>
            <a:r>
              <a:rPr lang="en-US" sz="1100" b="0" dirty="0"/>
              <a:t> </a:t>
            </a:r>
            <a:r>
              <a:rPr lang="en-US" sz="1100" b="0" dirty="0" err="1"/>
              <a:t>praktikkan</a:t>
            </a:r>
            <a:r>
              <a:rPr lang="en-US" sz="1100" b="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1" dirty="0"/>
              <a:t>(Live Code: Checkout)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59831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dk1"/>
                </a:solidFill>
              </a:rPr>
              <a:t>Ok </a:t>
            </a:r>
            <a:r>
              <a:rPr lang="en-US" sz="1100" dirty="0" err="1">
                <a:solidFill>
                  <a:schemeClr val="dk1"/>
                </a:solidFill>
              </a:rPr>
              <a:t>sekarang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kita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akan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membahas</a:t>
            </a:r>
            <a:r>
              <a:rPr lang="en-US" sz="1100" dirty="0">
                <a:solidFill>
                  <a:schemeClr val="dk1"/>
                </a:solidFill>
              </a:rPr>
              <a:t> command git revert.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chemeClr val="dk1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dk1"/>
                </a:solidFill>
              </a:rPr>
              <a:t>git revert </a:t>
            </a:r>
            <a:r>
              <a:rPr lang="en-US" sz="1100" dirty="0" err="1">
                <a:solidFill>
                  <a:schemeClr val="dk1"/>
                </a:solidFill>
              </a:rPr>
              <a:t>adalah</a:t>
            </a:r>
            <a:r>
              <a:rPr lang="en-US" sz="1100" dirty="0">
                <a:solidFill>
                  <a:schemeClr val="dk1"/>
                </a:solidFill>
              </a:rPr>
              <a:t> command </a:t>
            </a:r>
            <a:r>
              <a:rPr lang="en-US" sz="1100" dirty="0"/>
              <a:t>yang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gunakan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membatalkan</a:t>
            </a:r>
            <a:r>
              <a:rPr lang="en-US" sz="1100" dirty="0"/>
              <a:t> </a:t>
            </a:r>
            <a:r>
              <a:rPr lang="en-US" sz="1100" dirty="0" err="1"/>
              <a:t>perubahan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suatu</a:t>
            </a:r>
            <a:r>
              <a:rPr lang="en-US" sz="1100" dirty="0"/>
              <a:t> commit </a:t>
            </a:r>
            <a:r>
              <a:rPr lang="en-US" sz="1100" dirty="0" err="1"/>
              <a:t>tertentu</a:t>
            </a:r>
            <a:r>
              <a:rPr lang="en-US" sz="1100" dirty="0"/>
              <a:t>.</a:t>
            </a:r>
            <a:endParaRPr lang="en-US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Misalkan</a:t>
            </a:r>
            <a:r>
              <a:rPr lang="en-US" sz="1100" dirty="0"/>
              <a:t> </a:t>
            </a:r>
            <a:r>
              <a:rPr lang="en-US" sz="1100" dirty="0" err="1"/>
              <a:t>saja</a:t>
            </a:r>
            <a:r>
              <a:rPr lang="en-US" sz="1100" dirty="0"/>
              <a:t> </a:t>
            </a:r>
            <a:r>
              <a:rPr lang="en-US" sz="1100" dirty="0" err="1"/>
              <a:t>sekarang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ingin</a:t>
            </a:r>
            <a:r>
              <a:rPr lang="en-US" sz="1100" dirty="0"/>
              <a:t> </a:t>
            </a:r>
            <a:r>
              <a:rPr lang="en-US" sz="1100" dirty="0" err="1"/>
              <a:t>membatalkan</a:t>
            </a:r>
            <a:r>
              <a:rPr lang="en-US" sz="1100" dirty="0"/>
              <a:t> </a:t>
            </a:r>
            <a:r>
              <a:rPr lang="en-US" sz="1100" dirty="0" err="1"/>
              <a:t>perubahan</a:t>
            </a:r>
            <a:r>
              <a:rPr lang="en-US" sz="1100" dirty="0"/>
              <a:t> yang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lakukan</a:t>
            </a:r>
            <a:r>
              <a:rPr lang="en-US" sz="1100" dirty="0"/>
              <a:t> pada commit </a:t>
            </a:r>
            <a:r>
              <a:rPr lang="en-US" sz="1100" dirty="0" err="1"/>
              <a:t>ketiga</a:t>
            </a:r>
            <a:r>
              <a:rPr lang="en-US" sz="1100" dirty="0"/>
              <a:t>,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command git </a:t>
            </a:r>
            <a:r>
              <a:rPr lang="en-US" sz="1100" dirty="0" err="1"/>
              <a:t>spasi</a:t>
            </a:r>
            <a:r>
              <a:rPr lang="en-US" sz="1100" dirty="0"/>
              <a:t> revert </a:t>
            </a:r>
            <a:r>
              <a:rPr lang="en-US" sz="1100" dirty="0" err="1"/>
              <a:t>spasi</a:t>
            </a:r>
            <a:r>
              <a:rPr lang="en-US" sz="1100" dirty="0"/>
              <a:t> commit id </a:t>
            </a:r>
            <a:r>
              <a:rPr lang="en-US" sz="1100" dirty="0" err="1"/>
              <a:t>dari</a:t>
            </a:r>
            <a:r>
              <a:rPr lang="en-US" sz="1100" dirty="0"/>
              <a:t> commit </a:t>
            </a:r>
            <a:r>
              <a:rPr lang="en-US" sz="1100" dirty="0" err="1"/>
              <a:t>ketiga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melakukannya</a:t>
            </a:r>
            <a:r>
              <a:rPr lang="en-US" sz="1100" dirty="0"/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Jadi </a:t>
            </a:r>
            <a:r>
              <a:rPr lang="en-US" sz="1100" dirty="0" err="1"/>
              <a:t>sebagai</a:t>
            </a:r>
            <a:r>
              <a:rPr lang="en-US" sz="1100" dirty="0"/>
              <a:t> </a:t>
            </a:r>
            <a:r>
              <a:rPr lang="en-US" sz="1100" dirty="0" err="1"/>
              <a:t>contoh</a:t>
            </a:r>
            <a:r>
              <a:rPr lang="en-US" sz="1100" dirty="0"/>
              <a:t>, </a:t>
            </a:r>
            <a:r>
              <a:rPr lang="en-US" sz="1100" dirty="0" err="1"/>
              <a:t>bila</a:t>
            </a:r>
            <a:r>
              <a:rPr lang="en-US" sz="1100" dirty="0"/>
              <a:t> commit id </a:t>
            </a:r>
            <a:r>
              <a:rPr lang="en-US" sz="1100" dirty="0" err="1"/>
              <a:t>dari</a:t>
            </a:r>
            <a:r>
              <a:rPr lang="en-US" sz="1100" dirty="0"/>
              <a:t> commit </a:t>
            </a:r>
            <a:r>
              <a:rPr lang="en-US" sz="1100" dirty="0" err="1"/>
              <a:t>ketiga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03, </a:t>
            </a:r>
            <a:r>
              <a:rPr lang="en-US" sz="1100" dirty="0" err="1"/>
              <a:t>maka</a:t>
            </a:r>
            <a:r>
              <a:rPr lang="en-US" sz="1100" dirty="0"/>
              <a:t> command yang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jalankan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git </a:t>
            </a:r>
            <a:r>
              <a:rPr lang="en-US" sz="1100" dirty="0" err="1"/>
              <a:t>spasi</a:t>
            </a:r>
            <a:r>
              <a:rPr lang="en-US" sz="1100" dirty="0"/>
              <a:t> revert </a:t>
            </a:r>
            <a:r>
              <a:rPr lang="en-US" sz="1100" dirty="0" err="1"/>
              <a:t>spasi</a:t>
            </a:r>
            <a:r>
              <a:rPr lang="en-US" sz="1100" dirty="0"/>
              <a:t> 03.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 err="1"/>
              <a:t>Bagusnya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command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walaupun</a:t>
            </a:r>
            <a:r>
              <a:rPr lang="en-US" sz="1100" dirty="0"/>
              <a:t> </a:t>
            </a:r>
            <a:r>
              <a:rPr lang="en-US" sz="1100" dirty="0" err="1"/>
              <a:t>perubahan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commit </a:t>
            </a:r>
            <a:r>
              <a:rPr lang="en-US" sz="1100" dirty="0" err="1"/>
              <a:t>ketiga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batalkan</a:t>
            </a:r>
            <a:r>
              <a:rPr lang="en-US" sz="1100" dirty="0"/>
              <a:t>, history commit </a:t>
            </a:r>
            <a:r>
              <a:rPr lang="en-US" sz="1100" dirty="0" err="1"/>
              <a:t>ketiga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masih</a:t>
            </a:r>
            <a:r>
              <a:rPr lang="en-US" sz="1100" dirty="0"/>
              <a:t> </a:t>
            </a:r>
            <a:r>
              <a:rPr lang="en-US" sz="1100" dirty="0" err="1"/>
              <a:t>tetap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 dan </a:t>
            </a:r>
            <a:r>
              <a:rPr lang="en-US" sz="1100" dirty="0" err="1"/>
              <a:t>masih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lihat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command git checkout. Karena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saja</a:t>
            </a:r>
            <a:r>
              <a:rPr lang="en-US" sz="1100" dirty="0"/>
              <a:t> </a:t>
            </a: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depannya</a:t>
            </a:r>
            <a:r>
              <a:rPr lang="en-US" sz="1100" dirty="0"/>
              <a:t> </a:t>
            </a:r>
            <a:r>
              <a:rPr lang="en-US" sz="1100" dirty="0" err="1"/>
              <a:t>perubahan</a:t>
            </a:r>
            <a:r>
              <a:rPr lang="en-US" sz="1100" dirty="0"/>
              <a:t> yang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lakukan</a:t>
            </a:r>
            <a:r>
              <a:rPr lang="en-US" sz="1100" dirty="0"/>
              <a:t> </a:t>
            </a:r>
            <a:r>
              <a:rPr lang="en-US" sz="1100" dirty="0" err="1"/>
              <a:t>dicommit</a:t>
            </a:r>
            <a:r>
              <a:rPr lang="en-US" sz="1100" dirty="0"/>
              <a:t> </a:t>
            </a:r>
            <a:r>
              <a:rPr lang="en-US" sz="1100" dirty="0" err="1"/>
              <a:t>ketiga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Kembali </a:t>
            </a:r>
            <a:r>
              <a:rPr lang="en-US" sz="1100" dirty="0" err="1"/>
              <a:t>lagi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butuhkan</a:t>
            </a:r>
            <a:r>
              <a:rPr lang="en-US" sz="1100" dirty="0"/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/>
              <a:t>Jadi yang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lakukan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commit </a:t>
            </a:r>
            <a:r>
              <a:rPr lang="en-US" sz="1100" dirty="0" err="1"/>
              <a:t>baru</a:t>
            </a:r>
            <a:r>
              <a:rPr lang="en-US" sz="1100" dirty="0"/>
              <a:t> yang </a:t>
            </a:r>
            <a:r>
              <a:rPr lang="en-US" sz="1100" dirty="0" err="1"/>
              <a:t>menandakan</a:t>
            </a:r>
            <a:r>
              <a:rPr lang="en-US" sz="1100" dirty="0"/>
              <a:t> </a:t>
            </a:r>
            <a:r>
              <a:rPr lang="en-US" sz="1100" dirty="0" err="1"/>
              <a:t>bahwa</a:t>
            </a:r>
            <a:r>
              <a:rPr lang="en-US" sz="1100" dirty="0"/>
              <a:t> commit </a:t>
            </a:r>
            <a:r>
              <a:rPr lang="en-US" sz="1100" dirty="0" err="1"/>
              <a:t>ketiga</a:t>
            </a:r>
            <a:r>
              <a:rPr lang="en-US" sz="1100" dirty="0"/>
              <a:t> </a:t>
            </a:r>
            <a:r>
              <a:rPr lang="en-US" sz="1100" dirty="0" err="1"/>
              <a:t>telah</a:t>
            </a:r>
            <a:r>
              <a:rPr lang="en-US" sz="1100" dirty="0"/>
              <a:t> </a:t>
            </a:r>
            <a:r>
              <a:rPr lang="en-US" sz="1100" dirty="0" err="1"/>
              <a:t>dibatalkan</a:t>
            </a:r>
            <a:r>
              <a:rPr lang="en-US" sz="1100" dirty="0"/>
              <a:t> </a:t>
            </a:r>
            <a:r>
              <a:rPr lang="en-US" sz="1100" dirty="0" err="1"/>
              <a:t>perubahannya</a:t>
            </a:r>
            <a:r>
              <a:rPr lang="en-US" sz="1100" dirty="0"/>
              <a:t>, </a:t>
            </a:r>
            <a:r>
              <a:rPr lang="en-US" sz="1100" dirty="0" err="1"/>
              <a:t>namun</a:t>
            </a:r>
            <a:r>
              <a:rPr lang="en-US" sz="1100" dirty="0"/>
              <a:t> </a:t>
            </a:r>
            <a:r>
              <a:rPr lang="en-US" sz="1100" dirty="0" err="1"/>
              <a:t>commitnya</a:t>
            </a:r>
            <a:r>
              <a:rPr lang="en-US" sz="1100" dirty="0"/>
              <a:t> </a:t>
            </a:r>
            <a:r>
              <a:rPr lang="en-US" sz="1100" dirty="0" err="1"/>
              <a:t>masih</a:t>
            </a:r>
            <a:r>
              <a:rPr lang="en-US" sz="1100" dirty="0"/>
              <a:t> </a:t>
            </a:r>
            <a:r>
              <a:rPr lang="en-US" sz="1100" dirty="0" err="1"/>
              <a:t>tersimpan</a:t>
            </a:r>
            <a:r>
              <a:rPr lang="en-US" sz="1100" dirty="0"/>
              <a:t>. Jadi </a:t>
            </a:r>
            <a:r>
              <a:rPr lang="en-US" sz="1100" dirty="0" err="1"/>
              <a:t>kembali</a:t>
            </a:r>
            <a:r>
              <a:rPr lang="en-US" sz="1100" dirty="0"/>
              <a:t> </a:t>
            </a:r>
            <a:r>
              <a:rPr lang="en-US" sz="1100" dirty="0" err="1"/>
              <a:t>lagi</a:t>
            </a:r>
            <a:r>
              <a:rPr lang="en-US" sz="1100" dirty="0"/>
              <a:t>, </a:t>
            </a:r>
            <a:r>
              <a:rPr lang="en-US" sz="1100" dirty="0" err="1"/>
              <a:t>hanya</a:t>
            </a:r>
            <a:r>
              <a:rPr lang="en-US" sz="1100" dirty="0"/>
              <a:t> </a:t>
            </a:r>
            <a:r>
              <a:rPr lang="en-US" sz="1100" dirty="0" err="1"/>
              <a:t>perubahannya</a:t>
            </a:r>
            <a:r>
              <a:rPr lang="en-US" sz="1100" dirty="0"/>
              <a:t> yang </a:t>
            </a:r>
            <a:r>
              <a:rPr lang="en-US" sz="1100" dirty="0" err="1"/>
              <a:t>dibatalkan</a:t>
            </a:r>
            <a:r>
              <a:rPr lang="en-US" sz="1100" dirty="0"/>
              <a:t>/</a:t>
            </a:r>
            <a:r>
              <a:rPr lang="en-US" sz="1100" dirty="0" err="1"/>
              <a:t>dihapus</a:t>
            </a:r>
            <a:r>
              <a:rPr lang="en-US" sz="1100" dirty="0"/>
              <a:t>, </a:t>
            </a:r>
            <a:r>
              <a:rPr lang="en-US" sz="1100" dirty="0" err="1"/>
              <a:t>tetapi</a:t>
            </a:r>
            <a:r>
              <a:rPr lang="en-US" sz="1100" dirty="0"/>
              <a:t> </a:t>
            </a:r>
            <a:r>
              <a:rPr lang="en-US" sz="1100" dirty="0" err="1"/>
              <a:t>catatan</a:t>
            </a:r>
            <a:r>
              <a:rPr lang="en-US" sz="1100" dirty="0"/>
              <a:t> </a:t>
            </a:r>
            <a:r>
              <a:rPr lang="en-US" sz="1100" dirty="0" err="1"/>
              <a:t>commitnya</a:t>
            </a:r>
            <a:r>
              <a:rPr lang="en-US" sz="1100" dirty="0"/>
              <a:t> </a:t>
            </a:r>
            <a:r>
              <a:rPr lang="en-US" sz="1100" dirty="0" err="1"/>
              <a:t>masih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tetap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. Karena </a:t>
            </a:r>
            <a:r>
              <a:rPr lang="en-US" sz="1100" dirty="0" err="1"/>
              <a:t>nantinya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 </a:t>
            </a:r>
            <a:r>
              <a:rPr lang="en-US" sz="1100" dirty="0" err="1"/>
              <a:t>perintah</a:t>
            </a:r>
            <a:r>
              <a:rPr lang="en-US" sz="1100" dirty="0"/>
              <a:t> yang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membatalkan</a:t>
            </a:r>
            <a:r>
              <a:rPr lang="en-US" sz="1100" dirty="0"/>
              <a:t> </a:t>
            </a:r>
            <a:r>
              <a:rPr lang="en-US" sz="1100" dirty="0" err="1"/>
              <a:t>perubahan</a:t>
            </a:r>
            <a:r>
              <a:rPr lang="en-US" sz="1100" dirty="0"/>
              <a:t> </a:t>
            </a:r>
            <a:r>
              <a:rPr lang="en-US" sz="1100" dirty="0" err="1"/>
              <a:t>sekaligus</a:t>
            </a:r>
            <a:r>
              <a:rPr lang="en-US" sz="1100" dirty="0"/>
              <a:t> </a:t>
            </a:r>
            <a:r>
              <a:rPr lang="en-US" sz="1100" dirty="0" err="1"/>
              <a:t>menghapus</a:t>
            </a:r>
            <a:r>
              <a:rPr lang="en-US" sz="1100" dirty="0"/>
              <a:t> </a:t>
            </a:r>
            <a:r>
              <a:rPr lang="en-US" sz="1100" dirty="0" err="1"/>
              <a:t>commitnya</a:t>
            </a:r>
            <a:r>
              <a:rPr lang="en-US" sz="1100" dirty="0"/>
              <a:t>, yang mana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bahas</a:t>
            </a:r>
            <a:r>
              <a:rPr lang="en-US" sz="1100" dirty="0"/>
              <a:t> </a:t>
            </a:r>
            <a:r>
              <a:rPr lang="en-US" sz="1100" dirty="0" err="1"/>
              <a:t>setelah</a:t>
            </a:r>
            <a:r>
              <a:rPr lang="en-US" sz="1100" dirty="0"/>
              <a:t> git revert </a:t>
            </a:r>
            <a:r>
              <a:rPr lang="en-US" sz="1100" dirty="0" err="1"/>
              <a:t>ini</a:t>
            </a:r>
            <a:r>
              <a:rPr lang="en-US" sz="1100" dirty="0"/>
              <a:t>. 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2687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dirty="0"/>
              <a:t>ok </a:t>
            </a:r>
            <a:r>
              <a:rPr lang="en-US" sz="1100" b="0" dirty="0" err="1"/>
              <a:t>jadi</a:t>
            </a:r>
            <a:r>
              <a:rPr lang="en-US" sz="1100" b="0" dirty="0"/>
              <a:t> </a:t>
            </a:r>
            <a:r>
              <a:rPr lang="en-US" sz="1100" b="0" dirty="0" err="1"/>
              <a:t>ini</a:t>
            </a:r>
            <a:r>
              <a:rPr lang="en-US" sz="1100" b="0" dirty="0"/>
              <a:t> </a:t>
            </a:r>
            <a:r>
              <a:rPr lang="en-US" sz="1100" b="0" dirty="0" err="1"/>
              <a:t>adalah</a:t>
            </a:r>
            <a:r>
              <a:rPr lang="en-US" sz="1100" b="0" dirty="0"/>
              <a:t> command yang </a:t>
            </a:r>
            <a:r>
              <a:rPr lang="en-US" sz="1100" b="0" dirty="0" err="1"/>
              <a:t>akan</a:t>
            </a:r>
            <a:r>
              <a:rPr lang="en-US" sz="1100" b="0" dirty="0"/>
              <a:t> </a:t>
            </a:r>
            <a:r>
              <a:rPr lang="en-US" sz="1100" b="0" dirty="0" err="1"/>
              <a:t>kita</a:t>
            </a:r>
            <a:r>
              <a:rPr lang="en-US" sz="1100" b="0" dirty="0"/>
              <a:t> </a:t>
            </a:r>
            <a:r>
              <a:rPr lang="en-US" sz="1100" b="0" dirty="0" err="1"/>
              <a:t>gunakan</a:t>
            </a:r>
            <a:r>
              <a:rPr lang="en-US" sz="1100" b="0" dirty="0"/>
              <a:t> </a:t>
            </a:r>
            <a:r>
              <a:rPr lang="en-US" sz="1100" b="0" dirty="0" err="1"/>
              <a:t>untuk</a:t>
            </a:r>
            <a:r>
              <a:rPr lang="en-US" sz="1100" b="0" dirty="0"/>
              <a:t> </a:t>
            </a:r>
            <a:r>
              <a:rPr lang="en-US" sz="1100" b="0" dirty="0" err="1"/>
              <a:t>dapat</a:t>
            </a:r>
            <a:r>
              <a:rPr lang="en-US" sz="1100" b="0" dirty="0"/>
              <a:t> </a:t>
            </a:r>
            <a:r>
              <a:rPr lang="en-US" sz="1100" dirty="0" err="1"/>
              <a:t>membatalkan</a:t>
            </a:r>
            <a:r>
              <a:rPr lang="en-US" sz="1100" dirty="0"/>
              <a:t> </a:t>
            </a:r>
            <a:r>
              <a:rPr lang="en-US" sz="1100" dirty="0" err="1"/>
              <a:t>perubahan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suatu</a:t>
            </a:r>
            <a:r>
              <a:rPr lang="en-US" sz="1100" dirty="0"/>
              <a:t> commit </a:t>
            </a:r>
            <a:r>
              <a:rPr lang="en-US" sz="1100" dirty="0" err="1"/>
              <a:t>tertentu</a:t>
            </a:r>
            <a:r>
              <a:rPr lang="en-US" sz="1100" dirty="0"/>
              <a:t> </a:t>
            </a:r>
            <a:r>
              <a:rPr lang="en-US" sz="1100" b="0" dirty="0"/>
              <a:t>pada repository </a:t>
            </a:r>
            <a:r>
              <a:rPr lang="en-US" sz="1100" b="0" dirty="0" err="1"/>
              <a:t>kita</a:t>
            </a:r>
            <a:r>
              <a:rPr lang="en-US" sz="1100" b="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dirty="0"/>
              <a:t>Mari </a:t>
            </a:r>
            <a:r>
              <a:rPr lang="en-US" sz="1100" b="0" dirty="0" err="1"/>
              <a:t>sekarang</a:t>
            </a:r>
            <a:r>
              <a:rPr lang="en-US" sz="1100" b="0" dirty="0"/>
              <a:t> </a:t>
            </a:r>
            <a:r>
              <a:rPr lang="en-US" sz="1100" b="0" dirty="0" err="1"/>
              <a:t>langsung</a:t>
            </a:r>
            <a:r>
              <a:rPr lang="en-US" sz="1100" b="0" dirty="0"/>
              <a:t> </a:t>
            </a:r>
            <a:r>
              <a:rPr lang="en-US" sz="1100" b="0" dirty="0" err="1"/>
              <a:t>saja</a:t>
            </a:r>
            <a:r>
              <a:rPr lang="en-US" sz="1100" b="0" dirty="0"/>
              <a:t> </a:t>
            </a:r>
            <a:r>
              <a:rPr lang="en-US" sz="1100" b="0" dirty="0" err="1"/>
              <a:t>kita</a:t>
            </a:r>
            <a:r>
              <a:rPr lang="en-US" sz="1100" b="0" dirty="0"/>
              <a:t> </a:t>
            </a:r>
            <a:r>
              <a:rPr lang="en-US" sz="1100" b="0" dirty="0" err="1"/>
              <a:t>praktikkan</a:t>
            </a:r>
            <a:r>
              <a:rPr lang="en-US" sz="1100" b="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1" dirty="0"/>
              <a:t>(Live Code: Revert)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2027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dk1"/>
                </a:solidFill>
              </a:rPr>
              <a:t>Ok </a:t>
            </a:r>
            <a:r>
              <a:rPr lang="en-US" sz="1100" dirty="0" err="1">
                <a:solidFill>
                  <a:schemeClr val="dk1"/>
                </a:solidFill>
              </a:rPr>
              <a:t>sekarang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kita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akan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membahas</a:t>
            </a:r>
            <a:r>
              <a:rPr lang="en-US" sz="1100" dirty="0">
                <a:solidFill>
                  <a:schemeClr val="dk1"/>
                </a:solidFill>
              </a:rPr>
              <a:t> command git reset. </a:t>
            </a:r>
          </a:p>
          <a:p>
            <a:pPr marL="158750" indent="0">
              <a:buNone/>
            </a:pPr>
            <a:endParaRPr lang="en-ID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dk1"/>
                </a:solidFill>
              </a:rPr>
              <a:t>git reset </a:t>
            </a:r>
            <a:r>
              <a:rPr lang="en-US" sz="1100" dirty="0" err="1">
                <a:solidFill>
                  <a:schemeClr val="dk1"/>
                </a:solidFill>
              </a:rPr>
              <a:t>adalah</a:t>
            </a:r>
            <a:r>
              <a:rPr lang="en-US" sz="1100" dirty="0">
                <a:solidFill>
                  <a:schemeClr val="dk1"/>
                </a:solidFill>
              </a:rPr>
              <a:t> command </a:t>
            </a:r>
            <a:r>
              <a:rPr lang="en-US" sz="1100" dirty="0"/>
              <a:t>yang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gunakan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menghapus</a:t>
            </a:r>
            <a:r>
              <a:rPr lang="en-US" sz="1100" dirty="0"/>
              <a:t> commit yang </a:t>
            </a:r>
            <a:r>
              <a:rPr lang="en-US" sz="1100" dirty="0" err="1"/>
              <a:t>pernah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lakukan</a:t>
            </a:r>
            <a:r>
              <a:rPr lang="en-US" sz="110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Misalkan</a:t>
            </a:r>
            <a:r>
              <a:rPr lang="en-US" sz="1100" dirty="0"/>
              <a:t> </a:t>
            </a:r>
            <a:r>
              <a:rPr lang="en-US" sz="1100" dirty="0" err="1"/>
              <a:t>saja</a:t>
            </a:r>
            <a:r>
              <a:rPr lang="en-US" sz="1100" dirty="0"/>
              <a:t> pada </a:t>
            </a:r>
            <a:r>
              <a:rPr lang="en-US" sz="1100" dirty="0" err="1"/>
              <a:t>contoh</a:t>
            </a:r>
            <a:r>
              <a:rPr lang="en-US" sz="1100" dirty="0"/>
              <a:t> kali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ingin</a:t>
            </a:r>
            <a:r>
              <a:rPr lang="en-US" sz="1100" dirty="0"/>
              <a:t> </a:t>
            </a:r>
            <a:r>
              <a:rPr lang="en-US" sz="1100" dirty="0" err="1"/>
              <a:t>menghapus</a:t>
            </a:r>
            <a:r>
              <a:rPr lang="en-US" sz="1100" dirty="0"/>
              <a:t> </a:t>
            </a:r>
            <a:r>
              <a:rPr lang="en-US" sz="1100" dirty="0" err="1"/>
              <a:t>semua</a:t>
            </a:r>
            <a:r>
              <a:rPr lang="en-US" sz="1100" dirty="0"/>
              <a:t> commit yang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lakukan</a:t>
            </a:r>
            <a:r>
              <a:rPr lang="en-US" sz="1100" dirty="0"/>
              <a:t> </a:t>
            </a:r>
            <a:r>
              <a:rPr lang="en-US" sz="1100" dirty="0" err="1"/>
              <a:t>setelah</a:t>
            </a:r>
            <a:r>
              <a:rPr lang="en-US" sz="1100" dirty="0"/>
              <a:t> commit </a:t>
            </a:r>
            <a:r>
              <a:rPr lang="en-US" sz="1100" dirty="0" err="1"/>
              <a:t>kedua</a:t>
            </a:r>
            <a:r>
              <a:rPr lang="en-US" sz="1100" dirty="0"/>
              <a:t>, </a:t>
            </a:r>
            <a:r>
              <a:rPr lang="en-US" sz="1100" dirty="0" err="1"/>
              <a:t>maka</a:t>
            </a:r>
            <a:r>
              <a:rPr lang="en-US" sz="1100" dirty="0"/>
              <a:t> yang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lakukan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reset </a:t>
            </a:r>
            <a:r>
              <a:rPr lang="en-US" sz="1100" dirty="0" err="1"/>
              <a:t>ke</a:t>
            </a:r>
            <a:r>
              <a:rPr lang="en-US" sz="1100" dirty="0"/>
              <a:t> commit </a:t>
            </a:r>
            <a:r>
              <a:rPr lang="en-US" sz="1100" dirty="0" err="1"/>
              <a:t>kedua</a:t>
            </a:r>
            <a:r>
              <a:rPr lang="en-US" sz="1100" dirty="0"/>
              <a:t>,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kembali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commit </a:t>
            </a:r>
            <a:r>
              <a:rPr lang="en-US" sz="1100" dirty="0" err="1"/>
              <a:t>kedua</a:t>
            </a:r>
            <a:r>
              <a:rPr lang="en-US" sz="1100" dirty="0"/>
              <a:t>, </a:t>
            </a:r>
            <a:r>
              <a:rPr lang="en-US" sz="1100" dirty="0" err="1"/>
              <a:t>semua</a:t>
            </a:r>
            <a:r>
              <a:rPr lang="en-US" sz="1100" dirty="0"/>
              <a:t> commit </a:t>
            </a:r>
            <a:r>
              <a:rPr lang="en-US" sz="1100" dirty="0" err="1"/>
              <a:t>setelah</a:t>
            </a:r>
            <a:r>
              <a:rPr lang="en-US" sz="1100" dirty="0"/>
              <a:t> commit </a:t>
            </a:r>
            <a:r>
              <a:rPr lang="en-US" sz="1100" dirty="0" err="1"/>
              <a:t>kedua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dihapus</a:t>
            </a:r>
            <a:r>
              <a:rPr lang="en-US" sz="1100" dirty="0"/>
              <a:t>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Lalu, </a:t>
            </a:r>
            <a:r>
              <a:rPr lang="en-US" sz="1100" dirty="0" err="1"/>
              <a:t>bagaimana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perubahan</a:t>
            </a:r>
            <a:r>
              <a:rPr lang="en-US" sz="1100" dirty="0"/>
              <a:t> yang </a:t>
            </a:r>
            <a:r>
              <a:rPr lang="en-US" sz="1100" dirty="0" err="1"/>
              <a:t>dilakukan</a:t>
            </a:r>
            <a:r>
              <a:rPr lang="en-US" sz="1100" dirty="0"/>
              <a:t> pada commit - commit </a:t>
            </a:r>
            <a:r>
              <a:rPr lang="en-US" sz="1100" dirty="0" err="1"/>
              <a:t>tersebut</a:t>
            </a:r>
            <a:r>
              <a:rPr lang="en-US" sz="1100" dirty="0"/>
              <a:t> ? </a:t>
            </a:r>
            <a:r>
              <a:rPr lang="en-US" sz="1100" dirty="0" err="1"/>
              <a:t>apakah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ikut</a:t>
            </a:r>
            <a:r>
              <a:rPr lang="en-US" sz="1100" dirty="0"/>
              <a:t> </a:t>
            </a:r>
            <a:r>
              <a:rPr lang="en-US" sz="1100" dirty="0" err="1"/>
              <a:t>terbatalkan</a:t>
            </a:r>
            <a:r>
              <a:rPr lang="en-US" sz="1100" dirty="0"/>
              <a:t>/</a:t>
            </a:r>
            <a:r>
              <a:rPr lang="en-US" sz="1100" dirty="0" err="1"/>
              <a:t>terhapus</a:t>
            </a:r>
            <a:r>
              <a:rPr lang="en-US" sz="1100" dirty="0"/>
              <a:t> juga? </a:t>
            </a:r>
            <a:r>
              <a:rPr lang="en-US" sz="1100" dirty="0" err="1"/>
              <a:t>mengenai</a:t>
            </a:r>
            <a:r>
              <a:rPr lang="en-US" sz="1100" dirty="0"/>
              <a:t> </a:t>
            </a:r>
            <a:r>
              <a:rPr lang="en-US" sz="1100" dirty="0" err="1"/>
              <a:t>hal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diberikan</a:t>
            </a:r>
            <a:r>
              <a:rPr lang="en-US" sz="1100" dirty="0"/>
              <a:t> </a:t>
            </a:r>
            <a:r>
              <a:rPr lang="en-US" sz="1100" dirty="0" err="1"/>
              <a:t>pilihan</a:t>
            </a:r>
            <a:r>
              <a:rPr lang="en-US" sz="1100" dirty="0"/>
              <a:t>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Saat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reset,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hanya</a:t>
            </a:r>
            <a:r>
              <a:rPr lang="en-US" sz="1100" dirty="0"/>
              <a:t> </a:t>
            </a:r>
            <a:r>
              <a:rPr lang="en-US" sz="1100" dirty="0" err="1"/>
              <a:t>menghapus</a:t>
            </a:r>
            <a:r>
              <a:rPr lang="en-US" sz="1100" dirty="0"/>
              <a:t> </a:t>
            </a:r>
            <a:r>
              <a:rPr lang="en-US" sz="1100" dirty="0" err="1"/>
              <a:t>commitnya</a:t>
            </a:r>
            <a:r>
              <a:rPr lang="en-US" sz="1100" dirty="0"/>
              <a:t> </a:t>
            </a:r>
            <a:r>
              <a:rPr lang="en-US" sz="1100" dirty="0" err="1"/>
              <a:t>saja</a:t>
            </a:r>
            <a:r>
              <a:rPr lang="en-US" sz="1100" dirty="0"/>
              <a:t>, </a:t>
            </a:r>
            <a:r>
              <a:rPr lang="en-US" sz="1100" dirty="0" err="1"/>
              <a:t>namun</a:t>
            </a:r>
            <a:r>
              <a:rPr lang="en-US" sz="1100" dirty="0"/>
              <a:t> </a:t>
            </a:r>
            <a:r>
              <a:rPr lang="en-US" sz="1100" dirty="0" err="1"/>
              <a:t>perubahan</a:t>
            </a:r>
            <a:r>
              <a:rPr lang="en-US" sz="1100" dirty="0"/>
              <a:t> pada commit </a:t>
            </a:r>
            <a:r>
              <a:rPr lang="en-US" sz="1100" dirty="0" err="1"/>
              <a:t>tersebut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tetap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,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sekaligus</a:t>
            </a:r>
            <a:r>
              <a:rPr lang="en-US" sz="1100" dirty="0"/>
              <a:t> </a:t>
            </a:r>
            <a:r>
              <a:rPr lang="en-US" sz="1100" dirty="0" err="1"/>
              <a:t>membatalkan</a:t>
            </a:r>
            <a:r>
              <a:rPr lang="en-US" sz="1100" dirty="0"/>
              <a:t> </a:t>
            </a:r>
            <a:r>
              <a:rPr lang="en-US" sz="1100" dirty="0" err="1"/>
              <a:t>perubahannya</a:t>
            </a:r>
            <a:r>
              <a:rPr lang="en-US" sz="1100" dirty="0"/>
              <a:t> juga.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Jadi, </a:t>
            </a: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hanya</a:t>
            </a:r>
            <a:r>
              <a:rPr lang="en-US" sz="1100" dirty="0"/>
              <a:t> </a:t>
            </a:r>
            <a:r>
              <a:rPr lang="en-US" sz="1100" dirty="0" err="1"/>
              <a:t>ingin</a:t>
            </a:r>
            <a:r>
              <a:rPr lang="en-US" sz="1100" dirty="0"/>
              <a:t> </a:t>
            </a:r>
            <a:r>
              <a:rPr lang="en-US" sz="1100" dirty="0" err="1"/>
              <a:t>menghapus</a:t>
            </a:r>
            <a:r>
              <a:rPr lang="en-US" sz="1100" dirty="0"/>
              <a:t> </a:t>
            </a:r>
            <a:r>
              <a:rPr lang="en-US" sz="1100" dirty="0" err="1"/>
              <a:t>commitnya</a:t>
            </a:r>
            <a:r>
              <a:rPr lang="en-US" sz="1100" dirty="0"/>
              <a:t> </a:t>
            </a:r>
            <a:r>
              <a:rPr lang="en-US" sz="1100" dirty="0" err="1"/>
              <a:t>saja</a:t>
            </a:r>
            <a:r>
              <a:rPr lang="en-US" sz="1100" dirty="0"/>
              <a:t>,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menjalankan</a:t>
            </a:r>
            <a:r>
              <a:rPr lang="en-US" sz="1100" dirty="0"/>
              <a:t> command git </a:t>
            </a:r>
            <a:r>
              <a:rPr lang="en-US" sz="1100" dirty="0" err="1"/>
              <a:t>spasi</a:t>
            </a:r>
            <a:r>
              <a:rPr lang="en-US" sz="1100" dirty="0"/>
              <a:t> reset </a:t>
            </a:r>
            <a:r>
              <a:rPr lang="en-US" sz="1100" dirty="0" err="1"/>
              <a:t>spasi</a:t>
            </a:r>
            <a:r>
              <a:rPr lang="en-US" sz="1100" dirty="0"/>
              <a:t> commit id, dan </a:t>
            </a:r>
            <a:r>
              <a:rPr lang="en-US" sz="1100" dirty="0" err="1"/>
              <a:t>bila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ingin</a:t>
            </a:r>
            <a:r>
              <a:rPr lang="en-US" sz="1100" dirty="0"/>
              <a:t> </a:t>
            </a:r>
            <a:r>
              <a:rPr lang="en-US" sz="1100" dirty="0" err="1"/>
              <a:t>membatalkan</a:t>
            </a:r>
            <a:r>
              <a:rPr lang="en-US" sz="1100" dirty="0"/>
              <a:t> </a:t>
            </a:r>
            <a:r>
              <a:rPr lang="en-US" sz="1100" dirty="0" err="1"/>
              <a:t>perubahannya</a:t>
            </a:r>
            <a:r>
              <a:rPr lang="en-US" sz="1100" dirty="0"/>
              <a:t> juga,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hanya</a:t>
            </a:r>
            <a:r>
              <a:rPr lang="en-US" sz="1100" dirty="0"/>
              <a:t> </a:t>
            </a:r>
            <a:r>
              <a:rPr lang="en-US" sz="1100" dirty="0" err="1"/>
              <a:t>perlu</a:t>
            </a:r>
            <a:r>
              <a:rPr lang="en-US" sz="1100" dirty="0"/>
              <a:t> </a:t>
            </a:r>
            <a:r>
              <a:rPr lang="en-US" sz="1100" dirty="0" err="1"/>
              <a:t>menambahkan</a:t>
            </a:r>
            <a:r>
              <a:rPr lang="en-US" sz="1100" dirty="0"/>
              <a:t> command </a:t>
            </a:r>
            <a:r>
              <a:rPr lang="en-US" sz="1100" dirty="0" err="1"/>
              <a:t>argumen</a:t>
            </a:r>
            <a:r>
              <a:rPr lang="en-US" sz="1100" dirty="0"/>
              <a:t> --hard </a:t>
            </a:r>
            <a:r>
              <a:rPr lang="en-US" sz="1100" dirty="0" err="1"/>
              <a:t>setelah</a:t>
            </a:r>
            <a:r>
              <a:rPr lang="en-US" sz="1100" dirty="0"/>
              <a:t> commit </a:t>
            </a:r>
            <a:r>
              <a:rPr lang="en-US" sz="1100" dirty="0" err="1"/>
              <a:t>idnya</a:t>
            </a:r>
            <a:r>
              <a:rPr lang="en-US" sz="110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5891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dirty="0"/>
              <a:t>ok </a:t>
            </a:r>
            <a:r>
              <a:rPr lang="en-US" sz="1100" b="0" dirty="0" err="1"/>
              <a:t>jadi</a:t>
            </a:r>
            <a:r>
              <a:rPr lang="en-US" sz="1100" b="0" dirty="0"/>
              <a:t> </a:t>
            </a:r>
            <a:r>
              <a:rPr lang="en-US" sz="1100" b="0" dirty="0" err="1"/>
              <a:t>ini</a:t>
            </a:r>
            <a:r>
              <a:rPr lang="en-US" sz="1100" b="0" dirty="0"/>
              <a:t> </a:t>
            </a:r>
            <a:r>
              <a:rPr lang="en-US" sz="1100" b="0" dirty="0" err="1"/>
              <a:t>adalah</a:t>
            </a:r>
            <a:r>
              <a:rPr lang="en-US" sz="1100" b="0" dirty="0"/>
              <a:t> command yang </a:t>
            </a:r>
            <a:r>
              <a:rPr lang="en-US" sz="1100" b="0" dirty="0" err="1"/>
              <a:t>akan</a:t>
            </a:r>
            <a:r>
              <a:rPr lang="en-US" sz="1100" b="0" dirty="0"/>
              <a:t> </a:t>
            </a:r>
            <a:r>
              <a:rPr lang="en-US" sz="1100" b="0" dirty="0" err="1"/>
              <a:t>kita</a:t>
            </a:r>
            <a:r>
              <a:rPr lang="en-US" sz="1100" b="0" dirty="0"/>
              <a:t> </a:t>
            </a:r>
            <a:r>
              <a:rPr lang="en-US" sz="1100" b="0" dirty="0" err="1"/>
              <a:t>gunakan</a:t>
            </a:r>
            <a:r>
              <a:rPr lang="en-US" sz="1100" b="0" dirty="0"/>
              <a:t> </a:t>
            </a:r>
            <a:r>
              <a:rPr lang="en-US" sz="1100" b="0" dirty="0" err="1"/>
              <a:t>untuk</a:t>
            </a:r>
            <a:r>
              <a:rPr lang="en-US" sz="1100" b="0" dirty="0"/>
              <a:t> </a:t>
            </a:r>
            <a:r>
              <a:rPr lang="en-US" sz="1100" b="0" dirty="0" err="1"/>
              <a:t>dapat</a:t>
            </a:r>
            <a:r>
              <a:rPr lang="en-US" sz="1100" b="0" dirty="0"/>
              <a:t> </a:t>
            </a:r>
            <a:r>
              <a:rPr lang="en-US" sz="1100" dirty="0" err="1"/>
              <a:t>menghapus</a:t>
            </a:r>
            <a:r>
              <a:rPr lang="en-US" sz="1100" dirty="0"/>
              <a:t> commit yang </a:t>
            </a:r>
            <a:r>
              <a:rPr lang="en-US" sz="1100" dirty="0" err="1"/>
              <a:t>pernah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lakukan</a:t>
            </a:r>
            <a:r>
              <a:rPr lang="en-US" sz="110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dirty="0"/>
              <a:t>Mari </a:t>
            </a:r>
            <a:r>
              <a:rPr lang="en-US" sz="1100" b="0" dirty="0" err="1"/>
              <a:t>sekarang</a:t>
            </a:r>
            <a:r>
              <a:rPr lang="en-US" sz="1100" b="0" dirty="0"/>
              <a:t> </a:t>
            </a:r>
            <a:r>
              <a:rPr lang="en-US" sz="1100" b="0" dirty="0" err="1"/>
              <a:t>langsung</a:t>
            </a:r>
            <a:r>
              <a:rPr lang="en-US" sz="1100" b="0" dirty="0"/>
              <a:t> </a:t>
            </a:r>
            <a:r>
              <a:rPr lang="en-US" sz="1100" b="0" dirty="0" err="1"/>
              <a:t>saja</a:t>
            </a:r>
            <a:r>
              <a:rPr lang="en-US" sz="1100" b="0" dirty="0"/>
              <a:t> </a:t>
            </a:r>
            <a:r>
              <a:rPr lang="en-US" sz="1100" b="0" dirty="0" err="1"/>
              <a:t>kita</a:t>
            </a:r>
            <a:r>
              <a:rPr lang="en-US" sz="1100" b="0" dirty="0"/>
              <a:t> </a:t>
            </a:r>
            <a:r>
              <a:rPr lang="en-US" sz="1100" b="0" dirty="0" err="1"/>
              <a:t>praktikkan</a:t>
            </a:r>
            <a:r>
              <a:rPr lang="en-US" sz="1100" b="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1" dirty="0"/>
              <a:t>(Live Code: Reset)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942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Melanjuti</a:t>
            </a:r>
            <a:r>
              <a:rPr lang="en-US" sz="1400" dirty="0"/>
              <a:t> </a:t>
            </a:r>
            <a:r>
              <a:rPr lang="en-US" sz="1400" dirty="0" err="1"/>
              <a:t>sesi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Git,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branch pada git.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330357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6b2f0a94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96b2f0a949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mengerjakan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project, </a:t>
            </a:r>
            <a:r>
              <a:rPr lang="en-US" sz="1400" dirty="0" err="1"/>
              <a:t>biasanya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commit. Mari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katakan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misalnya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buah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membutuhkan</a:t>
            </a:r>
            <a:r>
              <a:rPr lang="en-US" sz="1400" dirty="0"/>
              <a:t> paling </a:t>
            </a:r>
            <a:r>
              <a:rPr lang="en-US" sz="1400" dirty="0" err="1"/>
              <a:t>tidak</a:t>
            </a:r>
            <a:r>
              <a:rPr lang="en-US" sz="1400" dirty="0"/>
              <a:t> 5 kali commit.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andaikan</a:t>
            </a:r>
            <a:r>
              <a:rPr lang="en-US" sz="1400" dirty="0"/>
              <a:t>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merilis</a:t>
            </a:r>
            <a:r>
              <a:rPr lang="en-US" sz="1400" dirty="0"/>
              <a:t> </a:t>
            </a:r>
            <a:r>
              <a:rPr lang="en-US" sz="1400" dirty="0" err="1"/>
              <a:t>versi</a:t>
            </a:r>
            <a:r>
              <a:rPr lang="en-US" sz="1400" dirty="0"/>
              <a:t> 1 </a:t>
            </a:r>
            <a:r>
              <a:rPr lang="en-US" sz="1400" dirty="0" err="1"/>
              <a:t>dari</a:t>
            </a:r>
            <a:r>
              <a:rPr lang="en-US" sz="1400" dirty="0"/>
              <a:t> project </a:t>
            </a:r>
            <a:r>
              <a:rPr lang="en-US" sz="1400" dirty="0" err="1"/>
              <a:t>kita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berencana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menambah</a:t>
            </a:r>
            <a:r>
              <a:rPr lang="en-US" sz="1400" dirty="0"/>
              <a:t> 2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pada </a:t>
            </a:r>
            <a:r>
              <a:rPr lang="en-US" sz="1400" dirty="0" err="1"/>
              <a:t>rilis</a:t>
            </a:r>
            <a:r>
              <a:rPr lang="en-US" sz="1400" dirty="0"/>
              <a:t> </a:t>
            </a:r>
            <a:r>
              <a:rPr lang="en-US" sz="1400" dirty="0" err="1"/>
              <a:t>versi</a:t>
            </a:r>
            <a:r>
              <a:rPr lang="en-US" sz="1400" dirty="0"/>
              <a:t> </a:t>
            </a:r>
            <a:r>
              <a:rPr lang="en-US" sz="1400" dirty="0" err="1"/>
              <a:t>berikutnya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versi</a:t>
            </a:r>
            <a:r>
              <a:rPr lang="en-US" sz="1400" dirty="0"/>
              <a:t> 2, </a:t>
            </a:r>
            <a:r>
              <a:rPr lang="en-US" sz="1400" dirty="0" err="1"/>
              <a:t>berarti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paling </a:t>
            </a:r>
            <a:r>
              <a:rPr lang="en-US" sz="1400" dirty="0" err="1"/>
              <a:t>tidak</a:t>
            </a:r>
            <a:r>
              <a:rPr lang="en-US" sz="1400" dirty="0"/>
              <a:t> 10 commit </a:t>
            </a:r>
            <a:r>
              <a:rPr lang="en-US" sz="1400" dirty="0" err="1"/>
              <a:t>tambahan</a:t>
            </a:r>
            <a:r>
              <a:rPr lang="en-US" sz="1400" dirty="0"/>
              <a:t>. Lalu </a:t>
            </a:r>
            <a:r>
              <a:rPr lang="en-US" sz="1400" dirty="0" err="1"/>
              <a:t>andaikan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sini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berniat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menambahkan</a:t>
            </a:r>
            <a:r>
              <a:rPr lang="en-US" sz="1400" dirty="0"/>
              <a:t> 3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rilis</a:t>
            </a:r>
            <a:r>
              <a:rPr lang="en-US" sz="1400" dirty="0"/>
              <a:t> pada </a:t>
            </a:r>
            <a:r>
              <a:rPr lang="en-US" sz="1400" dirty="0" err="1"/>
              <a:t>versi</a:t>
            </a:r>
            <a:r>
              <a:rPr lang="en-US" sz="1400" dirty="0"/>
              <a:t> 3, </a:t>
            </a:r>
            <a:r>
              <a:rPr lang="en-US" sz="1400" dirty="0" err="1"/>
              <a:t>berarti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menambah</a:t>
            </a:r>
            <a:r>
              <a:rPr lang="en-US" sz="1400" dirty="0"/>
              <a:t> 15 commit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total commit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miliki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mencapai</a:t>
            </a:r>
            <a:r>
              <a:rPr lang="en-US" sz="1400" dirty="0"/>
              <a:t> 25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sampai</a:t>
            </a:r>
            <a:r>
              <a:rPr lang="en-US" sz="1400" dirty="0"/>
              <a:t> pada </a:t>
            </a:r>
            <a:r>
              <a:rPr lang="en-US" sz="1400" dirty="0" err="1"/>
              <a:t>versi</a:t>
            </a:r>
            <a:r>
              <a:rPr lang="en-US" sz="1400" dirty="0"/>
              <a:t> 3.</a:t>
            </a: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Terlalu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commit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miliki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kesulitan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belakang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versi</a:t>
            </a:r>
            <a:r>
              <a:rPr lang="en-US" sz="1400" dirty="0"/>
              <a:t> </a:t>
            </a:r>
            <a:r>
              <a:rPr lang="en-US" sz="1400" dirty="0" err="1"/>
              <a:t>sebelumnya</a:t>
            </a:r>
            <a:r>
              <a:rPr lang="en-US" sz="1400" dirty="0"/>
              <a:t>. </a:t>
            </a:r>
            <a:r>
              <a:rPr lang="en-US" sz="1400" dirty="0" err="1"/>
              <a:t>Andaikan</a:t>
            </a:r>
            <a:r>
              <a:rPr lang="en-US" sz="1400" dirty="0"/>
              <a:t> </a:t>
            </a: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berada</a:t>
            </a:r>
            <a:r>
              <a:rPr lang="en-US" sz="1400" dirty="0"/>
              <a:t> pada </a:t>
            </a:r>
            <a:r>
              <a:rPr lang="en-US" sz="1400" dirty="0" err="1"/>
              <a:t>versi</a:t>
            </a:r>
            <a:r>
              <a:rPr lang="en-US" sz="1400" dirty="0"/>
              <a:t> 3, dan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kembali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versi</a:t>
            </a:r>
            <a:r>
              <a:rPr lang="en-US" sz="1400" dirty="0"/>
              <a:t> 2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mundur</a:t>
            </a:r>
            <a:r>
              <a:rPr lang="en-US" sz="1400" dirty="0"/>
              <a:t> paling </a:t>
            </a:r>
            <a:r>
              <a:rPr lang="en-US" sz="1400" dirty="0" err="1"/>
              <a:t>tidak</a:t>
            </a:r>
            <a:r>
              <a:rPr lang="en-US" sz="1400" dirty="0"/>
              <a:t> 15 commit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belakang</a:t>
            </a:r>
            <a:r>
              <a:rPr lang="en-US" sz="1400" dirty="0"/>
              <a:t> dan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membutuhkan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perintah</a:t>
            </a:r>
            <a:r>
              <a:rPr lang="en-US" sz="1400" dirty="0"/>
              <a:t> git log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menemukan</a:t>
            </a:r>
            <a:r>
              <a:rPr lang="en-US" sz="1400" dirty="0"/>
              <a:t> commit id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versi</a:t>
            </a:r>
            <a:r>
              <a:rPr lang="en-US" sz="1400" dirty="0"/>
              <a:t> </a:t>
            </a:r>
            <a:r>
              <a:rPr lang="en-US" sz="1400" dirty="0" err="1"/>
              <a:t>sebelumnya</a:t>
            </a:r>
            <a:r>
              <a:rPr lang="en-US" sz="1400" dirty="0"/>
              <a:t>.</a:t>
            </a: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6d69dbd8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96d69dbd8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mengerti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Git dan </a:t>
            </a:r>
            <a:r>
              <a:rPr lang="en-US" sz="1400" dirty="0" err="1"/>
              <a:t>kegunaannya</a:t>
            </a:r>
            <a:r>
              <a:rPr lang="en-US" sz="1400" dirty="0"/>
              <a:t>,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menjelaskannya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kasus</a:t>
            </a:r>
            <a:r>
              <a:rPr lang="en-US" sz="1400" dirty="0"/>
              <a:t> </a:t>
            </a:r>
            <a:r>
              <a:rPr lang="en-US" sz="1400" dirty="0" err="1"/>
              <a:t>sederhana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/>
              <a:t>Ok </a:t>
            </a:r>
            <a:r>
              <a:rPr lang="en-US" sz="1400" dirty="0" err="1"/>
              <a:t>jadi</a:t>
            </a:r>
            <a:r>
              <a:rPr lang="en-US" sz="1400" dirty="0"/>
              <a:t> </a:t>
            </a:r>
            <a:r>
              <a:rPr lang="en-US" sz="1400" dirty="0" err="1"/>
              <a:t>andaikan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menerima</a:t>
            </a:r>
            <a:r>
              <a:rPr lang="en-US" sz="1400" dirty="0"/>
              <a:t> project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, yang </a:t>
            </a:r>
            <a:r>
              <a:rPr lang="en-US" sz="1400" dirty="0" err="1"/>
              <a:t>meminta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program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mengambil</a:t>
            </a:r>
            <a:r>
              <a:rPr lang="en-US" sz="1400" dirty="0"/>
              <a:t> data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table di database,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memprosesnya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endParaRPr lang="en-US" sz="1400" dirty="0"/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/>
              <a:t>1 table yang </a:t>
            </a:r>
            <a:r>
              <a:rPr lang="en-US" sz="1400" dirty="0" err="1"/>
              <a:t>datanya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olahan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table </a:t>
            </a:r>
            <a:r>
              <a:rPr lang="en-US" sz="1400" dirty="0" err="1"/>
              <a:t>tersebut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D"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6b2f0a949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96b2f0a949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Agar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rapih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mengurangi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commit yang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tambahkan</a:t>
            </a:r>
            <a:r>
              <a:rPr lang="en-US" sz="1400" dirty="0"/>
              <a:t>, commit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tambahkan</a:t>
            </a:r>
            <a:r>
              <a:rPr lang="en-US" sz="1400" dirty="0"/>
              <a:t> juga </a:t>
            </a:r>
            <a:r>
              <a:rPr lang="en-US" sz="1400" dirty="0" err="1"/>
              <a:t>hanya</a:t>
            </a:r>
            <a:r>
              <a:rPr lang="en-US" sz="1400" dirty="0"/>
              <a:t> 1 </a:t>
            </a:r>
            <a:r>
              <a:rPr lang="en-US" sz="1400" dirty="0" err="1"/>
              <a:t>saja</a:t>
            </a:r>
            <a:r>
              <a:rPr lang="en-US" sz="1400" dirty="0"/>
              <a:t>. Kembali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sebelumnya</a:t>
            </a:r>
            <a:r>
              <a:rPr lang="en-US" sz="1400" dirty="0"/>
              <a:t>, </a:t>
            </a:r>
            <a:r>
              <a:rPr lang="en-US" sz="1400" dirty="0" err="1"/>
              <a:t>bila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versi</a:t>
            </a:r>
            <a:r>
              <a:rPr lang="en-US" sz="1400" dirty="0"/>
              <a:t> 1 </a:t>
            </a:r>
            <a:r>
              <a:rPr lang="en-US" sz="1400" dirty="0" err="1"/>
              <a:t>menuju</a:t>
            </a:r>
            <a:r>
              <a:rPr lang="en-US" sz="1400" dirty="0"/>
              <a:t> 2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bertambah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commit yang </a:t>
            </a:r>
            <a:r>
              <a:rPr lang="en-US" sz="1400" dirty="0" err="1"/>
              <a:t>ditambahkan</a:t>
            </a:r>
            <a:r>
              <a:rPr lang="en-US" sz="1400" dirty="0"/>
              <a:t> </a:t>
            </a:r>
            <a:r>
              <a:rPr lang="en-US" sz="1400" dirty="0" err="1"/>
              <a:t>jadi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2 </a:t>
            </a:r>
            <a:r>
              <a:rPr lang="en-US" sz="1400" dirty="0" err="1"/>
              <a:t>saja</a:t>
            </a:r>
            <a:r>
              <a:rPr lang="en-US" sz="1400" dirty="0"/>
              <a:t>,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bila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 </a:t>
            </a:r>
            <a:r>
              <a:rPr lang="en-US" sz="1400" dirty="0" err="1"/>
              <a:t>mencapai</a:t>
            </a:r>
            <a:r>
              <a:rPr lang="en-US" sz="1400" dirty="0"/>
              <a:t> </a:t>
            </a:r>
            <a:r>
              <a:rPr lang="en-US" sz="1400" dirty="0" err="1"/>
              <a:t>versi</a:t>
            </a:r>
            <a:r>
              <a:rPr lang="en-US" sz="1400" dirty="0"/>
              <a:t> 3 </a:t>
            </a:r>
            <a:r>
              <a:rPr lang="en-US" sz="1400" dirty="0" err="1"/>
              <a:t>membutuhkan</a:t>
            </a:r>
            <a:r>
              <a:rPr lang="en-US" sz="1400" dirty="0"/>
              <a:t> 3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menambahkan</a:t>
            </a:r>
            <a:r>
              <a:rPr lang="en-US" sz="1400" dirty="0"/>
              <a:t> 3 commit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, </a:t>
            </a:r>
            <a:r>
              <a:rPr lang="en-US" sz="1400" dirty="0" err="1"/>
              <a:t>karena</a:t>
            </a:r>
            <a:r>
              <a:rPr lang="en-US" sz="1400" dirty="0"/>
              <a:t> kali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commit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. 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Cara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menghemat</a:t>
            </a:r>
            <a:r>
              <a:rPr lang="en-US" sz="1400" dirty="0"/>
              <a:t> space, dan juga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git repository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jadi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di maintain. Karena </a:t>
            </a: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membutuhkan</a:t>
            </a:r>
            <a:r>
              <a:rPr lang="en-US" sz="1400" dirty="0"/>
              <a:t> 5 commit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kasus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, yang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sebelumnya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membutuhkan</a:t>
            </a:r>
            <a:r>
              <a:rPr lang="en-US" sz="1400" dirty="0"/>
              <a:t> </a:t>
            </a:r>
            <a:r>
              <a:rPr lang="en-US" sz="1400" dirty="0" err="1"/>
              <a:t>hingga</a:t>
            </a:r>
            <a:r>
              <a:rPr lang="en-US" sz="1400" dirty="0"/>
              <a:t> 25 commit.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pertanyaannya</a:t>
            </a:r>
            <a:r>
              <a:rPr lang="en-US" sz="1400" dirty="0"/>
              <a:t>,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commit </a:t>
            </a:r>
            <a:r>
              <a:rPr lang="en-US" sz="1400" dirty="0" err="1"/>
              <a:t>saja</a:t>
            </a:r>
            <a:r>
              <a:rPr lang="en-US" sz="1400" dirty="0"/>
              <a:t>? Jika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memakan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bulan</a:t>
            </a:r>
            <a:r>
              <a:rPr lang="en-US" sz="1400" dirty="0"/>
              <a:t>,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bulan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boleh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commit </a:t>
            </a:r>
            <a:r>
              <a:rPr lang="en-US" sz="1400" dirty="0" err="1"/>
              <a:t>satu</a:t>
            </a:r>
            <a:r>
              <a:rPr lang="en-US" sz="1400" dirty="0"/>
              <a:t> pun, </a:t>
            </a:r>
            <a:r>
              <a:rPr lang="en-US" sz="1400" dirty="0" err="1"/>
              <a:t>sedangkan</a:t>
            </a:r>
            <a:r>
              <a:rPr lang="en-US" sz="1400" dirty="0"/>
              <a:t> </a:t>
            </a:r>
            <a:r>
              <a:rPr lang="en-US" sz="1400" dirty="0" err="1"/>
              <a:t>resiko</a:t>
            </a:r>
            <a:r>
              <a:rPr lang="en-US" sz="1400" dirty="0"/>
              <a:t> project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rusak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masa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en-US" sz="1400" dirty="0"/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/>
              <a:t>Jadi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solusinya</a:t>
            </a:r>
            <a:r>
              <a:rPr lang="en-US" sz="1400" dirty="0"/>
              <a:t>?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6b2f0a949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g96b2f0a949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Sebelum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</a:t>
            </a:r>
            <a:r>
              <a:rPr lang="en-US" sz="1400" dirty="0" err="1"/>
              <a:t>solusinya</a:t>
            </a:r>
            <a:r>
              <a:rPr lang="en-US" sz="1400" dirty="0"/>
              <a:t>, </a:t>
            </a:r>
            <a:r>
              <a:rPr lang="en-US" sz="1400" dirty="0" err="1"/>
              <a:t>terlebih</a:t>
            </a:r>
            <a:r>
              <a:rPr lang="en-US" sz="1400" dirty="0"/>
              <a:t> </a:t>
            </a:r>
            <a:r>
              <a:rPr lang="en-US" sz="1400" dirty="0" err="1"/>
              <a:t>dahulu</a:t>
            </a:r>
            <a:r>
              <a:rPr lang="en-US" sz="1400" dirty="0"/>
              <a:t> </a:t>
            </a:r>
            <a:r>
              <a:rPr lang="en-US" sz="1400" dirty="0" err="1"/>
              <a:t>teman-teman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yang </a:t>
            </a:r>
            <a:r>
              <a:rPr lang="en-US" sz="1400" dirty="0" err="1"/>
              <a:t>namanya</a:t>
            </a:r>
            <a:r>
              <a:rPr lang="en-US" sz="1400" dirty="0"/>
              <a:t> master branch.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en-US" sz="1400" dirty="0"/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/>
              <a:t>Master branch </a:t>
            </a:r>
            <a:r>
              <a:rPr lang="en-US" sz="1400" dirty="0" err="1"/>
              <a:t>adalah</a:t>
            </a:r>
            <a:r>
              <a:rPr lang="en-US" sz="1400" dirty="0"/>
              <a:t> garis/</a:t>
            </a:r>
            <a:r>
              <a:rPr lang="en-US" sz="1400" dirty="0" err="1"/>
              <a:t>cabang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project yang </a:t>
            </a:r>
            <a:r>
              <a:rPr lang="en-US" sz="1400" dirty="0" err="1"/>
              <a:t>sedang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kerjakan</a:t>
            </a:r>
            <a:r>
              <a:rPr lang="en-US" sz="1400" dirty="0"/>
              <a:t>. Jadi </a:t>
            </a:r>
            <a:r>
              <a:rPr lang="en-US" sz="1400" dirty="0" err="1"/>
              <a:t>selama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commit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 pada master branch </a:t>
            </a:r>
            <a:r>
              <a:rPr lang="en-US" sz="1400" dirty="0" err="1"/>
              <a:t>ini</a:t>
            </a:r>
            <a:r>
              <a:rPr lang="en-US" sz="1400" dirty="0"/>
              <a:t>. Dan </a:t>
            </a: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master branch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mencatat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commit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fiturnya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3586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6b2f0a949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g96b2f0a949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solusinya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mau</a:t>
            </a:r>
            <a:r>
              <a:rPr lang="en-US" sz="1400" dirty="0"/>
              <a:t> </a:t>
            </a:r>
            <a:r>
              <a:rPr lang="en-US" sz="1400" dirty="0" err="1"/>
              <a:t>mengerjakan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branch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git branch. Dan </a:t>
            </a:r>
            <a:r>
              <a:rPr lang="en-US" sz="1400" dirty="0" err="1"/>
              <a:t>bila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fiturnya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selesai</a:t>
            </a:r>
            <a:r>
              <a:rPr lang="en-US" sz="1400" dirty="0"/>
              <a:t>,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gabungkan</a:t>
            </a:r>
            <a:r>
              <a:rPr lang="en-US" sz="1400" dirty="0"/>
              <a:t> branch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master branch.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branch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tiba</a:t>
            </a:r>
            <a:r>
              <a:rPr lang="en-US" sz="1400" dirty="0"/>
              <a:t> - </a:t>
            </a:r>
            <a:r>
              <a:rPr lang="en-US" sz="1400" dirty="0" err="1"/>
              <a:t>tiba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jadi</a:t>
            </a:r>
            <a:r>
              <a:rPr lang="en-US" sz="1400" dirty="0"/>
              <a:t> </a:t>
            </a:r>
            <a:r>
              <a:rPr lang="en-US" sz="1400" dirty="0" err="1"/>
              <a:t>diperlukan</a:t>
            </a:r>
            <a:r>
              <a:rPr lang="en-US" sz="1400" dirty="0"/>
              <a:t> </a:t>
            </a:r>
            <a:r>
              <a:rPr lang="en-US" sz="1400" dirty="0" err="1"/>
              <a:t>padahal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 dan </a:t>
            </a:r>
            <a:r>
              <a:rPr lang="en-US" sz="1400" dirty="0" err="1"/>
              <a:t>menambahkan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menghapus</a:t>
            </a:r>
            <a:r>
              <a:rPr lang="en-US" sz="1400" dirty="0"/>
              <a:t> branch </a:t>
            </a:r>
            <a:r>
              <a:rPr lang="en-US" sz="1400" dirty="0" err="1"/>
              <a:t>ini</a:t>
            </a:r>
            <a:r>
              <a:rPr lang="en-US" sz="1400" dirty="0"/>
              <a:t> dan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branch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mulai</a:t>
            </a:r>
            <a:r>
              <a:rPr lang="en-US" sz="1400" dirty="0"/>
              <a:t> </a:t>
            </a:r>
            <a:r>
              <a:rPr lang="en-US" sz="1400" dirty="0" err="1"/>
              <a:t>mengerjakan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berikutnya</a:t>
            </a:r>
            <a:r>
              <a:rPr lang="en-US" sz="1400" dirty="0"/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572836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6b2f0a949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g96b2f0a949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Jadi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, </a:t>
            </a:r>
            <a:r>
              <a:rPr lang="en-US" sz="1400" dirty="0" err="1"/>
              <a:t>misalnya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mengerjakan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pada project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versi</a:t>
            </a:r>
            <a:r>
              <a:rPr lang="en-US" sz="1400" dirty="0"/>
              <a:t> 1, </a:t>
            </a:r>
            <a:r>
              <a:rPr lang="en-US" sz="1400" dirty="0" err="1"/>
              <a:t>maka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branch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mengerjakan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dan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beri</a:t>
            </a:r>
            <a:r>
              <a:rPr lang="en-US" sz="1400" dirty="0"/>
              <a:t> </a:t>
            </a:r>
            <a:r>
              <a:rPr lang="en-US" sz="1400" dirty="0" err="1"/>
              <a:t>nama</a:t>
            </a:r>
            <a:r>
              <a:rPr lang="en-US" sz="1400" dirty="0"/>
              <a:t> branch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nama</a:t>
            </a:r>
            <a:r>
              <a:rPr lang="en-US" sz="1400" dirty="0"/>
              <a:t> feature1.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andaikan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menghasilkan</a:t>
            </a:r>
            <a:r>
              <a:rPr lang="en-US" sz="1400" dirty="0"/>
              <a:t> lima commit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sampai</a:t>
            </a:r>
            <a:r>
              <a:rPr lang="en-US" sz="1400" dirty="0"/>
              <a:t> </a:t>
            </a:r>
            <a:r>
              <a:rPr lang="en-US" sz="1400" dirty="0" err="1"/>
              <a:t>selesai</a:t>
            </a:r>
            <a:r>
              <a:rPr lang="en-US" sz="1400" dirty="0"/>
              <a:t> </a:t>
            </a:r>
            <a:r>
              <a:rPr lang="en-US" sz="1400" dirty="0" err="1"/>
              <a:t>mengerjakan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. Lalu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selesai</a:t>
            </a:r>
            <a:r>
              <a:rPr lang="en-US" sz="1400" dirty="0"/>
              <a:t>,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menggabungkan</a:t>
            </a:r>
            <a:r>
              <a:rPr lang="en-US" sz="1400" dirty="0"/>
              <a:t> branch feature1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master branch. </a:t>
            </a:r>
            <a:r>
              <a:rPr lang="en-US" sz="1400" dirty="0" err="1"/>
              <a:t>Istilah</a:t>
            </a:r>
            <a:r>
              <a:rPr lang="en-US" sz="1400" dirty="0"/>
              <a:t> </a:t>
            </a:r>
            <a:r>
              <a:rPr lang="en-US" sz="1400" dirty="0" err="1"/>
              <a:t>penggabungan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sebut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merge. Jika proses merge </a:t>
            </a:r>
            <a:r>
              <a:rPr lang="en-US" sz="1400" dirty="0" err="1"/>
              <a:t>berhasil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menghapus</a:t>
            </a:r>
            <a:r>
              <a:rPr lang="en-US" sz="1400" dirty="0"/>
              <a:t> branch feature1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butuhkan</a:t>
            </a:r>
            <a:r>
              <a:rPr lang="en-US" sz="1400" dirty="0"/>
              <a:t>. Jadi </a:t>
            </a:r>
            <a:r>
              <a:rPr lang="en-US" sz="1400" dirty="0" err="1"/>
              <a:t>fungsi</a:t>
            </a:r>
            <a:r>
              <a:rPr lang="en-US" sz="1400" dirty="0"/>
              <a:t> branch feature1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ruang</a:t>
            </a:r>
            <a:r>
              <a:rPr lang="en-US" sz="1400" dirty="0"/>
              <a:t> </a:t>
            </a:r>
            <a:r>
              <a:rPr lang="en-US" sz="1400" dirty="0" err="1"/>
              <a:t>tersendiri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eksperimen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yang </a:t>
            </a:r>
            <a:r>
              <a:rPr lang="en-US" sz="1400" dirty="0" err="1"/>
              <a:t>baru</a:t>
            </a:r>
            <a:r>
              <a:rPr lang="en-US" sz="1400" dirty="0"/>
              <a:t>,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berhasil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gabungkan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project </a:t>
            </a:r>
            <a:r>
              <a:rPr lang="en-US" sz="1400" dirty="0" err="1"/>
              <a:t>kita</a:t>
            </a:r>
            <a:r>
              <a:rPr lang="en-US" sz="1400" dirty="0"/>
              <a:t> di master branch, dan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gagal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jadi</a:t>
            </a:r>
            <a:r>
              <a:rPr lang="en-US" sz="1400" dirty="0"/>
              <a:t> </a:t>
            </a:r>
            <a:r>
              <a:rPr lang="en-US" sz="1400" dirty="0" err="1"/>
              <a:t>diperlukan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hapus</a:t>
            </a:r>
            <a:r>
              <a:rPr lang="en-US" sz="1400" dirty="0"/>
              <a:t> branch feature1 </a:t>
            </a:r>
            <a:r>
              <a:rPr lang="en-US" sz="1400" dirty="0" err="1"/>
              <a:t>ini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Sebenarnya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penggabungan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branch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branch master,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pilihan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memasukkan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commit yang </a:t>
            </a:r>
            <a:r>
              <a:rPr lang="en-US" sz="1400" dirty="0" err="1"/>
              <a:t>ada</a:t>
            </a:r>
            <a:r>
              <a:rPr lang="en-US" sz="1400" dirty="0"/>
              <a:t> pada branch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commit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digabungkan</a:t>
            </a:r>
            <a:r>
              <a:rPr lang="en-US" sz="1400" dirty="0"/>
              <a:t>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Ok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git command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branch.</a:t>
            </a:r>
          </a:p>
          <a:p>
            <a:pPr marL="158750" indent="0">
              <a:buNone/>
            </a:pPr>
            <a:endParaRPr lang="en-US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dirty="0"/>
              <a:t>Mari </a:t>
            </a:r>
            <a:r>
              <a:rPr lang="en-US" sz="1100" b="0" dirty="0" err="1"/>
              <a:t>sekarang</a:t>
            </a:r>
            <a:r>
              <a:rPr lang="en-US" sz="1100" b="0" dirty="0"/>
              <a:t> </a:t>
            </a:r>
            <a:r>
              <a:rPr lang="en-US" sz="1100" b="0" dirty="0" err="1"/>
              <a:t>langsung</a:t>
            </a:r>
            <a:r>
              <a:rPr lang="en-US" sz="1100" b="0" dirty="0"/>
              <a:t> </a:t>
            </a:r>
            <a:r>
              <a:rPr lang="en-US" sz="1100" b="0" dirty="0" err="1"/>
              <a:t>saja</a:t>
            </a:r>
            <a:r>
              <a:rPr lang="en-US" sz="1100" b="0" dirty="0"/>
              <a:t> </a:t>
            </a:r>
            <a:r>
              <a:rPr lang="en-US" sz="1100" b="0" dirty="0" err="1"/>
              <a:t>kita</a:t>
            </a:r>
            <a:r>
              <a:rPr lang="en-US" sz="1100" b="0" dirty="0"/>
              <a:t> </a:t>
            </a:r>
            <a:r>
              <a:rPr lang="en-US" sz="1100" b="0" dirty="0" err="1"/>
              <a:t>praktikkan</a:t>
            </a:r>
            <a:r>
              <a:rPr lang="en-US" sz="1100" b="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1" dirty="0"/>
              <a:t>(Live Code : Branch)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814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6d69dbd8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96d69dbd8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Pertama</a:t>
            </a:r>
            <a:r>
              <a:rPr lang="en-US" sz="1400" dirty="0"/>
              <a:t> kali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meminta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program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mengolah</a:t>
            </a:r>
            <a:r>
              <a:rPr lang="en-US" sz="1400" dirty="0"/>
              <a:t> 4 table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1 table </a:t>
            </a:r>
            <a:r>
              <a:rPr lang="en-US" sz="1400" dirty="0" err="1"/>
              <a:t>dengan</a:t>
            </a:r>
            <a:r>
              <a:rPr lang="en-US" sz="1400" dirty="0"/>
              <a:t> 5 </a:t>
            </a:r>
            <a:r>
              <a:rPr lang="en-US" sz="1400" dirty="0" err="1"/>
              <a:t>kolom</a:t>
            </a:r>
            <a:r>
              <a:rPr lang="en-US" sz="1400" dirty="0"/>
              <a:t> dan 4 baris.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Setelah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selesai</a:t>
            </a:r>
            <a:r>
              <a:rPr lang="en-US" sz="1400" dirty="0"/>
              <a:t> </a:t>
            </a:r>
            <a:r>
              <a:rPr lang="en-US" sz="1400" dirty="0" err="1"/>
              <a:t>mengerjakan</a:t>
            </a:r>
            <a:r>
              <a:rPr lang="en-US" sz="1400" dirty="0"/>
              <a:t> </a:t>
            </a:r>
            <a:r>
              <a:rPr lang="en-US" sz="1400" dirty="0" err="1"/>
              <a:t>programnya</a:t>
            </a:r>
            <a:r>
              <a:rPr lang="en-US" sz="1400" dirty="0"/>
              <a:t> dan </a:t>
            </a:r>
            <a:r>
              <a:rPr lang="en-US" sz="1400" dirty="0" err="1"/>
              <a:t>melaporkannya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, </a:t>
            </a:r>
            <a:r>
              <a:rPr lang="en-US" sz="1400" dirty="0" err="1"/>
              <a:t>ternyata</a:t>
            </a:r>
            <a:r>
              <a:rPr lang="en-US" sz="1400" dirty="0"/>
              <a:t>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berubah</a:t>
            </a:r>
            <a:r>
              <a:rPr lang="en-US" sz="1400" dirty="0"/>
              <a:t> </a:t>
            </a:r>
            <a:r>
              <a:rPr lang="en-US" sz="1400" dirty="0" err="1"/>
              <a:t>pikiran</a:t>
            </a:r>
            <a:r>
              <a:rPr lang="en-US" sz="1400" dirty="0"/>
              <a:t> dan </a:t>
            </a:r>
            <a:r>
              <a:rPr lang="en-US" sz="1400" dirty="0" err="1"/>
              <a:t>meminta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merevisi</a:t>
            </a:r>
            <a:r>
              <a:rPr lang="en-US" sz="1400" dirty="0"/>
              <a:t> </a:t>
            </a:r>
            <a:r>
              <a:rPr lang="en-US" sz="1400" dirty="0" err="1"/>
              <a:t>programnya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Sekarang</a:t>
            </a:r>
            <a:r>
              <a:rPr lang="en-US" sz="1400" dirty="0"/>
              <a:t>,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meminta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merevisi</a:t>
            </a:r>
            <a:r>
              <a:rPr lang="en-US" sz="1400" dirty="0"/>
              <a:t> </a:t>
            </a:r>
            <a:r>
              <a:rPr lang="en-US" sz="1400" dirty="0" err="1"/>
              <a:t>programnya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mengolah</a:t>
            </a:r>
            <a:r>
              <a:rPr lang="en-US" sz="1400" dirty="0"/>
              <a:t> 2 table yang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1 table </a:t>
            </a:r>
            <a:r>
              <a:rPr lang="en-US" sz="1400" dirty="0" err="1"/>
              <a:t>dengan</a:t>
            </a:r>
            <a:r>
              <a:rPr lang="en-US" sz="1400" dirty="0"/>
              <a:t> 3 </a:t>
            </a:r>
            <a:r>
              <a:rPr lang="en-US" sz="1400" dirty="0" err="1"/>
              <a:t>kolom</a:t>
            </a:r>
            <a:r>
              <a:rPr lang="en-US" sz="1400" dirty="0"/>
              <a:t> dan 3 baris.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Kemudian</a:t>
            </a:r>
            <a:r>
              <a:rPr lang="en-US" sz="1400" dirty="0"/>
              <a:t>,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selesai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mengerjakan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revisinya</a:t>
            </a:r>
            <a:r>
              <a:rPr lang="en-US" sz="1400" dirty="0"/>
              <a:t> dan </a:t>
            </a:r>
            <a:r>
              <a:rPr lang="en-US" sz="1400" dirty="0" err="1"/>
              <a:t>melaporkannya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,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ternyata</a:t>
            </a:r>
            <a:r>
              <a:rPr lang="en-US" sz="1400" dirty="0"/>
              <a:t> Kembali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berubah</a:t>
            </a:r>
            <a:r>
              <a:rPr lang="en-US" sz="1400" dirty="0"/>
              <a:t> </a:t>
            </a:r>
            <a:r>
              <a:rPr lang="en-US" sz="1400" dirty="0" err="1"/>
              <a:t>pikiran</a:t>
            </a:r>
            <a:r>
              <a:rPr lang="en-US" sz="1400" dirty="0"/>
              <a:t> dan </a:t>
            </a:r>
            <a:r>
              <a:rPr lang="en-US" sz="1400" dirty="0" err="1"/>
              <a:t>meminta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merevisi</a:t>
            </a:r>
            <a:r>
              <a:rPr lang="en-US" sz="1400" dirty="0"/>
              <a:t> </a:t>
            </a:r>
            <a:r>
              <a:rPr lang="en-US" sz="1400" dirty="0" err="1"/>
              <a:t>programnya</a:t>
            </a:r>
            <a:r>
              <a:rPr lang="en-US" sz="1400" dirty="0"/>
              <a:t> Kembali.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D"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40748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6d69dbd8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96d69dbd8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Pertama</a:t>
            </a:r>
            <a:r>
              <a:rPr lang="en-US" sz="1400" dirty="0"/>
              <a:t> kali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meminta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program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mengolah</a:t>
            </a:r>
            <a:r>
              <a:rPr lang="en-US" sz="1400" dirty="0"/>
              <a:t> 4 table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1 table </a:t>
            </a:r>
            <a:r>
              <a:rPr lang="en-US" sz="1400" dirty="0" err="1"/>
              <a:t>dengan</a:t>
            </a:r>
            <a:r>
              <a:rPr lang="en-US" sz="1400" dirty="0"/>
              <a:t> 5 </a:t>
            </a:r>
            <a:r>
              <a:rPr lang="en-US" sz="1400" dirty="0" err="1"/>
              <a:t>kolom</a:t>
            </a:r>
            <a:r>
              <a:rPr lang="en-US" sz="1400" dirty="0"/>
              <a:t> dan 4 baris.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Setelah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selesai</a:t>
            </a:r>
            <a:r>
              <a:rPr lang="en-US" sz="1400" dirty="0"/>
              <a:t> </a:t>
            </a:r>
            <a:r>
              <a:rPr lang="en-US" sz="1400" dirty="0" err="1"/>
              <a:t>mengerjakan</a:t>
            </a:r>
            <a:r>
              <a:rPr lang="en-US" sz="1400" dirty="0"/>
              <a:t> </a:t>
            </a:r>
            <a:r>
              <a:rPr lang="en-US" sz="1400" dirty="0" err="1"/>
              <a:t>programnya</a:t>
            </a:r>
            <a:r>
              <a:rPr lang="en-US" sz="1400" dirty="0"/>
              <a:t> dan </a:t>
            </a:r>
            <a:r>
              <a:rPr lang="en-US" sz="1400" dirty="0" err="1"/>
              <a:t>melaporkannya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, </a:t>
            </a:r>
            <a:r>
              <a:rPr lang="en-US" sz="1400" dirty="0" err="1"/>
              <a:t>ternyata</a:t>
            </a:r>
            <a:r>
              <a:rPr lang="en-US" sz="1400" dirty="0"/>
              <a:t>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berubah</a:t>
            </a:r>
            <a:r>
              <a:rPr lang="en-US" sz="1400" dirty="0"/>
              <a:t> </a:t>
            </a:r>
            <a:r>
              <a:rPr lang="en-US" sz="1400" dirty="0" err="1"/>
              <a:t>pikiran</a:t>
            </a:r>
            <a:r>
              <a:rPr lang="en-US" sz="1400" dirty="0"/>
              <a:t> dan </a:t>
            </a:r>
            <a:r>
              <a:rPr lang="en-US" sz="1400" dirty="0" err="1"/>
              <a:t>meminta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merevisi</a:t>
            </a:r>
            <a:r>
              <a:rPr lang="en-US" sz="1400" dirty="0"/>
              <a:t> </a:t>
            </a:r>
            <a:r>
              <a:rPr lang="en-US" sz="1400" dirty="0" err="1"/>
              <a:t>programnya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Sekarang</a:t>
            </a:r>
            <a:r>
              <a:rPr lang="en-US" sz="1400" dirty="0"/>
              <a:t>,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meminta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merevisi</a:t>
            </a:r>
            <a:r>
              <a:rPr lang="en-US" sz="1400" dirty="0"/>
              <a:t> </a:t>
            </a:r>
            <a:r>
              <a:rPr lang="en-US" sz="1400" dirty="0" err="1"/>
              <a:t>programnya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mengolah</a:t>
            </a:r>
            <a:r>
              <a:rPr lang="en-US" sz="1400" dirty="0"/>
              <a:t> 2 table yang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1 table </a:t>
            </a:r>
            <a:r>
              <a:rPr lang="en-US" sz="1400" dirty="0" err="1"/>
              <a:t>dengan</a:t>
            </a:r>
            <a:r>
              <a:rPr lang="en-US" sz="1400" dirty="0"/>
              <a:t> 3 </a:t>
            </a:r>
            <a:r>
              <a:rPr lang="en-US" sz="1400" dirty="0" err="1"/>
              <a:t>kolom</a:t>
            </a:r>
            <a:r>
              <a:rPr lang="en-US" sz="1400" dirty="0"/>
              <a:t> dan 3 baris.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Kemudian</a:t>
            </a:r>
            <a:r>
              <a:rPr lang="en-US" sz="1400" dirty="0"/>
              <a:t>,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selesai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mengerjakan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revisinya</a:t>
            </a:r>
            <a:r>
              <a:rPr lang="en-US" sz="1400" dirty="0"/>
              <a:t> dan </a:t>
            </a:r>
            <a:r>
              <a:rPr lang="en-US" sz="1400" dirty="0" err="1"/>
              <a:t>melaporkannya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,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ternyata</a:t>
            </a:r>
            <a:r>
              <a:rPr lang="en-US" sz="1400" dirty="0"/>
              <a:t> Kembali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berubah</a:t>
            </a:r>
            <a:r>
              <a:rPr lang="en-US" sz="1400" dirty="0"/>
              <a:t> </a:t>
            </a:r>
            <a:r>
              <a:rPr lang="en-US" sz="1400" dirty="0" err="1"/>
              <a:t>pikiran</a:t>
            </a:r>
            <a:r>
              <a:rPr lang="en-US" sz="1400" dirty="0"/>
              <a:t> dan </a:t>
            </a:r>
            <a:r>
              <a:rPr lang="en-US" sz="1400" dirty="0" err="1"/>
              <a:t>meminta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merevisi</a:t>
            </a:r>
            <a:r>
              <a:rPr lang="en-US" sz="1400" dirty="0"/>
              <a:t> </a:t>
            </a:r>
            <a:r>
              <a:rPr lang="en-US" sz="1400" dirty="0" err="1"/>
              <a:t>programnya</a:t>
            </a:r>
            <a:r>
              <a:rPr lang="en-US" sz="1400" dirty="0"/>
              <a:t> Kembali.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D"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8376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6d69dbd8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96d69dbd8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Sekarang</a:t>
            </a:r>
            <a:r>
              <a:rPr lang="en-US" sz="1400" dirty="0"/>
              <a:t>,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meminta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merevisi</a:t>
            </a:r>
            <a:r>
              <a:rPr lang="en-US" sz="1400" dirty="0"/>
              <a:t> </a:t>
            </a:r>
            <a:r>
              <a:rPr lang="en-US" sz="1400" dirty="0" err="1"/>
              <a:t>programnya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mengolah</a:t>
            </a:r>
            <a:r>
              <a:rPr lang="en-US" sz="1400" dirty="0"/>
              <a:t> 6 table yang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1 table </a:t>
            </a:r>
            <a:r>
              <a:rPr lang="en-US" sz="1400" dirty="0" err="1"/>
              <a:t>dengan</a:t>
            </a:r>
            <a:r>
              <a:rPr lang="en-US" sz="1400" dirty="0"/>
              <a:t> 7 </a:t>
            </a:r>
            <a:r>
              <a:rPr lang="en-US" sz="1400" dirty="0" err="1"/>
              <a:t>kolom</a:t>
            </a:r>
            <a:r>
              <a:rPr lang="en-US" sz="1400" dirty="0"/>
              <a:t> dan 7 baris.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Kembali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mengerjakan</a:t>
            </a:r>
            <a:r>
              <a:rPr lang="en-US" sz="1400" dirty="0"/>
              <a:t> </a:t>
            </a:r>
            <a:r>
              <a:rPr lang="en-US" sz="1400" dirty="0" err="1"/>
              <a:t>permintaan</a:t>
            </a:r>
            <a:r>
              <a:rPr lang="en-US" sz="1400" dirty="0"/>
              <a:t> </a:t>
            </a:r>
            <a:r>
              <a:rPr lang="en-US" sz="1400" dirty="0" err="1"/>
              <a:t>revisinya</a:t>
            </a:r>
            <a:r>
              <a:rPr lang="en-US" sz="1400" dirty="0"/>
              <a:t>, dan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selesai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melaporkannya</a:t>
            </a:r>
            <a:r>
              <a:rPr lang="en-US" sz="1400" dirty="0"/>
              <a:t> </a:t>
            </a:r>
            <a:r>
              <a:rPr lang="en-US" sz="1400" dirty="0" err="1"/>
              <a:t>kembali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ternyata</a:t>
            </a:r>
            <a:r>
              <a:rPr lang="en-US" sz="1400" dirty="0"/>
              <a:t> </a:t>
            </a:r>
            <a:r>
              <a:rPr lang="en-US" sz="1400" dirty="0" err="1"/>
              <a:t>sekarang</a:t>
            </a:r>
            <a:r>
              <a:rPr lang="en-US" sz="1400" dirty="0"/>
              <a:t>,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meminta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 </a:t>
            </a:r>
            <a:r>
              <a:rPr lang="en-US" sz="1400" dirty="0" err="1"/>
              <a:t>programnya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program yang </a:t>
            </a:r>
            <a:r>
              <a:rPr lang="en-US" sz="1400" dirty="0" err="1"/>
              <a:t>pertama</a:t>
            </a:r>
            <a:r>
              <a:rPr lang="en-US" sz="1400" dirty="0"/>
              <a:t> kali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buat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Yaitu</a:t>
            </a:r>
            <a:r>
              <a:rPr lang="en-US" sz="1400" dirty="0"/>
              <a:t> program yang </a:t>
            </a:r>
            <a:r>
              <a:rPr lang="en-US" sz="1400" dirty="0" err="1"/>
              <a:t>mengolah</a:t>
            </a:r>
            <a:r>
              <a:rPr lang="en-US" sz="1400" dirty="0"/>
              <a:t> 4 table yang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1 table </a:t>
            </a:r>
            <a:r>
              <a:rPr lang="en-US" sz="1400" dirty="0" err="1"/>
              <a:t>dengan</a:t>
            </a:r>
            <a:r>
              <a:rPr lang="en-US" sz="1400" dirty="0"/>
              <a:t> 5 </a:t>
            </a:r>
            <a:r>
              <a:rPr lang="en-US" sz="1400" dirty="0" err="1"/>
              <a:t>kolom</a:t>
            </a:r>
            <a:r>
              <a:rPr lang="en-US" sz="1400" dirty="0"/>
              <a:t> dan 4 baris.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D"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1383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6d69dbd8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96d69dbd8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Pertama</a:t>
            </a:r>
            <a:r>
              <a:rPr lang="en-US" sz="1400" dirty="0"/>
              <a:t> kali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meminta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program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mengolah</a:t>
            </a:r>
            <a:r>
              <a:rPr lang="en-US" sz="1400" dirty="0"/>
              <a:t> 4 table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1 table </a:t>
            </a:r>
            <a:r>
              <a:rPr lang="en-US" sz="1400" dirty="0" err="1"/>
              <a:t>dengan</a:t>
            </a:r>
            <a:r>
              <a:rPr lang="en-US" sz="1400" dirty="0"/>
              <a:t> 5 </a:t>
            </a:r>
            <a:r>
              <a:rPr lang="en-US" sz="1400" dirty="0" err="1"/>
              <a:t>kolom</a:t>
            </a:r>
            <a:r>
              <a:rPr lang="en-US" sz="1400" dirty="0"/>
              <a:t> dan 4 baris.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Setelah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selesai</a:t>
            </a:r>
            <a:r>
              <a:rPr lang="en-US" sz="1400" dirty="0"/>
              <a:t> </a:t>
            </a:r>
            <a:r>
              <a:rPr lang="en-US" sz="1400" dirty="0" err="1"/>
              <a:t>mengerjakan</a:t>
            </a:r>
            <a:r>
              <a:rPr lang="en-US" sz="1400" dirty="0"/>
              <a:t> </a:t>
            </a:r>
            <a:r>
              <a:rPr lang="en-US" sz="1400" dirty="0" err="1"/>
              <a:t>programnya</a:t>
            </a:r>
            <a:r>
              <a:rPr lang="en-US" sz="1400" dirty="0"/>
              <a:t> dan </a:t>
            </a:r>
            <a:r>
              <a:rPr lang="en-US" sz="1400" dirty="0" err="1"/>
              <a:t>melaporkannya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, </a:t>
            </a:r>
            <a:r>
              <a:rPr lang="en-US" sz="1400" dirty="0" err="1"/>
              <a:t>ternyata</a:t>
            </a:r>
            <a:r>
              <a:rPr lang="en-US" sz="1400" dirty="0"/>
              <a:t>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berubah</a:t>
            </a:r>
            <a:r>
              <a:rPr lang="en-US" sz="1400" dirty="0"/>
              <a:t> </a:t>
            </a:r>
            <a:r>
              <a:rPr lang="en-US" sz="1400" dirty="0" err="1"/>
              <a:t>pikiran</a:t>
            </a:r>
            <a:r>
              <a:rPr lang="en-US" sz="1400" dirty="0"/>
              <a:t> dan </a:t>
            </a:r>
            <a:r>
              <a:rPr lang="en-US" sz="1400" dirty="0" err="1"/>
              <a:t>meminta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merevisi</a:t>
            </a:r>
            <a:r>
              <a:rPr lang="en-US" sz="1400" dirty="0"/>
              <a:t> </a:t>
            </a:r>
            <a:r>
              <a:rPr lang="en-US" sz="1400" dirty="0" err="1"/>
              <a:t>programnya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Sekarang</a:t>
            </a:r>
            <a:r>
              <a:rPr lang="en-US" sz="1400" dirty="0"/>
              <a:t>,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meminta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merevisi</a:t>
            </a:r>
            <a:r>
              <a:rPr lang="en-US" sz="1400" dirty="0"/>
              <a:t> </a:t>
            </a:r>
            <a:r>
              <a:rPr lang="en-US" sz="1400" dirty="0" err="1"/>
              <a:t>programnya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mengolah</a:t>
            </a:r>
            <a:r>
              <a:rPr lang="en-US" sz="1400" dirty="0"/>
              <a:t> 2 table yang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1 table </a:t>
            </a:r>
            <a:r>
              <a:rPr lang="en-US" sz="1400" dirty="0" err="1"/>
              <a:t>dengan</a:t>
            </a:r>
            <a:r>
              <a:rPr lang="en-US" sz="1400" dirty="0"/>
              <a:t> 3 </a:t>
            </a:r>
            <a:r>
              <a:rPr lang="en-US" sz="1400" dirty="0" err="1"/>
              <a:t>kolom</a:t>
            </a:r>
            <a:r>
              <a:rPr lang="en-US" sz="1400" dirty="0"/>
              <a:t> dan 3 baris.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Kemudian</a:t>
            </a:r>
            <a:r>
              <a:rPr lang="en-US" sz="1400" dirty="0"/>
              <a:t>,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selesai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mengerjakan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revisinya</a:t>
            </a:r>
            <a:r>
              <a:rPr lang="en-US" sz="1400" dirty="0"/>
              <a:t> dan </a:t>
            </a:r>
            <a:r>
              <a:rPr lang="en-US" sz="1400" dirty="0" err="1"/>
              <a:t>melaporkannya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,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ternyata</a:t>
            </a:r>
            <a:r>
              <a:rPr lang="en-US" sz="1400" dirty="0"/>
              <a:t> Kembali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berubah</a:t>
            </a:r>
            <a:r>
              <a:rPr lang="en-US" sz="1400" dirty="0"/>
              <a:t> </a:t>
            </a:r>
            <a:r>
              <a:rPr lang="en-US" sz="1400" dirty="0" err="1"/>
              <a:t>pikiran</a:t>
            </a:r>
            <a:r>
              <a:rPr lang="en-US" sz="1400" dirty="0"/>
              <a:t> dan </a:t>
            </a:r>
            <a:r>
              <a:rPr lang="en-US" sz="1400" dirty="0" err="1"/>
              <a:t>meminta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merevisi</a:t>
            </a:r>
            <a:r>
              <a:rPr lang="en-US" sz="1400" dirty="0"/>
              <a:t> </a:t>
            </a:r>
            <a:r>
              <a:rPr lang="en-US" sz="1400" dirty="0" err="1"/>
              <a:t>programnya</a:t>
            </a:r>
            <a:r>
              <a:rPr lang="en-US" sz="1400" dirty="0"/>
              <a:t> Kembali.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D"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145170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 err="1"/>
              <a:t>Peristiwa</a:t>
            </a:r>
            <a:r>
              <a:rPr lang="en-US" sz="1100" dirty="0"/>
              <a:t> </a:t>
            </a:r>
            <a:r>
              <a:rPr lang="en-US" sz="1100" dirty="0" err="1"/>
              <a:t>seperti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alami</a:t>
            </a:r>
            <a:r>
              <a:rPr lang="en-US" sz="1100" dirty="0"/>
              <a:t>,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artian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menerima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 </a:t>
            </a:r>
            <a:r>
              <a:rPr lang="en-US" sz="1100" dirty="0" err="1"/>
              <a:t>revisi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project yang </a:t>
            </a:r>
            <a:r>
              <a:rPr lang="en-US" sz="1100" dirty="0" err="1"/>
              <a:t>sedang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kerjakan</a:t>
            </a:r>
            <a:r>
              <a:rPr lang="en-US" sz="1100" dirty="0"/>
              <a:t> dan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suka</a:t>
            </a:r>
            <a:r>
              <a:rPr lang="en-US" sz="1100" dirty="0"/>
              <a:t> </a:t>
            </a:r>
            <a:r>
              <a:rPr lang="en-US" sz="1100" dirty="0" err="1"/>
              <a:t>membutuhkan</a:t>
            </a:r>
            <a:r>
              <a:rPr lang="en-US" sz="1100" dirty="0"/>
              <a:t> </a:t>
            </a:r>
            <a:r>
              <a:rPr lang="en-US" sz="1100" dirty="0" err="1"/>
              <a:t>kode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versi</a:t>
            </a:r>
            <a:r>
              <a:rPr lang="en-US" sz="1100" dirty="0"/>
              <a:t> </a:t>
            </a:r>
            <a:r>
              <a:rPr lang="en-US" sz="1100" dirty="0" err="1"/>
              <a:t>sebelumnya</a:t>
            </a:r>
            <a:r>
              <a:rPr lang="en-US" sz="1100" dirty="0"/>
              <a:t>. </a:t>
            </a:r>
            <a:r>
              <a:rPr lang="en-US" sz="1100" dirty="0" err="1"/>
              <a:t>Kemudian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pengalaman</a:t>
            </a:r>
            <a:r>
              <a:rPr lang="en-US" sz="1100" dirty="0"/>
              <a:t> </a:t>
            </a:r>
            <a:r>
              <a:rPr lang="en-US" sz="1100" dirty="0" err="1"/>
              <a:t>kasus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, salah 1 </a:t>
            </a:r>
            <a:r>
              <a:rPr lang="en-US" sz="1100" dirty="0" err="1"/>
              <a:t>solusi</a:t>
            </a:r>
            <a:r>
              <a:rPr lang="en-US" sz="1100" dirty="0"/>
              <a:t> yang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membantu</a:t>
            </a:r>
            <a:r>
              <a:rPr lang="en-US" sz="1100" dirty="0"/>
              <a:t> </a:t>
            </a:r>
            <a:r>
              <a:rPr lang="en-US" sz="1100" dirty="0" err="1"/>
              <a:t>pengerjaan</a:t>
            </a:r>
            <a:r>
              <a:rPr lang="en-US" sz="1100" dirty="0"/>
              <a:t> project </a:t>
            </a:r>
            <a:r>
              <a:rPr lang="en-US" sz="1100" dirty="0" err="1"/>
              <a:t>lainnya</a:t>
            </a:r>
            <a:r>
              <a:rPr lang="en-US" sz="1100" dirty="0"/>
              <a:t> di masa </a:t>
            </a:r>
            <a:r>
              <a:rPr lang="en-US" sz="1100" dirty="0" err="1"/>
              <a:t>mendatang</a:t>
            </a:r>
            <a:r>
              <a:rPr lang="en-US" sz="1100" dirty="0"/>
              <a:t>,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memutuskan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setiap</a:t>
            </a:r>
            <a:r>
              <a:rPr lang="en-US" sz="1100" dirty="0"/>
              <a:t> kali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selesai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</a:t>
            </a:r>
            <a:r>
              <a:rPr lang="en-US" sz="1100" dirty="0" err="1"/>
              <a:t>suatu</a:t>
            </a:r>
            <a:r>
              <a:rPr lang="en-US" sz="1100" dirty="0"/>
              <a:t> </a:t>
            </a:r>
            <a:r>
              <a:rPr lang="en-US" sz="1100" dirty="0" err="1"/>
              <a:t>versi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project,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menyimpannya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folder </a:t>
            </a:r>
            <a:r>
              <a:rPr lang="en-US" sz="1100" dirty="0" err="1"/>
              <a:t>tersendiri</a:t>
            </a:r>
            <a:r>
              <a:rPr lang="en-US" sz="1100" dirty="0"/>
              <a:t> dan </a:t>
            </a: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 </a:t>
            </a:r>
            <a:r>
              <a:rPr lang="en-US" sz="1100" dirty="0" err="1"/>
              <a:t>revisi</a:t>
            </a:r>
            <a:r>
              <a:rPr lang="en-US" sz="1100" dirty="0"/>
              <a:t> </a:t>
            </a:r>
            <a:r>
              <a:rPr lang="en-US" sz="1100" dirty="0" err="1"/>
              <a:t>datang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folder </a:t>
            </a:r>
            <a:r>
              <a:rPr lang="en-US" sz="1100" dirty="0" err="1"/>
              <a:t>baru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mengerjakan</a:t>
            </a:r>
            <a:r>
              <a:rPr lang="en-US" sz="1100" dirty="0"/>
              <a:t> </a:t>
            </a:r>
            <a:r>
              <a:rPr lang="en-US" sz="1100" dirty="0" err="1"/>
              <a:t>revisi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kode</a:t>
            </a:r>
            <a:r>
              <a:rPr lang="en-US" sz="1100" dirty="0"/>
              <a:t> project </a:t>
            </a:r>
            <a:r>
              <a:rPr lang="en-US" sz="1100" dirty="0" err="1"/>
              <a:t>versi</a:t>
            </a:r>
            <a:r>
              <a:rPr lang="en-US" sz="1100" dirty="0"/>
              <a:t> </a:t>
            </a:r>
            <a:r>
              <a:rPr lang="en-US" sz="1100" dirty="0" err="1"/>
              <a:t>pertama</a:t>
            </a:r>
            <a:r>
              <a:rPr lang="en-US" sz="1100" dirty="0"/>
              <a:t> dan juga </a:t>
            </a:r>
            <a:r>
              <a:rPr lang="en-US" sz="1100" dirty="0" err="1"/>
              <a:t>kode</a:t>
            </a:r>
            <a:r>
              <a:rPr lang="en-US" sz="1100" dirty="0"/>
              <a:t> project </a:t>
            </a:r>
            <a:r>
              <a:rPr lang="en-US" sz="1100" dirty="0" err="1"/>
              <a:t>versi</a:t>
            </a:r>
            <a:r>
              <a:rPr lang="en-US" sz="1100" dirty="0"/>
              <a:t> </a:t>
            </a:r>
            <a:r>
              <a:rPr lang="en-US" sz="1100" dirty="0" err="1"/>
              <a:t>terbaru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revisi</a:t>
            </a:r>
            <a:r>
              <a:rPr lang="en-US" sz="1100" dirty="0"/>
              <a:t> yang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kerjakan</a:t>
            </a:r>
            <a:r>
              <a:rPr lang="en-US" sz="1100" dirty="0"/>
              <a:t>, </a:t>
            </a:r>
            <a:r>
              <a:rPr lang="en-US" sz="1100" dirty="0" err="1"/>
              <a:t>namun</a:t>
            </a:r>
            <a:r>
              <a:rPr lang="en-US" sz="1100" dirty="0"/>
              <a:t> </a:t>
            </a:r>
            <a:r>
              <a:rPr lang="en-US" sz="1100" dirty="0" err="1"/>
              <a:t>kendalanya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5 kali </a:t>
            </a:r>
            <a:r>
              <a:rPr lang="en-US" sz="1100" dirty="0" err="1"/>
              <a:t>revisi</a:t>
            </a:r>
            <a:r>
              <a:rPr lang="en-US" sz="1100" dirty="0"/>
              <a:t>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dikatakan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6 folder project yang </a:t>
            </a:r>
            <a:r>
              <a:rPr lang="en-US" sz="1100" dirty="0" err="1"/>
              <a:t>berbeda</a:t>
            </a:r>
            <a:r>
              <a:rPr lang="en-US" sz="1100" dirty="0"/>
              <a:t>. Cara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sangatlah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efisien</a:t>
            </a:r>
            <a:r>
              <a:rPr lang="en-US" sz="1100" dirty="0"/>
              <a:t>, </a:t>
            </a:r>
            <a:r>
              <a:rPr lang="en-US" sz="1100" dirty="0" err="1"/>
              <a:t>karena</a:t>
            </a:r>
            <a:r>
              <a:rPr lang="en-US" sz="1100" dirty="0"/>
              <a:t> pada proses </a:t>
            </a:r>
            <a:r>
              <a:rPr lang="en-US" sz="1100" dirty="0" err="1"/>
              <a:t>revisi</a:t>
            </a:r>
            <a:r>
              <a:rPr lang="en-US" sz="1100" dirty="0"/>
              <a:t>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saja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hanya</a:t>
            </a:r>
            <a:r>
              <a:rPr lang="en-US" sz="1100" dirty="0"/>
              <a:t> </a:t>
            </a:r>
            <a:r>
              <a:rPr lang="en-US" sz="1100" dirty="0" err="1"/>
              <a:t>mengubah</a:t>
            </a:r>
            <a:r>
              <a:rPr lang="en-US" sz="1100" dirty="0"/>
              <a:t> </a:t>
            </a:r>
            <a:r>
              <a:rPr lang="en-US" sz="1100" dirty="0" err="1"/>
              <a:t>satu</a:t>
            </a:r>
            <a:r>
              <a:rPr lang="en-US" sz="1100" dirty="0"/>
              <a:t> </a:t>
            </a:r>
            <a:r>
              <a:rPr lang="en-US" sz="1100" dirty="0" err="1"/>
              <a:t>sampai</a:t>
            </a:r>
            <a:r>
              <a:rPr lang="en-US" sz="1100" dirty="0"/>
              <a:t> </a:t>
            </a:r>
            <a:r>
              <a:rPr lang="en-US" sz="1100" dirty="0" err="1"/>
              <a:t>tiga</a:t>
            </a:r>
            <a:r>
              <a:rPr lang="en-US" sz="1100" dirty="0"/>
              <a:t> file </a:t>
            </a:r>
            <a:r>
              <a:rPr lang="en-US" sz="1100" dirty="0" err="1"/>
              <a:t>saja</a:t>
            </a:r>
            <a:r>
              <a:rPr lang="en-US" sz="1100" dirty="0"/>
              <a:t> </a:t>
            </a:r>
            <a:r>
              <a:rPr lang="en-US" sz="1100" dirty="0" err="1"/>
              <a:t>namun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mengcopy</a:t>
            </a:r>
            <a:r>
              <a:rPr lang="en-US" sz="1100" dirty="0"/>
              <a:t> </a:t>
            </a:r>
            <a:r>
              <a:rPr lang="en-US" sz="1100" dirty="0" err="1"/>
              <a:t>projectnya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keseluruhan</a:t>
            </a:r>
            <a:r>
              <a:rPr lang="en-US" sz="1100" dirty="0"/>
              <a:t>, </a:t>
            </a:r>
            <a:r>
              <a:rPr lang="en-US" sz="1100" dirty="0" err="1"/>
              <a:t>dimana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menyebabkan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 file yang </a:t>
            </a:r>
            <a:r>
              <a:rPr lang="en-US" sz="1100" dirty="0" err="1"/>
              <a:t>duplikat</a:t>
            </a:r>
            <a:r>
              <a:rPr lang="en-US" sz="1100" dirty="0"/>
              <a:t>, dan </a:t>
            </a:r>
            <a:r>
              <a:rPr lang="en-US" sz="1100" dirty="0" err="1"/>
              <a:t>akhirnya</a:t>
            </a:r>
            <a:r>
              <a:rPr lang="en-US" sz="1100" dirty="0"/>
              <a:t> </a:t>
            </a:r>
            <a:r>
              <a:rPr lang="en-US" sz="1100" dirty="0" err="1"/>
              <a:t>jadi</a:t>
            </a:r>
            <a:r>
              <a:rPr lang="en-US" sz="1100" dirty="0"/>
              <a:t> </a:t>
            </a:r>
            <a:r>
              <a:rPr lang="en-US" sz="1100" dirty="0" err="1"/>
              <a:t>memerlukan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 </a:t>
            </a:r>
            <a:r>
              <a:rPr lang="en-US" sz="1100" dirty="0" err="1"/>
              <a:t>ruang</a:t>
            </a:r>
            <a:r>
              <a:rPr lang="en-US" sz="1100" dirty="0"/>
              <a:t> pada media </a:t>
            </a:r>
            <a:r>
              <a:rPr lang="en-US" sz="1100" dirty="0" err="1"/>
              <a:t>penyimpanan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.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49860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/>
              <a:t>Sebenarnya</a:t>
            </a:r>
            <a:r>
              <a:rPr lang="en-US" sz="1100" dirty="0"/>
              <a:t> yang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butuhkan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sesuatu</a:t>
            </a:r>
            <a:r>
              <a:rPr lang="en-US" sz="1100" dirty="0"/>
              <a:t> yang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checkpoint pada </a:t>
            </a:r>
            <a:r>
              <a:rPr lang="en-US" sz="1100" dirty="0" err="1"/>
              <a:t>pengerjaan</a:t>
            </a:r>
            <a:r>
              <a:rPr lang="en-US" sz="1100" dirty="0"/>
              <a:t> project </a:t>
            </a:r>
            <a:r>
              <a:rPr lang="en-US" sz="1100" dirty="0" err="1"/>
              <a:t>kita</a:t>
            </a:r>
            <a:r>
              <a:rPr lang="en-US" sz="1100" dirty="0"/>
              <a:t>. </a:t>
            </a:r>
            <a:r>
              <a:rPr lang="en-US" sz="1100" dirty="0" err="1"/>
              <a:t>Sehingga</a:t>
            </a:r>
            <a:r>
              <a:rPr lang="en-US" sz="1100" dirty="0"/>
              <a:t> </a:t>
            </a:r>
            <a:r>
              <a:rPr lang="en-US" sz="1100" dirty="0" err="1"/>
              <a:t>setiap</a:t>
            </a:r>
            <a:r>
              <a:rPr lang="en-US" sz="1100" dirty="0"/>
              <a:t> kali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selesai</a:t>
            </a:r>
            <a:r>
              <a:rPr lang="en-US" sz="1100" dirty="0"/>
              <a:t> </a:t>
            </a:r>
            <a:r>
              <a:rPr lang="en-US" sz="1100" dirty="0" err="1"/>
              <a:t>mengerjakan</a:t>
            </a:r>
            <a:r>
              <a:rPr lang="en-US" sz="1100" dirty="0"/>
              <a:t> </a:t>
            </a:r>
            <a:r>
              <a:rPr lang="en-US" sz="1100" dirty="0" err="1"/>
              <a:t>satu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</a:t>
            </a:r>
            <a:r>
              <a:rPr lang="en-US" sz="1100" dirty="0" err="1"/>
              <a:t>misalnya</a:t>
            </a:r>
            <a:r>
              <a:rPr lang="en-US" sz="1100" dirty="0"/>
              <a:t>,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checkpoint pada </a:t>
            </a:r>
            <a:r>
              <a:rPr lang="en-US" sz="1100" dirty="0" err="1"/>
              <a:t>keadaan</a:t>
            </a:r>
            <a:r>
              <a:rPr lang="en-US" sz="1100" dirty="0"/>
              <a:t> project </a:t>
            </a:r>
            <a:r>
              <a:rPr lang="en-US" sz="1100" dirty="0" err="1"/>
              <a:t>saat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dan </a:t>
            </a:r>
            <a:r>
              <a:rPr lang="en-US" sz="1100" dirty="0" err="1"/>
              <a:t>melanjutkan</a:t>
            </a:r>
            <a:r>
              <a:rPr lang="en-US" sz="1100" dirty="0"/>
              <a:t> </a:t>
            </a:r>
            <a:r>
              <a:rPr lang="en-US" sz="1100" dirty="0" err="1"/>
              <a:t>mengerjakan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</a:t>
            </a:r>
            <a:r>
              <a:rPr lang="en-US" sz="1100" dirty="0" err="1"/>
              <a:t>berikutnya</a:t>
            </a:r>
            <a:r>
              <a:rPr lang="en-US" sz="1100" dirty="0"/>
              <a:t>. </a:t>
            </a:r>
            <a:r>
              <a:rPr lang="en-US" sz="1100" dirty="0" err="1"/>
              <a:t>Kalau</a:t>
            </a:r>
            <a:r>
              <a:rPr lang="en-US" sz="1100" dirty="0"/>
              <a:t> </a:t>
            </a:r>
            <a:r>
              <a:rPr lang="en-US" sz="1100" dirty="0" err="1"/>
              <a:t>kedepannya</a:t>
            </a:r>
            <a:r>
              <a:rPr lang="en-US" sz="1100" dirty="0"/>
              <a:t> </a:t>
            </a:r>
            <a:r>
              <a:rPr lang="en-US" sz="1100" dirty="0" err="1"/>
              <a:t>tiba</a:t>
            </a:r>
            <a:r>
              <a:rPr lang="en-US" sz="1100" dirty="0"/>
              <a:t> - </a:t>
            </a:r>
            <a:r>
              <a:rPr lang="en-US" sz="1100" dirty="0" err="1"/>
              <a:t>tiba</a:t>
            </a:r>
            <a:r>
              <a:rPr lang="en-US" sz="1100" dirty="0"/>
              <a:t> project yang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buat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berjalan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error total, dan </a:t>
            </a:r>
            <a:r>
              <a:rPr lang="en-US" sz="1100" dirty="0" err="1"/>
              <a:t>andaikan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memperbaikinya</a:t>
            </a:r>
            <a:r>
              <a:rPr lang="en-US" sz="1100" dirty="0"/>
              <a:t>,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masih</a:t>
            </a:r>
            <a:r>
              <a:rPr lang="en-US" sz="1100" dirty="0"/>
              <a:t>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kembali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chekpoint</a:t>
            </a:r>
            <a:r>
              <a:rPr lang="en-US" sz="1100" dirty="0"/>
              <a:t> </a:t>
            </a:r>
            <a:r>
              <a:rPr lang="en-US" sz="1100" dirty="0" err="1"/>
              <a:t>sebelumnya</a:t>
            </a:r>
            <a:r>
              <a:rPr lang="en-US" sz="1100" dirty="0"/>
              <a:t> </a:t>
            </a:r>
            <a:r>
              <a:rPr lang="en-US" sz="1100" dirty="0" err="1"/>
              <a:t>dimana</a:t>
            </a:r>
            <a:r>
              <a:rPr lang="en-US" sz="1100" dirty="0"/>
              <a:t> </a:t>
            </a:r>
            <a:r>
              <a:rPr lang="en-US" sz="1100" dirty="0" err="1"/>
              <a:t>semua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yang </a:t>
            </a:r>
            <a:r>
              <a:rPr lang="en-US" sz="1100" dirty="0" err="1"/>
              <a:t>ada</a:t>
            </a:r>
            <a:r>
              <a:rPr lang="en-US" sz="1100" dirty="0"/>
              <a:t> </a:t>
            </a:r>
            <a:r>
              <a:rPr lang="en-US" sz="1100" dirty="0" err="1"/>
              <a:t>masih</a:t>
            </a:r>
            <a:r>
              <a:rPr lang="en-US" sz="1100" dirty="0"/>
              <a:t> </a:t>
            </a:r>
            <a:r>
              <a:rPr lang="en-US" sz="1100" dirty="0" err="1"/>
              <a:t>berjalan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normal.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/>
              <a:t>Selain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sebagai</a:t>
            </a:r>
            <a:r>
              <a:rPr lang="en-US" sz="1100" dirty="0"/>
              <a:t> </a:t>
            </a:r>
            <a:r>
              <a:rPr lang="en-US" sz="1100" dirty="0" err="1"/>
              <a:t>penyelamat</a:t>
            </a:r>
            <a:r>
              <a:rPr lang="en-US" sz="1100" dirty="0"/>
              <a:t> </a:t>
            </a:r>
            <a:r>
              <a:rPr lang="en-US" sz="1100" dirty="0" err="1"/>
              <a:t>saat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mengalami</a:t>
            </a:r>
            <a:r>
              <a:rPr lang="en-US" sz="1100" dirty="0"/>
              <a:t> error, </a:t>
            </a:r>
            <a:r>
              <a:rPr lang="en-US" sz="1100" dirty="0" err="1"/>
              <a:t>kita</a:t>
            </a:r>
            <a:r>
              <a:rPr lang="en-US" sz="1100" dirty="0"/>
              <a:t> juga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memanfaatkan</a:t>
            </a:r>
            <a:r>
              <a:rPr lang="en-US" sz="1100" dirty="0"/>
              <a:t> checkpoint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menentukan</a:t>
            </a:r>
            <a:r>
              <a:rPr lang="en-US" sz="1100" dirty="0"/>
              <a:t> </a:t>
            </a:r>
            <a:r>
              <a:rPr lang="en-US" sz="1100" dirty="0" err="1"/>
              <a:t>versi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project </a:t>
            </a:r>
            <a:r>
              <a:rPr lang="en-US" sz="1100" dirty="0" err="1"/>
              <a:t>kita</a:t>
            </a:r>
            <a:r>
              <a:rPr lang="en-US" sz="1100" dirty="0"/>
              <a:t>. Jadi </a:t>
            </a:r>
            <a:r>
              <a:rPr lang="en-US" sz="1100" dirty="0" err="1"/>
              <a:t>bila</a:t>
            </a:r>
            <a:r>
              <a:rPr lang="en-US" sz="1100" dirty="0"/>
              <a:t> </a:t>
            </a:r>
            <a:r>
              <a:rPr lang="en-US" sz="1100" dirty="0" err="1"/>
              <a:t>suatu</a:t>
            </a:r>
            <a:r>
              <a:rPr lang="en-US" sz="1100" dirty="0"/>
              <a:t> </a:t>
            </a:r>
            <a:r>
              <a:rPr lang="en-US" sz="1100" dirty="0" err="1"/>
              <a:t>saat</a:t>
            </a:r>
            <a:r>
              <a:rPr lang="en-US" sz="1100" dirty="0"/>
              <a:t> </a:t>
            </a:r>
            <a:r>
              <a:rPr lang="en-US" sz="1100" dirty="0" err="1"/>
              <a:t>diperlukan</a:t>
            </a:r>
            <a:r>
              <a:rPr lang="en-US" sz="1100" dirty="0"/>
              <a:t>,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mengganti</a:t>
            </a:r>
            <a:r>
              <a:rPr lang="en-US" sz="1100" dirty="0"/>
              <a:t> </a:t>
            </a:r>
            <a:r>
              <a:rPr lang="en-US" sz="1100" dirty="0" err="1"/>
              <a:t>versi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project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mudah</a:t>
            </a:r>
            <a:r>
              <a:rPr lang="en-US" sz="11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/>
              <a:t>Ok </a:t>
            </a:r>
            <a:r>
              <a:rPr lang="en-US" sz="1100" dirty="0" err="1"/>
              <a:t>jadi</a:t>
            </a:r>
            <a:r>
              <a:rPr lang="en-US" sz="1100" dirty="0"/>
              <a:t> </a:t>
            </a:r>
            <a:r>
              <a:rPr lang="en-US" sz="1100" dirty="0" err="1"/>
              <a:t>sesuatu</a:t>
            </a:r>
            <a:r>
              <a:rPr lang="en-US" sz="1100" dirty="0"/>
              <a:t> yang </a:t>
            </a:r>
            <a:r>
              <a:rPr lang="en-US" sz="1100" dirty="0" err="1"/>
              <a:t>memungkinkan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mengatur</a:t>
            </a:r>
            <a:r>
              <a:rPr lang="en-US" sz="1100" dirty="0"/>
              <a:t> </a:t>
            </a:r>
            <a:r>
              <a:rPr lang="en-US" sz="1100" dirty="0" err="1"/>
              <a:t>versi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kode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tanpa</a:t>
            </a:r>
            <a:r>
              <a:rPr lang="en-US" sz="1100" dirty="0"/>
              <a:t>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</a:t>
            </a:r>
            <a:r>
              <a:rPr lang="en-US" sz="1100" dirty="0" err="1"/>
              <a:t>salinan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project </a:t>
            </a:r>
            <a:r>
              <a:rPr lang="en-US" sz="1100" dirty="0" err="1"/>
              <a:t>sebelumnya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sebuah</a:t>
            </a:r>
            <a:r>
              <a:rPr lang="en-US" sz="1100" dirty="0"/>
              <a:t> version control system.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550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9906-92ED-475F-B9A2-0BF23C81C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9D81D-D66C-43C9-87F6-19550764A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C71DC-F7C9-4D4E-9D81-39DAF236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64F7-707F-4C5B-9031-91F5DF0B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42878-92C2-4AC1-9EF3-058BCA6F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1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E263-D981-4E1A-96BE-50D71EC1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C9755-F399-4AE3-9787-E1DB690C2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8ACB-F67C-48FA-8CE2-785353FE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1917-5163-48CA-9B60-F6AADB92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DD2B-D845-4682-953E-BBD6F2A6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5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7330C-851D-432B-805E-EF08131C4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0AAAB-077B-4E6E-904F-0C682F5B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D048-8242-47E6-9FEF-2D12EADE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9C6E-00CA-4AA5-BC15-4A69DD8B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DB9B-5234-4D90-8D3D-B31F1A63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33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5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E207-F899-41C9-BBB2-73D8BE73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D32B-E800-4164-AAE3-41C63230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447A1-10B9-48A5-A99B-8CF99A4A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B37D-4C2B-46C3-AC12-8398AE10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7C6D4-A025-42DB-9AF7-04944A2A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92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658A-F5F6-4C98-AC77-1CA61F6E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A7C9-D1ED-428B-8522-70B2A07A1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1A1E-7FC8-435E-9624-81BE382C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DE95-B390-4632-919C-E3F8108F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8845-526A-4189-966C-FF83CA37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0943-9BB0-4300-8431-D1E6FDE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CB61-7B8B-474A-81FD-DA059B689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140A-67D7-4D2F-A735-9E48293D6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57CD6-0877-4985-8BAC-CCF382EC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DE8F9-36E7-442D-80E2-B96D11D4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C8609-BC9E-4799-B1FD-6D2D78C8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9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7459-497D-4464-ADF2-2F41C181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08558-E80A-4746-962B-7AE38A0D0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AA653-435C-4F32-9200-3BCD2D8B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5A5BE-9196-46E4-822A-8D50F2EEC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6A0DE-96A3-4E51-BA6C-300457684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6C859-CC47-47CF-A277-09D6B93B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77784-F110-4A99-B5D5-7A24E313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C269B-44BC-42EA-B2D6-051BA61F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8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03E1-2C8B-4D27-BE96-54C5AD2C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34FF5-2B4B-4372-B70A-DC2ED0CA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44D35-5B57-4D3A-9285-EEFA4DA9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571F-BDD9-4567-8403-3790D474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1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F54D8-4B80-4058-B0F2-28A9D2CD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AD2AC-277C-4DD3-8A8D-EAB6E3CD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4E2C7-592E-486A-AB55-C2F159E1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122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1D89-A4C6-478C-8FCD-AC9DA40A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658D-B06D-4EF7-9D3D-E67E7B16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F4BA-4C8A-4F5D-A34A-C5E88B358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05DF0-BDD4-4E1A-A50B-BCA24AB9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B4AA9-E68E-45FC-A39F-6FCD894B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C73E-18F3-42CF-8F80-16112785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2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3B90-A025-4DF8-BFD4-809449B3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01299-381F-4CA3-A16D-0F10D9479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B7A6D-32B2-4759-B96A-6B40FCD53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AC627-0512-45F1-B173-871D8137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CDE1F-747F-4719-BF90-B8245AB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3C415-3CFD-47FE-A30F-F09FA781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4420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2F0B1-0336-44B4-998C-9B2345BF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9E83E-3045-4EBC-8791-B2365AA7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46B3B-8C6E-4721-8631-A959FF804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DFC6-14FB-4DDE-894E-4EDA36938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8755B-6121-45FF-AAD8-7A8BB3606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aron@test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A5C521-D827-46BF-8B94-3C5710CBC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344555" y="1410300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Git Introduction</a:t>
            </a:r>
            <a:endParaRPr sz="4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FCC01-4C32-4E5F-9160-52ACA4B0939B}"/>
              </a:ext>
            </a:extLst>
          </p:cNvPr>
          <p:cNvSpPr txBox="1"/>
          <p:nvPr/>
        </p:nvSpPr>
        <p:spPr>
          <a:xfrm>
            <a:off x="344555" y="0"/>
            <a:ext cx="2695225" cy="615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1300" kern="100" spc="30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SUPPLEMENT MODULE</a:t>
            </a:r>
            <a:endParaRPr lang="en-ID" sz="1300" kern="100" spc="300" dirty="0">
              <a:solidFill>
                <a:srgbClr val="FFFFFF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DE6C1-8AA8-4758-BE23-C990C90BD7FC}"/>
              </a:ext>
            </a:extLst>
          </p:cNvPr>
          <p:cNvSpPr txBox="1"/>
          <p:nvPr/>
        </p:nvSpPr>
        <p:spPr>
          <a:xfrm>
            <a:off x="344555" y="2030353"/>
            <a:ext cx="633187" cy="654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kern="100" spc="20" dirty="0">
                <a:solidFill>
                  <a:srgbClr val="51BB7C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</a:t>
            </a:r>
            <a:endParaRPr lang="en-ID" sz="2500" kern="100" spc="20" dirty="0">
              <a:solidFill>
                <a:srgbClr val="51BB7C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4AFF4C-314E-45C9-B04D-8779781C5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pic>
        <p:nvPicPr>
          <p:cNvPr id="203" name="Google Shape;203;g96b2f0a949_0_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6272" y="2130121"/>
            <a:ext cx="3299775" cy="1856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E27471-8B3F-4D0C-8A07-1FACA8861DE5}"/>
              </a:ext>
            </a:extLst>
          </p:cNvPr>
          <p:cNvSpPr txBox="1"/>
          <p:nvPr/>
        </p:nvSpPr>
        <p:spPr>
          <a:xfrm>
            <a:off x="252863" y="572756"/>
            <a:ext cx="3543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Version Control System</a:t>
            </a:r>
            <a:endParaRPr lang="en-ID" sz="2400" b="1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Git</a:t>
            </a:r>
            <a:endParaRPr sz="4800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Git Configuration &amp; Initialization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B5C298-52C3-4324-94C0-D3228E777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7" name="Google Shape;102;p1">
            <a:extLst>
              <a:ext uri="{FF2B5EF4-FFF2-40B4-BE49-F238E27FC236}">
                <a16:creationId xmlns:a16="http://schemas.microsoft.com/office/drawing/2014/main" id="{1364D365-3BFA-413D-89C8-EC872B43D47A}"/>
              </a:ext>
            </a:extLst>
          </p:cNvPr>
          <p:cNvSpPr txBox="1">
            <a:spLocks/>
          </p:cNvSpPr>
          <p:nvPr/>
        </p:nvSpPr>
        <p:spPr>
          <a:xfrm>
            <a:off x="344555" y="1978827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9775" tIns="34875" rIns="69775" bIns="3487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 kern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z="4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Git Configuration </a:t>
            </a:r>
          </a:p>
          <a:p>
            <a:r>
              <a:rPr lang="en-US" sz="4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and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6100E-4B08-4388-BD00-E967CD923AA7}"/>
              </a:ext>
            </a:extLst>
          </p:cNvPr>
          <p:cNvSpPr txBox="1"/>
          <p:nvPr/>
        </p:nvSpPr>
        <p:spPr>
          <a:xfrm>
            <a:off x="344555" y="0"/>
            <a:ext cx="2695225" cy="615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1300" kern="100" spc="30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SUPPLEMENT MODULE</a:t>
            </a:r>
            <a:endParaRPr lang="en-ID" sz="1300" kern="100" spc="300" dirty="0">
              <a:solidFill>
                <a:srgbClr val="FFFFFF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8C976-1912-4B6D-BDA3-2AC94998F64B}"/>
              </a:ext>
            </a:extLst>
          </p:cNvPr>
          <p:cNvSpPr txBox="1"/>
          <p:nvPr/>
        </p:nvSpPr>
        <p:spPr>
          <a:xfrm>
            <a:off x="344555" y="2030353"/>
            <a:ext cx="633187" cy="654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kern="100" spc="20" dirty="0">
                <a:solidFill>
                  <a:srgbClr val="51BB7C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</a:t>
            </a:r>
            <a:endParaRPr lang="en-ID" sz="2500" kern="100" spc="20" dirty="0">
              <a:solidFill>
                <a:srgbClr val="51BB7C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78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0236D9-DD61-46C5-872E-0721181D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05961D-E98D-4085-AF88-2580A987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6" y="3951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Git Configuration</a:t>
            </a:r>
            <a:endParaRPr lang="en-ID" sz="2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AF303-C178-46A4-95AE-BCFF60F4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621756"/>
            <a:ext cx="7829550" cy="3126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      </a:t>
            </a:r>
            <a:r>
              <a:rPr lang="en-US" sz="18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Functions			Commands</a:t>
            </a:r>
          </a:p>
          <a:p>
            <a:pPr marL="114300" indent="0">
              <a:buNone/>
            </a:pPr>
            <a:endParaRPr lang="en-US" sz="1800" b="1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US" sz="18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Check git version</a:t>
            </a:r>
            <a:r>
              <a:rPr lang="en-ID" sz="18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	=&gt; 	git --version</a:t>
            </a:r>
          </a:p>
          <a:p>
            <a:r>
              <a:rPr lang="en-ID" sz="18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Check username	=&gt;	git config user.name</a:t>
            </a:r>
          </a:p>
          <a:p>
            <a:r>
              <a:rPr lang="en-ID" sz="18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Check user email	=&gt;	git config </a:t>
            </a:r>
            <a:r>
              <a:rPr lang="en-ID" sz="180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user.email</a:t>
            </a:r>
            <a:endParaRPr lang="en-ID" sz="18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ID" sz="18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Set username		=&gt;	git config --global user.name baron</a:t>
            </a:r>
          </a:p>
          <a:p>
            <a:r>
              <a:rPr lang="en-ID" sz="18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Set email		=&gt;	git config --global </a:t>
            </a:r>
            <a:r>
              <a:rPr lang="en-ID" sz="180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user.email</a:t>
            </a:r>
            <a:r>
              <a:rPr lang="en-ID" sz="18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ID" sz="1800" dirty="0">
                <a:latin typeface="Circular Std Book" panose="020B0604020101020102" pitchFamily="34" charset="0"/>
                <a:cs typeface="Circular Std Book" panose="020B0604020101020102" pitchFamily="34" charset="0"/>
                <a:hlinkClick r:id="rId4"/>
              </a:rPr>
              <a:t>baron@test.com</a:t>
            </a:r>
            <a:endParaRPr lang="en-ID" sz="18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ID" sz="18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help		=&gt;	git --help</a:t>
            </a:r>
            <a:endParaRPr lang="en-US" sz="18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3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E54F826-0554-40EF-AEE1-3AD44219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E4AB7-E253-4F52-A3BD-8BDAF06F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05" y="401629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Tools to Run Git Commands</a:t>
            </a:r>
            <a:endParaRPr lang="en-ID" sz="2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1026" name="Picture 2" descr="Using git commands on Windows">
            <a:extLst>
              <a:ext uri="{FF2B5EF4-FFF2-40B4-BE49-F238E27FC236}">
                <a16:creationId xmlns:a16="http://schemas.microsoft.com/office/drawing/2014/main" id="{97EB8ADD-01BB-42F1-9D1E-2CDFD55C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57" y="1460377"/>
            <a:ext cx="2222745" cy="222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shell Icon of Flat style - Available in SVG, PNG, EPS, AI &amp; Icon fonts">
            <a:extLst>
              <a:ext uri="{FF2B5EF4-FFF2-40B4-BE49-F238E27FC236}">
                <a16:creationId xmlns:a16="http://schemas.microsoft.com/office/drawing/2014/main" id="{98A364C0-22C5-45F4-8320-051B9B522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05" y="1460377"/>
            <a:ext cx="2222745" cy="222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EF3EF5-1E74-4BCB-84DB-670ADEF7EA42}"/>
              </a:ext>
            </a:extLst>
          </p:cNvPr>
          <p:cNvSpPr txBox="1"/>
          <p:nvPr/>
        </p:nvSpPr>
        <p:spPr>
          <a:xfrm>
            <a:off x="1448551" y="3875453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Bash</a:t>
            </a:r>
            <a:endParaRPr lang="en-ID" b="1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06AEA-27EC-462C-99F5-B079E4DEE24C}"/>
              </a:ext>
            </a:extLst>
          </p:cNvPr>
          <p:cNvSpPr txBox="1"/>
          <p:nvPr/>
        </p:nvSpPr>
        <p:spPr>
          <a:xfrm>
            <a:off x="6072018" y="3875453"/>
            <a:ext cx="248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Windows PowerShell</a:t>
            </a:r>
            <a:endParaRPr lang="en-ID" b="1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41F16-E203-4F5F-A282-C60358DA96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987" t="12230" r="24355" b="16000"/>
          <a:stretch/>
        </p:blipFill>
        <p:spPr>
          <a:xfrm>
            <a:off x="3346099" y="1505838"/>
            <a:ext cx="2331220" cy="2118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E8C842-5A72-45FF-8DB8-9467A37CF5E7}"/>
              </a:ext>
            </a:extLst>
          </p:cNvPr>
          <p:cNvSpPr txBox="1"/>
          <p:nvPr/>
        </p:nvSpPr>
        <p:spPr>
          <a:xfrm>
            <a:off x="3525220" y="3767731"/>
            <a:ext cx="197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Terminal</a:t>
            </a:r>
          </a:p>
          <a:p>
            <a:pPr algn="ctr"/>
            <a:r>
              <a:rPr lang="en-US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(Mac OS &amp; Linux)</a:t>
            </a:r>
            <a:endParaRPr lang="en-ID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93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51AAD2-028A-46A8-AE3D-FE2B55AC5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pic>
        <p:nvPicPr>
          <p:cNvPr id="216" name="Google Shape;216;g96b2f0a949_0_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2613" y="1863141"/>
            <a:ext cx="1140826" cy="11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96b2f0a949_0_1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44995" y="1863141"/>
            <a:ext cx="2797651" cy="15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96b2f0a949_0_169"/>
          <p:cNvSpPr/>
          <p:nvPr/>
        </p:nvSpPr>
        <p:spPr>
          <a:xfrm>
            <a:off x="3793200" y="2434650"/>
            <a:ext cx="1557600" cy="27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96b2f0a949_0_169"/>
          <p:cNvSpPr txBox="1"/>
          <p:nvPr/>
        </p:nvSpPr>
        <p:spPr>
          <a:xfrm>
            <a:off x="3237882" y="1666593"/>
            <a:ext cx="2610016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</a:t>
            </a:r>
            <a:r>
              <a:rPr lang="en-US" sz="1600" b="1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i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nit</a:t>
            </a:r>
            <a:endParaRPr lang="en-US"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(create a Git repository)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3954DC-7A43-4259-8041-5C0CF2516753}"/>
              </a:ext>
            </a:extLst>
          </p:cNvPr>
          <p:cNvSpPr txBox="1"/>
          <p:nvPr/>
        </p:nvSpPr>
        <p:spPr>
          <a:xfrm>
            <a:off x="509694" y="3172481"/>
            <a:ext cx="2797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The Folder that we want to keep track with git</a:t>
            </a:r>
            <a:endParaRPr lang="en-ID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71061-A219-49FA-96A4-EC22E751BE7A}"/>
              </a:ext>
            </a:extLst>
          </p:cNvPr>
          <p:cNvSpPr txBox="1"/>
          <p:nvPr/>
        </p:nvSpPr>
        <p:spPr>
          <a:xfrm>
            <a:off x="263236" y="64829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Git Initialization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038151-F190-4B52-A4D9-219C15D8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82EA9-BEB8-4815-BAB2-17A11481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375047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What is a Git repository?</a:t>
            </a:r>
            <a:endParaRPr lang="en-ID" sz="2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86D14-2891-418D-9537-C15C70D5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504949"/>
            <a:ext cx="8390659" cy="32635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A Git repository is a virtual storage of our project. </a:t>
            </a:r>
          </a:p>
          <a:p>
            <a:pPr marL="114300" indent="0">
              <a:buNone/>
            </a:pPr>
            <a:endParaRPr lang="en-US" sz="18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114300" indent="0">
              <a:buNone/>
            </a:pPr>
            <a:r>
              <a:rPr lang="en-US" sz="18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It allows us to save versions of our code, which we can access when needed. </a:t>
            </a:r>
            <a:endParaRPr lang="en-ID" sz="18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02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A44A93-8A52-4AD4-BAD1-1481BCF9B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5AC3A-9D2B-4B31-833A-C692E544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4262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Initializing a new repository: git </a:t>
            </a:r>
            <a:r>
              <a:rPr lang="en-US" sz="2400" dirty="0" err="1">
                <a:latin typeface="Circular Std Bold" panose="020B0804020101010102" pitchFamily="34" charset="0"/>
                <a:cs typeface="Circular Std Bold" panose="020B0804020101010102" pitchFamily="34" charset="0"/>
              </a:rPr>
              <a:t>init</a:t>
            </a:r>
            <a:endParaRPr lang="en-ID" sz="2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F72B2-D6B5-44FF-A30F-FAA96518D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413" y="1514692"/>
            <a:ext cx="7886700" cy="32635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To create a new repo, we will use the git </a:t>
            </a:r>
            <a:r>
              <a:rPr lang="en-US" sz="180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init</a:t>
            </a:r>
            <a:r>
              <a:rPr lang="en-US" sz="18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 command. </a:t>
            </a:r>
          </a:p>
          <a:p>
            <a:pPr marL="114300" indent="0">
              <a:buNone/>
            </a:pPr>
            <a:endParaRPr lang="en-US" sz="18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114300" indent="0">
              <a:buNone/>
            </a:pPr>
            <a:r>
              <a:rPr lang="en-US" sz="18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</a:t>
            </a:r>
            <a:r>
              <a:rPr lang="en-US" sz="180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init</a:t>
            </a:r>
            <a:r>
              <a:rPr lang="en-US" sz="18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 is a one-time command we use during the initial setup of a new repo. </a:t>
            </a:r>
          </a:p>
          <a:p>
            <a:pPr marL="114300" indent="0">
              <a:buNone/>
            </a:pPr>
            <a:endParaRPr lang="en-US" sz="18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114300" indent="0">
              <a:buNone/>
            </a:pPr>
            <a:r>
              <a:rPr lang="en-US" sz="18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Executing this command will create a new .git subdirectory in our current working directory.</a:t>
            </a:r>
            <a:endParaRPr lang="en-ID" sz="18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6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Git</a:t>
            </a:r>
            <a:endParaRPr sz="4800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Git Saving Things</a:t>
            </a:r>
          </a:p>
        </p:txBody>
      </p:sp>
      <p:sp>
        <p:nvSpPr>
          <p:cNvPr id="6" name="Google Shape;102;p1">
            <a:extLst>
              <a:ext uri="{FF2B5EF4-FFF2-40B4-BE49-F238E27FC236}">
                <a16:creationId xmlns:a16="http://schemas.microsoft.com/office/drawing/2014/main" id="{3EAFE51E-84D2-4D11-86EC-4A1EF698E940}"/>
              </a:ext>
            </a:extLst>
          </p:cNvPr>
          <p:cNvSpPr txBox="1">
            <a:spLocks/>
          </p:cNvSpPr>
          <p:nvPr/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9775" tIns="34875" rIns="69775" bIns="3487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 kern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z="4800"/>
              <a:t>Git</a:t>
            </a:r>
            <a:endParaRPr lang="en-US" sz="4800" dirty="0"/>
          </a:p>
        </p:txBody>
      </p:sp>
      <p:sp>
        <p:nvSpPr>
          <p:cNvPr id="7" name="Google Shape;103;p1">
            <a:extLst>
              <a:ext uri="{FF2B5EF4-FFF2-40B4-BE49-F238E27FC236}">
                <a16:creationId xmlns:a16="http://schemas.microsoft.com/office/drawing/2014/main" id="{12F5940B-24D2-4899-84FE-8050390B1E3B}"/>
              </a:ext>
            </a:extLst>
          </p:cNvPr>
          <p:cNvSpPr txBox="1">
            <a:spLocks/>
          </p:cNvSpPr>
          <p:nvPr/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9775" tIns="34875" rIns="69775" bIns="34875" rtlCol="0" anchor="t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/>
              <a:t>Git Configuration &amp; Initialization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39D79-F8F4-4D43-AD12-7A6379D8C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9" name="Google Shape;102;p1">
            <a:extLst>
              <a:ext uri="{FF2B5EF4-FFF2-40B4-BE49-F238E27FC236}">
                <a16:creationId xmlns:a16="http://schemas.microsoft.com/office/drawing/2014/main" id="{82F90A96-BFB6-4EDA-A1FB-E79B2A00080A}"/>
              </a:ext>
            </a:extLst>
          </p:cNvPr>
          <p:cNvSpPr txBox="1">
            <a:spLocks/>
          </p:cNvSpPr>
          <p:nvPr/>
        </p:nvSpPr>
        <p:spPr>
          <a:xfrm>
            <a:off x="344555" y="2591931"/>
            <a:ext cx="7772400" cy="1034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9775" tIns="34875" rIns="69775" bIns="3487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 kern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z="4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Git Saving Things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2A3741-723D-45FC-922F-BD45688654C1}"/>
              </a:ext>
            </a:extLst>
          </p:cNvPr>
          <p:cNvSpPr txBox="1"/>
          <p:nvPr/>
        </p:nvSpPr>
        <p:spPr>
          <a:xfrm>
            <a:off x="344555" y="0"/>
            <a:ext cx="2695225" cy="615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1300" kern="100" spc="30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SUPPLEMENT MODULE</a:t>
            </a:r>
            <a:endParaRPr lang="en-ID" sz="1300" kern="100" spc="300" dirty="0">
              <a:solidFill>
                <a:srgbClr val="FFFFFF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37E47-94B9-4A54-9903-BE11FEFF2638}"/>
              </a:ext>
            </a:extLst>
          </p:cNvPr>
          <p:cNvSpPr txBox="1"/>
          <p:nvPr/>
        </p:nvSpPr>
        <p:spPr>
          <a:xfrm>
            <a:off x="344555" y="2030353"/>
            <a:ext cx="633187" cy="654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kern="100" spc="20" dirty="0">
                <a:solidFill>
                  <a:srgbClr val="51BB7C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</a:t>
            </a:r>
            <a:endParaRPr lang="en-ID" sz="2500" kern="100" spc="20" dirty="0">
              <a:solidFill>
                <a:srgbClr val="51BB7C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6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8CBD4B-CCA8-464C-B5BA-538AB8755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4" name="Google Shape;249;g96b2f0a949_0_200">
            <a:extLst>
              <a:ext uri="{FF2B5EF4-FFF2-40B4-BE49-F238E27FC236}">
                <a16:creationId xmlns:a16="http://schemas.microsoft.com/office/drawing/2014/main" id="{FDBFD674-36BD-4746-B4BF-E633A16DEAC9}"/>
              </a:ext>
            </a:extLst>
          </p:cNvPr>
          <p:cNvSpPr txBox="1"/>
          <p:nvPr/>
        </p:nvSpPr>
        <p:spPr>
          <a:xfrm>
            <a:off x="1324313" y="2042550"/>
            <a:ext cx="17634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i="0" u="none" strike="noStrike" cap="none" dirty="0">
                <a:solidFill>
                  <a:schemeClr val="tx1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UNTRACKED or MODIFIED</a:t>
            </a:r>
            <a:endParaRPr b="1" i="0" u="none" strike="noStrike" cap="none" dirty="0">
              <a:solidFill>
                <a:schemeClr val="tx1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5" name="Google Shape;250;g96b2f0a949_0_200">
            <a:extLst>
              <a:ext uri="{FF2B5EF4-FFF2-40B4-BE49-F238E27FC236}">
                <a16:creationId xmlns:a16="http://schemas.microsoft.com/office/drawing/2014/main" id="{3C02395D-7637-4100-8973-552B81FF150F}"/>
              </a:ext>
            </a:extLst>
          </p:cNvPr>
          <p:cNvSpPr txBox="1"/>
          <p:nvPr/>
        </p:nvSpPr>
        <p:spPr>
          <a:xfrm>
            <a:off x="3685439" y="2007600"/>
            <a:ext cx="2027875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STAGING AREA</a:t>
            </a:r>
            <a:endParaRPr b="1" i="0" u="none" strike="noStrike" cap="none" dirty="0">
              <a:solidFill>
                <a:schemeClr val="tx1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6" name="Google Shape;251;g96b2f0a949_0_200">
            <a:extLst>
              <a:ext uri="{FF2B5EF4-FFF2-40B4-BE49-F238E27FC236}">
                <a16:creationId xmlns:a16="http://schemas.microsoft.com/office/drawing/2014/main" id="{54E4CF54-C2E2-4292-938D-F6AD5A6A4C47}"/>
              </a:ext>
            </a:extLst>
          </p:cNvPr>
          <p:cNvSpPr txBox="1"/>
          <p:nvPr/>
        </p:nvSpPr>
        <p:spPr>
          <a:xfrm>
            <a:off x="6234050" y="2007600"/>
            <a:ext cx="17634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i="0" u="none" strike="noStrike" cap="none" dirty="0">
                <a:solidFill>
                  <a:schemeClr val="tx1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COMMIT</a:t>
            </a:r>
            <a:endParaRPr b="1" i="0" u="none" strike="noStrike" cap="none" dirty="0">
              <a:solidFill>
                <a:schemeClr val="tx1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cxnSp>
        <p:nvCxnSpPr>
          <p:cNvPr id="7" name="Google Shape;252;g96b2f0a949_0_200">
            <a:extLst>
              <a:ext uri="{FF2B5EF4-FFF2-40B4-BE49-F238E27FC236}">
                <a16:creationId xmlns:a16="http://schemas.microsoft.com/office/drawing/2014/main" id="{9B12BA65-C895-4689-8ED6-D75D37096CC8}"/>
              </a:ext>
            </a:extLst>
          </p:cNvPr>
          <p:cNvCxnSpPr/>
          <p:nvPr/>
        </p:nvCxnSpPr>
        <p:spPr>
          <a:xfrm>
            <a:off x="3401288" y="1415525"/>
            <a:ext cx="29400" cy="352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253;g96b2f0a949_0_200">
            <a:extLst>
              <a:ext uri="{FF2B5EF4-FFF2-40B4-BE49-F238E27FC236}">
                <a16:creationId xmlns:a16="http://schemas.microsoft.com/office/drawing/2014/main" id="{8FCC5D5B-1C39-4B5B-A78D-86675005D208}"/>
              </a:ext>
            </a:extLst>
          </p:cNvPr>
          <p:cNvCxnSpPr/>
          <p:nvPr/>
        </p:nvCxnSpPr>
        <p:spPr>
          <a:xfrm>
            <a:off x="5899513" y="1415525"/>
            <a:ext cx="29400" cy="352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476C4CC-9554-46F4-846D-AED062B6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4262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Project Checkpoint</a:t>
            </a:r>
            <a:endParaRPr lang="en-ID" sz="2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25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90F3A-F452-444A-8D37-143094C05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59473"/>
            <a:ext cx="9141292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82C83-0399-428D-8628-EF8165BE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10" y="364998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Git Saving Changes</a:t>
            </a:r>
            <a:endParaRPr lang="en-ID" sz="2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EB69E2C-A7DA-4AB9-8A11-84325CF01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69" y="1478116"/>
            <a:ext cx="8564710" cy="366538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      </a:t>
            </a:r>
            <a:r>
              <a:rPr lang="en-US" sz="16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Functions				Commands</a:t>
            </a:r>
          </a:p>
          <a:p>
            <a:pPr marL="114300" indent="0">
              <a:buNone/>
            </a:pPr>
            <a:endParaRPr lang="en-US" b="1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US" sz="14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Check file status</a:t>
            </a:r>
            <a:r>
              <a:rPr lang="en-ID" sz="14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		=&gt; 	git status</a:t>
            </a:r>
          </a:p>
          <a:p>
            <a:r>
              <a:rPr lang="en-ID" sz="14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Add file to staging area		=&gt;	git add &lt;</a:t>
            </a:r>
            <a:r>
              <a:rPr lang="en-ID" sz="140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namaFile.xyz</a:t>
            </a:r>
            <a:r>
              <a:rPr lang="en-ID" sz="14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&gt;  // add just a file</a:t>
            </a:r>
          </a:p>
          <a:p>
            <a:pPr marL="3340100" lvl="7" indent="0">
              <a:buNone/>
            </a:pPr>
            <a:r>
              <a:rPr lang="en-ID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 	git add .		  // add all files</a:t>
            </a:r>
          </a:p>
          <a:p>
            <a:r>
              <a:rPr lang="en-ID" sz="14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Remove file from staging area	=&gt;	git rm --cached &lt;</a:t>
            </a:r>
            <a:r>
              <a:rPr lang="en-ID" sz="140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namaFile.xyz</a:t>
            </a:r>
            <a:r>
              <a:rPr lang="en-ID" sz="14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&gt; // remove just a file</a:t>
            </a:r>
          </a:p>
          <a:p>
            <a:pPr marL="114300" indent="0">
              <a:buNone/>
            </a:pPr>
            <a:r>
              <a:rPr lang="en-ID" sz="14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       (when commit history empty)	git rm --cached *	              // remove all files</a:t>
            </a:r>
          </a:p>
          <a:p>
            <a:r>
              <a:rPr lang="en-ID" sz="14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Remove file from staging area	=&gt;	git restore --staged &lt;</a:t>
            </a:r>
            <a:r>
              <a:rPr lang="en-ID" sz="140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namaFile.xyz</a:t>
            </a:r>
            <a:r>
              <a:rPr lang="en-ID" sz="14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&gt; // remove just a file</a:t>
            </a:r>
          </a:p>
          <a:p>
            <a:pPr marL="114300" indent="0">
              <a:buNone/>
            </a:pPr>
            <a:r>
              <a:rPr lang="en-ID" sz="14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       (when commit history not empty)	git restore --staged .		  // remove all files</a:t>
            </a:r>
          </a:p>
          <a:p>
            <a:r>
              <a:rPr lang="en-ID" sz="14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Making commit/checkpoint	=&gt;	git commit –m “description”</a:t>
            </a:r>
          </a:p>
          <a:p>
            <a:r>
              <a:rPr lang="en-ID" sz="14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See commit history		=&gt;	git log</a:t>
            </a:r>
          </a:p>
          <a:p>
            <a:pPr marL="3427413" lvl="8" indent="0">
              <a:buNone/>
            </a:pPr>
            <a:r>
              <a:rPr lang="en-ID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log –</a:t>
            </a:r>
            <a:r>
              <a:rPr lang="en-ID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oneline</a:t>
            </a:r>
            <a:r>
              <a:rPr lang="en-ID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endParaRPr lang="en-ID" sz="10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5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EA48F5-6687-4CA6-91A3-DFF53FBF5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0" name="Google Shape;110;ga3063232f1_0_3"/>
          <p:cNvSpPr txBox="1">
            <a:spLocks noGrp="1"/>
          </p:cNvSpPr>
          <p:nvPr>
            <p:ph idx="1"/>
          </p:nvPr>
        </p:nvSpPr>
        <p:spPr>
          <a:xfrm>
            <a:off x="313284" y="1826700"/>
            <a:ext cx="4988379" cy="3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4826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</a:pPr>
            <a:r>
              <a:rPr lang="en-ID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 Introduction</a:t>
            </a:r>
          </a:p>
          <a:p>
            <a:pPr marL="4826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</a:pPr>
            <a:r>
              <a:rPr lang="en-ID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 Configuration &amp; Initialization</a:t>
            </a:r>
          </a:p>
          <a:p>
            <a:pPr marL="4826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</a:pPr>
            <a:r>
              <a:rPr lang="en-ID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 Saving Things</a:t>
            </a:r>
          </a:p>
          <a:p>
            <a:pPr marL="4826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</a:pPr>
            <a:r>
              <a:rPr lang="en-ID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 Undo-</a:t>
            </a:r>
            <a:r>
              <a:rPr lang="en-ID" sz="2000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ing</a:t>
            </a:r>
            <a:r>
              <a:rPr lang="en-ID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Things</a:t>
            </a:r>
          </a:p>
          <a:p>
            <a:pPr marL="4826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</a:pPr>
            <a:r>
              <a:rPr lang="en-ID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F632C-BF0E-478A-A428-9D8E0D9CD14C}"/>
              </a:ext>
            </a:extLst>
          </p:cNvPr>
          <p:cNvSpPr txBox="1"/>
          <p:nvPr/>
        </p:nvSpPr>
        <p:spPr>
          <a:xfrm>
            <a:off x="313284" y="364070"/>
            <a:ext cx="1741502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2;p1">
            <a:extLst>
              <a:ext uri="{FF2B5EF4-FFF2-40B4-BE49-F238E27FC236}">
                <a16:creationId xmlns:a16="http://schemas.microsoft.com/office/drawing/2014/main" id="{26262196-5345-450D-9734-15E58D784D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Git</a:t>
            </a:r>
            <a:endParaRPr sz="4800" dirty="0"/>
          </a:p>
        </p:txBody>
      </p:sp>
      <p:sp>
        <p:nvSpPr>
          <p:cNvPr id="17" name="Google Shape;103;p1">
            <a:extLst>
              <a:ext uri="{FF2B5EF4-FFF2-40B4-BE49-F238E27FC236}">
                <a16:creationId xmlns:a16="http://schemas.microsoft.com/office/drawing/2014/main" id="{01CFD1AF-56D1-497B-87A7-54C5F45D29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Git Saving Things</a:t>
            </a:r>
          </a:p>
        </p:txBody>
      </p:sp>
      <p:sp>
        <p:nvSpPr>
          <p:cNvPr id="18" name="Google Shape;102;p1">
            <a:extLst>
              <a:ext uri="{FF2B5EF4-FFF2-40B4-BE49-F238E27FC236}">
                <a16:creationId xmlns:a16="http://schemas.microsoft.com/office/drawing/2014/main" id="{3807BE28-3158-45D8-9F25-41F155F74465}"/>
              </a:ext>
            </a:extLst>
          </p:cNvPr>
          <p:cNvSpPr txBox="1">
            <a:spLocks/>
          </p:cNvSpPr>
          <p:nvPr/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9775" tIns="34875" rIns="69775" bIns="3487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 kern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z="4800"/>
              <a:t>Git</a:t>
            </a:r>
            <a:endParaRPr lang="en-US" sz="4800" dirty="0"/>
          </a:p>
        </p:txBody>
      </p:sp>
      <p:sp>
        <p:nvSpPr>
          <p:cNvPr id="19" name="Google Shape;103;p1">
            <a:extLst>
              <a:ext uri="{FF2B5EF4-FFF2-40B4-BE49-F238E27FC236}">
                <a16:creationId xmlns:a16="http://schemas.microsoft.com/office/drawing/2014/main" id="{1C39AB71-BD3F-48F0-8606-574434C243E5}"/>
              </a:ext>
            </a:extLst>
          </p:cNvPr>
          <p:cNvSpPr txBox="1">
            <a:spLocks/>
          </p:cNvSpPr>
          <p:nvPr/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9775" tIns="34875" rIns="69775" bIns="34875" rtlCol="0" anchor="t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/>
              <a:t>Git Configuration &amp; Initialization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789322-51FF-47E3-87E5-94215EB1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1" name="Google Shape;102;p1">
            <a:extLst>
              <a:ext uri="{FF2B5EF4-FFF2-40B4-BE49-F238E27FC236}">
                <a16:creationId xmlns:a16="http://schemas.microsoft.com/office/drawing/2014/main" id="{C79DD861-2AB2-44BB-AB03-95B4B013026C}"/>
              </a:ext>
            </a:extLst>
          </p:cNvPr>
          <p:cNvSpPr txBox="1">
            <a:spLocks/>
          </p:cNvSpPr>
          <p:nvPr/>
        </p:nvSpPr>
        <p:spPr>
          <a:xfrm>
            <a:off x="344555" y="2591931"/>
            <a:ext cx="7772400" cy="1034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9775" tIns="34875" rIns="69775" bIns="3487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 kern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z="4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Git Undo-</a:t>
            </a:r>
            <a:r>
              <a:rPr lang="en-US" sz="4400" dirty="0" err="1">
                <a:latin typeface="Circular Std Bold" panose="020B0804020101010102" pitchFamily="34" charset="0"/>
                <a:cs typeface="Circular Std Bold" panose="020B0804020101010102" pitchFamily="34" charset="0"/>
              </a:rPr>
              <a:t>ing</a:t>
            </a:r>
            <a:r>
              <a:rPr lang="en-US" sz="4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 Things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D2F4E4-293B-477D-9452-4268422759F6}"/>
              </a:ext>
            </a:extLst>
          </p:cNvPr>
          <p:cNvSpPr txBox="1"/>
          <p:nvPr/>
        </p:nvSpPr>
        <p:spPr>
          <a:xfrm>
            <a:off x="344555" y="0"/>
            <a:ext cx="2695225" cy="615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1300" kern="100" spc="30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SUPPLEMENT MODULE</a:t>
            </a:r>
            <a:endParaRPr lang="en-ID" sz="1300" kern="100" spc="300" dirty="0">
              <a:solidFill>
                <a:srgbClr val="FFFFFF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A0F01E-6888-4D7C-9F76-B656E3867FAB}"/>
              </a:ext>
            </a:extLst>
          </p:cNvPr>
          <p:cNvSpPr txBox="1"/>
          <p:nvPr/>
        </p:nvSpPr>
        <p:spPr>
          <a:xfrm>
            <a:off x="344555" y="2030353"/>
            <a:ext cx="633187" cy="654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kern="100" spc="20" dirty="0">
                <a:solidFill>
                  <a:srgbClr val="51BB7C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</a:t>
            </a:r>
            <a:endParaRPr lang="en-ID" sz="2500" kern="100" spc="20" dirty="0">
              <a:solidFill>
                <a:srgbClr val="51BB7C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0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C1E564-3B2F-4092-936F-F05DA0B9C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cxnSp>
        <p:nvCxnSpPr>
          <p:cNvPr id="266" name="Google Shape;266;g96b2f0a949_0_209"/>
          <p:cNvCxnSpPr/>
          <p:nvPr/>
        </p:nvCxnSpPr>
        <p:spPr>
          <a:xfrm rot="10800000" flipH="1">
            <a:off x="778075" y="3391163"/>
            <a:ext cx="7465500" cy="48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g96b2f0a949_0_209"/>
          <p:cNvSpPr/>
          <p:nvPr/>
        </p:nvSpPr>
        <p:spPr>
          <a:xfrm>
            <a:off x="1503075" y="3082463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96b2f0a949_0_209"/>
          <p:cNvSpPr/>
          <p:nvPr/>
        </p:nvSpPr>
        <p:spPr>
          <a:xfrm>
            <a:off x="2938900" y="3127088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96b2f0a949_0_209"/>
          <p:cNvSpPr/>
          <p:nvPr/>
        </p:nvSpPr>
        <p:spPr>
          <a:xfrm>
            <a:off x="5863875" y="3082463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96b2f0a949_0_209"/>
          <p:cNvSpPr/>
          <p:nvPr/>
        </p:nvSpPr>
        <p:spPr>
          <a:xfrm>
            <a:off x="7133175" y="3082463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96b2f0a949_0_209"/>
          <p:cNvSpPr/>
          <p:nvPr/>
        </p:nvSpPr>
        <p:spPr>
          <a:xfrm>
            <a:off x="4318125" y="3127088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96b2f0a949_0_209"/>
          <p:cNvSpPr txBox="1"/>
          <p:nvPr/>
        </p:nvSpPr>
        <p:spPr>
          <a:xfrm>
            <a:off x="1309593" y="3961438"/>
            <a:ext cx="100406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commit </a:t>
            </a:r>
            <a:r>
              <a:rPr lang="en-US" sz="1600" b="1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pertama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cxnSp>
        <p:nvCxnSpPr>
          <p:cNvPr id="277" name="Google Shape;277;g96b2f0a949_0_209"/>
          <p:cNvCxnSpPr/>
          <p:nvPr/>
        </p:nvCxnSpPr>
        <p:spPr>
          <a:xfrm flipH="1">
            <a:off x="1730425" y="2313188"/>
            <a:ext cx="55608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8" name="Google Shape;278;g96b2f0a949_0_209"/>
          <p:cNvSpPr txBox="1"/>
          <p:nvPr/>
        </p:nvSpPr>
        <p:spPr>
          <a:xfrm>
            <a:off x="2607857" y="1588801"/>
            <a:ext cx="3805936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checkout / git revert / git reset</a:t>
            </a:r>
            <a:endParaRPr sz="1400" b="0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17" name="Google Shape;272;g96b2f0a949_0_209">
            <a:extLst>
              <a:ext uri="{FF2B5EF4-FFF2-40B4-BE49-F238E27FC236}">
                <a16:creationId xmlns:a16="http://schemas.microsoft.com/office/drawing/2014/main" id="{952AE8DF-6932-451E-A3FF-6647B44E21FE}"/>
              </a:ext>
            </a:extLst>
          </p:cNvPr>
          <p:cNvSpPr txBox="1"/>
          <p:nvPr/>
        </p:nvSpPr>
        <p:spPr>
          <a:xfrm>
            <a:off x="2745418" y="3958831"/>
            <a:ext cx="100406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commit </a:t>
            </a:r>
            <a:r>
              <a:rPr lang="en-US" sz="1600" b="1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kedua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18" name="Google Shape;272;g96b2f0a949_0_209">
            <a:extLst>
              <a:ext uri="{FF2B5EF4-FFF2-40B4-BE49-F238E27FC236}">
                <a16:creationId xmlns:a16="http://schemas.microsoft.com/office/drawing/2014/main" id="{537DDE4B-8935-4488-B143-C58076BE92B9}"/>
              </a:ext>
            </a:extLst>
          </p:cNvPr>
          <p:cNvSpPr txBox="1"/>
          <p:nvPr/>
        </p:nvSpPr>
        <p:spPr>
          <a:xfrm>
            <a:off x="4124643" y="3920163"/>
            <a:ext cx="100406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commit </a:t>
            </a:r>
            <a:r>
              <a:rPr lang="en-US" sz="1600" b="1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ketiga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19" name="Google Shape;272;g96b2f0a949_0_209">
            <a:extLst>
              <a:ext uri="{FF2B5EF4-FFF2-40B4-BE49-F238E27FC236}">
                <a16:creationId xmlns:a16="http://schemas.microsoft.com/office/drawing/2014/main" id="{77D6F046-6C84-4792-95E9-B7BEA3B55A4D}"/>
              </a:ext>
            </a:extLst>
          </p:cNvPr>
          <p:cNvSpPr txBox="1"/>
          <p:nvPr/>
        </p:nvSpPr>
        <p:spPr>
          <a:xfrm>
            <a:off x="5601672" y="3920163"/>
            <a:ext cx="1141505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commit </a:t>
            </a:r>
            <a:r>
              <a:rPr lang="en-US" sz="1600" b="1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keempat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20" name="Google Shape;272;g96b2f0a949_0_209">
            <a:extLst>
              <a:ext uri="{FF2B5EF4-FFF2-40B4-BE49-F238E27FC236}">
                <a16:creationId xmlns:a16="http://schemas.microsoft.com/office/drawing/2014/main" id="{1C762B9C-6D86-4D43-8753-FDA1CD5252F1}"/>
              </a:ext>
            </a:extLst>
          </p:cNvPr>
          <p:cNvSpPr txBox="1"/>
          <p:nvPr/>
        </p:nvSpPr>
        <p:spPr>
          <a:xfrm>
            <a:off x="6939693" y="3906851"/>
            <a:ext cx="100406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commit </a:t>
            </a:r>
            <a:r>
              <a:rPr lang="en-US" sz="1600" b="1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kelima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58DB9A-6E5D-4D1A-B87F-E9CE5A2E04F7}"/>
              </a:ext>
            </a:extLst>
          </p:cNvPr>
          <p:cNvSpPr txBox="1"/>
          <p:nvPr/>
        </p:nvSpPr>
        <p:spPr>
          <a:xfrm>
            <a:off x="113923" y="592798"/>
            <a:ext cx="5262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git checkout / git revert / git reset</a:t>
            </a:r>
            <a:endParaRPr lang="en-US" b="0" i="0" u="none" strike="noStrike" cap="none" dirty="0">
              <a:solidFill>
                <a:srgbClr val="000000"/>
              </a:solidFill>
              <a:latin typeface="Circular Std Bold" panose="020B0804020101010102" pitchFamily="34" charset="0"/>
              <a:ea typeface="Arial"/>
              <a:cs typeface="Circular Std Bold" panose="020B0804020101010102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B5A1E7-7FF3-48F3-8400-67F6187EB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BBCF1A-B7C8-49AC-94F0-A90AB300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73" y="318318"/>
            <a:ext cx="7886700" cy="994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git checkout</a:t>
            </a:r>
            <a:endParaRPr lang="en-ID" sz="2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cxnSp>
        <p:nvCxnSpPr>
          <p:cNvPr id="4" name="Google Shape;291;g99ec94a9a0_0_29">
            <a:extLst>
              <a:ext uri="{FF2B5EF4-FFF2-40B4-BE49-F238E27FC236}">
                <a16:creationId xmlns:a16="http://schemas.microsoft.com/office/drawing/2014/main" id="{CDF217EF-5E96-41E0-9F9C-626CEFFA23DD}"/>
              </a:ext>
            </a:extLst>
          </p:cNvPr>
          <p:cNvCxnSpPr/>
          <p:nvPr/>
        </p:nvCxnSpPr>
        <p:spPr>
          <a:xfrm rot="10800000" flipH="1">
            <a:off x="857723" y="2622444"/>
            <a:ext cx="7465500" cy="48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292;g99ec94a9a0_0_29">
            <a:extLst>
              <a:ext uri="{FF2B5EF4-FFF2-40B4-BE49-F238E27FC236}">
                <a16:creationId xmlns:a16="http://schemas.microsoft.com/office/drawing/2014/main" id="{C1D36A5A-F817-4CC4-ABCD-5145C331A698}"/>
              </a:ext>
            </a:extLst>
          </p:cNvPr>
          <p:cNvSpPr/>
          <p:nvPr/>
        </p:nvSpPr>
        <p:spPr>
          <a:xfrm>
            <a:off x="1582723" y="2313744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93;g99ec94a9a0_0_29">
            <a:extLst>
              <a:ext uri="{FF2B5EF4-FFF2-40B4-BE49-F238E27FC236}">
                <a16:creationId xmlns:a16="http://schemas.microsoft.com/office/drawing/2014/main" id="{0E7B6CEA-04A1-42B9-8ED1-8867FE429718}"/>
              </a:ext>
            </a:extLst>
          </p:cNvPr>
          <p:cNvSpPr/>
          <p:nvPr/>
        </p:nvSpPr>
        <p:spPr>
          <a:xfrm>
            <a:off x="3018548" y="2358369"/>
            <a:ext cx="617100" cy="666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94;g99ec94a9a0_0_29">
            <a:extLst>
              <a:ext uri="{FF2B5EF4-FFF2-40B4-BE49-F238E27FC236}">
                <a16:creationId xmlns:a16="http://schemas.microsoft.com/office/drawing/2014/main" id="{6D8CA3DB-1BAD-4A1A-98BE-BDD93986EF0A}"/>
              </a:ext>
            </a:extLst>
          </p:cNvPr>
          <p:cNvSpPr/>
          <p:nvPr/>
        </p:nvSpPr>
        <p:spPr>
          <a:xfrm>
            <a:off x="5943523" y="2313744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95;g99ec94a9a0_0_29">
            <a:extLst>
              <a:ext uri="{FF2B5EF4-FFF2-40B4-BE49-F238E27FC236}">
                <a16:creationId xmlns:a16="http://schemas.microsoft.com/office/drawing/2014/main" id="{C18985F0-0E81-43E7-8DBF-A4D07044951B}"/>
              </a:ext>
            </a:extLst>
          </p:cNvPr>
          <p:cNvSpPr/>
          <p:nvPr/>
        </p:nvSpPr>
        <p:spPr>
          <a:xfrm>
            <a:off x="7212823" y="2313744"/>
            <a:ext cx="617100" cy="666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96;g99ec94a9a0_0_29">
            <a:extLst>
              <a:ext uri="{FF2B5EF4-FFF2-40B4-BE49-F238E27FC236}">
                <a16:creationId xmlns:a16="http://schemas.microsoft.com/office/drawing/2014/main" id="{A4307D21-B58F-41BD-A6FC-AA9C0B4122DE}"/>
              </a:ext>
            </a:extLst>
          </p:cNvPr>
          <p:cNvSpPr/>
          <p:nvPr/>
        </p:nvSpPr>
        <p:spPr>
          <a:xfrm>
            <a:off x="4397773" y="2358369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302;g99ec94a9a0_0_29">
            <a:extLst>
              <a:ext uri="{FF2B5EF4-FFF2-40B4-BE49-F238E27FC236}">
                <a16:creationId xmlns:a16="http://schemas.microsoft.com/office/drawing/2014/main" id="{7BD225B8-EDFC-4E4D-BB96-1DFC907DFB0B}"/>
              </a:ext>
            </a:extLst>
          </p:cNvPr>
          <p:cNvCxnSpPr/>
          <p:nvPr/>
        </p:nvCxnSpPr>
        <p:spPr>
          <a:xfrm flipH="1">
            <a:off x="2542823" y="1905069"/>
            <a:ext cx="4095300" cy="9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303;g99ec94a9a0_0_29">
            <a:extLst>
              <a:ext uri="{FF2B5EF4-FFF2-40B4-BE49-F238E27FC236}">
                <a16:creationId xmlns:a16="http://schemas.microsoft.com/office/drawing/2014/main" id="{63840811-F88F-4BD9-B78D-811627B4B3DD}"/>
              </a:ext>
            </a:extLst>
          </p:cNvPr>
          <p:cNvSpPr txBox="1"/>
          <p:nvPr/>
        </p:nvSpPr>
        <p:spPr>
          <a:xfrm>
            <a:off x="2157737" y="1342417"/>
            <a:ext cx="490781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checking out project state on commit </a:t>
            </a:r>
            <a:r>
              <a:rPr lang="en-US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kedua</a:t>
            </a:r>
            <a:endParaRPr sz="1400" b="0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17" name="Google Shape;304;g99ec94a9a0_0_29">
            <a:extLst>
              <a:ext uri="{FF2B5EF4-FFF2-40B4-BE49-F238E27FC236}">
                <a16:creationId xmlns:a16="http://schemas.microsoft.com/office/drawing/2014/main" id="{6393D1EA-09C8-4003-BABF-5A2E539CF560}"/>
              </a:ext>
            </a:extLst>
          </p:cNvPr>
          <p:cNvSpPr txBox="1"/>
          <p:nvPr/>
        </p:nvSpPr>
        <p:spPr>
          <a:xfrm>
            <a:off x="1628173" y="4061350"/>
            <a:ext cx="526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ircular Std Book" panose="020B0604020101020102" pitchFamily="34" charset="0"/>
                <a:cs typeface="Circular Std Book" panose="020B0604020101020102" pitchFamily="34" charset="0"/>
              </a:rPr>
              <a:t>01</a:t>
            </a:r>
            <a:endParaRPr sz="1600" b="1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8" name="Google Shape;305;g99ec94a9a0_0_29">
            <a:extLst>
              <a:ext uri="{FF2B5EF4-FFF2-40B4-BE49-F238E27FC236}">
                <a16:creationId xmlns:a16="http://schemas.microsoft.com/office/drawing/2014/main" id="{2B5D144A-394F-483E-A04F-5B44E2FD705A}"/>
              </a:ext>
            </a:extLst>
          </p:cNvPr>
          <p:cNvSpPr txBox="1"/>
          <p:nvPr/>
        </p:nvSpPr>
        <p:spPr>
          <a:xfrm>
            <a:off x="3063998" y="4061350"/>
            <a:ext cx="526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ircular Std Book" panose="020B0604020101020102" pitchFamily="34" charset="0"/>
                <a:cs typeface="Circular Std Book" panose="020B0604020101020102" pitchFamily="34" charset="0"/>
              </a:rPr>
              <a:t>02</a:t>
            </a:r>
            <a:endParaRPr sz="1600" b="1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9" name="Google Shape;306;g99ec94a9a0_0_29">
            <a:extLst>
              <a:ext uri="{FF2B5EF4-FFF2-40B4-BE49-F238E27FC236}">
                <a16:creationId xmlns:a16="http://schemas.microsoft.com/office/drawing/2014/main" id="{22C85448-40DB-405C-A85D-72B6F4DD30F9}"/>
              </a:ext>
            </a:extLst>
          </p:cNvPr>
          <p:cNvSpPr txBox="1"/>
          <p:nvPr/>
        </p:nvSpPr>
        <p:spPr>
          <a:xfrm>
            <a:off x="4443223" y="4061350"/>
            <a:ext cx="526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ircular Std Book" panose="020B0604020101020102" pitchFamily="34" charset="0"/>
                <a:cs typeface="Circular Std Book" panose="020B0604020101020102" pitchFamily="34" charset="0"/>
              </a:rPr>
              <a:t>03</a:t>
            </a:r>
            <a:endParaRPr sz="1600" b="1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0" name="Google Shape;307;g99ec94a9a0_0_29">
            <a:extLst>
              <a:ext uri="{FF2B5EF4-FFF2-40B4-BE49-F238E27FC236}">
                <a16:creationId xmlns:a16="http://schemas.microsoft.com/office/drawing/2014/main" id="{5B14B0DB-3B52-4500-84DB-7A7B41E38835}"/>
              </a:ext>
            </a:extLst>
          </p:cNvPr>
          <p:cNvSpPr txBox="1"/>
          <p:nvPr/>
        </p:nvSpPr>
        <p:spPr>
          <a:xfrm>
            <a:off x="5988973" y="4061350"/>
            <a:ext cx="526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ircular Std Book" panose="020B0604020101020102" pitchFamily="34" charset="0"/>
                <a:cs typeface="Circular Std Book" panose="020B0604020101020102" pitchFamily="34" charset="0"/>
              </a:rPr>
              <a:t>04</a:t>
            </a:r>
            <a:endParaRPr sz="1600" b="1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1" name="Google Shape;308;g99ec94a9a0_0_29">
            <a:extLst>
              <a:ext uri="{FF2B5EF4-FFF2-40B4-BE49-F238E27FC236}">
                <a16:creationId xmlns:a16="http://schemas.microsoft.com/office/drawing/2014/main" id="{9383351F-CFDB-428C-B54C-F007C4C234BD}"/>
              </a:ext>
            </a:extLst>
          </p:cNvPr>
          <p:cNvSpPr txBox="1"/>
          <p:nvPr/>
        </p:nvSpPr>
        <p:spPr>
          <a:xfrm>
            <a:off x="7368673" y="4061350"/>
            <a:ext cx="526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ircular Std Book" panose="020B0604020101020102" pitchFamily="34" charset="0"/>
                <a:cs typeface="Circular Std Book" panose="020B0604020101020102" pitchFamily="34" charset="0"/>
              </a:rPr>
              <a:t>05</a:t>
            </a:r>
            <a:endParaRPr sz="1600" b="1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2" name="Google Shape;309;g99ec94a9a0_0_29">
            <a:extLst>
              <a:ext uri="{FF2B5EF4-FFF2-40B4-BE49-F238E27FC236}">
                <a16:creationId xmlns:a16="http://schemas.microsoft.com/office/drawing/2014/main" id="{ECF3EE2F-5052-4D2A-BD3D-7FA9CB075142}"/>
              </a:ext>
            </a:extLst>
          </p:cNvPr>
          <p:cNvSpPr txBox="1"/>
          <p:nvPr/>
        </p:nvSpPr>
        <p:spPr>
          <a:xfrm>
            <a:off x="252573" y="4001775"/>
            <a:ext cx="9681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commit id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23" name="Google Shape;272;g96b2f0a949_0_209">
            <a:extLst>
              <a:ext uri="{FF2B5EF4-FFF2-40B4-BE49-F238E27FC236}">
                <a16:creationId xmlns:a16="http://schemas.microsoft.com/office/drawing/2014/main" id="{F44A1ECD-F394-4909-B067-66564F328DC8}"/>
              </a:ext>
            </a:extLst>
          </p:cNvPr>
          <p:cNvSpPr txBox="1"/>
          <p:nvPr/>
        </p:nvSpPr>
        <p:spPr>
          <a:xfrm>
            <a:off x="1421341" y="3106675"/>
            <a:ext cx="100406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/>
              <a:t>commit </a:t>
            </a:r>
            <a:r>
              <a:rPr lang="en-US" sz="1600" b="1" dirty="0" err="1"/>
              <a:t>pertama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72;g96b2f0a949_0_209">
            <a:extLst>
              <a:ext uri="{FF2B5EF4-FFF2-40B4-BE49-F238E27FC236}">
                <a16:creationId xmlns:a16="http://schemas.microsoft.com/office/drawing/2014/main" id="{A4EAB7E6-2FCF-47CC-A3EC-DCF80764E114}"/>
              </a:ext>
            </a:extLst>
          </p:cNvPr>
          <p:cNvSpPr txBox="1"/>
          <p:nvPr/>
        </p:nvSpPr>
        <p:spPr>
          <a:xfrm>
            <a:off x="2857166" y="3104068"/>
            <a:ext cx="100406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/>
              <a:t>commit </a:t>
            </a:r>
            <a:r>
              <a:rPr lang="en-US" sz="1600" b="1" dirty="0" err="1"/>
              <a:t>kedua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72;g96b2f0a949_0_209">
            <a:extLst>
              <a:ext uri="{FF2B5EF4-FFF2-40B4-BE49-F238E27FC236}">
                <a16:creationId xmlns:a16="http://schemas.microsoft.com/office/drawing/2014/main" id="{DD277EED-28F9-4819-8B6A-F3F2EA0324E7}"/>
              </a:ext>
            </a:extLst>
          </p:cNvPr>
          <p:cNvSpPr txBox="1"/>
          <p:nvPr/>
        </p:nvSpPr>
        <p:spPr>
          <a:xfrm>
            <a:off x="4236391" y="3065400"/>
            <a:ext cx="100406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/>
              <a:t>commit </a:t>
            </a:r>
            <a:r>
              <a:rPr lang="en-US" sz="1600" b="1" dirty="0" err="1"/>
              <a:t>ketiga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72;g96b2f0a949_0_209">
            <a:extLst>
              <a:ext uri="{FF2B5EF4-FFF2-40B4-BE49-F238E27FC236}">
                <a16:creationId xmlns:a16="http://schemas.microsoft.com/office/drawing/2014/main" id="{7870328B-BC00-4274-BFBD-A4A4AAFC6C8E}"/>
              </a:ext>
            </a:extLst>
          </p:cNvPr>
          <p:cNvSpPr txBox="1"/>
          <p:nvPr/>
        </p:nvSpPr>
        <p:spPr>
          <a:xfrm>
            <a:off x="5713420" y="3065400"/>
            <a:ext cx="1141505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/>
              <a:t>commit </a:t>
            </a:r>
            <a:r>
              <a:rPr lang="en-US" sz="1600" b="1" dirty="0" err="1"/>
              <a:t>keempat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2;g96b2f0a949_0_209">
            <a:extLst>
              <a:ext uri="{FF2B5EF4-FFF2-40B4-BE49-F238E27FC236}">
                <a16:creationId xmlns:a16="http://schemas.microsoft.com/office/drawing/2014/main" id="{6404FB10-F58E-4E41-967C-86F41F5D9C69}"/>
              </a:ext>
            </a:extLst>
          </p:cNvPr>
          <p:cNvSpPr txBox="1"/>
          <p:nvPr/>
        </p:nvSpPr>
        <p:spPr>
          <a:xfrm>
            <a:off x="7051441" y="3052088"/>
            <a:ext cx="100406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/>
              <a:t>commit </a:t>
            </a:r>
            <a:r>
              <a:rPr lang="en-US" sz="1600" b="1" dirty="0" err="1"/>
              <a:t>kelima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310;g99ec94a9a0_0_29">
            <a:extLst>
              <a:ext uri="{FF2B5EF4-FFF2-40B4-BE49-F238E27FC236}">
                <a16:creationId xmlns:a16="http://schemas.microsoft.com/office/drawing/2014/main" id="{A3CFBF4A-526C-49FC-A82D-A84E2A50A58A}"/>
              </a:ext>
            </a:extLst>
          </p:cNvPr>
          <p:cNvSpPr txBox="1"/>
          <p:nvPr/>
        </p:nvSpPr>
        <p:spPr>
          <a:xfrm>
            <a:off x="7051441" y="4551975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ircular Std Book" panose="020B0604020101020102" pitchFamily="34" charset="0"/>
                <a:ea typeface="Roboto Mono"/>
                <a:cs typeface="Circular Std Book" panose="020B0604020101020102" pitchFamily="34" charset="0"/>
                <a:sym typeface="Roboto Mono"/>
              </a:rPr>
              <a:t>“git checkout 02”</a:t>
            </a:r>
            <a:endParaRPr dirty="0">
              <a:latin typeface="Circular Std Book" panose="020B0604020101020102" pitchFamily="34" charset="0"/>
              <a:ea typeface="Roboto Mono"/>
              <a:cs typeface="Circular Std Book" panose="020B0604020101020102" pitchFamily="34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020997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B4561-3CD2-454D-9DB0-21EA0148E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18175D-1DBC-4D57-A852-3B57E9155D8B}"/>
              </a:ext>
            </a:extLst>
          </p:cNvPr>
          <p:cNvSpPr txBox="1"/>
          <p:nvPr/>
        </p:nvSpPr>
        <p:spPr>
          <a:xfrm>
            <a:off x="489754" y="1263102"/>
            <a:ext cx="53206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D" b="0" i="0" u="none" strike="noStrike" baseline="0" dirty="0">
              <a:solidFill>
                <a:srgbClr val="00000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endParaRPr lang="en-ID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ID" b="0" i="1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Checkout a commit: </a:t>
            </a:r>
            <a:endParaRPr lang="en-ID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checkout &lt;</a:t>
            </a:r>
            <a:r>
              <a:rPr lang="en-US" b="1" i="0" u="none" strike="noStrike" baseline="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commit_id</a:t>
            </a:r>
            <a:r>
              <a:rPr lang="en-US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&gt; 	</a:t>
            </a:r>
            <a:r>
              <a:rPr lang="en-US" b="0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// checkout </a:t>
            </a:r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checkout master 		</a:t>
            </a:r>
            <a:r>
              <a:rPr lang="en-US" b="0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// go back </a:t>
            </a:r>
            <a:endParaRPr lang="en-ID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0872E-D587-421D-BEE9-B776E7372D76}"/>
              </a:ext>
            </a:extLst>
          </p:cNvPr>
          <p:cNvSpPr txBox="1"/>
          <p:nvPr/>
        </p:nvSpPr>
        <p:spPr>
          <a:xfrm>
            <a:off x="489754" y="2772403"/>
            <a:ext cx="7649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D" b="0" i="0" u="none" strike="noStrike" baseline="0" dirty="0">
              <a:solidFill>
                <a:srgbClr val="FF000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US" b="0" i="0" u="none" strike="noStrike" baseline="0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* It will rewind to &lt;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commit_id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&gt;, just to look around (read-only). </a:t>
            </a:r>
            <a:endParaRPr lang="en-ID" dirty="0">
              <a:solidFill>
                <a:srgbClr val="FF000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7F4DAE-7788-4054-A014-2BF459E89C02}"/>
              </a:ext>
            </a:extLst>
          </p:cNvPr>
          <p:cNvSpPr txBox="1">
            <a:spLocks/>
          </p:cNvSpPr>
          <p:nvPr/>
        </p:nvSpPr>
        <p:spPr>
          <a:xfrm>
            <a:off x="252573" y="318318"/>
            <a:ext cx="7886700" cy="99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latin typeface="Circular Std Bold" panose="020B0804020101010102" pitchFamily="34" charset="0"/>
                <a:cs typeface="Circular Std Bold" panose="020B0804020101010102" pitchFamily="34" charset="0"/>
              </a:rPr>
              <a:t>git checkout</a:t>
            </a:r>
            <a:endParaRPr lang="en-ID" sz="2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32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F67E9BA-DBF0-420D-9185-CA5A21AB1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FFFB3123-D99E-47DE-B807-E21036A5C32C}"/>
              </a:ext>
            </a:extLst>
          </p:cNvPr>
          <p:cNvSpPr txBox="1">
            <a:spLocks/>
          </p:cNvSpPr>
          <p:nvPr/>
        </p:nvSpPr>
        <p:spPr>
          <a:xfrm>
            <a:off x="252573" y="318318"/>
            <a:ext cx="7886700" cy="99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git revert</a:t>
            </a:r>
            <a:endParaRPr lang="en-ID" sz="2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cxnSp>
        <p:nvCxnSpPr>
          <p:cNvPr id="4" name="Google Shape;323;g99ec94a9a0_0_67">
            <a:extLst>
              <a:ext uri="{FF2B5EF4-FFF2-40B4-BE49-F238E27FC236}">
                <a16:creationId xmlns:a16="http://schemas.microsoft.com/office/drawing/2014/main" id="{9DE47774-3080-4209-873A-13BC908057E7}"/>
              </a:ext>
            </a:extLst>
          </p:cNvPr>
          <p:cNvCxnSpPr/>
          <p:nvPr/>
        </p:nvCxnSpPr>
        <p:spPr>
          <a:xfrm rot="10800000" flipH="1">
            <a:off x="252573" y="2430218"/>
            <a:ext cx="8673300" cy="48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324;g99ec94a9a0_0_67">
            <a:extLst>
              <a:ext uri="{FF2B5EF4-FFF2-40B4-BE49-F238E27FC236}">
                <a16:creationId xmlns:a16="http://schemas.microsoft.com/office/drawing/2014/main" id="{8E375733-3AB1-4494-B424-943C0D835180}"/>
              </a:ext>
            </a:extLst>
          </p:cNvPr>
          <p:cNvSpPr/>
          <p:nvPr/>
        </p:nvSpPr>
        <p:spPr>
          <a:xfrm>
            <a:off x="977573" y="2120618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25;g99ec94a9a0_0_67">
            <a:extLst>
              <a:ext uri="{FF2B5EF4-FFF2-40B4-BE49-F238E27FC236}">
                <a16:creationId xmlns:a16="http://schemas.microsoft.com/office/drawing/2014/main" id="{2A0677E9-BA67-4B41-80DD-542BB3F6387E}"/>
              </a:ext>
            </a:extLst>
          </p:cNvPr>
          <p:cNvSpPr/>
          <p:nvPr/>
        </p:nvSpPr>
        <p:spPr>
          <a:xfrm>
            <a:off x="2413398" y="2165243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26;g99ec94a9a0_0_67">
            <a:extLst>
              <a:ext uri="{FF2B5EF4-FFF2-40B4-BE49-F238E27FC236}">
                <a16:creationId xmlns:a16="http://schemas.microsoft.com/office/drawing/2014/main" id="{6CB9F55E-2953-4B25-B476-6A8AF66C76EB}"/>
              </a:ext>
            </a:extLst>
          </p:cNvPr>
          <p:cNvSpPr/>
          <p:nvPr/>
        </p:nvSpPr>
        <p:spPr>
          <a:xfrm>
            <a:off x="5161223" y="2120618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27;g99ec94a9a0_0_67">
            <a:extLst>
              <a:ext uri="{FF2B5EF4-FFF2-40B4-BE49-F238E27FC236}">
                <a16:creationId xmlns:a16="http://schemas.microsoft.com/office/drawing/2014/main" id="{3A57A012-92E2-46ED-86AE-513371CB6E65}"/>
              </a:ext>
            </a:extLst>
          </p:cNvPr>
          <p:cNvSpPr/>
          <p:nvPr/>
        </p:nvSpPr>
        <p:spPr>
          <a:xfrm>
            <a:off x="6332873" y="2165243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28;g99ec94a9a0_0_67">
            <a:extLst>
              <a:ext uri="{FF2B5EF4-FFF2-40B4-BE49-F238E27FC236}">
                <a16:creationId xmlns:a16="http://schemas.microsoft.com/office/drawing/2014/main" id="{DD1E5FB0-3954-4107-9805-936F68E9B116}"/>
              </a:ext>
            </a:extLst>
          </p:cNvPr>
          <p:cNvSpPr/>
          <p:nvPr/>
        </p:nvSpPr>
        <p:spPr>
          <a:xfrm>
            <a:off x="3792623" y="2165243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34;g99ec94a9a0_0_67">
            <a:extLst>
              <a:ext uri="{FF2B5EF4-FFF2-40B4-BE49-F238E27FC236}">
                <a16:creationId xmlns:a16="http://schemas.microsoft.com/office/drawing/2014/main" id="{58FA313E-21FF-420B-A32A-91B951AE3124}"/>
              </a:ext>
            </a:extLst>
          </p:cNvPr>
          <p:cNvSpPr txBox="1"/>
          <p:nvPr/>
        </p:nvSpPr>
        <p:spPr>
          <a:xfrm>
            <a:off x="24450" y="1284144"/>
            <a:ext cx="3813623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undo (revert) changes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from particular commit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35;g99ec94a9a0_0_67">
            <a:extLst>
              <a:ext uri="{FF2B5EF4-FFF2-40B4-BE49-F238E27FC236}">
                <a16:creationId xmlns:a16="http://schemas.microsoft.com/office/drawing/2014/main" id="{1F5C9829-52D9-480A-AD99-271A26DD03D7}"/>
              </a:ext>
            </a:extLst>
          </p:cNvPr>
          <p:cNvSpPr txBox="1"/>
          <p:nvPr/>
        </p:nvSpPr>
        <p:spPr>
          <a:xfrm>
            <a:off x="1023023" y="4098493"/>
            <a:ext cx="526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ircular Std Book" panose="020B0604020101020102" pitchFamily="34" charset="0"/>
                <a:cs typeface="Circular Std Book" panose="020B0604020101020102" pitchFamily="34" charset="0"/>
              </a:rPr>
              <a:t>01</a:t>
            </a:r>
            <a:endParaRPr sz="1600" b="1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7" name="Google Shape;336;g99ec94a9a0_0_67">
            <a:extLst>
              <a:ext uri="{FF2B5EF4-FFF2-40B4-BE49-F238E27FC236}">
                <a16:creationId xmlns:a16="http://schemas.microsoft.com/office/drawing/2014/main" id="{FE718C18-CB50-4EC9-A11A-B515C30C33CE}"/>
              </a:ext>
            </a:extLst>
          </p:cNvPr>
          <p:cNvSpPr txBox="1"/>
          <p:nvPr/>
        </p:nvSpPr>
        <p:spPr>
          <a:xfrm>
            <a:off x="2458848" y="4098493"/>
            <a:ext cx="526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ircular Std Book" panose="020B0604020101020102" pitchFamily="34" charset="0"/>
                <a:cs typeface="Circular Std Book" panose="020B0604020101020102" pitchFamily="34" charset="0"/>
              </a:rPr>
              <a:t>02</a:t>
            </a:r>
            <a:endParaRPr sz="1600" b="1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8" name="Google Shape;337;g99ec94a9a0_0_67">
            <a:extLst>
              <a:ext uri="{FF2B5EF4-FFF2-40B4-BE49-F238E27FC236}">
                <a16:creationId xmlns:a16="http://schemas.microsoft.com/office/drawing/2014/main" id="{8C638063-79CD-415E-B9E5-BFB8B91A0B1F}"/>
              </a:ext>
            </a:extLst>
          </p:cNvPr>
          <p:cNvSpPr txBox="1"/>
          <p:nvPr/>
        </p:nvSpPr>
        <p:spPr>
          <a:xfrm>
            <a:off x="3838073" y="4098493"/>
            <a:ext cx="526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ircular Std Book" panose="020B0604020101020102" pitchFamily="34" charset="0"/>
                <a:cs typeface="Circular Std Book" panose="020B0604020101020102" pitchFamily="34" charset="0"/>
              </a:rPr>
              <a:t>03</a:t>
            </a:r>
            <a:endParaRPr sz="1600" b="1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9" name="Google Shape;338;g99ec94a9a0_0_67">
            <a:extLst>
              <a:ext uri="{FF2B5EF4-FFF2-40B4-BE49-F238E27FC236}">
                <a16:creationId xmlns:a16="http://schemas.microsoft.com/office/drawing/2014/main" id="{18E2B8AE-5B68-43F0-97BB-4DBBD67D49F4}"/>
              </a:ext>
            </a:extLst>
          </p:cNvPr>
          <p:cNvSpPr txBox="1"/>
          <p:nvPr/>
        </p:nvSpPr>
        <p:spPr>
          <a:xfrm>
            <a:off x="5217298" y="4098493"/>
            <a:ext cx="526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ircular Std Book" panose="020B0604020101020102" pitchFamily="34" charset="0"/>
                <a:cs typeface="Circular Std Book" panose="020B0604020101020102" pitchFamily="34" charset="0"/>
              </a:rPr>
              <a:t>04</a:t>
            </a:r>
            <a:endParaRPr sz="1600" b="1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0" name="Google Shape;339;g99ec94a9a0_0_67">
            <a:extLst>
              <a:ext uri="{FF2B5EF4-FFF2-40B4-BE49-F238E27FC236}">
                <a16:creationId xmlns:a16="http://schemas.microsoft.com/office/drawing/2014/main" id="{9576E749-4E2F-4CBE-8D88-DF002DDCFC74}"/>
              </a:ext>
            </a:extLst>
          </p:cNvPr>
          <p:cNvSpPr txBox="1"/>
          <p:nvPr/>
        </p:nvSpPr>
        <p:spPr>
          <a:xfrm>
            <a:off x="6378323" y="4098493"/>
            <a:ext cx="526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ircular Std Book" panose="020B0604020101020102" pitchFamily="34" charset="0"/>
                <a:cs typeface="Circular Std Book" panose="020B0604020101020102" pitchFamily="34" charset="0"/>
              </a:rPr>
              <a:t>05</a:t>
            </a:r>
            <a:endParaRPr sz="1600" b="1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1" name="Google Shape;340;g99ec94a9a0_0_67">
            <a:extLst>
              <a:ext uri="{FF2B5EF4-FFF2-40B4-BE49-F238E27FC236}">
                <a16:creationId xmlns:a16="http://schemas.microsoft.com/office/drawing/2014/main" id="{6D2E3935-8E3F-4D43-9444-D990BF434DC0}"/>
              </a:ext>
            </a:extLst>
          </p:cNvPr>
          <p:cNvSpPr/>
          <p:nvPr/>
        </p:nvSpPr>
        <p:spPr>
          <a:xfrm>
            <a:off x="7623473" y="2165243"/>
            <a:ext cx="617100" cy="666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341;g99ec94a9a0_0_67">
            <a:extLst>
              <a:ext uri="{FF2B5EF4-FFF2-40B4-BE49-F238E27FC236}">
                <a16:creationId xmlns:a16="http://schemas.microsoft.com/office/drawing/2014/main" id="{90B5FD23-A5BA-4E01-BC6A-32733892B1AE}"/>
              </a:ext>
            </a:extLst>
          </p:cNvPr>
          <p:cNvSpPr txBox="1"/>
          <p:nvPr/>
        </p:nvSpPr>
        <p:spPr>
          <a:xfrm>
            <a:off x="7269173" y="2908793"/>
            <a:ext cx="13257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/>
              <a:t>Revert</a:t>
            </a:r>
            <a:endParaRPr sz="16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00FFFF"/>
                </a:solidFill>
              </a:rPr>
              <a:t>commit </a:t>
            </a:r>
            <a:r>
              <a:rPr lang="en-US" sz="1600" b="1" dirty="0" err="1">
                <a:solidFill>
                  <a:srgbClr val="00FFFF"/>
                </a:solidFill>
              </a:rPr>
              <a:t>ketiga</a:t>
            </a:r>
            <a:endParaRPr sz="1600" b="1" dirty="0">
              <a:solidFill>
                <a:srgbClr val="00FFFF"/>
              </a:solidFill>
            </a:endParaRPr>
          </a:p>
        </p:txBody>
      </p:sp>
      <p:sp>
        <p:nvSpPr>
          <p:cNvPr id="23" name="Google Shape;342;g99ec94a9a0_0_67">
            <a:extLst>
              <a:ext uri="{FF2B5EF4-FFF2-40B4-BE49-F238E27FC236}">
                <a16:creationId xmlns:a16="http://schemas.microsoft.com/office/drawing/2014/main" id="{41C9C30C-7E3F-48BE-AE4E-3975E11704C1}"/>
              </a:ext>
            </a:extLst>
          </p:cNvPr>
          <p:cNvSpPr txBox="1"/>
          <p:nvPr/>
        </p:nvSpPr>
        <p:spPr>
          <a:xfrm>
            <a:off x="3668361" y="2087993"/>
            <a:ext cx="855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 b="1">
                <a:solidFill>
                  <a:srgbClr val="FF0000"/>
                </a:solidFill>
              </a:rPr>
              <a:t>X</a:t>
            </a:r>
            <a:endParaRPr sz="8600" b="1">
              <a:solidFill>
                <a:srgbClr val="FF0000"/>
              </a:solidFill>
            </a:endParaRPr>
          </a:p>
        </p:txBody>
      </p:sp>
      <p:sp>
        <p:nvSpPr>
          <p:cNvPr id="24" name="Google Shape;343;g99ec94a9a0_0_67">
            <a:extLst>
              <a:ext uri="{FF2B5EF4-FFF2-40B4-BE49-F238E27FC236}">
                <a16:creationId xmlns:a16="http://schemas.microsoft.com/office/drawing/2014/main" id="{0FC4DA83-B248-42F6-B43D-154C7A94F5CA}"/>
              </a:ext>
            </a:extLst>
          </p:cNvPr>
          <p:cNvSpPr txBox="1"/>
          <p:nvPr/>
        </p:nvSpPr>
        <p:spPr>
          <a:xfrm>
            <a:off x="4748259" y="1296993"/>
            <a:ext cx="4010401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will create new commit that tell we revert particular commit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72;g96b2f0a949_0_209">
            <a:extLst>
              <a:ext uri="{FF2B5EF4-FFF2-40B4-BE49-F238E27FC236}">
                <a16:creationId xmlns:a16="http://schemas.microsoft.com/office/drawing/2014/main" id="{CC84EFBD-C035-4BB7-8C43-7C609CA934AB}"/>
              </a:ext>
            </a:extLst>
          </p:cNvPr>
          <p:cNvSpPr txBox="1"/>
          <p:nvPr/>
        </p:nvSpPr>
        <p:spPr>
          <a:xfrm>
            <a:off x="743397" y="2930279"/>
            <a:ext cx="100406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/>
              <a:t>commit </a:t>
            </a:r>
            <a:r>
              <a:rPr lang="en-US" sz="1600" b="1" dirty="0" err="1"/>
              <a:t>pertama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72;g96b2f0a949_0_209">
            <a:extLst>
              <a:ext uri="{FF2B5EF4-FFF2-40B4-BE49-F238E27FC236}">
                <a16:creationId xmlns:a16="http://schemas.microsoft.com/office/drawing/2014/main" id="{622961B6-28AB-4A39-870C-2C4CC95B5998}"/>
              </a:ext>
            </a:extLst>
          </p:cNvPr>
          <p:cNvSpPr txBox="1"/>
          <p:nvPr/>
        </p:nvSpPr>
        <p:spPr>
          <a:xfrm>
            <a:off x="2188032" y="2896962"/>
            <a:ext cx="100406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/>
              <a:t>commit </a:t>
            </a:r>
            <a:r>
              <a:rPr lang="en-US" sz="1600" b="1" dirty="0" err="1"/>
              <a:t>kedua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2;g96b2f0a949_0_209">
            <a:extLst>
              <a:ext uri="{FF2B5EF4-FFF2-40B4-BE49-F238E27FC236}">
                <a16:creationId xmlns:a16="http://schemas.microsoft.com/office/drawing/2014/main" id="{E34FD85C-4CCB-4809-8DDD-B5BD2277E2F3}"/>
              </a:ext>
            </a:extLst>
          </p:cNvPr>
          <p:cNvSpPr txBox="1"/>
          <p:nvPr/>
        </p:nvSpPr>
        <p:spPr>
          <a:xfrm>
            <a:off x="3574370" y="2891611"/>
            <a:ext cx="100406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00FFFF"/>
                </a:solidFill>
              </a:rPr>
              <a:t>commit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rgbClr val="00FFFF"/>
                </a:solidFill>
              </a:rPr>
              <a:t>ketiga</a:t>
            </a:r>
            <a:endParaRPr sz="1600" b="1" i="0" u="none" strike="noStrike" cap="none" dirty="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72;g96b2f0a949_0_209">
            <a:extLst>
              <a:ext uri="{FF2B5EF4-FFF2-40B4-BE49-F238E27FC236}">
                <a16:creationId xmlns:a16="http://schemas.microsoft.com/office/drawing/2014/main" id="{A18AE76D-0800-4475-8C1F-4BA90EA23AB3}"/>
              </a:ext>
            </a:extLst>
          </p:cNvPr>
          <p:cNvSpPr txBox="1"/>
          <p:nvPr/>
        </p:nvSpPr>
        <p:spPr>
          <a:xfrm>
            <a:off x="4899020" y="2891611"/>
            <a:ext cx="1141505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/>
              <a:t>commit </a:t>
            </a:r>
            <a:r>
              <a:rPr lang="en-US" sz="1600" b="1" dirty="0" err="1"/>
              <a:t>keempat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72;g96b2f0a949_0_209">
            <a:extLst>
              <a:ext uri="{FF2B5EF4-FFF2-40B4-BE49-F238E27FC236}">
                <a16:creationId xmlns:a16="http://schemas.microsoft.com/office/drawing/2014/main" id="{3ED89F94-3FDB-456D-B0C0-3E065CA83C39}"/>
              </a:ext>
            </a:extLst>
          </p:cNvPr>
          <p:cNvSpPr txBox="1"/>
          <p:nvPr/>
        </p:nvSpPr>
        <p:spPr>
          <a:xfrm>
            <a:off x="6150089" y="2867523"/>
            <a:ext cx="100406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/>
              <a:t>commit </a:t>
            </a:r>
            <a:r>
              <a:rPr lang="en-US" sz="1600" b="1" dirty="0" err="1"/>
              <a:t>kelima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10;g99ec94a9a0_0_29">
            <a:extLst>
              <a:ext uri="{FF2B5EF4-FFF2-40B4-BE49-F238E27FC236}">
                <a16:creationId xmlns:a16="http://schemas.microsoft.com/office/drawing/2014/main" id="{57E39C88-7B43-4819-BD98-D8DDC8A77EF6}"/>
              </a:ext>
            </a:extLst>
          </p:cNvPr>
          <p:cNvSpPr txBox="1"/>
          <p:nvPr/>
        </p:nvSpPr>
        <p:spPr>
          <a:xfrm>
            <a:off x="7269173" y="4478593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ircular Std Book" panose="020B0604020101020102" pitchFamily="34" charset="0"/>
                <a:ea typeface="Roboto Mono"/>
                <a:cs typeface="Circular Std Book" panose="020B0604020101020102" pitchFamily="34" charset="0"/>
                <a:sym typeface="Roboto Mono"/>
              </a:rPr>
              <a:t>“git revert 03”</a:t>
            </a:r>
            <a:endParaRPr dirty="0">
              <a:latin typeface="Circular Std Book" panose="020B0604020101020102" pitchFamily="34" charset="0"/>
              <a:ea typeface="Roboto Mono"/>
              <a:cs typeface="Circular Std Book" panose="020B0604020101020102" pitchFamily="34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238145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FB156C-FF20-42E2-8F4B-7BA57CF56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BFE35-E455-4A14-A9CE-654C6928D119}"/>
              </a:ext>
            </a:extLst>
          </p:cNvPr>
          <p:cNvSpPr txBox="1"/>
          <p:nvPr/>
        </p:nvSpPr>
        <p:spPr>
          <a:xfrm>
            <a:off x="628650" y="1157514"/>
            <a:ext cx="60730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D" b="0" i="0" u="none" strike="noStrike" baseline="0" dirty="0">
              <a:solidFill>
                <a:srgbClr val="00000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endParaRPr lang="en-ID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US" b="0" i="1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Revert a commit (undo a particular commit): </a:t>
            </a:r>
            <a:endParaRPr lang="en-US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2438" indent="-180975">
              <a:buFont typeface="Arial" panose="020B0604020202020204" pitchFamily="34" charset="0"/>
              <a:buChar char="•"/>
            </a:pPr>
            <a:r>
              <a:rPr lang="en-ID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revert &lt;</a:t>
            </a:r>
            <a:r>
              <a:rPr lang="en-ID" b="1" i="0" u="none" strike="noStrike" baseline="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commit_id</a:t>
            </a:r>
            <a:r>
              <a:rPr lang="en-ID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&gt; </a:t>
            </a:r>
            <a:endParaRPr lang="en-ID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1877E3-3D34-4C6C-8AA9-8F82347C585A}"/>
              </a:ext>
            </a:extLst>
          </p:cNvPr>
          <p:cNvSpPr txBox="1">
            <a:spLocks/>
          </p:cNvSpPr>
          <p:nvPr/>
        </p:nvSpPr>
        <p:spPr>
          <a:xfrm>
            <a:off x="252573" y="318318"/>
            <a:ext cx="7886700" cy="99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git revert</a:t>
            </a:r>
            <a:endParaRPr lang="en-ID" sz="2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686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F37FBD1-3B84-4197-9535-93A2D9D8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cxnSp>
        <p:nvCxnSpPr>
          <p:cNvPr id="4" name="Google Shape;356;g99ec94a9a0_0_117">
            <a:extLst>
              <a:ext uri="{FF2B5EF4-FFF2-40B4-BE49-F238E27FC236}">
                <a16:creationId xmlns:a16="http://schemas.microsoft.com/office/drawing/2014/main" id="{7967006A-ACB0-4BE3-863B-0C01333AD095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7723" y="2511218"/>
            <a:ext cx="7465500" cy="48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357;g99ec94a9a0_0_117">
            <a:extLst>
              <a:ext uri="{FF2B5EF4-FFF2-40B4-BE49-F238E27FC236}">
                <a16:creationId xmlns:a16="http://schemas.microsoft.com/office/drawing/2014/main" id="{BB474A31-DB33-4C51-8151-2FA113729EFF}"/>
              </a:ext>
            </a:extLst>
          </p:cNvPr>
          <p:cNvSpPr/>
          <p:nvPr/>
        </p:nvSpPr>
        <p:spPr>
          <a:xfrm>
            <a:off x="1582723" y="2202518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6" name="Google Shape;358;g99ec94a9a0_0_117">
            <a:extLst>
              <a:ext uri="{FF2B5EF4-FFF2-40B4-BE49-F238E27FC236}">
                <a16:creationId xmlns:a16="http://schemas.microsoft.com/office/drawing/2014/main" id="{621E31AC-ED33-4A4B-8895-AF3C7EC1E321}"/>
              </a:ext>
            </a:extLst>
          </p:cNvPr>
          <p:cNvSpPr/>
          <p:nvPr/>
        </p:nvSpPr>
        <p:spPr>
          <a:xfrm>
            <a:off x="3018548" y="2247143"/>
            <a:ext cx="617100" cy="666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7" name="Google Shape;359;g99ec94a9a0_0_117">
            <a:extLst>
              <a:ext uri="{FF2B5EF4-FFF2-40B4-BE49-F238E27FC236}">
                <a16:creationId xmlns:a16="http://schemas.microsoft.com/office/drawing/2014/main" id="{D8D80325-B65D-407D-9ABA-DB8E6F5FBFF3}"/>
              </a:ext>
            </a:extLst>
          </p:cNvPr>
          <p:cNvSpPr/>
          <p:nvPr/>
        </p:nvSpPr>
        <p:spPr>
          <a:xfrm>
            <a:off x="5943523" y="2202518"/>
            <a:ext cx="617100" cy="666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8" name="Google Shape;360;g99ec94a9a0_0_117">
            <a:extLst>
              <a:ext uri="{FF2B5EF4-FFF2-40B4-BE49-F238E27FC236}">
                <a16:creationId xmlns:a16="http://schemas.microsoft.com/office/drawing/2014/main" id="{8E8D80F5-BB88-446B-B10A-F07E091EC90D}"/>
              </a:ext>
            </a:extLst>
          </p:cNvPr>
          <p:cNvSpPr/>
          <p:nvPr/>
        </p:nvSpPr>
        <p:spPr>
          <a:xfrm>
            <a:off x="7212823" y="2202518"/>
            <a:ext cx="617100" cy="666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9" name="Google Shape;361;g99ec94a9a0_0_117">
            <a:extLst>
              <a:ext uri="{FF2B5EF4-FFF2-40B4-BE49-F238E27FC236}">
                <a16:creationId xmlns:a16="http://schemas.microsoft.com/office/drawing/2014/main" id="{6565DB81-D074-4B6C-8F8A-5292C14BD36B}"/>
              </a:ext>
            </a:extLst>
          </p:cNvPr>
          <p:cNvSpPr/>
          <p:nvPr/>
        </p:nvSpPr>
        <p:spPr>
          <a:xfrm>
            <a:off x="4397773" y="2247143"/>
            <a:ext cx="617100" cy="666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cxnSp>
        <p:nvCxnSpPr>
          <p:cNvPr id="15" name="Google Shape;367;g99ec94a9a0_0_117">
            <a:extLst>
              <a:ext uri="{FF2B5EF4-FFF2-40B4-BE49-F238E27FC236}">
                <a16:creationId xmlns:a16="http://schemas.microsoft.com/office/drawing/2014/main" id="{9960CB2A-BBC2-4BFC-943C-E2E0E3BBC4DB}"/>
              </a:ext>
            </a:extLst>
          </p:cNvPr>
          <p:cNvCxnSpPr>
            <a:cxnSpLocks/>
          </p:cNvCxnSpPr>
          <p:nvPr/>
        </p:nvCxnSpPr>
        <p:spPr>
          <a:xfrm flipH="1">
            <a:off x="2496523" y="1838821"/>
            <a:ext cx="4095300" cy="9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368;g99ec94a9a0_0_117">
            <a:extLst>
              <a:ext uri="{FF2B5EF4-FFF2-40B4-BE49-F238E27FC236}">
                <a16:creationId xmlns:a16="http://schemas.microsoft.com/office/drawing/2014/main" id="{F9C9DDC9-2EF6-4A69-95BF-E4BD625FFEFF}"/>
              </a:ext>
            </a:extLst>
          </p:cNvPr>
          <p:cNvSpPr txBox="1"/>
          <p:nvPr/>
        </p:nvSpPr>
        <p:spPr>
          <a:xfrm>
            <a:off x="1181765" y="1274578"/>
            <a:ext cx="6979407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back to particular commit (green) and delete some commits (red)</a:t>
            </a:r>
            <a:endParaRPr sz="1400" b="0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17" name="Google Shape;369;g99ec94a9a0_0_117">
            <a:extLst>
              <a:ext uri="{FF2B5EF4-FFF2-40B4-BE49-F238E27FC236}">
                <a16:creationId xmlns:a16="http://schemas.microsoft.com/office/drawing/2014/main" id="{1F557715-5B8F-4997-8000-73B2D2477C42}"/>
              </a:ext>
            </a:extLst>
          </p:cNvPr>
          <p:cNvSpPr txBox="1"/>
          <p:nvPr/>
        </p:nvSpPr>
        <p:spPr>
          <a:xfrm>
            <a:off x="1628173" y="3972047"/>
            <a:ext cx="526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ircular Std Book" panose="020B0604020101020102" pitchFamily="34" charset="0"/>
                <a:cs typeface="Circular Std Book" panose="020B0604020101020102" pitchFamily="34" charset="0"/>
              </a:rPr>
              <a:t>01</a:t>
            </a:r>
            <a:endParaRPr sz="1600" b="1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8" name="Google Shape;370;g99ec94a9a0_0_117">
            <a:extLst>
              <a:ext uri="{FF2B5EF4-FFF2-40B4-BE49-F238E27FC236}">
                <a16:creationId xmlns:a16="http://schemas.microsoft.com/office/drawing/2014/main" id="{76345F0E-F0B2-47F9-887F-BB300154B8E1}"/>
              </a:ext>
            </a:extLst>
          </p:cNvPr>
          <p:cNvSpPr txBox="1"/>
          <p:nvPr/>
        </p:nvSpPr>
        <p:spPr>
          <a:xfrm>
            <a:off x="3063998" y="3972047"/>
            <a:ext cx="526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ircular Std Book" panose="020B0604020101020102" pitchFamily="34" charset="0"/>
                <a:cs typeface="Circular Std Book" panose="020B0604020101020102" pitchFamily="34" charset="0"/>
              </a:rPr>
              <a:t>02</a:t>
            </a:r>
            <a:endParaRPr sz="1600" b="1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9" name="Google Shape;371;g99ec94a9a0_0_117">
            <a:extLst>
              <a:ext uri="{FF2B5EF4-FFF2-40B4-BE49-F238E27FC236}">
                <a16:creationId xmlns:a16="http://schemas.microsoft.com/office/drawing/2014/main" id="{BB4A70C9-7125-4851-9808-4DDB5E1D8C67}"/>
              </a:ext>
            </a:extLst>
          </p:cNvPr>
          <p:cNvSpPr txBox="1"/>
          <p:nvPr/>
        </p:nvSpPr>
        <p:spPr>
          <a:xfrm>
            <a:off x="4443223" y="3972047"/>
            <a:ext cx="526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ircular Std Book" panose="020B0604020101020102" pitchFamily="34" charset="0"/>
                <a:cs typeface="Circular Std Book" panose="020B0604020101020102" pitchFamily="34" charset="0"/>
              </a:rPr>
              <a:t>03</a:t>
            </a:r>
            <a:endParaRPr sz="1600" b="1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0" name="Google Shape;372;g99ec94a9a0_0_117">
            <a:extLst>
              <a:ext uri="{FF2B5EF4-FFF2-40B4-BE49-F238E27FC236}">
                <a16:creationId xmlns:a16="http://schemas.microsoft.com/office/drawing/2014/main" id="{83DB8FF5-5D03-495A-9CED-7E04F7F08BED}"/>
              </a:ext>
            </a:extLst>
          </p:cNvPr>
          <p:cNvSpPr txBox="1"/>
          <p:nvPr/>
        </p:nvSpPr>
        <p:spPr>
          <a:xfrm>
            <a:off x="5988973" y="3972047"/>
            <a:ext cx="526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ircular Std Book" panose="020B0604020101020102" pitchFamily="34" charset="0"/>
                <a:cs typeface="Circular Std Book" panose="020B0604020101020102" pitchFamily="34" charset="0"/>
              </a:rPr>
              <a:t>04</a:t>
            </a:r>
            <a:endParaRPr sz="1600" b="1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1" name="Google Shape;373;g99ec94a9a0_0_117">
            <a:extLst>
              <a:ext uri="{FF2B5EF4-FFF2-40B4-BE49-F238E27FC236}">
                <a16:creationId xmlns:a16="http://schemas.microsoft.com/office/drawing/2014/main" id="{15BF1F5B-CC10-42C4-80C5-94C11E0EAC3E}"/>
              </a:ext>
            </a:extLst>
          </p:cNvPr>
          <p:cNvSpPr txBox="1"/>
          <p:nvPr/>
        </p:nvSpPr>
        <p:spPr>
          <a:xfrm>
            <a:off x="7368673" y="3972047"/>
            <a:ext cx="526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ircular Std Book" panose="020B0604020101020102" pitchFamily="34" charset="0"/>
                <a:cs typeface="Circular Std Book" panose="020B0604020101020102" pitchFamily="34" charset="0"/>
              </a:rPr>
              <a:t>05</a:t>
            </a:r>
            <a:endParaRPr sz="1600" b="1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2" name="Google Shape;374;g99ec94a9a0_0_117">
            <a:extLst>
              <a:ext uri="{FF2B5EF4-FFF2-40B4-BE49-F238E27FC236}">
                <a16:creationId xmlns:a16="http://schemas.microsoft.com/office/drawing/2014/main" id="{19010B11-126A-4AB4-8F83-3C3774FE8C7C}"/>
              </a:ext>
            </a:extLst>
          </p:cNvPr>
          <p:cNvSpPr txBox="1"/>
          <p:nvPr/>
        </p:nvSpPr>
        <p:spPr>
          <a:xfrm>
            <a:off x="252573" y="3912472"/>
            <a:ext cx="9681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latin typeface="Circular Std Book" panose="020B0604020101020102" pitchFamily="34" charset="0"/>
                <a:cs typeface="Circular Std Book" panose="020B0604020101020102" pitchFamily="34" charset="0"/>
              </a:rPr>
              <a:t>commit id</a:t>
            </a:r>
            <a:endParaRPr sz="16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23" name="Google Shape;272;g96b2f0a949_0_209">
            <a:extLst>
              <a:ext uri="{FF2B5EF4-FFF2-40B4-BE49-F238E27FC236}">
                <a16:creationId xmlns:a16="http://schemas.microsoft.com/office/drawing/2014/main" id="{F265D068-32EE-4E39-A848-BE24803D333A}"/>
              </a:ext>
            </a:extLst>
          </p:cNvPr>
          <p:cNvSpPr txBox="1"/>
          <p:nvPr/>
        </p:nvSpPr>
        <p:spPr>
          <a:xfrm>
            <a:off x="1421341" y="2995449"/>
            <a:ext cx="100406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commit </a:t>
            </a:r>
            <a:r>
              <a:rPr lang="en-US" sz="1600" b="1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pertama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24" name="Google Shape;272;g96b2f0a949_0_209">
            <a:extLst>
              <a:ext uri="{FF2B5EF4-FFF2-40B4-BE49-F238E27FC236}">
                <a16:creationId xmlns:a16="http://schemas.microsoft.com/office/drawing/2014/main" id="{C74A961B-0B41-4FF1-A6D0-ACD9AC6130AA}"/>
              </a:ext>
            </a:extLst>
          </p:cNvPr>
          <p:cNvSpPr txBox="1"/>
          <p:nvPr/>
        </p:nvSpPr>
        <p:spPr>
          <a:xfrm>
            <a:off x="2857166" y="2992842"/>
            <a:ext cx="100406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commit </a:t>
            </a:r>
            <a:r>
              <a:rPr lang="en-US" sz="1600" b="1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kedua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25" name="Google Shape;272;g96b2f0a949_0_209">
            <a:extLst>
              <a:ext uri="{FF2B5EF4-FFF2-40B4-BE49-F238E27FC236}">
                <a16:creationId xmlns:a16="http://schemas.microsoft.com/office/drawing/2014/main" id="{5298ABE8-90FD-4AC4-B202-5C08FEDEA7FE}"/>
              </a:ext>
            </a:extLst>
          </p:cNvPr>
          <p:cNvSpPr txBox="1"/>
          <p:nvPr/>
        </p:nvSpPr>
        <p:spPr>
          <a:xfrm>
            <a:off x="4236391" y="2954174"/>
            <a:ext cx="100406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commit </a:t>
            </a:r>
            <a:r>
              <a:rPr lang="en-US" sz="1600" b="1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ketiga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26" name="Google Shape;272;g96b2f0a949_0_209">
            <a:extLst>
              <a:ext uri="{FF2B5EF4-FFF2-40B4-BE49-F238E27FC236}">
                <a16:creationId xmlns:a16="http://schemas.microsoft.com/office/drawing/2014/main" id="{B1C34930-2482-43CD-A724-132EDFFE3A14}"/>
              </a:ext>
            </a:extLst>
          </p:cNvPr>
          <p:cNvSpPr txBox="1"/>
          <p:nvPr/>
        </p:nvSpPr>
        <p:spPr>
          <a:xfrm>
            <a:off x="5713420" y="2954174"/>
            <a:ext cx="1141505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commit </a:t>
            </a:r>
            <a:r>
              <a:rPr lang="en-US" sz="1600" b="1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keempat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27" name="Google Shape;272;g96b2f0a949_0_209">
            <a:extLst>
              <a:ext uri="{FF2B5EF4-FFF2-40B4-BE49-F238E27FC236}">
                <a16:creationId xmlns:a16="http://schemas.microsoft.com/office/drawing/2014/main" id="{39F53A5E-385B-4203-A38F-4F3781DF3CD4}"/>
              </a:ext>
            </a:extLst>
          </p:cNvPr>
          <p:cNvSpPr txBox="1"/>
          <p:nvPr/>
        </p:nvSpPr>
        <p:spPr>
          <a:xfrm>
            <a:off x="7051441" y="2940862"/>
            <a:ext cx="1004063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commit </a:t>
            </a:r>
            <a:r>
              <a:rPr lang="en-US" sz="1600" b="1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kelima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28" name="Google Shape;310;g99ec94a9a0_0_29">
            <a:extLst>
              <a:ext uri="{FF2B5EF4-FFF2-40B4-BE49-F238E27FC236}">
                <a16:creationId xmlns:a16="http://schemas.microsoft.com/office/drawing/2014/main" id="{8A6C5703-20CA-4EF0-A3C9-92381A68A054}"/>
              </a:ext>
            </a:extLst>
          </p:cNvPr>
          <p:cNvSpPr txBox="1"/>
          <p:nvPr/>
        </p:nvSpPr>
        <p:spPr>
          <a:xfrm>
            <a:off x="3729390" y="4551975"/>
            <a:ext cx="5662465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ircular Std Book" panose="020B0604020101020102" pitchFamily="34" charset="0"/>
                <a:ea typeface="Roboto Mono"/>
                <a:cs typeface="Circular Std Book" panose="020B0604020101020102" pitchFamily="34" charset="0"/>
                <a:sym typeface="Roboto Mono"/>
              </a:rPr>
              <a:t>“git reset &lt;</a:t>
            </a:r>
            <a:r>
              <a:rPr lang="en-US" sz="1600" dirty="0" err="1">
                <a:latin typeface="Circular Std Book" panose="020B0604020101020102" pitchFamily="34" charset="0"/>
                <a:ea typeface="Roboto Mono"/>
                <a:cs typeface="Circular Std Book" panose="020B0604020101020102" pitchFamily="34" charset="0"/>
                <a:sym typeface="Roboto Mono"/>
              </a:rPr>
              <a:t>commit_id</a:t>
            </a:r>
            <a:r>
              <a:rPr lang="en-US" sz="1600" dirty="0">
                <a:latin typeface="Circular Std Book" panose="020B0604020101020102" pitchFamily="34" charset="0"/>
                <a:ea typeface="Roboto Mono"/>
                <a:cs typeface="Circular Std Book" panose="020B0604020101020102" pitchFamily="34" charset="0"/>
                <a:sym typeface="Roboto Mono"/>
              </a:rPr>
              <a:t>&gt;” / “git reset &lt;</a:t>
            </a:r>
            <a:r>
              <a:rPr lang="en-US" sz="1600" dirty="0" err="1">
                <a:latin typeface="Circular Std Book" panose="020B0604020101020102" pitchFamily="34" charset="0"/>
                <a:ea typeface="Roboto Mono"/>
                <a:cs typeface="Circular Std Book" panose="020B0604020101020102" pitchFamily="34" charset="0"/>
                <a:sym typeface="Roboto Mono"/>
              </a:rPr>
              <a:t>commit_id</a:t>
            </a:r>
            <a:r>
              <a:rPr lang="en-US" sz="1600" dirty="0">
                <a:latin typeface="Circular Std Book" panose="020B0604020101020102" pitchFamily="34" charset="0"/>
                <a:ea typeface="Roboto Mono"/>
                <a:cs typeface="Circular Std Book" panose="020B0604020101020102" pitchFamily="34" charset="0"/>
                <a:sym typeface="Roboto Mono"/>
              </a:rPr>
              <a:t>&gt; --hard” </a:t>
            </a:r>
            <a:endParaRPr sz="1600" dirty="0">
              <a:latin typeface="Circular Std Book" panose="020B0604020101020102" pitchFamily="34" charset="0"/>
              <a:ea typeface="Roboto Mono"/>
              <a:cs typeface="Circular Std Book" panose="020B0604020101020102" pitchFamily="34" charset="0"/>
              <a:sym typeface="Roboto Mono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E624679F-BDCA-41FC-8D87-7B22D6B46C6A}"/>
              </a:ext>
            </a:extLst>
          </p:cNvPr>
          <p:cNvSpPr txBox="1">
            <a:spLocks/>
          </p:cNvSpPr>
          <p:nvPr/>
        </p:nvSpPr>
        <p:spPr>
          <a:xfrm>
            <a:off x="252573" y="318318"/>
            <a:ext cx="7886700" cy="99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git reset</a:t>
            </a:r>
            <a:endParaRPr lang="en-ID" sz="2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92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A9D053-65DE-480D-8C0F-5468541A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BDD5C6-7FE5-443D-829D-74757D2405F0}"/>
              </a:ext>
            </a:extLst>
          </p:cNvPr>
          <p:cNvSpPr txBox="1">
            <a:spLocks/>
          </p:cNvSpPr>
          <p:nvPr/>
        </p:nvSpPr>
        <p:spPr>
          <a:xfrm>
            <a:off x="252573" y="318318"/>
            <a:ext cx="7886700" cy="99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git reset</a:t>
            </a:r>
            <a:endParaRPr lang="en-ID" sz="2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F372F-2515-4228-AE8F-E285170B8411}"/>
              </a:ext>
            </a:extLst>
          </p:cNvPr>
          <p:cNvSpPr txBox="1"/>
          <p:nvPr/>
        </p:nvSpPr>
        <p:spPr>
          <a:xfrm>
            <a:off x="450714" y="1544012"/>
            <a:ext cx="74904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1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Reset a commit: </a:t>
            </a:r>
            <a:endParaRPr lang="en-ID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2438" indent="-180975">
              <a:buFont typeface="Arial" panose="020B0604020202020204" pitchFamily="34" charset="0"/>
              <a:buChar char="•"/>
            </a:pPr>
            <a:r>
              <a:rPr lang="en-ID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reset &lt;</a:t>
            </a:r>
            <a:r>
              <a:rPr lang="en-ID" b="1" i="0" u="none" strike="noStrike" baseline="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commit_id</a:t>
            </a:r>
            <a:r>
              <a:rPr lang="en-ID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&gt; </a:t>
            </a:r>
          </a:p>
          <a:p>
            <a:pPr marL="452438" indent="-180975">
              <a:buFont typeface="Arial" panose="020B0604020202020204" pitchFamily="34" charset="0"/>
              <a:buChar char="•"/>
            </a:pPr>
            <a:endParaRPr lang="en-ID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US" b="0" i="0" u="none" strike="noStrike" baseline="0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* It will reset to &lt;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commit_id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&gt;, delete commits after it, but the changes after it still there. </a:t>
            </a:r>
          </a:p>
          <a:p>
            <a:endParaRPr lang="en-US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endParaRPr lang="en-US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2438" indent="-180975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reset &lt;</a:t>
            </a:r>
            <a:r>
              <a:rPr lang="en-US" b="1" i="0" u="none" strike="noStrike" baseline="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commit_id</a:t>
            </a:r>
            <a:r>
              <a:rPr lang="en-US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&gt; --hard </a:t>
            </a:r>
          </a:p>
          <a:p>
            <a:pPr marL="271463"/>
            <a:endParaRPr lang="en-US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US" b="0" i="0" u="none" strike="noStrike" baseline="0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* It will reset to &lt;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commit_id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&gt;, delete commits &amp; changes after it. </a:t>
            </a:r>
            <a:endParaRPr lang="en-ID" dirty="0">
              <a:solidFill>
                <a:srgbClr val="FF000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27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2;p1">
            <a:extLst>
              <a:ext uri="{FF2B5EF4-FFF2-40B4-BE49-F238E27FC236}">
                <a16:creationId xmlns:a16="http://schemas.microsoft.com/office/drawing/2014/main" id="{1B13C086-E73D-43B4-A1D1-790D3ECC3F9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Git</a:t>
            </a:r>
            <a:endParaRPr sz="4800" dirty="0"/>
          </a:p>
        </p:txBody>
      </p:sp>
      <p:sp>
        <p:nvSpPr>
          <p:cNvPr id="13" name="Google Shape;103;p1">
            <a:extLst>
              <a:ext uri="{FF2B5EF4-FFF2-40B4-BE49-F238E27FC236}">
                <a16:creationId xmlns:a16="http://schemas.microsoft.com/office/drawing/2014/main" id="{61978F1C-B612-42EB-A862-485FCD2F95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Git Saving Things</a:t>
            </a:r>
          </a:p>
        </p:txBody>
      </p:sp>
      <p:sp>
        <p:nvSpPr>
          <p:cNvPr id="14" name="Google Shape;102;p1">
            <a:extLst>
              <a:ext uri="{FF2B5EF4-FFF2-40B4-BE49-F238E27FC236}">
                <a16:creationId xmlns:a16="http://schemas.microsoft.com/office/drawing/2014/main" id="{04DA87B7-841A-4B3A-A38E-03B2867CF864}"/>
              </a:ext>
            </a:extLst>
          </p:cNvPr>
          <p:cNvSpPr txBox="1">
            <a:spLocks/>
          </p:cNvSpPr>
          <p:nvPr/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9775" tIns="34875" rIns="69775" bIns="3487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 kern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z="4800"/>
              <a:t>Git</a:t>
            </a:r>
            <a:endParaRPr lang="en-US" sz="4800" dirty="0"/>
          </a:p>
        </p:txBody>
      </p:sp>
      <p:sp>
        <p:nvSpPr>
          <p:cNvPr id="15" name="Google Shape;103;p1">
            <a:extLst>
              <a:ext uri="{FF2B5EF4-FFF2-40B4-BE49-F238E27FC236}">
                <a16:creationId xmlns:a16="http://schemas.microsoft.com/office/drawing/2014/main" id="{4F519780-17DD-4C78-AAC0-B987298AC064}"/>
              </a:ext>
            </a:extLst>
          </p:cNvPr>
          <p:cNvSpPr txBox="1">
            <a:spLocks/>
          </p:cNvSpPr>
          <p:nvPr/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9775" tIns="34875" rIns="69775" bIns="34875" rtlCol="0" anchor="t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/>
              <a:t>Git Configuration &amp; Initialization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9A1962-C083-4711-ABF9-EDAD9DF7D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17" name="Google Shape;102;p1">
            <a:extLst>
              <a:ext uri="{FF2B5EF4-FFF2-40B4-BE49-F238E27FC236}">
                <a16:creationId xmlns:a16="http://schemas.microsoft.com/office/drawing/2014/main" id="{5432D3E4-7ED3-42A8-A2FD-5343676AF9E7}"/>
              </a:ext>
            </a:extLst>
          </p:cNvPr>
          <p:cNvSpPr txBox="1">
            <a:spLocks/>
          </p:cNvSpPr>
          <p:nvPr/>
        </p:nvSpPr>
        <p:spPr>
          <a:xfrm>
            <a:off x="344555" y="2591931"/>
            <a:ext cx="7772400" cy="1034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9775" tIns="34875" rIns="69775" bIns="3487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 kern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z="4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Git Branch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2805A7-CFE0-415C-9BCB-9664B7B2EFAE}"/>
              </a:ext>
            </a:extLst>
          </p:cNvPr>
          <p:cNvSpPr txBox="1"/>
          <p:nvPr/>
        </p:nvSpPr>
        <p:spPr>
          <a:xfrm>
            <a:off x="344555" y="0"/>
            <a:ext cx="2695225" cy="615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1300" kern="100" spc="30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SUPPLEMENT MODULE</a:t>
            </a:r>
            <a:endParaRPr lang="en-ID" sz="1300" kern="100" spc="300" dirty="0">
              <a:solidFill>
                <a:srgbClr val="FFFFFF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24BF26-3242-43FB-80CD-C9E4E29C2154}"/>
              </a:ext>
            </a:extLst>
          </p:cNvPr>
          <p:cNvSpPr txBox="1"/>
          <p:nvPr/>
        </p:nvSpPr>
        <p:spPr>
          <a:xfrm>
            <a:off x="344555" y="2030353"/>
            <a:ext cx="633187" cy="654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kern="100" spc="20" dirty="0">
                <a:solidFill>
                  <a:srgbClr val="51BB7C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</a:t>
            </a:r>
            <a:endParaRPr lang="en-ID" sz="2500" kern="100" spc="20" dirty="0">
              <a:solidFill>
                <a:srgbClr val="51BB7C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12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4DC4D6-1E5C-4955-B0A6-1CCA91BD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cxnSp>
        <p:nvCxnSpPr>
          <p:cNvPr id="414" name="Google Shape;414;g96b2f0a949_0_235"/>
          <p:cNvCxnSpPr/>
          <p:nvPr/>
        </p:nvCxnSpPr>
        <p:spPr>
          <a:xfrm rot="10800000" flipH="1">
            <a:off x="792951" y="3405544"/>
            <a:ext cx="7465500" cy="48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5" name="Google Shape;415;g96b2f0a949_0_235"/>
          <p:cNvSpPr/>
          <p:nvPr/>
        </p:nvSpPr>
        <p:spPr>
          <a:xfrm>
            <a:off x="1175051" y="3096844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96b2f0a949_0_235"/>
          <p:cNvSpPr/>
          <p:nvPr/>
        </p:nvSpPr>
        <p:spPr>
          <a:xfrm>
            <a:off x="1911101" y="3212794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96b2f0a949_0_235"/>
          <p:cNvSpPr/>
          <p:nvPr/>
        </p:nvSpPr>
        <p:spPr>
          <a:xfrm>
            <a:off x="7432176" y="3096844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96b2f0a949_0_235"/>
          <p:cNvSpPr/>
          <p:nvPr/>
        </p:nvSpPr>
        <p:spPr>
          <a:xfrm>
            <a:off x="4525701" y="3141469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96b2f0a949_0_235"/>
          <p:cNvSpPr txBox="1"/>
          <p:nvPr/>
        </p:nvSpPr>
        <p:spPr>
          <a:xfrm>
            <a:off x="1056101" y="3975819"/>
            <a:ext cx="855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v.1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20" name="Google Shape;420;g96b2f0a949_0_235"/>
          <p:cNvSpPr txBox="1"/>
          <p:nvPr/>
        </p:nvSpPr>
        <p:spPr>
          <a:xfrm>
            <a:off x="4406751" y="3975819"/>
            <a:ext cx="855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v.2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21" name="Google Shape;421;g96b2f0a949_0_235"/>
          <p:cNvSpPr txBox="1"/>
          <p:nvPr/>
        </p:nvSpPr>
        <p:spPr>
          <a:xfrm>
            <a:off x="7313226" y="3975819"/>
            <a:ext cx="855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</a:t>
            </a:r>
            <a:r>
              <a:rPr lang="en-US" sz="16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3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22" name="Google Shape;422;g96b2f0a949_0_235"/>
          <p:cNvSpPr/>
          <p:nvPr/>
        </p:nvSpPr>
        <p:spPr>
          <a:xfrm>
            <a:off x="2416201" y="3212794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96b2f0a949_0_235"/>
          <p:cNvSpPr/>
          <p:nvPr/>
        </p:nvSpPr>
        <p:spPr>
          <a:xfrm>
            <a:off x="2921301" y="3212794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96b2f0a949_0_235"/>
          <p:cNvSpPr/>
          <p:nvPr/>
        </p:nvSpPr>
        <p:spPr>
          <a:xfrm>
            <a:off x="3426401" y="3239944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96b2f0a949_0_235"/>
          <p:cNvSpPr/>
          <p:nvPr/>
        </p:nvSpPr>
        <p:spPr>
          <a:xfrm>
            <a:off x="3976051" y="3212794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96b2f0a949_0_235"/>
          <p:cNvSpPr/>
          <p:nvPr/>
        </p:nvSpPr>
        <p:spPr>
          <a:xfrm>
            <a:off x="5347451" y="3212794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96b2f0a949_0_235"/>
          <p:cNvSpPr/>
          <p:nvPr/>
        </p:nvSpPr>
        <p:spPr>
          <a:xfrm>
            <a:off x="5819076" y="3212794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96b2f0a949_0_235"/>
          <p:cNvSpPr/>
          <p:nvPr/>
        </p:nvSpPr>
        <p:spPr>
          <a:xfrm>
            <a:off x="6329714" y="3212794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96b2f0a949_0_235"/>
          <p:cNvSpPr/>
          <p:nvPr/>
        </p:nvSpPr>
        <p:spPr>
          <a:xfrm>
            <a:off x="6840351" y="3212794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96b2f0a949_0_235"/>
          <p:cNvSpPr txBox="1"/>
          <p:nvPr/>
        </p:nvSpPr>
        <p:spPr>
          <a:xfrm>
            <a:off x="2256101" y="2488320"/>
            <a:ext cx="161225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2 new Features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(10 commits)</a:t>
            </a:r>
            <a:endParaRPr sz="1600" b="0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31" name="Google Shape;431;g96b2f0a949_0_235"/>
          <p:cNvSpPr txBox="1"/>
          <p:nvPr/>
        </p:nvSpPr>
        <p:spPr>
          <a:xfrm>
            <a:off x="5275651" y="2486432"/>
            <a:ext cx="2025956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3 new Features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(15 commits)</a:t>
            </a:r>
            <a:endParaRPr sz="1600" b="0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5360F-C6E4-4C4C-B67A-C8F5B09FAA0A}"/>
              </a:ext>
            </a:extLst>
          </p:cNvPr>
          <p:cNvSpPr txBox="1"/>
          <p:nvPr/>
        </p:nvSpPr>
        <p:spPr>
          <a:xfrm>
            <a:off x="750729" y="1514629"/>
            <a:ext cx="374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1 Feature = 5 Commits (example)</a:t>
            </a:r>
            <a:endParaRPr lang="en-ID" b="1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C95B00-A43C-49C0-941C-31B18A3E3425}"/>
              </a:ext>
            </a:extLst>
          </p:cNvPr>
          <p:cNvSpPr txBox="1"/>
          <p:nvPr/>
        </p:nvSpPr>
        <p:spPr>
          <a:xfrm>
            <a:off x="256403" y="699944"/>
            <a:ext cx="4664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git branch</a:t>
            </a:r>
            <a:endParaRPr lang="en-ID" sz="2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5CF620-0697-4270-B457-CDACD3FF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" y="0"/>
            <a:ext cx="9139428" cy="51435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0B05473-D86E-4E54-A4E0-AAAB69E2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366795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Introduction to Git</a:t>
            </a:r>
            <a:endParaRPr lang="en-ID" sz="2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1032" name="Picture 8" descr="Table Cartoon clipart - Table, Data, Blue, transparent clip art">
            <a:extLst>
              <a:ext uri="{FF2B5EF4-FFF2-40B4-BE49-F238E27FC236}">
                <a16:creationId xmlns:a16="http://schemas.microsoft.com/office/drawing/2014/main" id="{2690CEC7-C439-45AE-96D3-4C05C2787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9" y="1545815"/>
            <a:ext cx="1091097" cy="109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0315F8-4302-4405-B264-995588A9AE0B}"/>
              </a:ext>
            </a:extLst>
          </p:cNvPr>
          <p:cNvCxnSpPr>
            <a:cxnSpLocks/>
          </p:cNvCxnSpPr>
          <p:nvPr/>
        </p:nvCxnSpPr>
        <p:spPr>
          <a:xfrm>
            <a:off x="2514600" y="2348331"/>
            <a:ext cx="875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Table Cartoon clipart - Table, Data, Blue, transparent clip art">
            <a:extLst>
              <a:ext uri="{FF2B5EF4-FFF2-40B4-BE49-F238E27FC236}">
                <a16:creationId xmlns:a16="http://schemas.microsoft.com/office/drawing/2014/main" id="{EA463552-B932-4BDD-A8D6-C926B130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11" y="2197667"/>
            <a:ext cx="1091097" cy="109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de, coding, language, program, programming icon - Download on Iconfinder">
            <a:extLst>
              <a:ext uri="{FF2B5EF4-FFF2-40B4-BE49-F238E27FC236}">
                <a16:creationId xmlns:a16="http://schemas.microsoft.com/office/drawing/2014/main" id="{E36F3144-B259-421E-B65D-EB079EFB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596" y="1618194"/>
            <a:ext cx="1534525" cy="153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7E90E8-3C91-4295-B287-5B9E5A034C37}"/>
              </a:ext>
            </a:extLst>
          </p:cNvPr>
          <p:cNvCxnSpPr>
            <a:cxnSpLocks/>
          </p:cNvCxnSpPr>
          <p:nvPr/>
        </p:nvCxnSpPr>
        <p:spPr>
          <a:xfrm>
            <a:off x="5696302" y="2311251"/>
            <a:ext cx="899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CAB6765-2E60-4AA5-9906-E0BFBCFB1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7868" y="1543988"/>
            <a:ext cx="1534525" cy="1534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C9D3C4-5C82-48A1-BCF6-0A034771A85E}"/>
              </a:ext>
            </a:extLst>
          </p:cNvPr>
          <p:cNvSpPr txBox="1"/>
          <p:nvPr/>
        </p:nvSpPr>
        <p:spPr>
          <a:xfrm>
            <a:off x="343352" y="3777094"/>
            <a:ext cx="246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Multiple Different Tables</a:t>
            </a:r>
          </a:p>
          <a:p>
            <a:pPr algn="ctr"/>
            <a:r>
              <a:rPr lang="en-US" sz="16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from Database</a:t>
            </a:r>
            <a:endParaRPr lang="en-ID" sz="16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9AB7-997D-4DD0-9006-C4571BE9B608}"/>
              </a:ext>
            </a:extLst>
          </p:cNvPr>
          <p:cNvSpPr txBox="1"/>
          <p:nvPr/>
        </p:nvSpPr>
        <p:spPr>
          <a:xfrm>
            <a:off x="3124946" y="3444736"/>
            <a:ext cx="2991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Program that our superior </a:t>
            </a:r>
          </a:p>
          <a:p>
            <a:pPr algn="ctr"/>
            <a:r>
              <a:rPr lang="en-US" sz="16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told us to create.</a:t>
            </a:r>
          </a:p>
          <a:p>
            <a:pPr algn="ctr"/>
            <a:endParaRPr lang="en-US" sz="16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algn="ctr"/>
            <a:r>
              <a:rPr lang="en-US" sz="16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(Program to process data from</a:t>
            </a:r>
          </a:p>
          <a:p>
            <a:pPr algn="ctr"/>
            <a:r>
              <a:rPr lang="en-US" sz="16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multiple tables into one table)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4DEF1-D558-46E8-83C9-8835A272A9DF}"/>
              </a:ext>
            </a:extLst>
          </p:cNvPr>
          <p:cNvSpPr txBox="1"/>
          <p:nvPr/>
        </p:nvSpPr>
        <p:spPr>
          <a:xfrm>
            <a:off x="6635839" y="3817324"/>
            <a:ext cx="240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The desired table result </a:t>
            </a:r>
            <a:endParaRPr lang="en-ID" sz="16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41A3A-65BD-4433-9C8A-15BAF550D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cxnSp>
        <p:nvCxnSpPr>
          <p:cNvPr id="436" name="Google Shape;436;g96b2f0a949_0_267"/>
          <p:cNvCxnSpPr/>
          <p:nvPr/>
        </p:nvCxnSpPr>
        <p:spPr>
          <a:xfrm rot="10800000" flipH="1">
            <a:off x="839250" y="2722638"/>
            <a:ext cx="7465500" cy="48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7" name="Google Shape;437;g96b2f0a949_0_267"/>
          <p:cNvSpPr/>
          <p:nvPr/>
        </p:nvSpPr>
        <p:spPr>
          <a:xfrm>
            <a:off x="1221350" y="2413938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38" name="Google Shape;438;g96b2f0a949_0_267"/>
          <p:cNvSpPr/>
          <p:nvPr/>
        </p:nvSpPr>
        <p:spPr>
          <a:xfrm>
            <a:off x="7478475" y="2413938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39" name="Google Shape;439;g96b2f0a949_0_267"/>
          <p:cNvSpPr/>
          <p:nvPr/>
        </p:nvSpPr>
        <p:spPr>
          <a:xfrm>
            <a:off x="4572000" y="2458563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40" name="Google Shape;440;g96b2f0a949_0_267"/>
          <p:cNvSpPr txBox="1"/>
          <p:nvPr/>
        </p:nvSpPr>
        <p:spPr>
          <a:xfrm>
            <a:off x="1102400" y="3292913"/>
            <a:ext cx="855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v.1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41" name="Google Shape;441;g96b2f0a949_0_267"/>
          <p:cNvSpPr txBox="1"/>
          <p:nvPr/>
        </p:nvSpPr>
        <p:spPr>
          <a:xfrm>
            <a:off x="4453050" y="3292913"/>
            <a:ext cx="855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v.2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42" name="Google Shape;442;g96b2f0a949_0_267"/>
          <p:cNvSpPr txBox="1"/>
          <p:nvPr/>
        </p:nvSpPr>
        <p:spPr>
          <a:xfrm>
            <a:off x="7359525" y="3292913"/>
            <a:ext cx="855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v.3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43" name="Google Shape;443;g96b2f0a949_0_267"/>
          <p:cNvSpPr/>
          <p:nvPr/>
        </p:nvSpPr>
        <p:spPr>
          <a:xfrm>
            <a:off x="2462500" y="2529888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44" name="Google Shape;444;g96b2f0a949_0_267"/>
          <p:cNvSpPr/>
          <p:nvPr/>
        </p:nvSpPr>
        <p:spPr>
          <a:xfrm>
            <a:off x="3472700" y="2557038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45" name="Google Shape;445;g96b2f0a949_0_267"/>
          <p:cNvSpPr/>
          <p:nvPr/>
        </p:nvSpPr>
        <p:spPr>
          <a:xfrm>
            <a:off x="5475588" y="2529888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46" name="Google Shape;446;g96b2f0a949_0_267"/>
          <p:cNvSpPr/>
          <p:nvPr/>
        </p:nvSpPr>
        <p:spPr>
          <a:xfrm>
            <a:off x="6886650" y="2529888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47" name="Google Shape;447;g96b2f0a949_0_267"/>
          <p:cNvSpPr txBox="1"/>
          <p:nvPr/>
        </p:nvSpPr>
        <p:spPr>
          <a:xfrm>
            <a:off x="2625625" y="1885438"/>
            <a:ext cx="12933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2 commits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48" name="Google Shape;448;g96b2f0a949_0_267"/>
          <p:cNvSpPr txBox="1"/>
          <p:nvPr/>
        </p:nvSpPr>
        <p:spPr>
          <a:xfrm>
            <a:off x="5804850" y="1885438"/>
            <a:ext cx="14268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3 commits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49" name="Google Shape;449;g96b2f0a949_0_267"/>
          <p:cNvSpPr/>
          <p:nvPr/>
        </p:nvSpPr>
        <p:spPr>
          <a:xfrm>
            <a:off x="6255275" y="2529888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50" name="Google Shape;450;g96b2f0a949_0_267"/>
          <p:cNvSpPr txBox="1"/>
          <p:nvPr/>
        </p:nvSpPr>
        <p:spPr>
          <a:xfrm>
            <a:off x="2052400" y="3252713"/>
            <a:ext cx="1092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feature</a:t>
            </a:r>
            <a:b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1</a:t>
            </a:r>
            <a:endParaRPr sz="16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51" name="Google Shape;451;g96b2f0a949_0_267"/>
          <p:cNvSpPr txBox="1"/>
          <p:nvPr/>
        </p:nvSpPr>
        <p:spPr>
          <a:xfrm>
            <a:off x="3098900" y="3252713"/>
            <a:ext cx="1092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feature</a:t>
            </a:r>
            <a:b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2</a:t>
            </a:r>
            <a:endParaRPr sz="16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52" name="Google Shape;452;g96b2f0a949_0_267"/>
          <p:cNvSpPr txBox="1"/>
          <p:nvPr/>
        </p:nvSpPr>
        <p:spPr>
          <a:xfrm>
            <a:off x="5101800" y="3252713"/>
            <a:ext cx="1092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feature</a:t>
            </a:r>
            <a:b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3</a:t>
            </a:r>
            <a:endParaRPr sz="16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53" name="Google Shape;453;g96b2f0a949_0_267"/>
          <p:cNvSpPr txBox="1"/>
          <p:nvPr/>
        </p:nvSpPr>
        <p:spPr>
          <a:xfrm>
            <a:off x="5890856" y="2988438"/>
            <a:ext cx="1092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feature</a:t>
            </a:r>
            <a:br>
              <a:rPr lang="en-US" sz="16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6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4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54" name="Google Shape;454;g96b2f0a949_0_267"/>
          <p:cNvSpPr txBox="1"/>
          <p:nvPr/>
        </p:nvSpPr>
        <p:spPr>
          <a:xfrm>
            <a:off x="6512850" y="3336513"/>
            <a:ext cx="1092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feature</a:t>
            </a:r>
            <a:b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5</a:t>
            </a:r>
            <a:endParaRPr sz="16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F1B52B-A79A-47D1-A121-99EA0360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cxnSp>
        <p:nvCxnSpPr>
          <p:cNvPr id="24" name="Google Shape;414;g96b2f0a949_0_235">
            <a:extLst>
              <a:ext uri="{FF2B5EF4-FFF2-40B4-BE49-F238E27FC236}">
                <a16:creationId xmlns:a16="http://schemas.microsoft.com/office/drawing/2014/main" id="{DC2AA856-D8AD-4017-A4C7-A7CB270049A2}"/>
              </a:ext>
            </a:extLst>
          </p:cNvPr>
          <p:cNvCxnSpPr/>
          <p:nvPr/>
        </p:nvCxnSpPr>
        <p:spPr>
          <a:xfrm rot="10800000" flipH="1">
            <a:off x="1082321" y="1755580"/>
            <a:ext cx="7465500" cy="48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415;g96b2f0a949_0_235">
            <a:extLst>
              <a:ext uri="{FF2B5EF4-FFF2-40B4-BE49-F238E27FC236}">
                <a16:creationId xmlns:a16="http://schemas.microsoft.com/office/drawing/2014/main" id="{A54158D2-D53A-470F-87A8-C1F0473E0C33}"/>
              </a:ext>
            </a:extLst>
          </p:cNvPr>
          <p:cNvSpPr/>
          <p:nvPr/>
        </p:nvSpPr>
        <p:spPr>
          <a:xfrm>
            <a:off x="1464421" y="1446880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26" name="Google Shape;416;g96b2f0a949_0_235">
            <a:extLst>
              <a:ext uri="{FF2B5EF4-FFF2-40B4-BE49-F238E27FC236}">
                <a16:creationId xmlns:a16="http://schemas.microsoft.com/office/drawing/2014/main" id="{84DC2DAC-9A46-4546-9F51-BEBD4BB43E7E}"/>
              </a:ext>
            </a:extLst>
          </p:cNvPr>
          <p:cNvSpPr/>
          <p:nvPr/>
        </p:nvSpPr>
        <p:spPr>
          <a:xfrm>
            <a:off x="2200471" y="1562830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27" name="Google Shape;417;g96b2f0a949_0_235">
            <a:extLst>
              <a:ext uri="{FF2B5EF4-FFF2-40B4-BE49-F238E27FC236}">
                <a16:creationId xmlns:a16="http://schemas.microsoft.com/office/drawing/2014/main" id="{4DB7A388-7B40-485F-8365-EAB60CC7DD96}"/>
              </a:ext>
            </a:extLst>
          </p:cNvPr>
          <p:cNvSpPr/>
          <p:nvPr/>
        </p:nvSpPr>
        <p:spPr>
          <a:xfrm>
            <a:off x="7721546" y="1446880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28" name="Google Shape;418;g96b2f0a949_0_235">
            <a:extLst>
              <a:ext uri="{FF2B5EF4-FFF2-40B4-BE49-F238E27FC236}">
                <a16:creationId xmlns:a16="http://schemas.microsoft.com/office/drawing/2014/main" id="{F5F9E21A-8C69-4FC4-A606-F448A89674A1}"/>
              </a:ext>
            </a:extLst>
          </p:cNvPr>
          <p:cNvSpPr/>
          <p:nvPr/>
        </p:nvSpPr>
        <p:spPr>
          <a:xfrm>
            <a:off x="4815071" y="1491505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29" name="Google Shape;419;g96b2f0a949_0_235">
            <a:extLst>
              <a:ext uri="{FF2B5EF4-FFF2-40B4-BE49-F238E27FC236}">
                <a16:creationId xmlns:a16="http://schemas.microsoft.com/office/drawing/2014/main" id="{E71189B4-46F2-4C2D-821F-92DD46708375}"/>
              </a:ext>
            </a:extLst>
          </p:cNvPr>
          <p:cNvSpPr txBox="1"/>
          <p:nvPr/>
        </p:nvSpPr>
        <p:spPr>
          <a:xfrm>
            <a:off x="1345471" y="2325855"/>
            <a:ext cx="855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v.1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30" name="Google Shape;420;g96b2f0a949_0_235">
            <a:extLst>
              <a:ext uri="{FF2B5EF4-FFF2-40B4-BE49-F238E27FC236}">
                <a16:creationId xmlns:a16="http://schemas.microsoft.com/office/drawing/2014/main" id="{B8039DEC-EEAB-4095-808D-E29844B35705}"/>
              </a:ext>
            </a:extLst>
          </p:cNvPr>
          <p:cNvSpPr txBox="1"/>
          <p:nvPr/>
        </p:nvSpPr>
        <p:spPr>
          <a:xfrm>
            <a:off x="4696121" y="2325855"/>
            <a:ext cx="855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v.2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31" name="Google Shape;421;g96b2f0a949_0_235">
            <a:extLst>
              <a:ext uri="{FF2B5EF4-FFF2-40B4-BE49-F238E27FC236}">
                <a16:creationId xmlns:a16="http://schemas.microsoft.com/office/drawing/2014/main" id="{B03BE163-394C-4A85-A40F-633CD8366A03}"/>
              </a:ext>
            </a:extLst>
          </p:cNvPr>
          <p:cNvSpPr txBox="1"/>
          <p:nvPr/>
        </p:nvSpPr>
        <p:spPr>
          <a:xfrm>
            <a:off x="7602596" y="2325855"/>
            <a:ext cx="855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</a:t>
            </a:r>
            <a:r>
              <a:rPr lang="en-US" sz="14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3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32" name="Google Shape;422;g96b2f0a949_0_235">
            <a:extLst>
              <a:ext uri="{FF2B5EF4-FFF2-40B4-BE49-F238E27FC236}">
                <a16:creationId xmlns:a16="http://schemas.microsoft.com/office/drawing/2014/main" id="{BE59B5C2-A48A-49D6-8C38-20CFF7226D22}"/>
              </a:ext>
            </a:extLst>
          </p:cNvPr>
          <p:cNvSpPr/>
          <p:nvPr/>
        </p:nvSpPr>
        <p:spPr>
          <a:xfrm>
            <a:off x="2705571" y="1562830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33" name="Google Shape;423;g96b2f0a949_0_235">
            <a:extLst>
              <a:ext uri="{FF2B5EF4-FFF2-40B4-BE49-F238E27FC236}">
                <a16:creationId xmlns:a16="http://schemas.microsoft.com/office/drawing/2014/main" id="{F783B829-831B-4D7E-99EE-2F4299E1FDC1}"/>
              </a:ext>
            </a:extLst>
          </p:cNvPr>
          <p:cNvSpPr/>
          <p:nvPr/>
        </p:nvSpPr>
        <p:spPr>
          <a:xfrm>
            <a:off x="3210671" y="1562830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34" name="Google Shape;424;g96b2f0a949_0_235">
            <a:extLst>
              <a:ext uri="{FF2B5EF4-FFF2-40B4-BE49-F238E27FC236}">
                <a16:creationId xmlns:a16="http://schemas.microsoft.com/office/drawing/2014/main" id="{8B9E23C1-AD08-47BD-B800-1C72D7BBA807}"/>
              </a:ext>
            </a:extLst>
          </p:cNvPr>
          <p:cNvSpPr/>
          <p:nvPr/>
        </p:nvSpPr>
        <p:spPr>
          <a:xfrm>
            <a:off x="3715771" y="1589980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35" name="Google Shape;425;g96b2f0a949_0_235">
            <a:extLst>
              <a:ext uri="{FF2B5EF4-FFF2-40B4-BE49-F238E27FC236}">
                <a16:creationId xmlns:a16="http://schemas.microsoft.com/office/drawing/2014/main" id="{69A07C49-78E6-4352-B8DB-4399361EF8FC}"/>
              </a:ext>
            </a:extLst>
          </p:cNvPr>
          <p:cNvSpPr/>
          <p:nvPr/>
        </p:nvSpPr>
        <p:spPr>
          <a:xfrm>
            <a:off x="4265421" y="1562830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36" name="Google Shape;426;g96b2f0a949_0_235">
            <a:extLst>
              <a:ext uri="{FF2B5EF4-FFF2-40B4-BE49-F238E27FC236}">
                <a16:creationId xmlns:a16="http://schemas.microsoft.com/office/drawing/2014/main" id="{2263A310-EAF6-47E5-83E1-2F0206BF20C8}"/>
              </a:ext>
            </a:extLst>
          </p:cNvPr>
          <p:cNvSpPr/>
          <p:nvPr/>
        </p:nvSpPr>
        <p:spPr>
          <a:xfrm>
            <a:off x="5636821" y="1562830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37" name="Google Shape;427;g96b2f0a949_0_235">
            <a:extLst>
              <a:ext uri="{FF2B5EF4-FFF2-40B4-BE49-F238E27FC236}">
                <a16:creationId xmlns:a16="http://schemas.microsoft.com/office/drawing/2014/main" id="{0E809D74-1B49-43A7-A349-D4DD123A4F50}"/>
              </a:ext>
            </a:extLst>
          </p:cNvPr>
          <p:cNvSpPr/>
          <p:nvPr/>
        </p:nvSpPr>
        <p:spPr>
          <a:xfrm>
            <a:off x="6108446" y="1562830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38" name="Google Shape;428;g96b2f0a949_0_235">
            <a:extLst>
              <a:ext uri="{FF2B5EF4-FFF2-40B4-BE49-F238E27FC236}">
                <a16:creationId xmlns:a16="http://schemas.microsoft.com/office/drawing/2014/main" id="{DBA5E77F-EF41-41DC-B63D-E2A12BF6CC6B}"/>
              </a:ext>
            </a:extLst>
          </p:cNvPr>
          <p:cNvSpPr/>
          <p:nvPr/>
        </p:nvSpPr>
        <p:spPr>
          <a:xfrm>
            <a:off x="6619084" y="1562830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39" name="Google Shape;429;g96b2f0a949_0_235">
            <a:extLst>
              <a:ext uri="{FF2B5EF4-FFF2-40B4-BE49-F238E27FC236}">
                <a16:creationId xmlns:a16="http://schemas.microsoft.com/office/drawing/2014/main" id="{54879C9D-3D7A-4D65-9260-F0C5DB28C8B9}"/>
              </a:ext>
            </a:extLst>
          </p:cNvPr>
          <p:cNvSpPr/>
          <p:nvPr/>
        </p:nvSpPr>
        <p:spPr>
          <a:xfrm>
            <a:off x="7129721" y="1562830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0" name="Google Shape;430;g96b2f0a949_0_235">
            <a:extLst>
              <a:ext uri="{FF2B5EF4-FFF2-40B4-BE49-F238E27FC236}">
                <a16:creationId xmlns:a16="http://schemas.microsoft.com/office/drawing/2014/main" id="{0963771F-804A-4FCF-A5DD-F3E76F811AEF}"/>
              </a:ext>
            </a:extLst>
          </p:cNvPr>
          <p:cNvSpPr txBox="1"/>
          <p:nvPr/>
        </p:nvSpPr>
        <p:spPr>
          <a:xfrm>
            <a:off x="2577046" y="954618"/>
            <a:ext cx="161225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2 new Features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(10 commits)</a:t>
            </a:r>
            <a:endParaRPr sz="1400" b="0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1" name="Google Shape;431;g96b2f0a949_0_235">
            <a:extLst>
              <a:ext uri="{FF2B5EF4-FFF2-40B4-BE49-F238E27FC236}">
                <a16:creationId xmlns:a16="http://schemas.microsoft.com/office/drawing/2014/main" id="{778C3192-394F-4F8C-A899-D07BD02F852A}"/>
              </a:ext>
            </a:extLst>
          </p:cNvPr>
          <p:cNvSpPr txBox="1"/>
          <p:nvPr/>
        </p:nvSpPr>
        <p:spPr>
          <a:xfrm>
            <a:off x="5905684" y="940217"/>
            <a:ext cx="14268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3 new Features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(15 commits)</a:t>
            </a:r>
            <a:endParaRPr sz="1400" b="0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cxnSp>
        <p:nvCxnSpPr>
          <p:cNvPr id="42" name="Google Shape;436;g96b2f0a949_0_267">
            <a:extLst>
              <a:ext uri="{FF2B5EF4-FFF2-40B4-BE49-F238E27FC236}">
                <a16:creationId xmlns:a16="http://schemas.microsoft.com/office/drawing/2014/main" id="{D417C38F-811E-473C-9FC0-6F0A99B6D6CF}"/>
              </a:ext>
            </a:extLst>
          </p:cNvPr>
          <p:cNvCxnSpPr/>
          <p:nvPr/>
        </p:nvCxnSpPr>
        <p:spPr>
          <a:xfrm rot="10800000" flipH="1">
            <a:off x="1082321" y="3881036"/>
            <a:ext cx="7465500" cy="48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7;g96b2f0a949_0_267">
            <a:extLst>
              <a:ext uri="{FF2B5EF4-FFF2-40B4-BE49-F238E27FC236}">
                <a16:creationId xmlns:a16="http://schemas.microsoft.com/office/drawing/2014/main" id="{A11FB3DE-4EB8-44E8-909F-376DE063389B}"/>
              </a:ext>
            </a:extLst>
          </p:cNvPr>
          <p:cNvSpPr/>
          <p:nvPr/>
        </p:nvSpPr>
        <p:spPr>
          <a:xfrm>
            <a:off x="1464421" y="3572336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4" name="Google Shape;438;g96b2f0a949_0_267">
            <a:extLst>
              <a:ext uri="{FF2B5EF4-FFF2-40B4-BE49-F238E27FC236}">
                <a16:creationId xmlns:a16="http://schemas.microsoft.com/office/drawing/2014/main" id="{97BE68FD-BEC0-422F-BAAF-F4D1A7C8B740}"/>
              </a:ext>
            </a:extLst>
          </p:cNvPr>
          <p:cNvSpPr/>
          <p:nvPr/>
        </p:nvSpPr>
        <p:spPr>
          <a:xfrm>
            <a:off x="7721546" y="3572336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5" name="Google Shape;439;g96b2f0a949_0_267">
            <a:extLst>
              <a:ext uri="{FF2B5EF4-FFF2-40B4-BE49-F238E27FC236}">
                <a16:creationId xmlns:a16="http://schemas.microsoft.com/office/drawing/2014/main" id="{C520C922-F7F2-4008-82EE-815609F7A1C3}"/>
              </a:ext>
            </a:extLst>
          </p:cNvPr>
          <p:cNvSpPr/>
          <p:nvPr/>
        </p:nvSpPr>
        <p:spPr>
          <a:xfrm>
            <a:off x="4815071" y="3616961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6" name="Google Shape;440;g96b2f0a949_0_267">
            <a:extLst>
              <a:ext uri="{FF2B5EF4-FFF2-40B4-BE49-F238E27FC236}">
                <a16:creationId xmlns:a16="http://schemas.microsoft.com/office/drawing/2014/main" id="{8988D2B6-17E6-49AC-AEB6-AA152A673143}"/>
              </a:ext>
            </a:extLst>
          </p:cNvPr>
          <p:cNvSpPr txBox="1"/>
          <p:nvPr/>
        </p:nvSpPr>
        <p:spPr>
          <a:xfrm>
            <a:off x="1345471" y="4451311"/>
            <a:ext cx="855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v.1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7" name="Google Shape;441;g96b2f0a949_0_267">
            <a:extLst>
              <a:ext uri="{FF2B5EF4-FFF2-40B4-BE49-F238E27FC236}">
                <a16:creationId xmlns:a16="http://schemas.microsoft.com/office/drawing/2014/main" id="{090E73AB-B848-49C6-81F7-B3425F941C98}"/>
              </a:ext>
            </a:extLst>
          </p:cNvPr>
          <p:cNvSpPr txBox="1"/>
          <p:nvPr/>
        </p:nvSpPr>
        <p:spPr>
          <a:xfrm>
            <a:off x="4696121" y="4451311"/>
            <a:ext cx="855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v.2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8" name="Google Shape;442;g96b2f0a949_0_267">
            <a:extLst>
              <a:ext uri="{FF2B5EF4-FFF2-40B4-BE49-F238E27FC236}">
                <a16:creationId xmlns:a16="http://schemas.microsoft.com/office/drawing/2014/main" id="{3FA757AF-09B0-4EB4-A50B-D542984E42AF}"/>
              </a:ext>
            </a:extLst>
          </p:cNvPr>
          <p:cNvSpPr txBox="1"/>
          <p:nvPr/>
        </p:nvSpPr>
        <p:spPr>
          <a:xfrm>
            <a:off x="7602596" y="4451311"/>
            <a:ext cx="855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v.3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9" name="Google Shape;443;g96b2f0a949_0_267">
            <a:extLst>
              <a:ext uri="{FF2B5EF4-FFF2-40B4-BE49-F238E27FC236}">
                <a16:creationId xmlns:a16="http://schemas.microsoft.com/office/drawing/2014/main" id="{A72F49A8-E5B4-4586-A7E4-EF5A12B459D6}"/>
              </a:ext>
            </a:extLst>
          </p:cNvPr>
          <p:cNvSpPr/>
          <p:nvPr/>
        </p:nvSpPr>
        <p:spPr>
          <a:xfrm>
            <a:off x="2705571" y="3688286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50" name="Google Shape;444;g96b2f0a949_0_267">
            <a:extLst>
              <a:ext uri="{FF2B5EF4-FFF2-40B4-BE49-F238E27FC236}">
                <a16:creationId xmlns:a16="http://schemas.microsoft.com/office/drawing/2014/main" id="{CB6D0278-20A9-4955-9585-399019A72CD8}"/>
              </a:ext>
            </a:extLst>
          </p:cNvPr>
          <p:cNvSpPr/>
          <p:nvPr/>
        </p:nvSpPr>
        <p:spPr>
          <a:xfrm>
            <a:off x="3715771" y="3715436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51" name="Google Shape;445;g96b2f0a949_0_267">
            <a:extLst>
              <a:ext uri="{FF2B5EF4-FFF2-40B4-BE49-F238E27FC236}">
                <a16:creationId xmlns:a16="http://schemas.microsoft.com/office/drawing/2014/main" id="{E9FF6856-F78A-42EF-A449-8C8B4C262CDB}"/>
              </a:ext>
            </a:extLst>
          </p:cNvPr>
          <p:cNvSpPr/>
          <p:nvPr/>
        </p:nvSpPr>
        <p:spPr>
          <a:xfrm>
            <a:off x="5718659" y="3688286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52" name="Google Shape;446;g96b2f0a949_0_267">
            <a:extLst>
              <a:ext uri="{FF2B5EF4-FFF2-40B4-BE49-F238E27FC236}">
                <a16:creationId xmlns:a16="http://schemas.microsoft.com/office/drawing/2014/main" id="{AE024AAE-EB9F-48FA-B5DC-B75F04CC4A87}"/>
              </a:ext>
            </a:extLst>
          </p:cNvPr>
          <p:cNvSpPr/>
          <p:nvPr/>
        </p:nvSpPr>
        <p:spPr>
          <a:xfrm>
            <a:off x="7129721" y="3688286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53" name="Google Shape;447;g96b2f0a949_0_267">
            <a:extLst>
              <a:ext uri="{FF2B5EF4-FFF2-40B4-BE49-F238E27FC236}">
                <a16:creationId xmlns:a16="http://schemas.microsoft.com/office/drawing/2014/main" id="{66B6AA6E-879E-4AC0-9AD6-40544F63727B}"/>
              </a:ext>
            </a:extLst>
          </p:cNvPr>
          <p:cNvSpPr txBox="1"/>
          <p:nvPr/>
        </p:nvSpPr>
        <p:spPr>
          <a:xfrm>
            <a:off x="2868696" y="3043836"/>
            <a:ext cx="12933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2 commits</a:t>
            </a: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54" name="Google Shape;448;g96b2f0a949_0_267">
            <a:extLst>
              <a:ext uri="{FF2B5EF4-FFF2-40B4-BE49-F238E27FC236}">
                <a16:creationId xmlns:a16="http://schemas.microsoft.com/office/drawing/2014/main" id="{1F8870A8-FDCC-4996-A96A-043D4F91ED72}"/>
              </a:ext>
            </a:extLst>
          </p:cNvPr>
          <p:cNvSpPr txBox="1"/>
          <p:nvPr/>
        </p:nvSpPr>
        <p:spPr>
          <a:xfrm>
            <a:off x="6047921" y="3043836"/>
            <a:ext cx="14268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3 commits</a:t>
            </a: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55" name="Google Shape;449;g96b2f0a949_0_267">
            <a:extLst>
              <a:ext uri="{FF2B5EF4-FFF2-40B4-BE49-F238E27FC236}">
                <a16:creationId xmlns:a16="http://schemas.microsoft.com/office/drawing/2014/main" id="{28C07159-0D37-446F-96C2-3014A730D1AC}"/>
              </a:ext>
            </a:extLst>
          </p:cNvPr>
          <p:cNvSpPr/>
          <p:nvPr/>
        </p:nvSpPr>
        <p:spPr>
          <a:xfrm>
            <a:off x="6498346" y="3688286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56" name="Google Shape;450;g96b2f0a949_0_267">
            <a:extLst>
              <a:ext uri="{FF2B5EF4-FFF2-40B4-BE49-F238E27FC236}">
                <a16:creationId xmlns:a16="http://schemas.microsoft.com/office/drawing/2014/main" id="{18EEE9D9-4F3D-4B0E-877D-4383A2FAD1DF}"/>
              </a:ext>
            </a:extLst>
          </p:cNvPr>
          <p:cNvSpPr txBox="1"/>
          <p:nvPr/>
        </p:nvSpPr>
        <p:spPr>
          <a:xfrm>
            <a:off x="2295471" y="4411111"/>
            <a:ext cx="1092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feature</a:t>
            </a:r>
            <a:b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1</a:t>
            </a:r>
            <a:endParaRPr sz="14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57" name="Google Shape;451;g96b2f0a949_0_267">
            <a:extLst>
              <a:ext uri="{FF2B5EF4-FFF2-40B4-BE49-F238E27FC236}">
                <a16:creationId xmlns:a16="http://schemas.microsoft.com/office/drawing/2014/main" id="{4E6E9ADE-5A12-4F6D-AE60-6D43175A3413}"/>
              </a:ext>
            </a:extLst>
          </p:cNvPr>
          <p:cNvSpPr txBox="1"/>
          <p:nvPr/>
        </p:nvSpPr>
        <p:spPr>
          <a:xfrm>
            <a:off x="3341971" y="4411111"/>
            <a:ext cx="1092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feature</a:t>
            </a:r>
            <a:b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58" name="Google Shape;452;g96b2f0a949_0_267">
            <a:extLst>
              <a:ext uri="{FF2B5EF4-FFF2-40B4-BE49-F238E27FC236}">
                <a16:creationId xmlns:a16="http://schemas.microsoft.com/office/drawing/2014/main" id="{C1CCF752-B5BA-49D6-AD50-B05BE7133BD8}"/>
              </a:ext>
            </a:extLst>
          </p:cNvPr>
          <p:cNvSpPr txBox="1"/>
          <p:nvPr/>
        </p:nvSpPr>
        <p:spPr>
          <a:xfrm>
            <a:off x="5344871" y="4411111"/>
            <a:ext cx="1092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feature</a:t>
            </a:r>
            <a:b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3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59" name="Google Shape;453;g96b2f0a949_0_267">
            <a:extLst>
              <a:ext uri="{FF2B5EF4-FFF2-40B4-BE49-F238E27FC236}">
                <a16:creationId xmlns:a16="http://schemas.microsoft.com/office/drawing/2014/main" id="{C0B9BD58-55A7-430E-B224-E84E7D38B60F}"/>
              </a:ext>
            </a:extLst>
          </p:cNvPr>
          <p:cNvSpPr txBox="1"/>
          <p:nvPr/>
        </p:nvSpPr>
        <p:spPr>
          <a:xfrm>
            <a:off x="6124546" y="4180861"/>
            <a:ext cx="1092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feature</a:t>
            </a:r>
            <a:b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4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60" name="Google Shape;454;g96b2f0a949_0_267">
            <a:extLst>
              <a:ext uri="{FF2B5EF4-FFF2-40B4-BE49-F238E27FC236}">
                <a16:creationId xmlns:a16="http://schemas.microsoft.com/office/drawing/2014/main" id="{B24C8EC5-2324-4349-9FB2-7A1494A6D5A7}"/>
              </a:ext>
            </a:extLst>
          </p:cNvPr>
          <p:cNvSpPr txBox="1"/>
          <p:nvPr/>
        </p:nvSpPr>
        <p:spPr>
          <a:xfrm>
            <a:off x="6755921" y="4494911"/>
            <a:ext cx="1092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feature</a:t>
            </a:r>
            <a:b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5</a:t>
            </a:r>
            <a:endParaRPr sz="14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61" name="Google Shape;477;g96b2f0a949_0_296">
            <a:extLst>
              <a:ext uri="{FF2B5EF4-FFF2-40B4-BE49-F238E27FC236}">
                <a16:creationId xmlns:a16="http://schemas.microsoft.com/office/drawing/2014/main" id="{3FCD3EFC-A4A5-4F92-9562-AF6757E2729B}"/>
              </a:ext>
            </a:extLst>
          </p:cNvPr>
          <p:cNvSpPr txBox="1"/>
          <p:nvPr/>
        </p:nvSpPr>
        <p:spPr>
          <a:xfrm>
            <a:off x="243071" y="3060199"/>
            <a:ext cx="1641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Master Branch</a:t>
            </a:r>
            <a:endParaRPr sz="1400" b="1" i="0" u="none" strike="noStrike" cap="none" dirty="0">
              <a:solidFill>
                <a:srgbClr val="FF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62" name="Google Shape;477;g96b2f0a949_0_296">
            <a:extLst>
              <a:ext uri="{FF2B5EF4-FFF2-40B4-BE49-F238E27FC236}">
                <a16:creationId xmlns:a16="http://schemas.microsoft.com/office/drawing/2014/main" id="{FA331ACD-EB4A-4F9D-A858-7C68CA28B3BD}"/>
              </a:ext>
            </a:extLst>
          </p:cNvPr>
          <p:cNvSpPr txBox="1"/>
          <p:nvPr/>
        </p:nvSpPr>
        <p:spPr>
          <a:xfrm>
            <a:off x="131671" y="1190605"/>
            <a:ext cx="1641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Master Branch</a:t>
            </a:r>
            <a:endParaRPr sz="1400" b="1" i="0" u="none" strike="noStrike" cap="none" dirty="0">
              <a:solidFill>
                <a:srgbClr val="FF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03BCAC-C9D3-494C-8D34-920DA6040E57}"/>
              </a:ext>
            </a:extLst>
          </p:cNvPr>
          <p:cNvCxnSpPr>
            <a:cxnSpLocks/>
          </p:cNvCxnSpPr>
          <p:nvPr/>
        </p:nvCxnSpPr>
        <p:spPr>
          <a:xfrm>
            <a:off x="861525" y="1562830"/>
            <a:ext cx="419443" cy="19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CDA95C-D3A2-4CC9-BC31-4EF1B296C3C9}"/>
              </a:ext>
            </a:extLst>
          </p:cNvPr>
          <p:cNvCxnSpPr>
            <a:cxnSpLocks/>
          </p:cNvCxnSpPr>
          <p:nvPr/>
        </p:nvCxnSpPr>
        <p:spPr>
          <a:xfrm>
            <a:off x="982771" y="3424561"/>
            <a:ext cx="362700" cy="453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34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6A8023-B3C8-4C8D-8FAD-C485339C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cxnSp>
        <p:nvCxnSpPr>
          <p:cNvPr id="459" name="Google Shape;459;g96b2f0a949_0_296"/>
          <p:cNvCxnSpPr>
            <a:cxnSpLocks/>
          </p:cNvCxnSpPr>
          <p:nvPr/>
        </p:nvCxnSpPr>
        <p:spPr>
          <a:xfrm rot="10800000" flipH="1">
            <a:off x="630222" y="4267582"/>
            <a:ext cx="8376600" cy="58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0" name="Google Shape;460;g96b2f0a949_0_296"/>
          <p:cNvSpPr/>
          <p:nvPr/>
        </p:nvSpPr>
        <p:spPr>
          <a:xfrm>
            <a:off x="782072" y="4027532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61" name="Google Shape;461;g96b2f0a949_0_296"/>
          <p:cNvSpPr txBox="1"/>
          <p:nvPr/>
        </p:nvSpPr>
        <p:spPr>
          <a:xfrm>
            <a:off x="-103229" y="4672382"/>
            <a:ext cx="2248926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l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ast commit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62" name="Google Shape;462;g96b2f0a949_0_296"/>
          <p:cNvSpPr/>
          <p:nvPr/>
        </p:nvSpPr>
        <p:spPr>
          <a:xfrm>
            <a:off x="8254197" y="4106932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63" name="Google Shape;463;g96b2f0a949_0_296"/>
          <p:cNvSpPr txBox="1"/>
          <p:nvPr/>
        </p:nvSpPr>
        <p:spPr>
          <a:xfrm>
            <a:off x="7463953" y="4553782"/>
            <a:ext cx="1680047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n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ew feature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cxnSp>
        <p:nvCxnSpPr>
          <p:cNvPr id="464" name="Google Shape;464;g96b2f0a949_0_296"/>
          <p:cNvCxnSpPr>
            <a:cxnSpLocks/>
          </p:cNvCxnSpPr>
          <p:nvPr/>
        </p:nvCxnSpPr>
        <p:spPr>
          <a:xfrm>
            <a:off x="1491522" y="1673957"/>
            <a:ext cx="6273900" cy="1410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5" name="Google Shape;465;g96b2f0a949_0_296"/>
          <p:cNvSpPr/>
          <p:nvPr/>
        </p:nvSpPr>
        <p:spPr>
          <a:xfrm>
            <a:off x="1873622" y="1316357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66" name="Google Shape;466;g96b2f0a949_0_296"/>
          <p:cNvSpPr/>
          <p:nvPr/>
        </p:nvSpPr>
        <p:spPr>
          <a:xfrm>
            <a:off x="6958372" y="1432307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67" name="Google Shape;467;g96b2f0a949_0_296"/>
          <p:cNvSpPr txBox="1"/>
          <p:nvPr/>
        </p:nvSpPr>
        <p:spPr>
          <a:xfrm>
            <a:off x="1579223" y="2098607"/>
            <a:ext cx="1166498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l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ast commit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68" name="Google Shape;468;g96b2f0a949_0_296"/>
          <p:cNvSpPr txBox="1"/>
          <p:nvPr/>
        </p:nvSpPr>
        <p:spPr>
          <a:xfrm>
            <a:off x="6544253" y="2225957"/>
            <a:ext cx="1445339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n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ew feature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(last commit in this branch)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69" name="Google Shape;469;g96b2f0a949_0_296"/>
          <p:cNvSpPr/>
          <p:nvPr/>
        </p:nvSpPr>
        <p:spPr>
          <a:xfrm>
            <a:off x="3114772" y="1432307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70" name="Google Shape;470;g96b2f0a949_0_296"/>
          <p:cNvSpPr/>
          <p:nvPr/>
        </p:nvSpPr>
        <p:spPr>
          <a:xfrm>
            <a:off x="4124972" y="1459457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73" name="Google Shape;473;g96b2f0a949_0_296"/>
          <p:cNvSpPr/>
          <p:nvPr/>
        </p:nvSpPr>
        <p:spPr>
          <a:xfrm>
            <a:off x="5190135" y="1459457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75" name="Google Shape;475;g96b2f0a949_0_296"/>
          <p:cNvSpPr/>
          <p:nvPr/>
        </p:nvSpPr>
        <p:spPr>
          <a:xfrm>
            <a:off x="6155685" y="1499657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77" name="Google Shape;477;g96b2f0a949_0_296"/>
          <p:cNvSpPr txBox="1"/>
          <p:nvPr/>
        </p:nvSpPr>
        <p:spPr>
          <a:xfrm>
            <a:off x="3997872" y="3819007"/>
            <a:ext cx="1641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Master Branch</a:t>
            </a:r>
            <a:endParaRPr sz="1400" b="1" i="0" u="none" strike="noStrike" cap="none" dirty="0">
              <a:solidFill>
                <a:srgbClr val="FF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78" name="Google Shape;478;g96b2f0a949_0_296"/>
          <p:cNvSpPr txBox="1"/>
          <p:nvPr/>
        </p:nvSpPr>
        <p:spPr>
          <a:xfrm>
            <a:off x="3649322" y="1070038"/>
            <a:ext cx="1641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B0F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New Branch</a:t>
            </a:r>
            <a:endParaRPr sz="1400" b="1" i="0" u="none" strike="noStrike" cap="none" dirty="0">
              <a:solidFill>
                <a:srgbClr val="00B0F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cxnSp>
        <p:nvCxnSpPr>
          <p:cNvPr id="479" name="Google Shape;479;g96b2f0a949_0_296"/>
          <p:cNvCxnSpPr>
            <a:stCxn id="460" idx="0"/>
          </p:cNvCxnSpPr>
          <p:nvPr/>
        </p:nvCxnSpPr>
        <p:spPr>
          <a:xfrm rot="10800000" flipH="1">
            <a:off x="1090622" y="1669532"/>
            <a:ext cx="412500" cy="23580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0" name="Google Shape;480;g96b2f0a949_0_296"/>
          <p:cNvCxnSpPr>
            <a:endCxn id="462" idx="0"/>
          </p:cNvCxnSpPr>
          <p:nvPr/>
        </p:nvCxnSpPr>
        <p:spPr>
          <a:xfrm>
            <a:off x="7730997" y="1679032"/>
            <a:ext cx="695700" cy="24279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6A5110-E021-47C2-B9A1-4C4998C12162}"/>
              </a:ext>
            </a:extLst>
          </p:cNvPr>
          <p:cNvCxnSpPr>
            <a:cxnSpLocks/>
          </p:cNvCxnSpPr>
          <p:nvPr/>
        </p:nvCxnSpPr>
        <p:spPr>
          <a:xfrm>
            <a:off x="3287272" y="1982657"/>
            <a:ext cx="0" cy="361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FBF30B-9E42-4EBA-AD74-B332562CC875}"/>
              </a:ext>
            </a:extLst>
          </p:cNvPr>
          <p:cNvCxnSpPr>
            <a:cxnSpLocks/>
          </p:cNvCxnSpPr>
          <p:nvPr/>
        </p:nvCxnSpPr>
        <p:spPr>
          <a:xfrm>
            <a:off x="3287272" y="2344575"/>
            <a:ext cx="3040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7EEB93-1C75-4AA4-8B90-1935A74659E2}"/>
              </a:ext>
            </a:extLst>
          </p:cNvPr>
          <p:cNvCxnSpPr>
            <a:cxnSpLocks/>
          </p:cNvCxnSpPr>
          <p:nvPr/>
        </p:nvCxnSpPr>
        <p:spPr>
          <a:xfrm>
            <a:off x="6328185" y="1982657"/>
            <a:ext cx="0" cy="361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57C9ED-1C8C-4A76-A8B3-F2A8F7FE2E20}"/>
              </a:ext>
            </a:extLst>
          </p:cNvPr>
          <p:cNvCxnSpPr>
            <a:cxnSpLocks/>
          </p:cNvCxnSpPr>
          <p:nvPr/>
        </p:nvCxnSpPr>
        <p:spPr>
          <a:xfrm>
            <a:off x="4297472" y="1982657"/>
            <a:ext cx="0" cy="361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29D750-D592-4265-9BB6-1FCD76276CA9}"/>
              </a:ext>
            </a:extLst>
          </p:cNvPr>
          <p:cNvCxnSpPr>
            <a:cxnSpLocks/>
          </p:cNvCxnSpPr>
          <p:nvPr/>
        </p:nvCxnSpPr>
        <p:spPr>
          <a:xfrm>
            <a:off x="5362635" y="1982657"/>
            <a:ext cx="0" cy="361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24C2CA-C117-41FF-AC54-527753F93483}"/>
              </a:ext>
            </a:extLst>
          </p:cNvPr>
          <p:cNvCxnSpPr>
            <a:cxnSpLocks/>
          </p:cNvCxnSpPr>
          <p:nvPr/>
        </p:nvCxnSpPr>
        <p:spPr>
          <a:xfrm>
            <a:off x="4855516" y="2344575"/>
            <a:ext cx="0" cy="30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Google Shape;467;g96b2f0a949_0_296">
            <a:extLst>
              <a:ext uri="{FF2B5EF4-FFF2-40B4-BE49-F238E27FC236}">
                <a16:creationId xmlns:a16="http://schemas.microsoft.com/office/drawing/2014/main" id="{6AF53613-57A4-459C-B7F5-2FEAD6ECF4F3}"/>
              </a:ext>
            </a:extLst>
          </p:cNvPr>
          <p:cNvSpPr txBox="1"/>
          <p:nvPr/>
        </p:nvSpPr>
        <p:spPr>
          <a:xfrm>
            <a:off x="3418473" y="2629827"/>
            <a:ext cx="2978835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commits that we make when working on the new feature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2DBA12-8986-45B6-AD3C-D8AFAB83B142}"/>
              </a:ext>
            </a:extLst>
          </p:cNvPr>
          <p:cNvCxnSpPr>
            <a:cxnSpLocks/>
          </p:cNvCxnSpPr>
          <p:nvPr/>
        </p:nvCxnSpPr>
        <p:spPr>
          <a:xfrm flipV="1">
            <a:off x="6328185" y="2098607"/>
            <a:ext cx="630187" cy="245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3E1564-17C2-49B7-B69B-E4543A898B03}"/>
              </a:ext>
            </a:extLst>
          </p:cNvPr>
          <p:cNvSpPr txBox="1"/>
          <p:nvPr/>
        </p:nvSpPr>
        <p:spPr>
          <a:xfrm>
            <a:off x="176824" y="2497213"/>
            <a:ext cx="123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create </a:t>
            </a:r>
          </a:p>
          <a:p>
            <a:r>
              <a:rPr lang="en-US" sz="1400" dirty="0">
                <a:solidFill>
                  <a:srgbClr val="00B05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new branch</a:t>
            </a:r>
            <a:endParaRPr lang="en-ID" sz="1400" dirty="0">
              <a:solidFill>
                <a:srgbClr val="00B05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C7AB7-B822-4573-9289-55D13E9D0264}"/>
              </a:ext>
            </a:extLst>
          </p:cNvPr>
          <p:cNvSpPr txBox="1"/>
          <p:nvPr/>
        </p:nvSpPr>
        <p:spPr>
          <a:xfrm>
            <a:off x="8121591" y="2748795"/>
            <a:ext cx="95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merge</a:t>
            </a:r>
            <a:endParaRPr lang="en-ID" sz="1400" dirty="0">
              <a:solidFill>
                <a:srgbClr val="FFC00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59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09B3C3-212F-4D0D-B527-D13FC951C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cxnSp>
        <p:nvCxnSpPr>
          <p:cNvPr id="459" name="Google Shape;459;g96b2f0a949_0_296"/>
          <p:cNvCxnSpPr/>
          <p:nvPr/>
        </p:nvCxnSpPr>
        <p:spPr>
          <a:xfrm rot="10800000" flipH="1">
            <a:off x="572349" y="4462823"/>
            <a:ext cx="8376600" cy="58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0" name="Google Shape;460;g96b2f0a949_0_296"/>
          <p:cNvSpPr/>
          <p:nvPr/>
        </p:nvSpPr>
        <p:spPr>
          <a:xfrm>
            <a:off x="724199" y="4222773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61" name="Google Shape;461;g96b2f0a949_0_296"/>
          <p:cNvSpPr txBox="1"/>
          <p:nvPr/>
        </p:nvSpPr>
        <p:spPr>
          <a:xfrm>
            <a:off x="947374" y="4733912"/>
            <a:ext cx="1091550" cy="5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v.1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62" name="Google Shape;462;g96b2f0a949_0_296"/>
          <p:cNvSpPr/>
          <p:nvPr/>
        </p:nvSpPr>
        <p:spPr>
          <a:xfrm>
            <a:off x="8196324" y="4302173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63" name="Google Shape;463;g96b2f0a949_0_296"/>
          <p:cNvSpPr txBox="1"/>
          <p:nvPr/>
        </p:nvSpPr>
        <p:spPr>
          <a:xfrm>
            <a:off x="7856927" y="4692073"/>
            <a:ext cx="1046051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f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eature</a:t>
            </a:r>
            <a:r>
              <a:rPr lang="en-US" sz="1400" b="1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 1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cxnSp>
        <p:nvCxnSpPr>
          <p:cNvPr id="464" name="Google Shape;464;g96b2f0a949_0_296"/>
          <p:cNvCxnSpPr/>
          <p:nvPr/>
        </p:nvCxnSpPr>
        <p:spPr>
          <a:xfrm>
            <a:off x="1433649" y="1776598"/>
            <a:ext cx="6273900" cy="1410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5" name="Google Shape;465;g96b2f0a949_0_296"/>
          <p:cNvSpPr/>
          <p:nvPr/>
        </p:nvSpPr>
        <p:spPr>
          <a:xfrm>
            <a:off x="1815749" y="1511598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66" name="Google Shape;466;g96b2f0a949_0_296"/>
          <p:cNvSpPr/>
          <p:nvPr/>
        </p:nvSpPr>
        <p:spPr>
          <a:xfrm>
            <a:off x="6900499" y="1627548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67" name="Google Shape;467;g96b2f0a949_0_296"/>
          <p:cNvSpPr txBox="1"/>
          <p:nvPr/>
        </p:nvSpPr>
        <p:spPr>
          <a:xfrm>
            <a:off x="1696799" y="2297973"/>
            <a:ext cx="855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v.1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68" name="Google Shape;468;g96b2f0a949_0_296"/>
          <p:cNvSpPr txBox="1"/>
          <p:nvPr/>
        </p:nvSpPr>
        <p:spPr>
          <a:xfrm>
            <a:off x="6638299" y="2297975"/>
            <a:ext cx="1141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feature 1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69" name="Google Shape;469;g96b2f0a949_0_296"/>
          <p:cNvSpPr/>
          <p:nvPr/>
        </p:nvSpPr>
        <p:spPr>
          <a:xfrm>
            <a:off x="3056899" y="1627548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70" name="Google Shape;470;g96b2f0a949_0_296"/>
          <p:cNvSpPr/>
          <p:nvPr/>
        </p:nvSpPr>
        <p:spPr>
          <a:xfrm>
            <a:off x="4067099" y="1654698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71" name="Google Shape;471;g96b2f0a949_0_296"/>
          <p:cNvSpPr txBox="1"/>
          <p:nvPr/>
        </p:nvSpPr>
        <p:spPr>
          <a:xfrm>
            <a:off x="2646799" y="2257773"/>
            <a:ext cx="1092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commit</a:t>
            </a:r>
            <a:b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1</a:t>
            </a:r>
            <a:endParaRPr sz="14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72" name="Google Shape;472;g96b2f0a949_0_296"/>
          <p:cNvSpPr txBox="1"/>
          <p:nvPr/>
        </p:nvSpPr>
        <p:spPr>
          <a:xfrm>
            <a:off x="3693299" y="2257773"/>
            <a:ext cx="1092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commit</a:t>
            </a:r>
            <a:b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4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2</a:t>
            </a:r>
            <a:endParaRPr sz="14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73" name="Google Shape;473;g96b2f0a949_0_296"/>
          <p:cNvSpPr/>
          <p:nvPr/>
        </p:nvSpPr>
        <p:spPr>
          <a:xfrm>
            <a:off x="5132262" y="1654698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74" name="Google Shape;474;g96b2f0a949_0_296"/>
          <p:cNvSpPr txBox="1"/>
          <p:nvPr/>
        </p:nvSpPr>
        <p:spPr>
          <a:xfrm>
            <a:off x="4758462" y="2257773"/>
            <a:ext cx="1092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commit</a:t>
            </a:r>
            <a:b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75" name="Google Shape;475;g96b2f0a949_0_296"/>
          <p:cNvSpPr/>
          <p:nvPr/>
        </p:nvSpPr>
        <p:spPr>
          <a:xfrm>
            <a:off x="6097812" y="1694898"/>
            <a:ext cx="345000" cy="380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76" name="Google Shape;476;g96b2f0a949_0_296"/>
          <p:cNvSpPr txBox="1"/>
          <p:nvPr/>
        </p:nvSpPr>
        <p:spPr>
          <a:xfrm>
            <a:off x="5724012" y="2297973"/>
            <a:ext cx="1092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commit</a:t>
            </a:r>
            <a:b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4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4</a:t>
            </a:r>
            <a:endParaRPr sz="14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77" name="Google Shape;477;g96b2f0a949_0_296"/>
          <p:cNvSpPr txBox="1"/>
          <p:nvPr/>
        </p:nvSpPr>
        <p:spPr>
          <a:xfrm>
            <a:off x="3939999" y="4014248"/>
            <a:ext cx="1641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Master Branch</a:t>
            </a:r>
            <a:endParaRPr sz="1400" b="1" i="0" u="none" strike="noStrike" cap="none">
              <a:solidFill>
                <a:srgbClr val="FF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478" name="Google Shape;478;g96b2f0a949_0_296"/>
          <p:cNvSpPr txBox="1"/>
          <p:nvPr/>
        </p:nvSpPr>
        <p:spPr>
          <a:xfrm>
            <a:off x="3749949" y="1231111"/>
            <a:ext cx="1641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dirty="0">
                <a:solidFill>
                  <a:srgbClr val="00B0F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</a:t>
            </a:r>
            <a:r>
              <a:rPr lang="en-US" sz="1400" b="1" i="0" u="none" strike="noStrike" cap="none" dirty="0">
                <a:solidFill>
                  <a:srgbClr val="00B0F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eature1 Branch</a:t>
            </a:r>
            <a:endParaRPr sz="1400" b="1" i="0" u="none" strike="noStrike" cap="none" dirty="0">
              <a:solidFill>
                <a:srgbClr val="00B0F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cxnSp>
        <p:nvCxnSpPr>
          <p:cNvPr id="479" name="Google Shape;479;g96b2f0a949_0_296"/>
          <p:cNvCxnSpPr>
            <a:stCxn id="460" idx="0"/>
          </p:cNvCxnSpPr>
          <p:nvPr/>
        </p:nvCxnSpPr>
        <p:spPr>
          <a:xfrm rot="10800000" flipH="1">
            <a:off x="1032749" y="1864773"/>
            <a:ext cx="412500" cy="23580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0" name="Google Shape;480;g96b2f0a949_0_296"/>
          <p:cNvCxnSpPr>
            <a:endCxn id="462" idx="0"/>
          </p:cNvCxnSpPr>
          <p:nvPr/>
        </p:nvCxnSpPr>
        <p:spPr>
          <a:xfrm>
            <a:off x="7673124" y="1874273"/>
            <a:ext cx="695700" cy="24279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CA75B-1EC0-40F0-B3CF-422DD524E503}"/>
              </a:ext>
            </a:extLst>
          </p:cNvPr>
          <p:cNvSpPr txBox="1"/>
          <p:nvPr/>
        </p:nvSpPr>
        <p:spPr>
          <a:xfrm>
            <a:off x="8195716" y="2945923"/>
            <a:ext cx="703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merge</a:t>
            </a:r>
            <a:endParaRPr lang="en-ID" sz="1400" dirty="0">
              <a:solidFill>
                <a:srgbClr val="FFC00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9C02A-9D0A-4CFA-AA47-9D88EBD54674}"/>
              </a:ext>
            </a:extLst>
          </p:cNvPr>
          <p:cNvSpPr txBox="1"/>
          <p:nvPr/>
        </p:nvSpPr>
        <p:spPr>
          <a:xfrm>
            <a:off x="118951" y="2692454"/>
            <a:ext cx="123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create </a:t>
            </a:r>
          </a:p>
          <a:p>
            <a:r>
              <a:rPr lang="en-US" sz="1400" dirty="0">
                <a:solidFill>
                  <a:srgbClr val="00B05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new branch</a:t>
            </a:r>
            <a:endParaRPr lang="en-ID" sz="1400" dirty="0">
              <a:solidFill>
                <a:srgbClr val="00B05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E45C-7AEC-4DAA-8397-50009294C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1B2D4-1319-477C-A870-7B605B4E99E7}"/>
              </a:ext>
            </a:extLst>
          </p:cNvPr>
          <p:cNvSpPr txBox="1"/>
          <p:nvPr/>
        </p:nvSpPr>
        <p:spPr>
          <a:xfrm>
            <a:off x="466604" y="1327071"/>
            <a:ext cx="8515350" cy="381642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l"/>
            <a:endParaRPr lang="en-ID" sz="1600" b="0" i="0" u="none" strike="noStrike" baseline="0" dirty="0">
              <a:solidFill>
                <a:srgbClr val="00000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ID" sz="1600" b="0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Making a feature branch: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branch &lt;</a:t>
            </a:r>
            <a:r>
              <a:rPr lang="en-ID" sz="1600" b="1" i="0" u="none" strike="noStrike" baseline="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namaBranch</a:t>
            </a:r>
            <a:r>
              <a:rPr lang="en-ID" sz="1600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&gt; </a:t>
            </a:r>
          </a:p>
          <a:p>
            <a:endParaRPr lang="en-ID" sz="1600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US" sz="1600" b="0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See all branches (including master branch): </a:t>
            </a:r>
            <a:endParaRPr lang="en-ID" sz="1600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branch –a </a:t>
            </a:r>
          </a:p>
          <a:p>
            <a:endParaRPr lang="en-ID" sz="1600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ID" sz="1600" b="0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Working on a branch: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checkout &lt;</a:t>
            </a:r>
            <a:r>
              <a:rPr lang="en-ID" sz="1600" b="1" i="0" u="none" strike="noStrike" baseline="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namaBranch</a:t>
            </a:r>
            <a:r>
              <a:rPr lang="en-ID" sz="1600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&gt; </a:t>
            </a:r>
          </a:p>
          <a:p>
            <a:endParaRPr lang="en-ID" sz="1600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US" sz="1600" b="0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Shortcut to make &amp; work on a branch: </a:t>
            </a:r>
            <a:endParaRPr lang="en-ID" sz="1600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checkout -b &lt;</a:t>
            </a:r>
            <a:r>
              <a:rPr lang="en-ID" sz="1600" b="1" i="0" u="none" strike="noStrike" baseline="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namaBranch</a:t>
            </a:r>
            <a:r>
              <a:rPr lang="en-ID" sz="1600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&gt; </a:t>
            </a:r>
            <a:endParaRPr lang="en-ID" sz="1600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endParaRPr lang="en-ID" sz="1600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endParaRPr lang="en-ID" sz="1600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endParaRPr lang="en-ID" sz="16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endParaRPr lang="en-ID" sz="1600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180975"/>
            <a:r>
              <a:rPr lang="en-ID" sz="1600" b="0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Delete a branch: </a:t>
            </a:r>
          </a:p>
          <a:p>
            <a:pPr marL="180975"/>
            <a:r>
              <a:rPr lang="en-ID" sz="1600" b="0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1 - </a:t>
            </a:r>
            <a:r>
              <a:rPr lang="en-ID" sz="1600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checkout master </a:t>
            </a:r>
            <a:endParaRPr lang="en-ID" sz="1600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180975"/>
            <a:r>
              <a:rPr lang="en-ID" sz="1600" b="0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2 - </a:t>
            </a:r>
            <a:r>
              <a:rPr lang="en-ID" sz="1600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branch -D &lt;</a:t>
            </a:r>
            <a:r>
              <a:rPr lang="en-ID" sz="1600" b="1" i="0" u="none" strike="noStrike" baseline="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namaBranch</a:t>
            </a:r>
            <a:r>
              <a:rPr lang="en-ID" sz="1600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&gt;</a:t>
            </a:r>
          </a:p>
          <a:p>
            <a:pPr marL="180975" algn="l"/>
            <a:endParaRPr lang="en-ID" sz="1600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180975"/>
            <a:r>
              <a:rPr lang="en-US" sz="1600" b="0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Merge a feature branch to master branch: </a:t>
            </a:r>
          </a:p>
          <a:p>
            <a:pPr marL="180975"/>
            <a:r>
              <a:rPr lang="en-ID" sz="1600" b="0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1 - </a:t>
            </a:r>
            <a:r>
              <a:rPr lang="en-ID" sz="1600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checkout master </a:t>
            </a:r>
            <a:endParaRPr lang="en-ID" sz="1600" b="0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180975"/>
            <a:r>
              <a:rPr lang="en-ID" sz="1600" b="0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2a - </a:t>
            </a:r>
            <a:r>
              <a:rPr lang="en-ID" sz="1600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merge &lt;</a:t>
            </a:r>
            <a:r>
              <a:rPr lang="en-ID" sz="1600" b="1" i="0" u="none" strike="noStrike" baseline="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namaBranch</a:t>
            </a:r>
            <a:r>
              <a:rPr lang="en-ID" sz="1600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&gt; </a:t>
            </a:r>
            <a:endParaRPr lang="en-ID" sz="1600" b="1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180975"/>
            <a:r>
              <a:rPr lang="en-ID" sz="1600" b="1" i="0" u="none" strike="noStrike" baseline="0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* merge the commit history too</a:t>
            </a:r>
          </a:p>
          <a:p>
            <a:pPr marL="180975"/>
            <a:endParaRPr lang="en-ID" sz="1600" b="1" i="0" u="none" strike="noStrike" baseline="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180975"/>
            <a:r>
              <a:rPr lang="en-ID" sz="1600" b="0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2b - </a:t>
            </a:r>
            <a:r>
              <a:rPr lang="en-ID" sz="1600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git merge --squash &lt;</a:t>
            </a:r>
            <a:r>
              <a:rPr lang="en-ID" sz="1600" b="1" i="0" u="none" strike="noStrike" baseline="0" dirty="0" err="1">
                <a:latin typeface="Circular Std Book" panose="020B0604020101020102" pitchFamily="34" charset="0"/>
                <a:cs typeface="Circular Std Book" panose="020B0604020101020102" pitchFamily="34" charset="0"/>
              </a:rPr>
              <a:t>namaBranch</a:t>
            </a:r>
            <a:r>
              <a:rPr lang="en-ID" sz="1600" b="1" i="0" u="none" strike="noStrike" baseline="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&gt; </a:t>
            </a:r>
          </a:p>
          <a:p>
            <a:pPr marL="180975"/>
            <a:r>
              <a:rPr lang="en-ID" sz="1600" b="1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* merge only the changes, and we need to make a new commit</a:t>
            </a:r>
            <a:endParaRPr lang="en-ID" sz="1600" b="1" i="0" u="none" strike="noStrike" baseline="0" dirty="0">
              <a:solidFill>
                <a:srgbClr val="FF000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180975"/>
            <a:endParaRPr lang="en-ID" sz="1600" b="1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7CF563-B77B-4891-BDF4-F974C4FFCB4C}"/>
              </a:ext>
            </a:extLst>
          </p:cNvPr>
          <p:cNvCxnSpPr>
            <a:cxnSpLocks/>
          </p:cNvCxnSpPr>
          <p:nvPr/>
        </p:nvCxnSpPr>
        <p:spPr>
          <a:xfrm>
            <a:off x="4610921" y="1419343"/>
            <a:ext cx="0" cy="3084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1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4FA2DF-2B4C-418E-9622-82EDA4FE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C9D3C4-5C82-48A1-BCF6-0A034771A85E}"/>
              </a:ext>
            </a:extLst>
          </p:cNvPr>
          <p:cNvSpPr txBox="1"/>
          <p:nvPr/>
        </p:nvSpPr>
        <p:spPr>
          <a:xfrm>
            <a:off x="693925" y="3013519"/>
            <a:ext cx="180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4 Different Tables</a:t>
            </a: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from Database</a:t>
            </a:r>
            <a:endParaRPr lang="en-ID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9AB7-997D-4DD0-9006-C4571BE9B608}"/>
              </a:ext>
            </a:extLst>
          </p:cNvPr>
          <p:cNvSpPr txBox="1"/>
          <p:nvPr/>
        </p:nvSpPr>
        <p:spPr>
          <a:xfrm>
            <a:off x="3195002" y="3013519"/>
            <a:ext cx="2733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Program that our superior </a:t>
            </a: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told us to create.</a:t>
            </a:r>
          </a:p>
          <a:p>
            <a:pPr algn="ctr"/>
            <a:endParaRPr lang="en-US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(Program to process data from</a:t>
            </a: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multiple tables into one table)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4DEF1-D558-46E8-83C9-8835A272A9DF}"/>
              </a:ext>
            </a:extLst>
          </p:cNvPr>
          <p:cNvSpPr txBox="1"/>
          <p:nvPr/>
        </p:nvSpPr>
        <p:spPr>
          <a:xfrm>
            <a:off x="6292789" y="3013519"/>
            <a:ext cx="254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The desired table result</a:t>
            </a:r>
          </a:p>
          <a:p>
            <a:pPr algn="ctr"/>
            <a:endParaRPr lang="en-US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(5 Columns, 4 Rows) </a:t>
            </a:r>
            <a:endParaRPr lang="en-ID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F61759-7DD0-4316-BC15-6FCEB03D1282}"/>
              </a:ext>
            </a:extLst>
          </p:cNvPr>
          <p:cNvSpPr txBox="1"/>
          <p:nvPr/>
        </p:nvSpPr>
        <p:spPr>
          <a:xfrm>
            <a:off x="264152" y="670305"/>
            <a:ext cx="147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Version 1</a:t>
            </a:r>
            <a:endParaRPr lang="en-ID" sz="2400" b="1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39" name="Picture 8" descr="Table Cartoon clipart - Table, Data, Blue, transparent clip art">
            <a:extLst>
              <a:ext uri="{FF2B5EF4-FFF2-40B4-BE49-F238E27FC236}">
                <a16:creationId xmlns:a16="http://schemas.microsoft.com/office/drawing/2014/main" id="{0820EE7A-BF59-4712-BF1A-FA3D992D8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02" y="1827894"/>
            <a:ext cx="853999" cy="85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6F475D-C615-4961-B4AD-2A4B4F931644}"/>
              </a:ext>
            </a:extLst>
          </p:cNvPr>
          <p:cNvCxnSpPr>
            <a:cxnSpLocks/>
          </p:cNvCxnSpPr>
          <p:nvPr/>
        </p:nvCxnSpPr>
        <p:spPr>
          <a:xfrm>
            <a:off x="2549196" y="2171922"/>
            <a:ext cx="87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0" descr="Code, coding, language, program, programming icon - Download on Iconfinder">
            <a:extLst>
              <a:ext uri="{FF2B5EF4-FFF2-40B4-BE49-F238E27FC236}">
                <a16:creationId xmlns:a16="http://schemas.microsoft.com/office/drawing/2014/main" id="{44FEB9C6-2BC5-4727-964B-EF92B85A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22" y="1571388"/>
            <a:ext cx="1201068" cy="120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D59536-5B18-4EA6-A891-472FDBB55FA2}"/>
              </a:ext>
            </a:extLst>
          </p:cNvPr>
          <p:cNvCxnSpPr>
            <a:cxnSpLocks/>
          </p:cNvCxnSpPr>
          <p:nvPr/>
        </p:nvCxnSpPr>
        <p:spPr>
          <a:xfrm>
            <a:off x="5614601" y="2159278"/>
            <a:ext cx="919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Little Table Grid Comments - Table Icon - Free Transparent PNG Clipart  Images Download">
            <a:extLst>
              <a:ext uri="{FF2B5EF4-FFF2-40B4-BE49-F238E27FC236}">
                <a16:creationId xmlns:a16="http://schemas.microsoft.com/office/drawing/2014/main" id="{0C473BCA-39E3-4CF0-B843-6AD9B15F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17" y="1710400"/>
            <a:ext cx="1067825" cy="105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1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4FA2DF-2B4C-418E-9622-82EDA4FE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Picture 8" descr="Table Cartoon clipart - Table, Data, Blue, transparent clip art">
            <a:extLst>
              <a:ext uri="{FF2B5EF4-FFF2-40B4-BE49-F238E27FC236}">
                <a16:creationId xmlns:a16="http://schemas.microsoft.com/office/drawing/2014/main" id="{B6368BBA-9D65-4EAB-AB0C-E3C630CB0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02" y="1827894"/>
            <a:ext cx="853999" cy="85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48546-9A8E-4E82-A5F4-3F4895E0394D}"/>
              </a:ext>
            </a:extLst>
          </p:cNvPr>
          <p:cNvCxnSpPr>
            <a:cxnSpLocks/>
          </p:cNvCxnSpPr>
          <p:nvPr/>
        </p:nvCxnSpPr>
        <p:spPr>
          <a:xfrm>
            <a:off x="2549196" y="2171922"/>
            <a:ext cx="87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0" descr="Code, coding, language, program, programming icon - Download on Iconfinder">
            <a:extLst>
              <a:ext uri="{FF2B5EF4-FFF2-40B4-BE49-F238E27FC236}">
                <a16:creationId xmlns:a16="http://schemas.microsoft.com/office/drawing/2014/main" id="{FF466876-B07E-4ED6-92FC-4AC46C47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22" y="1571388"/>
            <a:ext cx="1201068" cy="120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D687E8-AF6F-4286-97E9-2CA426425AAF}"/>
              </a:ext>
            </a:extLst>
          </p:cNvPr>
          <p:cNvCxnSpPr>
            <a:cxnSpLocks/>
          </p:cNvCxnSpPr>
          <p:nvPr/>
        </p:nvCxnSpPr>
        <p:spPr>
          <a:xfrm>
            <a:off x="5614601" y="2159278"/>
            <a:ext cx="919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3433F0-F7E1-4D72-91B2-7124C14F42D8}"/>
              </a:ext>
            </a:extLst>
          </p:cNvPr>
          <p:cNvSpPr txBox="1"/>
          <p:nvPr/>
        </p:nvSpPr>
        <p:spPr>
          <a:xfrm>
            <a:off x="656824" y="2949534"/>
            <a:ext cx="180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2 Different Tables</a:t>
            </a: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from Database</a:t>
            </a:r>
            <a:endParaRPr lang="en-ID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255EB-456B-415A-AB55-540D7C5E7B67}"/>
              </a:ext>
            </a:extLst>
          </p:cNvPr>
          <p:cNvSpPr txBox="1"/>
          <p:nvPr/>
        </p:nvSpPr>
        <p:spPr>
          <a:xfrm>
            <a:off x="3219418" y="2873072"/>
            <a:ext cx="2733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Program that our superior </a:t>
            </a: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told us to create.</a:t>
            </a:r>
          </a:p>
          <a:p>
            <a:pPr algn="ctr"/>
            <a:endParaRPr lang="en-US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(Program to process data from</a:t>
            </a: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multiple tables into one table)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166D4-AB0A-411F-AA46-C0A25536AA0E}"/>
              </a:ext>
            </a:extLst>
          </p:cNvPr>
          <p:cNvSpPr txBox="1"/>
          <p:nvPr/>
        </p:nvSpPr>
        <p:spPr>
          <a:xfrm>
            <a:off x="6284819" y="2903272"/>
            <a:ext cx="254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The desired table result</a:t>
            </a:r>
          </a:p>
          <a:p>
            <a:pPr algn="ctr"/>
            <a:endParaRPr lang="en-US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(3 Columns, 3 Rows) </a:t>
            </a:r>
            <a:endParaRPr lang="en-ID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69A94C-0E2A-4178-AFF8-30046F88761B}"/>
              </a:ext>
            </a:extLst>
          </p:cNvPr>
          <p:cNvSpPr txBox="1"/>
          <p:nvPr/>
        </p:nvSpPr>
        <p:spPr>
          <a:xfrm>
            <a:off x="206682" y="683115"/>
            <a:ext cx="1497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Version 2</a:t>
            </a:r>
            <a:endParaRPr lang="en-ID" sz="2400" b="1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24" name="Picture 2" descr="Little Table Grid Comments - Table Icon - Free Transparent PNG Clipart  Images Download">
            <a:extLst>
              <a:ext uri="{FF2B5EF4-FFF2-40B4-BE49-F238E27FC236}">
                <a16:creationId xmlns:a16="http://schemas.microsoft.com/office/drawing/2014/main" id="{750F6EFD-2237-4C35-BD95-7075A1991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17" y="1710400"/>
            <a:ext cx="1067825" cy="105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4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CF3928-2412-4424-9CAF-FC1AF9B09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" name="Picture 8" descr="Table Cartoon clipart - Table, Data, Blue, transparent clip art">
            <a:extLst>
              <a:ext uri="{FF2B5EF4-FFF2-40B4-BE49-F238E27FC236}">
                <a16:creationId xmlns:a16="http://schemas.microsoft.com/office/drawing/2014/main" id="{8D8FE123-8BA9-42D5-BC84-507B7E6B7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98" y="1645242"/>
            <a:ext cx="853999" cy="85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9F6C69-5FB0-4B91-8F9C-28192038F454}"/>
              </a:ext>
            </a:extLst>
          </p:cNvPr>
          <p:cNvCxnSpPr>
            <a:cxnSpLocks/>
          </p:cNvCxnSpPr>
          <p:nvPr/>
        </p:nvCxnSpPr>
        <p:spPr>
          <a:xfrm>
            <a:off x="2494914" y="2309555"/>
            <a:ext cx="87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0" descr="Code, coding, language, program, programming icon - Download on Iconfinder">
            <a:extLst>
              <a:ext uri="{FF2B5EF4-FFF2-40B4-BE49-F238E27FC236}">
                <a16:creationId xmlns:a16="http://schemas.microsoft.com/office/drawing/2014/main" id="{B998118F-1F49-4F1A-BCF3-24A45A19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55" y="1696377"/>
            <a:ext cx="1201068" cy="120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EED07F-D3E3-449A-B08F-B0360D64630B}"/>
              </a:ext>
            </a:extLst>
          </p:cNvPr>
          <p:cNvCxnSpPr>
            <a:cxnSpLocks/>
          </p:cNvCxnSpPr>
          <p:nvPr/>
        </p:nvCxnSpPr>
        <p:spPr>
          <a:xfrm>
            <a:off x="5560319" y="2296911"/>
            <a:ext cx="919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4A9DF8E-1BFA-4BA3-9B58-46B4269B07B8}"/>
              </a:ext>
            </a:extLst>
          </p:cNvPr>
          <p:cNvSpPr txBox="1"/>
          <p:nvPr/>
        </p:nvSpPr>
        <p:spPr>
          <a:xfrm>
            <a:off x="548617" y="3086338"/>
            <a:ext cx="180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6 Different Tables</a:t>
            </a: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from Database</a:t>
            </a:r>
            <a:endParaRPr lang="en-ID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5FB51E-2ED7-42C6-B8F0-BBB715141CF6}"/>
              </a:ext>
            </a:extLst>
          </p:cNvPr>
          <p:cNvSpPr txBox="1"/>
          <p:nvPr/>
        </p:nvSpPr>
        <p:spPr>
          <a:xfrm>
            <a:off x="3031152" y="3091208"/>
            <a:ext cx="2733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Program that our superior </a:t>
            </a: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told us to create.</a:t>
            </a:r>
          </a:p>
          <a:p>
            <a:pPr algn="ctr"/>
            <a:endParaRPr lang="en-US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(Program to process data from</a:t>
            </a: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multiple tables into one table)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C00E6A-D6FF-4CBB-8D74-D1747CC024EA}"/>
              </a:ext>
            </a:extLst>
          </p:cNvPr>
          <p:cNvSpPr txBox="1"/>
          <p:nvPr/>
        </p:nvSpPr>
        <p:spPr>
          <a:xfrm>
            <a:off x="6261560" y="3088241"/>
            <a:ext cx="254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The desired table result</a:t>
            </a:r>
          </a:p>
          <a:p>
            <a:pPr algn="ctr"/>
            <a:endParaRPr lang="en-US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(7 Columns, 7 Rows) </a:t>
            </a:r>
            <a:endParaRPr lang="en-ID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F9D940-6E22-40B2-A8CE-DE2E30AEE944}"/>
              </a:ext>
            </a:extLst>
          </p:cNvPr>
          <p:cNvSpPr txBox="1"/>
          <p:nvPr/>
        </p:nvSpPr>
        <p:spPr>
          <a:xfrm>
            <a:off x="274320" y="699213"/>
            <a:ext cx="149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Version 3</a:t>
            </a:r>
            <a:endParaRPr lang="en-ID" sz="2400" b="1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40" name="Picture 8" descr="Table Cartoon clipart - Table, Data, Blue, transparent clip art">
            <a:extLst>
              <a:ext uri="{FF2B5EF4-FFF2-40B4-BE49-F238E27FC236}">
                <a16:creationId xmlns:a16="http://schemas.microsoft.com/office/drawing/2014/main" id="{BAE78E4E-3118-4C49-8682-18F17B67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194" y="2002864"/>
            <a:ext cx="853999" cy="85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Table Cartoon clipart - Table, Data, Blue, transparent clip art">
            <a:extLst>
              <a:ext uri="{FF2B5EF4-FFF2-40B4-BE49-F238E27FC236}">
                <a16:creationId xmlns:a16="http://schemas.microsoft.com/office/drawing/2014/main" id="{EFCE1CC0-B936-4165-9430-62995798C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4" y="2002864"/>
            <a:ext cx="853999" cy="85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8C20BE-A5F3-49EB-A33E-57B732FE7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242" y="1413728"/>
            <a:ext cx="1502857" cy="15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4FA2DF-2B4C-418E-9622-82EDA4FE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C9D3C4-5C82-48A1-BCF6-0A034771A85E}"/>
              </a:ext>
            </a:extLst>
          </p:cNvPr>
          <p:cNvSpPr txBox="1"/>
          <p:nvPr/>
        </p:nvSpPr>
        <p:spPr>
          <a:xfrm>
            <a:off x="693925" y="3013519"/>
            <a:ext cx="180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4 Different Tables</a:t>
            </a: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from Database</a:t>
            </a:r>
            <a:endParaRPr lang="en-ID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9AB7-997D-4DD0-9006-C4571BE9B608}"/>
              </a:ext>
            </a:extLst>
          </p:cNvPr>
          <p:cNvSpPr txBox="1"/>
          <p:nvPr/>
        </p:nvSpPr>
        <p:spPr>
          <a:xfrm>
            <a:off x="3195002" y="3013519"/>
            <a:ext cx="2733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Program that our superior </a:t>
            </a: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told us to create.</a:t>
            </a:r>
          </a:p>
          <a:p>
            <a:pPr algn="ctr"/>
            <a:endParaRPr lang="en-US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(Program to process data from</a:t>
            </a: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multiple tables into one table)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4DEF1-D558-46E8-83C9-8835A272A9DF}"/>
              </a:ext>
            </a:extLst>
          </p:cNvPr>
          <p:cNvSpPr txBox="1"/>
          <p:nvPr/>
        </p:nvSpPr>
        <p:spPr>
          <a:xfrm>
            <a:off x="6292789" y="3013519"/>
            <a:ext cx="254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The desired table result</a:t>
            </a:r>
          </a:p>
          <a:p>
            <a:pPr algn="ctr"/>
            <a:endParaRPr lang="en-US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(5 Columns, 4 Rows) </a:t>
            </a:r>
            <a:endParaRPr lang="en-ID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F61759-7DD0-4316-BC15-6FCEB03D1282}"/>
              </a:ext>
            </a:extLst>
          </p:cNvPr>
          <p:cNvSpPr txBox="1"/>
          <p:nvPr/>
        </p:nvSpPr>
        <p:spPr>
          <a:xfrm>
            <a:off x="264152" y="670305"/>
            <a:ext cx="147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Version 1</a:t>
            </a:r>
            <a:endParaRPr lang="en-ID" sz="2400" b="1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39" name="Picture 8" descr="Table Cartoon clipart - Table, Data, Blue, transparent clip art">
            <a:extLst>
              <a:ext uri="{FF2B5EF4-FFF2-40B4-BE49-F238E27FC236}">
                <a16:creationId xmlns:a16="http://schemas.microsoft.com/office/drawing/2014/main" id="{0820EE7A-BF59-4712-BF1A-FA3D992D8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02" y="1827894"/>
            <a:ext cx="853999" cy="85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6F475D-C615-4961-B4AD-2A4B4F931644}"/>
              </a:ext>
            </a:extLst>
          </p:cNvPr>
          <p:cNvCxnSpPr>
            <a:cxnSpLocks/>
          </p:cNvCxnSpPr>
          <p:nvPr/>
        </p:nvCxnSpPr>
        <p:spPr>
          <a:xfrm>
            <a:off x="2549196" y="2171922"/>
            <a:ext cx="87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0" descr="Code, coding, language, program, programming icon - Download on Iconfinder">
            <a:extLst>
              <a:ext uri="{FF2B5EF4-FFF2-40B4-BE49-F238E27FC236}">
                <a16:creationId xmlns:a16="http://schemas.microsoft.com/office/drawing/2014/main" id="{44FEB9C6-2BC5-4727-964B-EF92B85A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22" y="1571388"/>
            <a:ext cx="1201068" cy="120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D59536-5B18-4EA6-A891-472FDBB55FA2}"/>
              </a:ext>
            </a:extLst>
          </p:cNvPr>
          <p:cNvCxnSpPr>
            <a:cxnSpLocks/>
          </p:cNvCxnSpPr>
          <p:nvPr/>
        </p:nvCxnSpPr>
        <p:spPr>
          <a:xfrm>
            <a:off x="5614601" y="2159278"/>
            <a:ext cx="919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Little Table Grid Comments - Table Icon - Free Transparent PNG Clipart  Images Download">
            <a:extLst>
              <a:ext uri="{FF2B5EF4-FFF2-40B4-BE49-F238E27FC236}">
                <a16:creationId xmlns:a16="http://schemas.microsoft.com/office/drawing/2014/main" id="{0C473BCA-39E3-4CF0-B843-6AD9B15F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17" y="1710400"/>
            <a:ext cx="1067825" cy="105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7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E322ED-99D8-4FEE-89E0-49C76091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pic>
        <p:nvPicPr>
          <p:cNvPr id="4" name="Google Shape;162;g96b2f0a949_0_72">
            <a:extLst>
              <a:ext uri="{FF2B5EF4-FFF2-40B4-BE49-F238E27FC236}">
                <a16:creationId xmlns:a16="http://schemas.microsoft.com/office/drawing/2014/main" id="{417A8A5B-3C73-4C30-897C-69DFB0733C3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4053" y="1892487"/>
            <a:ext cx="1140826" cy="11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3;g96b2f0a949_0_72">
            <a:extLst>
              <a:ext uri="{FF2B5EF4-FFF2-40B4-BE49-F238E27FC236}">
                <a16:creationId xmlns:a16="http://schemas.microsoft.com/office/drawing/2014/main" id="{35223E99-9725-49CC-A58D-C8E6CDC753E2}"/>
              </a:ext>
            </a:extLst>
          </p:cNvPr>
          <p:cNvSpPr txBox="1"/>
          <p:nvPr/>
        </p:nvSpPr>
        <p:spPr>
          <a:xfrm>
            <a:off x="1130265" y="1353637"/>
            <a:ext cx="1328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Original</a:t>
            </a:r>
            <a:br>
              <a:rPr lang="en-US" sz="16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600" b="1" i="0" u="none" strike="noStrike" cap="none" dirty="0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(50 MB)</a:t>
            </a:r>
            <a:endParaRPr sz="1600" b="1" i="0" u="none" strike="noStrike" cap="none" dirty="0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pic>
        <p:nvPicPr>
          <p:cNvPr id="6" name="Google Shape;164;g96b2f0a949_0_72">
            <a:extLst>
              <a:ext uri="{FF2B5EF4-FFF2-40B4-BE49-F238E27FC236}">
                <a16:creationId xmlns:a16="http://schemas.microsoft.com/office/drawing/2014/main" id="{69159556-C9C4-43EE-A6E2-48D17BFFFFE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5403" y="1956712"/>
            <a:ext cx="1140826" cy="11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65;g96b2f0a949_0_72">
            <a:extLst>
              <a:ext uri="{FF2B5EF4-FFF2-40B4-BE49-F238E27FC236}">
                <a16:creationId xmlns:a16="http://schemas.microsoft.com/office/drawing/2014/main" id="{D1D9F431-10E5-4BF2-B3E9-79CA2FC60B2E}"/>
              </a:ext>
            </a:extLst>
          </p:cNvPr>
          <p:cNvSpPr txBox="1"/>
          <p:nvPr/>
        </p:nvSpPr>
        <p:spPr>
          <a:xfrm>
            <a:off x="2781615" y="1417862"/>
            <a:ext cx="1328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revision 1</a:t>
            </a:r>
            <a:b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(55 MB)</a:t>
            </a:r>
            <a:endParaRPr sz="16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pic>
        <p:nvPicPr>
          <p:cNvPr id="8" name="Google Shape;166;g96b2f0a949_0_72">
            <a:extLst>
              <a:ext uri="{FF2B5EF4-FFF2-40B4-BE49-F238E27FC236}">
                <a16:creationId xmlns:a16="http://schemas.microsoft.com/office/drawing/2014/main" id="{D776086A-3CC5-465B-B0D4-288428BE2B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3803" y="2001337"/>
            <a:ext cx="1140826" cy="11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7;g96b2f0a949_0_72">
            <a:extLst>
              <a:ext uri="{FF2B5EF4-FFF2-40B4-BE49-F238E27FC236}">
                <a16:creationId xmlns:a16="http://schemas.microsoft.com/office/drawing/2014/main" id="{269BA97F-9DC1-4F73-8106-2F332AC50F93}"/>
              </a:ext>
            </a:extLst>
          </p:cNvPr>
          <p:cNvSpPr txBox="1"/>
          <p:nvPr/>
        </p:nvSpPr>
        <p:spPr>
          <a:xfrm>
            <a:off x="4110015" y="1462487"/>
            <a:ext cx="1328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revision 2</a:t>
            </a:r>
            <a:b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(40 MB)</a:t>
            </a:r>
            <a:endParaRPr sz="16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pic>
        <p:nvPicPr>
          <p:cNvPr id="10" name="Google Shape;168;g96b2f0a949_0_72">
            <a:extLst>
              <a:ext uri="{FF2B5EF4-FFF2-40B4-BE49-F238E27FC236}">
                <a16:creationId xmlns:a16="http://schemas.microsoft.com/office/drawing/2014/main" id="{19410468-D941-4B14-9CA2-B11CA994F29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853" y="3858437"/>
            <a:ext cx="1140826" cy="11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9;g96b2f0a949_0_72">
            <a:extLst>
              <a:ext uri="{FF2B5EF4-FFF2-40B4-BE49-F238E27FC236}">
                <a16:creationId xmlns:a16="http://schemas.microsoft.com/office/drawing/2014/main" id="{6F63DEC6-89AD-413A-8D59-58468C2BB0F4}"/>
              </a:ext>
            </a:extLst>
          </p:cNvPr>
          <p:cNvSpPr txBox="1"/>
          <p:nvPr/>
        </p:nvSpPr>
        <p:spPr>
          <a:xfrm>
            <a:off x="1224065" y="3319587"/>
            <a:ext cx="1328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revision 3</a:t>
            </a:r>
            <a:b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(60 MB)</a:t>
            </a:r>
            <a:endParaRPr sz="16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pic>
        <p:nvPicPr>
          <p:cNvPr id="12" name="Google Shape;170;g96b2f0a949_0_72">
            <a:extLst>
              <a:ext uri="{FF2B5EF4-FFF2-40B4-BE49-F238E27FC236}">
                <a16:creationId xmlns:a16="http://schemas.microsoft.com/office/drawing/2014/main" id="{D61BC685-9011-4D80-96C2-F5CDD5B455E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5415" y="3832337"/>
            <a:ext cx="1140826" cy="11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71;g96b2f0a949_0_72">
            <a:extLst>
              <a:ext uri="{FF2B5EF4-FFF2-40B4-BE49-F238E27FC236}">
                <a16:creationId xmlns:a16="http://schemas.microsoft.com/office/drawing/2014/main" id="{D5807FCF-D7D1-4D69-B468-F27D470D6DB8}"/>
              </a:ext>
            </a:extLst>
          </p:cNvPr>
          <p:cNvSpPr txBox="1"/>
          <p:nvPr/>
        </p:nvSpPr>
        <p:spPr>
          <a:xfrm>
            <a:off x="2781628" y="3293487"/>
            <a:ext cx="1328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revision 4</a:t>
            </a:r>
            <a:b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(77 MB)</a:t>
            </a:r>
            <a:endParaRPr sz="16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pic>
        <p:nvPicPr>
          <p:cNvPr id="14" name="Google Shape;172;g96b2f0a949_0_72">
            <a:extLst>
              <a:ext uri="{FF2B5EF4-FFF2-40B4-BE49-F238E27FC236}">
                <a16:creationId xmlns:a16="http://schemas.microsoft.com/office/drawing/2014/main" id="{4C747F98-B52B-45D1-BBFB-42A9E4D06E8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3815" y="3832337"/>
            <a:ext cx="1140826" cy="11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73;g96b2f0a949_0_72">
            <a:extLst>
              <a:ext uri="{FF2B5EF4-FFF2-40B4-BE49-F238E27FC236}">
                <a16:creationId xmlns:a16="http://schemas.microsoft.com/office/drawing/2014/main" id="{3EEE4E1E-7D63-4484-8DCF-B139B2B1384D}"/>
              </a:ext>
            </a:extLst>
          </p:cNvPr>
          <p:cNvSpPr txBox="1"/>
          <p:nvPr/>
        </p:nvSpPr>
        <p:spPr>
          <a:xfrm>
            <a:off x="4110028" y="3293487"/>
            <a:ext cx="1328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revision 5</a:t>
            </a:r>
            <a:b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</a:b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(100 MB)</a:t>
            </a:r>
            <a:endParaRPr sz="16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16" name="Google Shape;174;g96b2f0a949_0_72">
            <a:extLst>
              <a:ext uri="{FF2B5EF4-FFF2-40B4-BE49-F238E27FC236}">
                <a16:creationId xmlns:a16="http://schemas.microsoft.com/office/drawing/2014/main" id="{9CCFFDEC-4B07-4039-B383-4955ABC0A479}"/>
              </a:ext>
            </a:extLst>
          </p:cNvPr>
          <p:cNvSpPr txBox="1"/>
          <p:nvPr/>
        </p:nvSpPr>
        <p:spPr>
          <a:xfrm>
            <a:off x="6839065" y="2937487"/>
            <a:ext cx="14886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Too Much Space</a:t>
            </a:r>
            <a:endParaRPr sz="16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4A087A-9A3F-4CDA-86A5-097EEFAD17B4}"/>
              </a:ext>
            </a:extLst>
          </p:cNvPr>
          <p:cNvSpPr txBox="1"/>
          <p:nvPr/>
        </p:nvSpPr>
        <p:spPr>
          <a:xfrm>
            <a:off x="251225" y="618398"/>
            <a:ext cx="4653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Project Revision?</a:t>
            </a:r>
            <a:endParaRPr lang="en-ID" sz="2400" b="1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0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B9AE7B-1B3C-4E7C-9BAC-E147E8A0F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pic>
        <p:nvPicPr>
          <p:cNvPr id="4" name="Google Shape;179;g96b2f0a949_0_118">
            <a:extLst>
              <a:ext uri="{FF2B5EF4-FFF2-40B4-BE49-F238E27FC236}">
                <a16:creationId xmlns:a16="http://schemas.microsoft.com/office/drawing/2014/main" id="{23531EF7-03B6-4945-A525-5D1E61BD42F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7437" y="779411"/>
            <a:ext cx="1140826" cy="1140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180;g96b2f0a949_0_118">
            <a:extLst>
              <a:ext uri="{FF2B5EF4-FFF2-40B4-BE49-F238E27FC236}">
                <a16:creationId xmlns:a16="http://schemas.microsoft.com/office/drawing/2014/main" id="{08D89D20-B503-4281-B06C-482F90C6935E}"/>
              </a:ext>
            </a:extLst>
          </p:cNvPr>
          <p:cNvCxnSpPr/>
          <p:nvPr/>
        </p:nvCxnSpPr>
        <p:spPr>
          <a:xfrm rot="10800000" flipH="1">
            <a:off x="839250" y="2404720"/>
            <a:ext cx="7465500" cy="48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181;g96b2f0a949_0_118">
            <a:extLst>
              <a:ext uri="{FF2B5EF4-FFF2-40B4-BE49-F238E27FC236}">
                <a16:creationId xmlns:a16="http://schemas.microsoft.com/office/drawing/2014/main" id="{19467930-3C68-4237-A11E-31BE6A8B9CE9}"/>
              </a:ext>
            </a:extLst>
          </p:cNvPr>
          <p:cNvSpPr/>
          <p:nvPr/>
        </p:nvSpPr>
        <p:spPr>
          <a:xfrm>
            <a:off x="1564250" y="2096020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7" name="Google Shape;182;g96b2f0a949_0_118">
            <a:extLst>
              <a:ext uri="{FF2B5EF4-FFF2-40B4-BE49-F238E27FC236}">
                <a16:creationId xmlns:a16="http://schemas.microsoft.com/office/drawing/2014/main" id="{6111AAB5-0D22-414B-AA4B-C5AB749C26DF}"/>
              </a:ext>
            </a:extLst>
          </p:cNvPr>
          <p:cNvSpPr/>
          <p:nvPr/>
        </p:nvSpPr>
        <p:spPr>
          <a:xfrm>
            <a:off x="3000075" y="2140645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8" name="Google Shape;183;g96b2f0a949_0_118">
            <a:extLst>
              <a:ext uri="{FF2B5EF4-FFF2-40B4-BE49-F238E27FC236}">
                <a16:creationId xmlns:a16="http://schemas.microsoft.com/office/drawing/2014/main" id="{5F69FEED-52CF-4A6E-B5A8-63C749800DCF}"/>
              </a:ext>
            </a:extLst>
          </p:cNvPr>
          <p:cNvSpPr/>
          <p:nvPr/>
        </p:nvSpPr>
        <p:spPr>
          <a:xfrm>
            <a:off x="5925050" y="2096020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9" name="Google Shape;184;g96b2f0a949_0_118">
            <a:extLst>
              <a:ext uri="{FF2B5EF4-FFF2-40B4-BE49-F238E27FC236}">
                <a16:creationId xmlns:a16="http://schemas.microsoft.com/office/drawing/2014/main" id="{8B9DCE54-DD52-41CD-8F82-7591144C9FA6}"/>
              </a:ext>
            </a:extLst>
          </p:cNvPr>
          <p:cNvSpPr/>
          <p:nvPr/>
        </p:nvSpPr>
        <p:spPr>
          <a:xfrm>
            <a:off x="7194350" y="2096020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10" name="Google Shape;185;g96b2f0a949_0_118">
            <a:extLst>
              <a:ext uri="{FF2B5EF4-FFF2-40B4-BE49-F238E27FC236}">
                <a16:creationId xmlns:a16="http://schemas.microsoft.com/office/drawing/2014/main" id="{8DF861A3-B2F2-4CF5-A7E2-515358B9A716}"/>
              </a:ext>
            </a:extLst>
          </p:cNvPr>
          <p:cNvSpPr/>
          <p:nvPr/>
        </p:nvSpPr>
        <p:spPr>
          <a:xfrm>
            <a:off x="4379300" y="2140645"/>
            <a:ext cx="617100" cy="666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11" name="Google Shape;186;g96b2f0a949_0_118">
            <a:extLst>
              <a:ext uri="{FF2B5EF4-FFF2-40B4-BE49-F238E27FC236}">
                <a16:creationId xmlns:a16="http://schemas.microsoft.com/office/drawing/2014/main" id="{592FF04A-5414-44E1-887A-7D472935D441}"/>
              </a:ext>
            </a:extLst>
          </p:cNvPr>
          <p:cNvSpPr txBox="1"/>
          <p:nvPr/>
        </p:nvSpPr>
        <p:spPr>
          <a:xfrm>
            <a:off x="1445300" y="2974995"/>
            <a:ext cx="855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V.1.0</a:t>
            </a:r>
            <a:endParaRPr sz="16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12" name="Google Shape;187;g96b2f0a949_0_118">
            <a:extLst>
              <a:ext uri="{FF2B5EF4-FFF2-40B4-BE49-F238E27FC236}">
                <a16:creationId xmlns:a16="http://schemas.microsoft.com/office/drawing/2014/main" id="{D63A7A67-DC7B-4BA7-9947-5B9B313C43C4}"/>
              </a:ext>
            </a:extLst>
          </p:cNvPr>
          <p:cNvSpPr txBox="1"/>
          <p:nvPr/>
        </p:nvSpPr>
        <p:spPr>
          <a:xfrm>
            <a:off x="2672175" y="2931445"/>
            <a:ext cx="12729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add feature</a:t>
            </a:r>
            <a:endParaRPr sz="16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13" name="Google Shape;188;g96b2f0a949_0_118">
            <a:extLst>
              <a:ext uri="{FF2B5EF4-FFF2-40B4-BE49-F238E27FC236}">
                <a16:creationId xmlns:a16="http://schemas.microsoft.com/office/drawing/2014/main" id="{DBCA3735-B1F0-456A-854C-763BA89FBF33}"/>
              </a:ext>
            </a:extLst>
          </p:cNvPr>
          <p:cNvSpPr txBox="1"/>
          <p:nvPr/>
        </p:nvSpPr>
        <p:spPr>
          <a:xfrm>
            <a:off x="4051400" y="2931445"/>
            <a:ext cx="12729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add more feature</a:t>
            </a:r>
            <a:endParaRPr sz="16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14" name="Google Shape;189;g96b2f0a949_0_118">
            <a:extLst>
              <a:ext uri="{FF2B5EF4-FFF2-40B4-BE49-F238E27FC236}">
                <a16:creationId xmlns:a16="http://schemas.microsoft.com/office/drawing/2014/main" id="{E6C2B685-94DB-4F43-97B6-67E2DF19A019}"/>
              </a:ext>
            </a:extLst>
          </p:cNvPr>
          <p:cNvSpPr txBox="1"/>
          <p:nvPr/>
        </p:nvSpPr>
        <p:spPr>
          <a:xfrm>
            <a:off x="5806100" y="2974995"/>
            <a:ext cx="855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V.1.1</a:t>
            </a:r>
            <a:endParaRPr sz="16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sp>
        <p:nvSpPr>
          <p:cNvPr id="15" name="Google Shape;190;g96b2f0a949_0_118">
            <a:extLst>
              <a:ext uri="{FF2B5EF4-FFF2-40B4-BE49-F238E27FC236}">
                <a16:creationId xmlns:a16="http://schemas.microsoft.com/office/drawing/2014/main" id="{1F9E790D-759C-4D2F-8028-B62F1B976B7F}"/>
              </a:ext>
            </a:extLst>
          </p:cNvPr>
          <p:cNvSpPr txBox="1"/>
          <p:nvPr/>
        </p:nvSpPr>
        <p:spPr>
          <a:xfrm>
            <a:off x="7075400" y="2974995"/>
            <a:ext cx="855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ircular Std Book" panose="020B0604020101020102" pitchFamily="34" charset="0"/>
                <a:ea typeface="Arial"/>
                <a:cs typeface="Circular Std Book" panose="020B0604020101020102" pitchFamily="34" charset="0"/>
                <a:sym typeface="Arial"/>
              </a:rPr>
              <a:t>V.2.0</a:t>
            </a:r>
            <a:endParaRPr sz="1600" b="1" i="0" u="none" strike="noStrike" cap="none">
              <a:solidFill>
                <a:srgbClr val="000000"/>
              </a:solidFill>
              <a:latin typeface="Circular Std Book" panose="020B0604020101020102" pitchFamily="34" charset="0"/>
              <a:ea typeface="Arial"/>
              <a:cs typeface="Circular Std Book" panose="020B0604020101020102" pitchFamily="34" charset="0"/>
              <a:sym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138FBB-0187-4412-B8BB-740A51CE0B74}"/>
              </a:ext>
            </a:extLst>
          </p:cNvPr>
          <p:cNvCxnSpPr/>
          <p:nvPr/>
        </p:nvCxnSpPr>
        <p:spPr>
          <a:xfrm>
            <a:off x="1788607" y="3597745"/>
            <a:ext cx="0" cy="523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0301C4-EC41-4966-A232-539532302070}"/>
              </a:ext>
            </a:extLst>
          </p:cNvPr>
          <p:cNvCxnSpPr/>
          <p:nvPr/>
        </p:nvCxnSpPr>
        <p:spPr>
          <a:xfrm>
            <a:off x="3267390" y="3597745"/>
            <a:ext cx="0" cy="523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9A007F-3705-4682-BC4C-F0B893D7D49B}"/>
              </a:ext>
            </a:extLst>
          </p:cNvPr>
          <p:cNvCxnSpPr/>
          <p:nvPr/>
        </p:nvCxnSpPr>
        <p:spPr>
          <a:xfrm>
            <a:off x="4664110" y="3597745"/>
            <a:ext cx="0" cy="523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0504F5-4F3B-4634-BD21-6C33C7991254}"/>
              </a:ext>
            </a:extLst>
          </p:cNvPr>
          <p:cNvCxnSpPr/>
          <p:nvPr/>
        </p:nvCxnSpPr>
        <p:spPr>
          <a:xfrm>
            <a:off x="6291943" y="3597745"/>
            <a:ext cx="0" cy="523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DD697A-D11C-45C2-81A9-BCB781C76CC6}"/>
              </a:ext>
            </a:extLst>
          </p:cNvPr>
          <p:cNvCxnSpPr/>
          <p:nvPr/>
        </p:nvCxnSpPr>
        <p:spPr>
          <a:xfrm>
            <a:off x="7497745" y="3597745"/>
            <a:ext cx="0" cy="523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37DF9-C792-4485-8BF7-1CB88256CF18}"/>
              </a:ext>
            </a:extLst>
          </p:cNvPr>
          <p:cNvCxnSpPr/>
          <p:nvPr/>
        </p:nvCxnSpPr>
        <p:spPr>
          <a:xfrm>
            <a:off x="1788607" y="4121164"/>
            <a:ext cx="570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643191-E9FA-4A68-BEDC-85F28BA921B9}"/>
              </a:ext>
            </a:extLst>
          </p:cNvPr>
          <p:cNvCxnSpPr/>
          <p:nvPr/>
        </p:nvCxnSpPr>
        <p:spPr>
          <a:xfrm>
            <a:off x="4664110" y="4121164"/>
            <a:ext cx="0" cy="37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62CE03-11E1-40AB-A378-9E566AEA8A76}"/>
              </a:ext>
            </a:extLst>
          </p:cNvPr>
          <p:cNvSpPr txBox="1"/>
          <p:nvPr/>
        </p:nvSpPr>
        <p:spPr>
          <a:xfrm>
            <a:off x="4067225" y="4580361"/>
            <a:ext cx="15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Checkpoints</a:t>
            </a:r>
            <a:endParaRPr lang="en-ID" b="1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E51C2A-870F-423B-A102-5CF33ABB9BDD}"/>
              </a:ext>
            </a:extLst>
          </p:cNvPr>
          <p:cNvSpPr txBox="1"/>
          <p:nvPr/>
        </p:nvSpPr>
        <p:spPr>
          <a:xfrm>
            <a:off x="3561413" y="320215"/>
            <a:ext cx="22686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Our Project Folder </a:t>
            </a:r>
          </a:p>
          <a:p>
            <a:pPr algn="ctr"/>
            <a:r>
              <a:rPr lang="en-US" sz="1200" dirty="0">
                <a:latin typeface="Circular Std Book" panose="020B0604020101020102" pitchFamily="34" charset="0"/>
                <a:cs typeface="Circular Std Book" panose="020B0604020101020102" pitchFamily="34" charset="0"/>
              </a:rPr>
              <a:t>(One Folder Only)</a:t>
            </a:r>
            <a:endParaRPr lang="en-ID" sz="1200" dirty="0"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99524"/>
      </p:ext>
    </p:extLst>
  </p:cSld>
  <p:clrMapOvr>
    <a:masterClrMapping/>
  </p:clrMapOvr>
</p:sld>
</file>

<file path=ppt/theme/theme1.xml><?xml version="1.0" encoding="utf-8"?>
<a:theme xmlns:a="http://schemas.openxmlformats.org/drawingml/2006/main" name="Purwadhik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rwadhika" id="{C24999A7-CBD7-4AB4-9504-5DAD468D3737}" vid="{45119149-1BF5-4C85-BFD0-F35555B7E2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Purwadhika</Template>
  <TotalTime>16788</TotalTime>
  <Words>4170</Words>
  <Application>Microsoft Office PowerPoint</Application>
  <PresentationFormat>On-screen Show (16:9)</PresentationFormat>
  <Paragraphs>507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Circular Std Book</vt:lpstr>
      <vt:lpstr>Calibri Light</vt:lpstr>
      <vt:lpstr>Circular Std Bold</vt:lpstr>
      <vt:lpstr>Calibri</vt:lpstr>
      <vt:lpstr>Montserrat</vt:lpstr>
      <vt:lpstr>Arial</vt:lpstr>
      <vt:lpstr>Purwadhika</vt:lpstr>
      <vt:lpstr>Git Introduction</vt:lpstr>
      <vt:lpstr>PowerPoint Presentation</vt:lpstr>
      <vt:lpstr>Introduction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</vt:lpstr>
      <vt:lpstr>Git Configuration</vt:lpstr>
      <vt:lpstr>Tools to Run Git Commands</vt:lpstr>
      <vt:lpstr>PowerPoint Presentation</vt:lpstr>
      <vt:lpstr>What is a Git repository?</vt:lpstr>
      <vt:lpstr>Initializing a new repository: git init</vt:lpstr>
      <vt:lpstr>Git</vt:lpstr>
      <vt:lpstr>Project Checkpoint</vt:lpstr>
      <vt:lpstr>Git Saving Changes</vt:lpstr>
      <vt:lpstr>Git</vt:lpstr>
      <vt:lpstr>PowerPoint Presentation</vt:lpstr>
      <vt:lpstr>git checkout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Classes &amp; Objects</dc:title>
  <dc:creator>rochafi</dc:creator>
  <cp:lastModifiedBy>Muhammad Aulia Alwan</cp:lastModifiedBy>
  <cp:revision>1406</cp:revision>
  <dcterms:modified xsi:type="dcterms:W3CDTF">2022-02-07T09:36:40Z</dcterms:modified>
</cp:coreProperties>
</file>