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6.xml" ContentType="application/vnd.openxmlformats-officedocument.presentationml.notesSlide+xml"/>
  <Override PartName="/ppt/media/image13.jpg" ContentType="image/png"/>
  <Override PartName="/ppt/comments/comment11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87" r:id="rId10"/>
    <p:sldId id="265" r:id="rId11"/>
    <p:sldId id="288" r:id="rId12"/>
    <p:sldId id="266" r:id="rId13"/>
    <p:sldId id="290" r:id="rId14"/>
    <p:sldId id="284" r:id="rId15"/>
    <p:sldId id="285" r:id="rId16"/>
    <p:sldId id="286" r:id="rId17"/>
    <p:sldId id="291" r:id="rId18"/>
    <p:sldId id="272" r:id="rId19"/>
    <p:sldId id="273" r:id="rId20"/>
    <p:sldId id="274" r:id="rId21"/>
    <p:sldId id="275" r:id="rId22"/>
    <p:sldId id="276" r:id="rId23"/>
    <p:sldId id="292" r:id="rId24"/>
    <p:sldId id="293" r:id="rId25"/>
    <p:sldId id="294" r:id="rId26"/>
    <p:sldId id="295" r:id="rId27"/>
    <p:sldId id="296" r:id="rId28"/>
    <p:sldId id="297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Ferencz" initials="" lastIdx="23" clrIdx="0"/>
  <p:cmAuthor id="1" name="Gabriella Miranda" initials="GM" lastIdx="8" clrIdx="1"/>
  <p:cmAuthor id="2" name="Cinthia Cunha" initials="CC" lastIdx="44" clrIdx="2"/>
  <p:cmAuthor id="3" name="USER" initials="U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6" autoAdjust="0"/>
  </p:normalViewPr>
  <p:slideViewPr>
    <p:cSldViewPr snapToGrid="0" snapToObjects="1">
      <p:cViewPr varScale="1">
        <p:scale>
          <a:sx n="68" d="100"/>
          <a:sy n="68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0:53.277" idx="13">
    <p:pos x="4101" y="1185"/>
    <p:text>[IMAGEM DE REFERÊNCIA]
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10:20.487" idx="12">
    <p:pos x="4978" y="2347"/>
    <p:text>[TOOLTIP]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3-09-10T11:28:13.887" idx="4">
    <p:pos x="5492" y="1956"/>
    <p:text>IMAGEM DE REFERENCIA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28.923" idx="17">
    <p:pos x="3534" y="3028"/>
    <p:text>[IMAGEM DE REFERÊNCIA]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37.564" idx="18">
    <p:pos x="4756" y="2063"/>
    <p:text>[IMAGEM DE REFERÊNCIA]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6:01.581" idx="19">
    <p:pos x="54" y="2437"/>
    <p:text>[EFEITO]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20">
    <p:pos x="3680" y="1566"/>
    <p:text>[IMAGEM DE REFERÊNCIA]</p:text>
  </p:cm>
  <p:cm authorId="2" dt="2013-08-15T11:56:25.907" idx="21">
    <p:pos x="37" y="3453"/>
    <p:text>[DROPDOWN]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3:29:03.794" idx="27">
    <p:pos x="2192" y="2942"/>
    <p:text>[EFEITO]</p:text>
  </p:cm>
  <p:cm authorId="2" dt="2013-08-15T13:31:58.887" idx="28">
    <p:pos x="5055" y="3941"/>
    <p:text>[DESTAQUE]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3:48:43.099" idx="31">
    <p:pos x="3516" y="1248"/>
    <p:text>[IMAGEM DE REFERÊNCIA]</p:text>
  </p:cm>
  <p:cm authorId="2" dt="2013-08-15T14:06:01.507" idx="40">
    <p:pos x="3196" y="3778"/>
    <p:text>[MODAL]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3:52:47.756" idx="33">
    <p:pos x="2622" y="3442"/>
    <p:text>[DESTAQUE]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3:56:31.068" idx="35">
    <p:pos x="3714" y="1243"/>
    <p:text>[EFEITO]</p:text>
  </p:cm>
  <p:cm authorId="2" dt="2013-08-15T13:58:52.449" idx="36">
    <p:pos x="4789" y="2721"/>
    <p:text>[DESTAQUE]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3-09-10T09:03:55.300" idx="1">
    <p:pos x="4126" y="2988"/>
    <p:text>IMAGEM DE REFERÊNCIA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4:06:12.178" idx="41">
    <p:pos x="3188" y="3869"/>
    <p:text>[MODAL]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4:14:29.148" idx="44">
    <p:pos x="2850" y="4123"/>
    <p:text>[DESTAQUE]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3-09-10T09:05:09.574" idx="2">
    <p:pos x="3711" y="890"/>
    <p:text>IMAGEM DE REFERÊNCIA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09:58:09.500" idx="1">
    <p:pos x="5335" y="1535"/>
    <p:text>[DESTAQUE]</p:text>
  </p:cm>
  <p:cm authorId="2" dt="2013-08-15T10:10:33.054" idx="2">
    <p:pos x="166" y="3283"/>
    <p:text>[EFEITO]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0:13:31.692" idx="3">
    <p:pos x="4004" y="3190"/>
    <p:text>[DESTAQUE]</p:text>
  </p:cm>
  <p:cm authorId="2" dt="2013-08-15T10:45:36.020" idx="5">
    <p:pos x="3121" y="3927"/>
    <p:text>[MODAL]</p:text>
  </p:cm>
  <p:cm authorId="2" dt="2013-08-15T11:31:06.059" idx="14">
    <p:pos x="3870" y="1176"/>
    <p:text>[IMAGEM DE REFERÊNCIA]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0:45:26.126" idx="6">
    <p:pos x="3163" y="3753"/>
    <p:text>[MODAL]</p:text>
  </p:cm>
  <p:cm authorId="2" dt="2013-08-15T11:31:13.139" idx="15">
    <p:pos x="3888" y="1412"/>
    <p:text>[IMAGEM DE REFERÊNCIA]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0:49:52.356" idx="8">
    <p:pos x="3134" y="3705"/>
    <p:text>[MODAL]</p:text>
  </p:cm>
  <p:cm authorId="2" dt="2013-08-15T11:31:19.587" idx="16">
    <p:pos x="3677" y="1284"/>
    <p:text>[IMAGEM DE REFERÊNCIA]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0:56:55.632" idx="9">
    <p:pos x="3145" y="3668"/>
    <p:text>[MODAL]</p:text>
  </p:cm>
  <p:cm authorId="3" dt="2013-09-10T09:18:37.936" idx="3">
    <p:pos x="3480" y="1329"/>
    <p:text>IMAGEM DE REFERENCIA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01:37.607" idx="10">
    <p:pos x="3287" y="3964"/>
    <p:text>[MODAL]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C2BC-D24F-094B-9962-8C47AB0BA32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567E0-3025-B646-82AC-4E413CF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 empresarial: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Microempreendedor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endParaRPr lang="pt-BR" sz="1200" dirty="0" smtClean="0">
              <a:solidFill>
                <a:schemeClr val="tx1"/>
              </a:solidFill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1: Análise de viabilidade do negócio (Biblioteca)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2: Formalização (Escritório de contabilidade)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1" dirty="0" smtClean="0">
                <a:solidFill>
                  <a:schemeClr val="tx1"/>
                </a:solidFill>
              </a:rPr>
              <a:t>Trilha 3: Organização e administração (Centro empresarial)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4: Marketing e vendas (Shopping)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0" dirty="0" smtClean="0">
                <a:solidFill>
                  <a:srgbClr val="1F497D"/>
                </a:solidFill>
              </a:rPr>
              <a:t>Trilha 5: Acesso ao crédito (Banco)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</a:t>
            </a:r>
            <a:r>
              <a:rPr lang="en-US" sz="1200" dirty="0" err="1" smtClean="0"/>
              <a:t>trilha</a:t>
            </a:r>
            <a:r>
              <a:rPr lang="en-US" sz="1200" dirty="0" smtClean="0"/>
              <a:t> 2,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parada</a:t>
            </a:r>
            <a:r>
              <a:rPr lang="en-US" sz="1200" baseline="0" dirty="0" smtClean="0"/>
              <a:t> 1, slide 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que remeta a fechamento</a:t>
            </a:r>
            <a:r>
              <a:rPr lang="en-US" sz="1200" baseline="0" dirty="0" smtClean="0"/>
              <a:t> de vendas, aperto de mãos</a:t>
            </a:r>
            <a:r>
              <a:rPr lang="en-US" sz="1200" dirty="0" smtClean="0"/>
              <a:t>.</a:t>
            </a:r>
          </a:p>
          <a:p>
            <a:endParaRPr lang="pt-BR" sz="1200" dirty="0" smtClean="0"/>
          </a:p>
          <a:p>
            <a:pPr algn="l"/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</a:t>
            </a:r>
            <a:r>
              <a:rPr lang="en-US" sz="1200" dirty="0" err="1" smtClean="0"/>
              <a:t>trilha</a:t>
            </a:r>
            <a:r>
              <a:rPr lang="en-US" sz="1200" dirty="0" smtClean="0"/>
              <a:t> 1, </a:t>
            </a:r>
            <a:r>
              <a:rPr lang="en-US" sz="1200" dirty="0" err="1" smtClean="0"/>
              <a:t>parada</a:t>
            </a:r>
            <a:r>
              <a:rPr lang="en-US" sz="1200" dirty="0" smtClean="0"/>
              <a:t> 3, slide 45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com </a:t>
            </a:r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planilha</a:t>
            </a:r>
            <a:r>
              <a:rPr lang="en-US" sz="1200" dirty="0" smtClean="0"/>
              <a:t> de </a:t>
            </a:r>
            <a:r>
              <a:rPr lang="en-US" sz="1200" dirty="0" err="1" smtClean="0"/>
              <a:t>controle</a:t>
            </a:r>
            <a:r>
              <a:rPr lang="en-US" sz="1200" dirty="0" smtClean="0"/>
              <a:t> </a:t>
            </a:r>
            <a:r>
              <a:rPr lang="en-US" sz="1200" dirty="0" err="1" smtClean="0"/>
              <a:t>financeiro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excel, </a:t>
            </a:r>
            <a:r>
              <a:rPr lang="en-US" sz="1200" dirty="0" err="1" smtClean="0"/>
              <a:t>documentos</a:t>
            </a:r>
            <a:r>
              <a:rPr lang="en-US" sz="1200" dirty="0" smtClean="0"/>
              <a:t>, </a:t>
            </a:r>
            <a:r>
              <a:rPr lang="en-US" sz="1200" dirty="0" err="1" smtClean="0"/>
              <a:t>calculadoras</a:t>
            </a:r>
            <a:r>
              <a:rPr lang="en-US" sz="1200" dirty="0" smtClean="0"/>
              <a:t>...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com </a:t>
            </a:r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planilha</a:t>
            </a:r>
            <a:r>
              <a:rPr lang="en-US" sz="1200" dirty="0" smtClean="0"/>
              <a:t> de </a:t>
            </a:r>
            <a:r>
              <a:rPr lang="en-US" sz="1200" dirty="0" err="1" smtClean="0"/>
              <a:t>controle</a:t>
            </a:r>
            <a:r>
              <a:rPr lang="en-US" sz="1200" dirty="0" smtClean="0"/>
              <a:t> </a:t>
            </a:r>
            <a:r>
              <a:rPr lang="en-US" sz="1200" dirty="0" err="1" smtClean="0"/>
              <a:t>financeiro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excel, </a:t>
            </a:r>
            <a:r>
              <a:rPr lang="en-US" sz="1200" dirty="0" err="1" smtClean="0"/>
              <a:t>documentos</a:t>
            </a:r>
            <a:r>
              <a:rPr lang="en-US" sz="1200" dirty="0" smtClean="0"/>
              <a:t>, </a:t>
            </a:r>
            <a:r>
              <a:rPr lang="en-US" sz="1200" dirty="0" err="1" smtClean="0"/>
              <a:t>calculadoras</a:t>
            </a:r>
            <a:r>
              <a:rPr lang="en-US" sz="1200" dirty="0" smtClean="0"/>
              <a:t>...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 smtClean="0"/>
              <a:t>[TOOLTIP, no quadrado</a:t>
            </a:r>
            <a:r>
              <a:rPr lang="pt-BR" sz="1200" baseline="0" dirty="0" smtClean="0"/>
              <a:t> destacado em vermelho</a:t>
            </a:r>
            <a:r>
              <a:rPr lang="pt-BR" sz="1200" dirty="0" smtClean="0"/>
              <a:t>]</a:t>
            </a:r>
          </a:p>
          <a:p>
            <a:pPr marL="0" indent="0">
              <a:buNone/>
            </a:pP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Em caso dos valores ficarem negativos na coluna saldo, faltando dinheiro, como os apresentados entre parêntese, serão necessárias algumas ações para minimizar este problema.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Essas ações podem ser: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1. aumentar as vendas a vista;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2. cobrar clientes inadimplentes;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3. reduzir custos;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4. tomar empréstimos.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pessoa</a:t>
            </a:r>
            <a:r>
              <a:rPr lang="en-US" sz="1200" dirty="0" smtClean="0"/>
              <a:t> </a:t>
            </a:r>
            <a:r>
              <a:rPr lang="en-US" sz="1200" dirty="0" err="1" smtClean="0"/>
              <a:t>contente</a:t>
            </a:r>
            <a:r>
              <a:rPr lang="en-US" sz="1200" dirty="0" smtClean="0"/>
              <a:t> </a:t>
            </a:r>
            <a:r>
              <a:rPr lang="en-US" sz="1200" dirty="0" err="1" smtClean="0"/>
              <a:t>fazendo</a:t>
            </a:r>
            <a:r>
              <a:rPr lang="en-US" sz="1200" dirty="0" smtClean="0"/>
              <a:t> </a:t>
            </a:r>
            <a:r>
              <a:rPr lang="en-US" sz="1200" dirty="0" err="1" smtClean="0"/>
              <a:t>planilhas</a:t>
            </a:r>
            <a:r>
              <a:rPr lang="en-US" sz="1200" dirty="0" smtClean="0"/>
              <a:t>, </a:t>
            </a:r>
            <a:r>
              <a:rPr lang="en-US" sz="1200" dirty="0" err="1" smtClean="0"/>
              <a:t>anotações</a:t>
            </a:r>
            <a:r>
              <a:rPr lang="en-US" sz="1200" dirty="0" smtClean="0"/>
              <a:t>. </a:t>
            </a:r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perto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: </a:t>
            </a:r>
            <a:r>
              <a:rPr lang="en-US" sz="1200" dirty="0" err="1" smtClean="0"/>
              <a:t>calculadora</a:t>
            </a:r>
            <a:r>
              <a:rPr lang="en-US" sz="1200" dirty="0" smtClean="0"/>
              <a:t>, </a:t>
            </a:r>
            <a:r>
              <a:rPr lang="en-US" sz="1200" dirty="0" err="1" smtClean="0"/>
              <a:t>lápis</a:t>
            </a:r>
            <a:r>
              <a:rPr lang="en-US" sz="1200" dirty="0" smtClean="0"/>
              <a:t>, </a:t>
            </a:r>
            <a:r>
              <a:rPr lang="en-US" sz="1200" dirty="0" err="1" smtClean="0"/>
              <a:t>contratos</a:t>
            </a:r>
            <a:r>
              <a:rPr lang="en-US" sz="1200" dirty="0" smtClean="0"/>
              <a:t>, </a:t>
            </a:r>
            <a:r>
              <a:rPr lang="en-US" sz="1200" dirty="0" err="1" smtClean="0"/>
              <a:t>cálculos</a:t>
            </a:r>
            <a:r>
              <a:rPr lang="en-US" sz="12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Elementos como papeis, calculadora, lápis, cheques...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Elementos como papeis, calculadora, lápis, cheques...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de personagens que lembre uma pequena reunião.</a:t>
            </a:r>
          </a:p>
          <a:p>
            <a:pPr algn="l"/>
            <a:r>
              <a:rPr lang="en-US" sz="1200" dirty="0" smtClean="0"/>
              <a:t>Elementos visuais que remetam a organização e administração.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2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que remeta a custo, dinheiro...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[DROPDOWN]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Indústria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 o custo (gastos) com os materiais envolvidos diretamente na fabricação do produto, como matéria-prima e embalagens. Além dos custos com salários e encargos.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Comércio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 o custo com a aquisição do produto, ou seja, o valor pago para o fornecedor na compra do produto. Lembre-se de considerar o valor do frete de entrega.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 o custo com o material aplicado na execução do serviço.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 smtClean="0"/>
              <a:t>[EFEITO]</a:t>
            </a:r>
          </a:p>
          <a:p>
            <a:pPr marL="0" indent="0">
              <a:buNone/>
            </a:pPr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com elementos como gráficos de contribuição, e personagem..</a:t>
            </a:r>
          </a:p>
          <a:p>
            <a:pPr algn="l"/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o texto do slide a seguir.</a:t>
            </a:r>
            <a:endParaRPr lang="en-US" sz="1200" dirty="0" smtClean="0"/>
          </a:p>
          <a:p>
            <a:pPr algn="l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 smtClean="0"/>
              <a:t>[EFEITO]</a:t>
            </a:r>
          </a:p>
          <a:p>
            <a:pPr marL="0" indent="0">
              <a:buNone/>
            </a:pPr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/>
              <a:t>[DESTAQUE]</a:t>
            </a:r>
            <a:endParaRPr lang="pt-BR" sz="1200" baseline="0" dirty="0" smtClean="0"/>
          </a:p>
          <a:p>
            <a:pPr marL="0" indent="0">
              <a:buNone/>
            </a:pPr>
            <a:r>
              <a:rPr lang="pt-BR" sz="1200" baseline="0" dirty="0" smtClean="0"/>
              <a:t>Além do texto, inserir uma caixa de destaque.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o texto do slide a seguir.</a:t>
            </a:r>
            <a:endParaRPr lang="en-US" sz="1200" dirty="0" smtClean="0"/>
          </a:p>
          <a:p>
            <a:pPr marL="0" indent="0">
              <a:buNone/>
            </a:pP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Replicar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imagem</a:t>
            </a:r>
            <a:r>
              <a:rPr lang="en-US" sz="1200" baseline="0" dirty="0" smtClean="0"/>
              <a:t> slide 18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pessoa</a:t>
            </a:r>
            <a:r>
              <a:rPr lang="en-US" sz="1200" dirty="0" smtClean="0"/>
              <a:t> </a:t>
            </a:r>
            <a:r>
              <a:rPr lang="en-US" sz="1200" dirty="0" err="1" smtClean="0"/>
              <a:t>contente</a:t>
            </a:r>
            <a:r>
              <a:rPr lang="en-US" sz="1200" dirty="0" smtClean="0"/>
              <a:t> </a:t>
            </a:r>
            <a:r>
              <a:rPr lang="en-US" sz="1200" dirty="0" err="1" smtClean="0"/>
              <a:t>fazendo</a:t>
            </a:r>
            <a:r>
              <a:rPr lang="en-US" sz="1200" dirty="0" smtClean="0"/>
              <a:t> </a:t>
            </a:r>
            <a:r>
              <a:rPr lang="en-US" sz="1200" dirty="0" err="1" smtClean="0"/>
              <a:t>planilhas</a:t>
            </a:r>
            <a:r>
              <a:rPr lang="en-US" sz="1200" dirty="0" smtClean="0"/>
              <a:t>, </a:t>
            </a:r>
            <a:r>
              <a:rPr lang="en-US" sz="1200" dirty="0" err="1" smtClean="0"/>
              <a:t>anotações</a:t>
            </a:r>
            <a:r>
              <a:rPr lang="en-US" sz="1200" dirty="0" smtClean="0"/>
              <a:t>. </a:t>
            </a:r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perto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: </a:t>
            </a:r>
            <a:r>
              <a:rPr lang="en-US" sz="1200" dirty="0" err="1" smtClean="0"/>
              <a:t>calculadora</a:t>
            </a:r>
            <a:r>
              <a:rPr lang="en-US" sz="1200" dirty="0" smtClean="0"/>
              <a:t>, </a:t>
            </a:r>
            <a:r>
              <a:rPr lang="en-US" sz="1200" dirty="0" err="1" smtClean="0"/>
              <a:t>lápis</a:t>
            </a:r>
            <a:r>
              <a:rPr lang="en-US" sz="1200" dirty="0" smtClean="0"/>
              <a:t>, </a:t>
            </a:r>
            <a:r>
              <a:rPr lang="en-US" sz="1200" dirty="0" err="1" smtClean="0"/>
              <a:t>contratos</a:t>
            </a:r>
            <a:r>
              <a:rPr lang="en-US" sz="1200" dirty="0" smtClean="0"/>
              <a:t>, </a:t>
            </a:r>
            <a:r>
              <a:rPr lang="en-US" sz="1200" dirty="0" err="1" smtClean="0"/>
              <a:t>cálculos</a:t>
            </a:r>
            <a:r>
              <a:rPr lang="en-US" sz="1200" dirty="0" smtClean="0"/>
              <a:t>…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Ilustração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personagens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lembre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pequena</a:t>
            </a:r>
            <a:r>
              <a:rPr lang="en-US" sz="1200" dirty="0" smtClean="0"/>
              <a:t> </a:t>
            </a:r>
            <a:r>
              <a:rPr lang="en-US" sz="1200" dirty="0" err="1" smtClean="0"/>
              <a:t>reunião</a:t>
            </a:r>
            <a:r>
              <a:rPr lang="en-US" sz="1200" dirty="0" smtClean="0"/>
              <a:t>.</a:t>
            </a:r>
          </a:p>
          <a:p>
            <a:pPr algn="l"/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visuais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remetam</a:t>
            </a:r>
            <a:r>
              <a:rPr lang="en-US" sz="1200" dirty="0" smtClean="0"/>
              <a:t> a </a:t>
            </a:r>
            <a:r>
              <a:rPr lang="en-US" sz="1200" dirty="0" err="1" smtClean="0"/>
              <a:t>organização</a:t>
            </a:r>
            <a:r>
              <a:rPr lang="en-US" sz="1200" dirty="0" smtClean="0"/>
              <a:t> e </a:t>
            </a:r>
            <a:r>
              <a:rPr lang="en-US" sz="1200" dirty="0" err="1" smtClean="0"/>
              <a:t>administração</a:t>
            </a:r>
            <a:r>
              <a:rPr lang="en-US" sz="12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Repetir</a:t>
            </a:r>
            <a:r>
              <a:rPr lang="en-US" sz="1200" dirty="0" smtClean="0"/>
              <a:t> </a:t>
            </a:r>
            <a:r>
              <a:rPr lang="en-US" sz="1200" dirty="0" err="1" smtClean="0"/>
              <a:t>ilustração</a:t>
            </a:r>
            <a:r>
              <a:rPr lang="en-US" sz="1200" dirty="0" smtClean="0"/>
              <a:t> </a:t>
            </a:r>
            <a:r>
              <a:rPr lang="en-US" sz="1200" dirty="0" err="1" smtClean="0"/>
              <a:t>usada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miniatura</a:t>
            </a:r>
            <a:r>
              <a:rPr lang="en-US" sz="1200" baseline="0" dirty="0" smtClean="0"/>
              <a:t> no </a:t>
            </a:r>
            <a:r>
              <a:rPr lang="en-US" sz="1200" baseline="0" dirty="0" err="1" smtClean="0"/>
              <a:t>carrossel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algn="l"/>
            <a:r>
              <a:rPr lang="en-US" sz="1200" dirty="0" err="1" smtClean="0"/>
              <a:t>Ilustração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personagens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lembre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pequena</a:t>
            </a:r>
            <a:r>
              <a:rPr lang="en-US" sz="1200" dirty="0" smtClean="0"/>
              <a:t> </a:t>
            </a:r>
            <a:r>
              <a:rPr lang="en-US" sz="1200" dirty="0" err="1" smtClean="0"/>
              <a:t>reunião</a:t>
            </a:r>
            <a:r>
              <a:rPr lang="en-US" sz="1200" dirty="0" smtClean="0"/>
              <a:t>.</a:t>
            </a:r>
          </a:p>
          <a:p>
            <a:pPr algn="l"/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err="1" smtClean="0"/>
              <a:t>visuais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remetam</a:t>
            </a:r>
            <a:r>
              <a:rPr lang="en-US" sz="1200" dirty="0" smtClean="0"/>
              <a:t> a </a:t>
            </a:r>
            <a:r>
              <a:rPr lang="en-US" sz="1200" dirty="0" err="1" smtClean="0"/>
              <a:t>organização</a:t>
            </a:r>
            <a:r>
              <a:rPr lang="en-US" sz="1200" dirty="0" smtClean="0"/>
              <a:t> e </a:t>
            </a:r>
            <a:r>
              <a:rPr lang="en-US" sz="1200" dirty="0" err="1" smtClean="0"/>
              <a:t>administração</a:t>
            </a:r>
            <a:r>
              <a:rPr lang="en-US" sz="12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que remeta a </a:t>
            </a:r>
            <a:r>
              <a:rPr lang="en-US" sz="1200" dirty="0" err="1" smtClean="0"/>
              <a:t>pagamento</a:t>
            </a:r>
            <a:r>
              <a:rPr lang="en-US" sz="1200" dirty="0" smtClean="0"/>
              <a:t>/</a:t>
            </a:r>
            <a:r>
              <a:rPr lang="en-US" sz="1200" dirty="0" err="1" smtClean="0"/>
              <a:t>recebimento</a:t>
            </a:r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  <a:p>
            <a:pPr algn="l"/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Ilustração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remeta</a:t>
            </a:r>
            <a:r>
              <a:rPr lang="en-US" sz="1200" dirty="0" smtClean="0"/>
              <a:t> a </a:t>
            </a:r>
            <a:r>
              <a:rPr lang="en-US" sz="1200" dirty="0" err="1" smtClean="0"/>
              <a:t>pagamento</a:t>
            </a:r>
            <a:r>
              <a:rPr lang="en-US" sz="1200" dirty="0" smtClean="0"/>
              <a:t>/</a:t>
            </a:r>
            <a:r>
              <a:rPr lang="en-US" sz="1200" dirty="0" err="1" smtClean="0"/>
              <a:t>recebimento</a:t>
            </a:r>
            <a:endParaRPr lang="en-US" sz="1200" dirty="0" smtClean="0"/>
          </a:p>
          <a:p>
            <a:endParaRPr lang="pt-BR" sz="1200" dirty="0" smtClean="0"/>
          </a:p>
          <a:p>
            <a:pPr algn="l"/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tabela do slide a seguir.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17,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17,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5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82"/>
            <a:ext cx="7848600" cy="1927225"/>
          </a:xfrm>
        </p:spPr>
        <p:txBody>
          <a:bodyPr/>
          <a:lstStyle/>
          <a:p>
            <a:r>
              <a:rPr lang="en-US" sz="3600" dirty="0" err="1" smtClean="0"/>
              <a:t>Trilhas</a:t>
            </a:r>
            <a:r>
              <a:rPr lang="en-US" sz="3600" dirty="0" smtClean="0"/>
              <a:t> de </a:t>
            </a:r>
            <a:r>
              <a:rPr lang="en-US" sz="3600" dirty="0" err="1" smtClean="0"/>
              <a:t>autoatendimento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30966"/>
            <a:ext cx="6400800" cy="967860"/>
          </a:xfrm>
        </p:spPr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Microempreendedor individual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70841"/>
              </p:ext>
            </p:extLst>
          </p:nvPr>
        </p:nvGraphicFramePr>
        <p:xfrm>
          <a:off x="685800" y="3572466"/>
          <a:ext cx="820453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13"/>
                <a:gridCol w="4072437"/>
                <a:gridCol w="3078486"/>
              </a:tblGrid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Análise de viabilidade do negócio 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Biblioteca</a:t>
                      </a:r>
                      <a:endParaRPr lang="en-US" b="0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Formalização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Escritório de contabilidade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Trilha 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Organização e administração 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Centro empresarial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Marketing e vendas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Shopping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Acesso ao crédito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Banco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2. </a:t>
            </a:r>
            <a:r>
              <a:rPr lang="pt-BR" sz="2400" b="1" dirty="0" smtClean="0"/>
              <a:t>Meus recebimentos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798571"/>
            <a:ext cx="8309610" cy="296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 controle </a:t>
            </a:r>
            <a:r>
              <a:rPr lang="pt-BR" sz="1600" b="1" dirty="0"/>
              <a:t>meus </a:t>
            </a:r>
            <a:r>
              <a:rPr lang="pt-BR" sz="1600" b="1" dirty="0" smtClean="0"/>
              <a:t>recebimentos </a:t>
            </a:r>
            <a:r>
              <a:rPr lang="pt-BR" sz="1600" dirty="0" smtClean="0"/>
              <a:t>é </a:t>
            </a:r>
            <a:r>
              <a:rPr lang="pt-BR" sz="1600" dirty="0"/>
              <a:t>o controle mensal de recebimentos de clientes. Com ele, é </a:t>
            </a:r>
            <a:r>
              <a:rPr lang="pt-BR" sz="1600" dirty="0" smtClean="0"/>
              <a:t>possível </a:t>
            </a:r>
            <a:r>
              <a:rPr lang="pt-BR" sz="1600" dirty="0"/>
              <a:t>saber quanto se tem a receber mensalmente para cobrir os compromissos financeiros </a:t>
            </a:r>
            <a:r>
              <a:rPr lang="pt-BR" sz="1600" dirty="0" smtClean="0"/>
              <a:t>assumidos.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Clicando no ícone abaixo você poderá visualizar o modelo a utilizar para </a:t>
            </a:r>
            <a:r>
              <a:rPr lang="pt-BR" sz="1600" dirty="0"/>
              <a:t>o controle dos seus recebimentos, que são as suas </a:t>
            </a:r>
            <a:r>
              <a:rPr lang="pt-BR" sz="1600" dirty="0" smtClean="0"/>
              <a:t>contas </a:t>
            </a:r>
            <a:r>
              <a:rPr lang="pt-BR" sz="1600" dirty="0"/>
              <a:t>a </a:t>
            </a:r>
            <a:r>
              <a:rPr lang="pt-BR" sz="1600" dirty="0" smtClean="0"/>
              <a:t>receber: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i="1" dirty="0" smtClean="0"/>
              <a:t> 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</p:txBody>
      </p:sp>
      <p:pic>
        <p:nvPicPr>
          <p:cNvPr id="10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9" y="5758414"/>
            <a:ext cx="664845" cy="65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50" y="1524000"/>
            <a:ext cx="289509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" y="948690"/>
            <a:ext cx="8545665" cy="49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3. </a:t>
            </a:r>
            <a:r>
              <a:rPr lang="pt-BR" sz="2400" b="1" dirty="0" smtClean="0"/>
              <a:t>Minhas vendas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3798571"/>
            <a:ext cx="8422105" cy="296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Outro controle importantíssimo para seu negócio é o </a:t>
            </a:r>
            <a:r>
              <a:rPr lang="pt-BR" sz="1600" b="1" dirty="0"/>
              <a:t>controle diário de vendas</a:t>
            </a:r>
            <a:r>
              <a:rPr lang="pt-BR" sz="1600" dirty="0"/>
              <a:t>. Ele serve </a:t>
            </a:r>
            <a:r>
              <a:rPr lang="pt-BR" sz="1600" dirty="0" smtClean="0"/>
              <a:t>para </a:t>
            </a:r>
            <a:r>
              <a:rPr lang="pt-BR" sz="1600" dirty="0"/>
              <a:t>acompanhar as vendas diárias e o total das vendas acumuladas durante o mês, </a:t>
            </a:r>
            <a:r>
              <a:rPr lang="pt-BR" sz="1600" dirty="0" smtClean="0"/>
              <a:t>possibilitando </a:t>
            </a:r>
            <a:r>
              <a:rPr lang="pt-BR" sz="1600" dirty="0"/>
              <a:t>a tomada de decisões diárias para alcançar as metas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Para acessar o modelo que você </a:t>
            </a:r>
            <a:r>
              <a:rPr lang="pt-BR" sz="1600" dirty="0"/>
              <a:t>pode usar para o controle de suas </a:t>
            </a:r>
            <a:r>
              <a:rPr lang="pt-BR" sz="1600" dirty="0" smtClean="0"/>
              <a:t>vendas, clique abaixo:</a:t>
            </a:r>
            <a:endParaRPr lang="pt-BR" sz="1600" dirty="0"/>
          </a:p>
          <a:p>
            <a:pPr marL="0" indent="0">
              <a:buNone/>
            </a:pPr>
            <a:r>
              <a:rPr lang="pt-BR" sz="1600" i="1" dirty="0" smtClean="0"/>
              <a:t> 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5722319"/>
            <a:ext cx="664845" cy="65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53" y="1348740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0" y="1577340"/>
            <a:ext cx="8964020" cy="38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4</a:t>
            </a:r>
            <a:r>
              <a:rPr lang="pt-BR" sz="2400" b="1" dirty="0" smtClean="0"/>
              <a:t>. Controle de caixa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798571"/>
            <a:ext cx="8309610" cy="296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 controle de caixa serve para registrar todas as </a:t>
            </a:r>
            <a:r>
              <a:rPr lang="pt-BR" sz="1600" b="1" dirty="0"/>
              <a:t>entradas e saídas de dinheiro</a:t>
            </a:r>
            <a:r>
              <a:rPr lang="pt-BR" sz="1600" dirty="0"/>
              <a:t>, e demonstrar </a:t>
            </a:r>
            <a:r>
              <a:rPr lang="pt-BR" sz="1600" dirty="0" smtClean="0"/>
              <a:t>o </a:t>
            </a:r>
            <a:r>
              <a:rPr lang="pt-BR" sz="1600" dirty="0"/>
              <a:t>saldo existente no caixa. Se você preencher uma folha para cada dia, ao final do mês você </a:t>
            </a:r>
            <a:r>
              <a:rPr lang="pt-BR" sz="1600" dirty="0" smtClean="0"/>
              <a:t>terá </a:t>
            </a:r>
            <a:r>
              <a:rPr lang="pt-BR" sz="1600" dirty="0"/>
              <a:t>toda a movimentação de entrada e saída de dinheiro. Faça um teste e comprove</a:t>
            </a:r>
            <a:r>
              <a:rPr lang="pt-BR" sz="1600" dirty="0" smtClean="0"/>
              <a:t>!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Clique e veja </a:t>
            </a:r>
            <a:r>
              <a:rPr lang="pt-BR" sz="1600" dirty="0"/>
              <a:t>um </a:t>
            </a:r>
            <a:r>
              <a:rPr lang="pt-BR" sz="1600" dirty="0" smtClean="0"/>
              <a:t>exemplo:</a:t>
            </a:r>
          </a:p>
          <a:p>
            <a:pPr marL="0" indent="0">
              <a:buNone/>
            </a:pPr>
            <a:endParaRPr lang="pt-BR" sz="1600" i="1" dirty="0"/>
          </a:p>
          <a:p>
            <a:pPr marL="0" indent="0">
              <a:buNone/>
            </a:pPr>
            <a:endParaRPr lang="pt-BR" sz="1600" i="1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</p:txBody>
      </p:sp>
      <p:pic>
        <p:nvPicPr>
          <p:cNvPr id="8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5662161"/>
            <a:ext cx="664845" cy="65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4" y="1377502"/>
            <a:ext cx="1627472" cy="21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226028"/>
            <a:ext cx="8005763" cy="45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5. Controle de caixa futuro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798571"/>
            <a:ext cx="8309610" cy="296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Agora, </a:t>
            </a:r>
            <a:r>
              <a:rPr lang="pt-BR" sz="1600" dirty="0" smtClean="0"/>
              <a:t>você conhecerá </a:t>
            </a:r>
            <a:r>
              <a:rPr lang="pt-BR" sz="1600" dirty="0"/>
              <a:t>o </a:t>
            </a:r>
            <a:r>
              <a:rPr lang="pt-BR" sz="1600" b="1" dirty="0"/>
              <a:t>controle de caixa futuro</a:t>
            </a:r>
            <a:r>
              <a:rPr lang="pt-BR" sz="1600" dirty="0"/>
              <a:t>. Este controle é semelhante ao </a:t>
            </a:r>
            <a:r>
              <a:rPr lang="pt-BR" sz="1600" dirty="0" smtClean="0"/>
              <a:t>controle de </a:t>
            </a:r>
            <a:r>
              <a:rPr lang="pt-BR" sz="1600" dirty="0"/>
              <a:t>caixa já informado, porém, irá juntar as informações do seu controle de pagamentos e do </a:t>
            </a:r>
            <a:r>
              <a:rPr lang="pt-BR" sz="1600" dirty="0" smtClean="0"/>
              <a:t>controle </a:t>
            </a:r>
            <a:r>
              <a:rPr lang="pt-BR" sz="1600" dirty="0"/>
              <a:t>de recebimentos (a pagar X a receber</a:t>
            </a:r>
            <a:r>
              <a:rPr lang="pt-BR" sz="1600" dirty="0" smtClean="0"/>
              <a:t>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Assim</a:t>
            </a:r>
            <a:r>
              <a:rPr lang="pt-BR" sz="1600" dirty="0"/>
              <a:t>, pode-se prever como ficará o saldo no </a:t>
            </a:r>
            <a:r>
              <a:rPr lang="pt-BR" sz="1600" dirty="0" smtClean="0"/>
              <a:t>próximo </a:t>
            </a:r>
            <a:r>
              <a:rPr lang="pt-BR" sz="1600" dirty="0"/>
              <a:t>mês ou dos próximos meses. Isso permitirá uma programação financeira ao longo dos </a:t>
            </a:r>
            <a:r>
              <a:rPr lang="pt-BR" sz="1600" dirty="0" smtClean="0"/>
              <a:t>meses</a:t>
            </a:r>
            <a:r>
              <a:rPr lang="pt-BR" sz="1600" dirty="0"/>
              <a:t>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Confira a seguir </a:t>
            </a:r>
            <a:r>
              <a:rPr lang="pt-BR" sz="1600" dirty="0" smtClean="0"/>
              <a:t>o </a:t>
            </a:r>
            <a:r>
              <a:rPr lang="pt-BR" sz="1600" dirty="0"/>
              <a:t>modelo a </a:t>
            </a:r>
            <a:r>
              <a:rPr lang="pt-BR" sz="1600" dirty="0" smtClean="0"/>
              <a:t>utilizar. Clique abaixo:</a:t>
            </a:r>
            <a:endParaRPr lang="pt-BR" sz="1600" dirty="0"/>
          </a:p>
        </p:txBody>
      </p:sp>
      <p:pic>
        <p:nvPicPr>
          <p:cNvPr id="8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7" y="6107431"/>
            <a:ext cx="664845" cy="65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4" y="1377502"/>
            <a:ext cx="1627472" cy="21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2" y="512110"/>
            <a:ext cx="6935336" cy="610586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09410" y="3703320"/>
            <a:ext cx="111442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9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45720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Chegamos </a:t>
            </a:r>
            <a:r>
              <a:rPr lang="pt-BR" sz="1600" dirty="0"/>
              <a:t>ao final da parada </a:t>
            </a:r>
            <a:r>
              <a:rPr lang="pt-BR" sz="1600" b="1" dirty="0" smtClean="0"/>
              <a:t>Principais controles administrativos e financeiros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Você compreendeu </a:t>
            </a:r>
            <a:r>
              <a:rPr lang="pt-BR" sz="1600" dirty="0" smtClean="0"/>
              <a:t>a </a:t>
            </a:r>
            <a:r>
              <a:rPr lang="pt-BR" sz="1600" dirty="0"/>
              <a:t>importância dos cuidados a serem tomados em relação </a:t>
            </a:r>
            <a:r>
              <a:rPr lang="pt-BR" sz="1600" dirty="0" smtClean="0"/>
              <a:t>a </a:t>
            </a:r>
            <a:r>
              <a:rPr lang="pt-BR" sz="1600" dirty="0"/>
              <a:t>organização necessária para que você gerencie </a:t>
            </a:r>
            <a:r>
              <a:rPr lang="pt-BR" sz="1600" dirty="0" smtClean="0"/>
              <a:t>o </a:t>
            </a:r>
            <a:r>
              <a:rPr lang="pt-BR" sz="1600" dirty="0"/>
              <a:t>seu negócio.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Agora</a:t>
            </a:r>
            <a:r>
              <a:rPr lang="pt-BR" sz="1600" dirty="0"/>
              <a:t>, </a:t>
            </a:r>
            <a:r>
              <a:rPr lang="pt-BR" sz="1600" dirty="0" smtClean="0"/>
              <a:t>coloque em prática os modelos apresentados e torne seu negócio cada vez melhor. Sucesso!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46" y="2174557"/>
            <a:ext cx="304990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2</a:t>
            </a:r>
            <a:r>
              <a:rPr lang="pt-BR" sz="2700" dirty="0" smtClean="0"/>
              <a:t>:</a:t>
            </a:r>
            <a:br>
              <a:rPr lang="pt-BR" sz="2700" dirty="0" smtClean="0"/>
            </a:br>
            <a:r>
              <a:rPr lang="pt-BR" sz="2800" dirty="0" smtClean="0"/>
              <a:t>FORMAÇÃO DO PREÇO DE VENDA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40" y="3978972"/>
            <a:ext cx="1715530" cy="22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Trilha 3: ORGANIZAÇÃO E ADMINISTRAÇÃO</a:t>
            </a:r>
            <a:r>
              <a:rPr lang="pt-BR" sz="3200" dirty="0" smtClean="0">
                <a:solidFill>
                  <a:srgbClr val="1F497D"/>
                </a:solidFill>
              </a:rPr>
              <a:t> 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027276" cy="1752600"/>
          </a:xfrm>
        </p:spPr>
        <p:txBody>
          <a:bodyPr/>
          <a:lstStyle/>
          <a:p>
            <a:r>
              <a:rPr lang="pt-BR" b="1" dirty="0" smtClean="0"/>
              <a:t>Paradas:</a:t>
            </a:r>
          </a:p>
          <a:p>
            <a:r>
              <a:rPr lang="pt-BR" dirty="0"/>
              <a:t>1. </a:t>
            </a:r>
            <a:r>
              <a:rPr lang="pt-BR" dirty="0" smtClean="0"/>
              <a:t>Principais controles administrativos e financeiros</a:t>
            </a:r>
            <a:endParaRPr lang="pt-BR" dirty="0"/>
          </a:p>
          <a:p>
            <a:r>
              <a:rPr lang="pt-BR" dirty="0"/>
              <a:t>2. </a:t>
            </a:r>
            <a:r>
              <a:rPr lang="pt-BR" dirty="0" smtClean="0"/>
              <a:t>Formação do preço de venda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998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Formação de preço e venda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6047"/>
            <a:ext cx="7742892" cy="335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Formação de preço e venda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</a:t>
            </a:r>
            <a:r>
              <a:rPr lang="pt-BR" sz="1600" dirty="0" smtClean="0"/>
              <a:t>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conhecerá os conceitos de custos e margem de contribuição;</a:t>
            </a:r>
          </a:p>
          <a:p>
            <a:r>
              <a:rPr lang="pt-BR" sz="1600" dirty="0" smtClean="0"/>
              <a:t>saberá como determinar o preço de venda de um produto.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</a:t>
            </a:r>
            <a:r>
              <a:rPr lang="pt-BR" sz="1600" dirty="0"/>
              <a:t>informações trazidas </a:t>
            </a:r>
            <a:r>
              <a:rPr lang="pt-BR" sz="1600" dirty="0" smtClean="0"/>
              <a:t>nas próximas </a:t>
            </a:r>
            <a:r>
              <a:rPr lang="pt-BR" sz="1600" dirty="0"/>
              <a:t>telas!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70" y="902140"/>
            <a:ext cx="1715530" cy="22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Preço de venda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6" y="1939955"/>
            <a:ext cx="8119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determinar o preço </a:t>
            </a:r>
            <a:r>
              <a:rPr lang="pt-BR" sz="1600" dirty="0" smtClean="0"/>
              <a:t>de </a:t>
            </a:r>
            <a:r>
              <a:rPr lang="pt-BR" sz="1600" dirty="0"/>
              <a:t>venda de um produto, existem </a:t>
            </a:r>
            <a:r>
              <a:rPr lang="pt-BR" sz="1600" dirty="0" smtClean="0"/>
              <a:t>diversos métodos. Nesta parada será explicado </a:t>
            </a:r>
            <a:r>
              <a:rPr lang="pt-BR" sz="1600" dirty="0"/>
              <a:t>um </a:t>
            </a:r>
            <a:r>
              <a:rPr lang="pt-BR" sz="1600" dirty="0" smtClean="0"/>
              <a:t>método prático </a:t>
            </a:r>
            <a:r>
              <a:rPr lang="pt-BR" sz="1600" dirty="0"/>
              <a:t>e simples para a realidade do seu negócio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567637" y="2926597"/>
            <a:ext cx="81191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Antes de pensar em formular o preço de venda, é preciso identificar seus custos. Assim, é </a:t>
            </a:r>
            <a:r>
              <a:rPr lang="pt-BR" sz="1600" dirty="0" smtClean="0"/>
              <a:t>preciso </a:t>
            </a:r>
            <a:r>
              <a:rPr lang="pt-BR" sz="1600" dirty="0"/>
              <a:t>obter três informações</a:t>
            </a:r>
            <a:r>
              <a:rPr lang="pt-BR" sz="1600" dirty="0" smtClean="0"/>
              <a:t>: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u="sng" dirty="0">
                <a:solidFill>
                  <a:srgbClr val="FF0000"/>
                </a:solidFill>
              </a:rPr>
              <a:t>1. custo do produto;</a:t>
            </a:r>
          </a:p>
          <a:p>
            <a:r>
              <a:rPr lang="pt-BR" sz="1600" u="sng" dirty="0">
                <a:solidFill>
                  <a:srgbClr val="FF0000"/>
                </a:solidFill>
              </a:rPr>
              <a:t>2. custos variáveis;</a:t>
            </a:r>
          </a:p>
          <a:p>
            <a:r>
              <a:rPr lang="pt-BR" sz="1600" u="sng" dirty="0">
                <a:solidFill>
                  <a:srgbClr val="FF0000"/>
                </a:solidFill>
              </a:rPr>
              <a:t>3. margem de contribuição ou margem de lucro desejada</a:t>
            </a:r>
            <a:r>
              <a:rPr lang="pt-BR" sz="1600" u="sng" dirty="0" smtClean="0">
                <a:solidFill>
                  <a:srgbClr val="FF0000"/>
                </a:solidFill>
              </a:rPr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Depois de encontradas estas informações, </a:t>
            </a:r>
            <a:r>
              <a:rPr lang="pt-BR" sz="1600" dirty="0" smtClean="0"/>
              <a:t>será aplicada uma </a:t>
            </a:r>
            <a:r>
              <a:rPr lang="pt-BR" sz="1600" dirty="0"/>
              <a:t>fórmula para definir o preço de </a:t>
            </a:r>
            <a:r>
              <a:rPr lang="pt-BR" sz="1600" dirty="0" smtClean="0"/>
              <a:t>venda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12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1. Custo do produto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57200" y="399947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custo do produto será diferente para uma indústria, um comércio ou uma empresa prestadora de </a:t>
            </a:r>
            <a:r>
              <a:rPr lang="pt-BR" sz="1600" dirty="0" smtClean="0"/>
              <a:t>serviço</a:t>
            </a:r>
            <a:r>
              <a:rPr lang="pt-BR" sz="1600" dirty="0"/>
              <a:t>. Sendo assim, você irá considerar como custo do produto o seguinte</a:t>
            </a:r>
            <a:r>
              <a:rPr lang="pt-BR" sz="1600" dirty="0" smtClean="0"/>
              <a:t>:</a:t>
            </a:r>
          </a:p>
          <a:p>
            <a:endParaRPr lang="pt-B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Indústria;</a:t>
            </a:r>
          </a:p>
          <a:p>
            <a:endParaRPr lang="pt-BR" sz="1600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Comércio;</a:t>
            </a:r>
          </a:p>
          <a:p>
            <a:endParaRPr lang="pt-BR" sz="1600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Serviço.</a:t>
            </a:r>
            <a:endParaRPr lang="pt-BR" sz="1600" u="sng" dirty="0">
              <a:solidFill>
                <a:srgbClr val="FF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06" y="1674983"/>
            <a:ext cx="2033588" cy="1959863"/>
          </a:xfrm>
          <a:prstGeom prst="rect">
            <a:avLst/>
          </a:prstGeom>
        </p:spPr>
      </p:pic>
      <p:pic>
        <p:nvPicPr>
          <p:cNvPr id="9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38" y="4965293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38" y="5504569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Macintosh HD:Users:bruna.ferencz:Desktop:Captura de Tela 2013-08-15 às 10.42.37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38" y="5996782"/>
            <a:ext cx="350837" cy="33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94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64952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2</a:t>
            </a:r>
            <a:r>
              <a:rPr lang="pt-BR" sz="2400" b="1" dirty="0" smtClean="0"/>
              <a:t>. Custos variáveis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560070" y="1367584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São aqueles gastos que </a:t>
            </a:r>
            <a:r>
              <a:rPr lang="pt-BR" sz="1600" b="1" dirty="0"/>
              <a:t>variam </a:t>
            </a:r>
            <a:r>
              <a:rPr lang="pt-BR" sz="1600" b="1" dirty="0" smtClean="0"/>
              <a:t>proporcionalmente </a:t>
            </a:r>
            <a:r>
              <a:rPr lang="pt-BR" sz="1600" dirty="0" smtClean="0"/>
              <a:t>ao </a:t>
            </a:r>
            <a:r>
              <a:rPr lang="pt-BR" sz="1600" dirty="0"/>
              <a:t>volume de vendas da empresa, isto é, </a:t>
            </a:r>
            <a:r>
              <a:rPr lang="pt-BR" sz="1600" dirty="0" smtClean="0"/>
              <a:t>quando </a:t>
            </a:r>
            <a:r>
              <a:rPr lang="pt-BR" sz="1600" dirty="0"/>
              <a:t>aumentam as vendas, aumentam os custos variáveis na mesma proporção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O </a:t>
            </a:r>
            <a:r>
              <a:rPr lang="pt-BR" sz="1600" b="1" dirty="0"/>
              <a:t>valor de </a:t>
            </a:r>
            <a:r>
              <a:rPr lang="pt-BR" sz="1600" b="1" dirty="0" smtClean="0"/>
              <a:t>comissão </a:t>
            </a:r>
            <a:r>
              <a:rPr lang="pt-BR" sz="1600" dirty="0" smtClean="0"/>
              <a:t>a </a:t>
            </a:r>
            <a:r>
              <a:rPr lang="pt-BR" sz="1600" dirty="0"/>
              <a:t>ser pago está diretamente ligado ao volume de vendas, ou seja, se </a:t>
            </a:r>
            <a:r>
              <a:rPr lang="pt-BR" sz="1600" dirty="0" smtClean="0"/>
              <a:t>vendermos </a:t>
            </a:r>
            <a:r>
              <a:rPr lang="pt-BR" sz="1600" dirty="0"/>
              <a:t>10% a mais, o valor da comissão também aumentará 10</a:t>
            </a:r>
            <a:r>
              <a:rPr lang="pt-BR" sz="1600" dirty="0" smtClean="0"/>
              <a:t>%.</a:t>
            </a:r>
          </a:p>
          <a:p>
            <a:endParaRPr lang="pt-BR" sz="1600" dirty="0"/>
          </a:p>
          <a:p>
            <a:r>
              <a:rPr lang="pt-BR" sz="1600" dirty="0"/>
              <a:t>Outros exemplos de custos variáveis são o </a:t>
            </a:r>
            <a:r>
              <a:rPr lang="pt-BR" sz="1600" b="1" dirty="0" smtClean="0"/>
              <a:t>frete</a:t>
            </a:r>
            <a:r>
              <a:rPr lang="pt-BR" sz="1600" dirty="0" smtClean="0"/>
              <a:t> de </a:t>
            </a:r>
            <a:r>
              <a:rPr lang="pt-BR" sz="1600" dirty="0"/>
              <a:t>entrega e o percentual pago para </a:t>
            </a:r>
            <a:r>
              <a:rPr lang="pt-BR" sz="1600" dirty="0" smtClean="0"/>
              <a:t>administradora </a:t>
            </a:r>
            <a:r>
              <a:rPr lang="pt-BR" sz="1600" dirty="0"/>
              <a:t>do </a:t>
            </a:r>
            <a:r>
              <a:rPr lang="pt-BR" sz="1600" b="1" dirty="0"/>
              <a:t>cartão de </a:t>
            </a:r>
            <a:r>
              <a:rPr lang="pt-BR" sz="1600" b="1" dirty="0" smtClean="0"/>
              <a:t>crédito </a:t>
            </a:r>
            <a:r>
              <a:rPr lang="pt-BR" sz="1600" dirty="0" smtClean="0"/>
              <a:t>nas </a:t>
            </a:r>
            <a:r>
              <a:rPr lang="pt-BR" sz="1600" dirty="0"/>
              <a:t>vendas efetuadas com cartão.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070" y="3804886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Desta forma, </a:t>
            </a:r>
            <a:r>
              <a:rPr lang="pt-BR" sz="1600" dirty="0" smtClean="0"/>
              <a:t>considere </a:t>
            </a:r>
            <a:r>
              <a:rPr lang="pt-BR" sz="1600" dirty="0"/>
              <a:t>como exemplo que os seus custos variáveis serão os seguintes: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0080" y="436679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u="sng" dirty="0" smtClean="0">
                <a:solidFill>
                  <a:srgbClr val="FF0000"/>
                </a:solidFill>
              </a:rPr>
              <a:t>Comissão </a:t>
            </a:r>
            <a:r>
              <a:rPr lang="pt-BR" sz="1600" dirty="0" smtClean="0">
                <a:solidFill>
                  <a:srgbClr val="FF0000"/>
                </a:solidFill>
              </a:rPr>
              <a:t>                5%</a:t>
            </a:r>
            <a:endParaRPr lang="pt-BR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>
                <a:solidFill>
                  <a:srgbClr val="FF0000"/>
                </a:solidFill>
              </a:rPr>
              <a:t>Frete de </a:t>
            </a:r>
            <a:r>
              <a:rPr lang="pt-BR" sz="1600" u="sng" dirty="0" smtClean="0">
                <a:solidFill>
                  <a:srgbClr val="FF0000"/>
                </a:solidFill>
              </a:rPr>
              <a:t>entrega</a:t>
            </a:r>
            <a:r>
              <a:rPr lang="pt-BR" sz="1600" dirty="0" smtClean="0">
                <a:solidFill>
                  <a:srgbClr val="FF0000"/>
                </a:solidFill>
              </a:rPr>
              <a:t>      3%</a:t>
            </a:r>
            <a:endParaRPr lang="pt-BR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u="sng" dirty="0">
                <a:solidFill>
                  <a:srgbClr val="FF0000"/>
                </a:solidFill>
              </a:rPr>
              <a:t>Cartão de </a:t>
            </a:r>
            <a:r>
              <a:rPr lang="pt-BR" sz="1600" u="sng" dirty="0" smtClean="0">
                <a:solidFill>
                  <a:srgbClr val="FF0000"/>
                </a:solidFill>
              </a:rPr>
              <a:t>crédito</a:t>
            </a:r>
            <a:r>
              <a:rPr lang="pt-BR" sz="1600" dirty="0" smtClean="0">
                <a:solidFill>
                  <a:srgbClr val="FF0000"/>
                </a:solidFill>
              </a:rPr>
              <a:t>     4%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60070" y="5439690"/>
            <a:ext cx="812673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Total dos custos variáveis, portanto, é </a:t>
            </a:r>
            <a:r>
              <a:rPr lang="pt-BR" sz="1600" b="1" dirty="0"/>
              <a:t>12</a:t>
            </a:r>
            <a:r>
              <a:rPr lang="pt-BR" sz="1600" b="1" dirty="0" smtClean="0"/>
              <a:t>%.</a:t>
            </a:r>
          </a:p>
          <a:p>
            <a:endParaRPr lang="pt-BR" sz="1600" b="1" dirty="0"/>
          </a:p>
          <a:p>
            <a:pPr algn="ctr"/>
            <a:endParaRPr lang="pt-BR" b="1" i="1" dirty="0" smtClean="0"/>
          </a:p>
          <a:p>
            <a:pPr algn="ctr"/>
            <a:r>
              <a:rPr lang="pt-BR" b="1" i="1" dirty="0" smtClean="0"/>
              <a:t>Importante</a:t>
            </a:r>
            <a:r>
              <a:rPr lang="pt-BR" b="1" i="1" dirty="0"/>
              <a:t>! O custo do produto também é um custo variável.</a:t>
            </a:r>
          </a:p>
        </p:txBody>
      </p:sp>
    </p:spTree>
    <p:extLst>
      <p:ext uri="{BB962C8B-B14F-4D97-AF65-F5344CB8AC3E}">
        <p14:creationId xmlns:p14="http://schemas.microsoft.com/office/powerpoint/2010/main" val="224137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64952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3. Margem de contribuição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560070" y="3172321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margem de contribuição, também chamada de </a:t>
            </a:r>
            <a:r>
              <a:rPr lang="pt-BR" sz="1600" b="1" dirty="0"/>
              <a:t>margem de lucro ideal</a:t>
            </a:r>
            <a:r>
              <a:rPr lang="pt-BR" sz="1600" dirty="0"/>
              <a:t>, é aquela que paga </a:t>
            </a:r>
            <a:r>
              <a:rPr lang="pt-BR" sz="1600" dirty="0" smtClean="0"/>
              <a:t>os </a:t>
            </a:r>
            <a:r>
              <a:rPr lang="pt-BR" sz="1600" dirty="0"/>
              <a:t>custos fixos e ainda gera o lucro desejado para a </a:t>
            </a:r>
            <a:r>
              <a:rPr lang="pt-BR" sz="1600" dirty="0" smtClean="0"/>
              <a:t>empresa.</a:t>
            </a:r>
          </a:p>
          <a:p>
            <a:endParaRPr lang="pt-BR" sz="1600" dirty="0"/>
          </a:p>
          <a:p>
            <a:r>
              <a:rPr lang="pt-BR" sz="1600" dirty="0" smtClean="0"/>
              <a:t>Neste </a:t>
            </a:r>
            <a:r>
              <a:rPr lang="pt-BR" sz="1600" dirty="0"/>
              <a:t>caso, </a:t>
            </a:r>
            <a:r>
              <a:rPr lang="pt-BR" sz="1600" dirty="0" smtClean="0"/>
              <a:t>você precisará saber </a:t>
            </a:r>
            <a:r>
              <a:rPr lang="pt-BR" sz="1600" dirty="0"/>
              <a:t>qual o lucro que o MEI pretende obter e quanto representam os seus custos fixos em </a:t>
            </a:r>
            <a:r>
              <a:rPr lang="pt-BR" sz="1600" dirty="0" smtClean="0"/>
              <a:t>relação </a:t>
            </a:r>
            <a:r>
              <a:rPr lang="pt-BR" sz="1600" dirty="0"/>
              <a:t>às suas vendas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Vale lembrar que custos fixos são os gastos que não variam conforme o aumento das vendas, </a:t>
            </a:r>
            <a:r>
              <a:rPr lang="pt-BR" sz="1600" dirty="0" smtClean="0"/>
              <a:t>permanecendo constantes.</a:t>
            </a:r>
          </a:p>
          <a:p>
            <a:endParaRPr lang="pt-BR" sz="1600" dirty="0"/>
          </a:p>
          <a:p>
            <a:r>
              <a:rPr lang="pt-BR" sz="1600" dirty="0"/>
              <a:t>Clique </a:t>
            </a:r>
            <a:r>
              <a:rPr lang="pt-BR" sz="1600" dirty="0" smtClean="0"/>
              <a:t>abaixo e </a:t>
            </a:r>
            <a:r>
              <a:rPr lang="pt-BR" sz="1600" dirty="0"/>
              <a:t>veja um exemplo</a:t>
            </a:r>
            <a:r>
              <a:rPr lang="pt-BR" sz="1600" dirty="0" smtClean="0"/>
              <a:t>: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70" y="1355552"/>
            <a:ext cx="1524000" cy="1524000"/>
          </a:xfrm>
          <a:prstGeom prst="rect">
            <a:avLst/>
          </a:prstGeom>
        </p:spPr>
      </p:pic>
      <p:pic>
        <p:nvPicPr>
          <p:cNvPr id="10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46" y="5818572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25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7200" y="1401579"/>
            <a:ext cx="8229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As vendas mensais de uma empresa são de R$ 4.000,00 e os seus custos fixos mensais são </a:t>
            </a:r>
            <a:r>
              <a:rPr lang="pt-BR" sz="1600" dirty="0" smtClean="0"/>
              <a:t>de </a:t>
            </a:r>
            <a:r>
              <a:rPr lang="pt-BR" sz="1600" dirty="0"/>
              <a:t>R$ </a:t>
            </a:r>
            <a:r>
              <a:rPr lang="pt-BR" sz="1600" dirty="0" smtClean="0"/>
              <a:t>800,00.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Então</a:t>
            </a:r>
            <a:r>
              <a:rPr lang="pt-BR" sz="1600" dirty="0"/>
              <a:t>, se </a:t>
            </a:r>
            <a:r>
              <a:rPr lang="pt-BR" sz="1600" dirty="0" smtClean="0"/>
              <a:t>você calcular: </a:t>
            </a:r>
            <a:r>
              <a:rPr lang="pt-BR" sz="1600" dirty="0"/>
              <a:t>R$ 800 X 100 / R$ 4.000,00 = 20% </a:t>
            </a:r>
            <a:r>
              <a:rPr lang="pt-BR" sz="1600" dirty="0" smtClean="0"/>
              <a:t>irá </a:t>
            </a:r>
            <a:r>
              <a:rPr lang="pt-BR" sz="1600" dirty="0"/>
              <a:t>descobrir que, </a:t>
            </a:r>
            <a:r>
              <a:rPr lang="pt-BR" sz="1600" dirty="0" smtClean="0"/>
              <a:t>neste </a:t>
            </a:r>
            <a:r>
              <a:rPr lang="pt-BR" sz="1600" dirty="0"/>
              <a:t>caso, os custos fixos representam 20% das vendas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Considerando esse exemplo, </a:t>
            </a:r>
            <a:r>
              <a:rPr lang="pt-BR" sz="1600" dirty="0" smtClean="0"/>
              <a:t>suponha que você gostaria </a:t>
            </a:r>
            <a:r>
              <a:rPr lang="pt-BR" sz="1600" dirty="0"/>
              <a:t>de obter um lucro líquido de 10</a:t>
            </a:r>
            <a:r>
              <a:rPr lang="pt-BR" sz="1600" dirty="0" smtClean="0"/>
              <a:t>%.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20% Custos fixos + 10% Lucro líquido = 30% de Margem de contribuição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pPr algn="ctr"/>
            <a:r>
              <a:rPr lang="pt-BR" b="1" i="1" dirty="0"/>
              <a:t>Então, agora, </a:t>
            </a:r>
            <a:r>
              <a:rPr lang="pt-BR" b="1" i="1" dirty="0" smtClean="0"/>
              <a:t>você já tem </a:t>
            </a:r>
            <a:r>
              <a:rPr lang="pt-BR" b="1" i="1" dirty="0"/>
              <a:t>a margem de lucro desejada.</a:t>
            </a:r>
          </a:p>
        </p:txBody>
      </p:sp>
    </p:spTree>
    <p:extLst>
      <p:ext uri="{BB962C8B-B14F-4D97-AF65-F5344CB8AC3E}">
        <p14:creationId xmlns:p14="http://schemas.microsoft.com/office/powerpoint/2010/main" val="348544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64952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Aplicação na fórmula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457198" y="1439773"/>
            <a:ext cx="8229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Agora você tem </a:t>
            </a:r>
            <a:r>
              <a:rPr lang="pt-BR" sz="1600" dirty="0"/>
              <a:t>as três informações de que </a:t>
            </a:r>
            <a:r>
              <a:rPr lang="pt-BR" sz="1600" dirty="0" smtClean="0"/>
              <a:t>precisa.</a:t>
            </a:r>
          </a:p>
          <a:p>
            <a:endParaRPr lang="pt-BR" sz="1600" dirty="0"/>
          </a:p>
          <a:p>
            <a:r>
              <a:rPr lang="pt-BR" sz="1600" u="sng" dirty="0">
                <a:solidFill>
                  <a:srgbClr val="FF0000"/>
                </a:solidFill>
              </a:rPr>
              <a:t>1) Custo do produto</a:t>
            </a:r>
            <a:r>
              <a:rPr lang="pt-BR" sz="1600" dirty="0">
                <a:solidFill>
                  <a:srgbClr val="FF0000"/>
                </a:solidFill>
              </a:rPr>
              <a:t> = R$ 10,00 (exemplo hipotético</a:t>
            </a:r>
            <a:r>
              <a:rPr lang="pt-BR" sz="1600" dirty="0" smtClean="0">
                <a:solidFill>
                  <a:srgbClr val="FF0000"/>
                </a:solidFill>
              </a:rPr>
              <a:t>);</a:t>
            </a:r>
            <a:endParaRPr lang="pt-BR" sz="1600" dirty="0">
              <a:solidFill>
                <a:srgbClr val="FF0000"/>
              </a:solidFill>
            </a:endParaRPr>
          </a:p>
          <a:p>
            <a:r>
              <a:rPr lang="pt-BR" sz="1600" u="sng" dirty="0">
                <a:solidFill>
                  <a:srgbClr val="FF0000"/>
                </a:solidFill>
              </a:rPr>
              <a:t>2) Custos variáveis </a:t>
            </a:r>
            <a:r>
              <a:rPr lang="pt-BR" sz="1600" dirty="0">
                <a:solidFill>
                  <a:srgbClr val="FF0000"/>
                </a:solidFill>
              </a:rPr>
              <a:t>= 12% (calculado no item 2</a:t>
            </a:r>
            <a:r>
              <a:rPr lang="pt-BR" sz="1600" dirty="0" smtClean="0">
                <a:solidFill>
                  <a:srgbClr val="FF0000"/>
                </a:solidFill>
              </a:rPr>
              <a:t>);</a:t>
            </a:r>
            <a:endParaRPr lang="pt-BR" sz="1600" dirty="0">
              <a:solidFill>
                <a:srgbClr val="FF0000"/>
              </a:solidFill>
            </a:endParaRPr>
          </a:p>
          <a:p>
            <a:r>
              <a:rPr lang="pt-BR" sz="1600" u="sng" dirty="0">
                <a:solidFill>
                  <a:srgbClr val="FF0000"/>
                </a:solidFill>
              </a:rPr>
              <a:t>3) Margem de lucro desejada</a:t>
            </a:r>
            <a:r>
              <a:rPr lang="pt-BR" sz="1600" dirty="0">
                <a:solidFill>
                  <a:srgbClr val="FF0000"/>
                </a:solidFill>
              </a:rPr>
              <a:t> = 30% (calculado no item 3</a:t>
            </a:r>
            <a:r>
              <a:rPr lang="pt-BR" sz="1600" dirty="0" smtClean="0">
                <a:solidFill>
                  <a:srgbClr val="FF0000"/>
                </a:solidFill>
              </a:rPr>
              <a:t>).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Agora, é só aplicar a seguinte fórmula para o preço de venda (PV):</a:t>
            </a:r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1281361" y="4140549"/>
            <a:ext cx="674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PV = Custo do produto x 100 / 100 </a:t>
            </a:r>
            <a:r>
              <a:rPr lang="pt-BR" b="1" i="1" dirty="0" smtClean="0"/>
              <a:t>–</a:t>
            </a:r>
          </a:p>
          <a:p>
            <a:pPr algn="ctr"/>
            <a:r>
              <a:rPr lang="pt-BR" b="1" i="1" dirty="0" smtClean="0"/>
              <a:t>(</a:t>
            </a:r>
            <a:r>
              <a:rPr lang="pt-BR" b="1" i="1" dirty="0"/>
              <a:t>Custos variáveis + Margem de contribuição)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34814" y="3910263"/>
            <a:ext cx="5642811" cy="11069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57197" y="5459080"/>
            <a:ext cx="8398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Onde, preço de venda (PV) é igual ao custo do produto multiplicado por 100 (valor definido para </a:t>
            </a:r>
            <a:r>
              <a:rPr lang="pt-BR" sz="1600" dirty="0" smtClean="0"/>
              <a:t>o </a:t>
            </a:r>
            <a:r>
              <a:rPr lang="pt-BR" sz="1600" dirty="0"/>
              <a:t>cálculo), dividido por 100 (valor definido para o cálculo), menos a soma dos custos variáveis, </a:t>
            </a:r>
            <a:r>
              <a:rPr lang="pt-BR" sz="1600" dirty="0" smtClean="0"/>
              <a:t>mais </a:t>
            </a:r>
            <a:r>
              <a:rPr lang="pt-BR" sz="1600" dirty="0"/>
              <a:t>a margem de lucro.</a:t>
            </a:r>
          </a:p>
        </p:txBody>
      </p:sp>
    </p:spTree>
    <p:extLst>
      <p:ext uri="{BB962C8B-B14F-4D97-AF65-F5344CB8AC3E}">
        <p14:creationId xmlns:p14="http://schemas.microsoft.com/office/powerpoint/2010/main" val="389260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37144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Aplicação na fórmula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601577" y="1620251"/>
            <a:ext cx="674971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PV = R$ 10,00 x 100 / 100 – (12% + 30</a:t>
            </a:r>
            <a:r>
              <a:rPr lang="pt-BR" sz="1600" dirty="0" smtClean="0"/>
              <a:t>%)</a:t>
            </a:r>
          </a:p>
          <a:p>
            <a:endParaRPr lang="pt-BR" sz="1600" dirty="0"/>
          </a:p>
          <a:p>
            <a:r>
              <a:rPr lang="pt-BR" sz="1600" dirty="0"/>
              <a:t>PV = 1000 / (100 – 42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r>
              <a:rPr lang="pt-BR" sz="1600" dirty="0"/>
              <a:t>PV = 1000 / 58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1577" y="3310416"/>
            <a:ext cx="2364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PV = R$ 17,24 unitário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1576" y="4326642"/>
            <a:ext cx="808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Isso significa que </a:t>
            </a:r>
            <a:r>
              <a:rPr lang="pt-BR" sz="1600" dirty="0" smtClean="0"/>
              <a:t>você poderia </a:t>
            </a:r>
            <a:r>
              <a:rPr lang="pt-BR" sz="1600" dirty="0"/>
              <a:t>vender o produto por R$17,24 que </a:t>
            </a:r>
            <a:r>
              <a:rPr lang="pt-BR" sz="1600" dirty="0" smtClean="0"/>
              <a:t>estaria tendo </a:t>
            </a:r>
            <a:r>
              <a:rPr lang="pt-BR" sz="1600" dirty="0"/>
              <a:t>30% de </a:t>
            </a:r>
            <a:r>
              <a:rPr lang="pt-BR" sz="1600" dirty="0" smtClean="0"/>
              <a:t>margem </a:t>
            </a:r>
            <a:r>
              <a:rPr lang="pt-BR" sz="1600" dirty="0"/>
              <a:t>de lucro e, consequentemente, 10% de lucro. </a:t>
            </a: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Que tal conferir? Clique aqui:</a:t>
            </a:r>
            <a:endParaRPr lang="pt-BR" sz="1600" dirty="0"/>
          </a:p>
        </p:txBody>
      </p:sp>
      <p:pic>
        <p:nvPicPr>
          <p:cNvPr id="10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64" y="5962951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97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2505" y="1037122"/>
            <a:ext cx="875899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pt-BR" dirty="0"/>
              <a:t>Preço de venda </a:t>
            </a:r>
            <a:r>
              <a:rPr lang="pt-BR" dirty="0" smtClean="0"/>
              <a:t>unitário ............................................................. R$17,24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dirty="0"/>
              <a:t>(-) </a:t>
            </a:r>
            <a:r>
              <a:rPr lang="pt-BR" dirty="0" smtClean="0"/>
              <a:t>Comissão ...................................................... </a:t>
            </a:r>
            <a:r>
              <a:rPr lang="pt-BR" dirty="0"/>
              <a:t>5% (17,24 x 5%) = R$ 0,86</a:t>
            </a:r>
          </a:p>
          <a:p>
            <a:pPr>
              <a:spcBef>
                <a:spcPts val="1200"/>
              </a:spcBef>
            </a:pPr>
            <a:r>
              <a:rPr lang="pt-BR" dirty="0"/>
              <a:t>(-) Frete de </a:t>
            </a:r>
            <a:r>
              <a:rPr lang="pt-BR" dirty="0" smtClean="0"/>
              <a:t>entrega ............................................. 3</a:t>
            </a:r>
            <a:r>
              <a:rPr lang="pt-BR" dirty="0"/>
              <a:t>% (17,24 x 3%) = R$ 0,52</a:t>
            </a:r>
          </a:p>
          <a:p>
            <a:pPr>
              <a:spcBef>
                <a:spcPts val="1200"/>
              </a:spcBef>
            </a:pPr>
            <a:r>
              <a:rPr lang="pt-BR" dirty="0"/>
              <a:t>(-) Cartão de </a:t>
            </a:r>
            <a:r>
              <a:rPr lang="pt-BR" dirty="0" smtClean="0"/>
              <a:t>crédito ............................................ 4</a:t>
            </a:r>
            <a:r>
              <a:rPr lang="pt-BR" dirty="0"/>
              <a:t>% (17,24 x 4%) = R$ 0,69</a:t>
            </a:r>
          </a:p>
          <a:p>
            <a:pPr>
              <a:spcBef>
                <a:spcPts val="1200"/>
              </a:spcBef>
            </a:pPr>
            <a:r>
              <a:rPr lang="pt-BR" dirty="0"/>
              <a:t>(-) Custo do </a:t>
            </a:r>
            <a:r>
              <a:rPr lang="pt-BR" dirty="0" smtClean="0"/>
              <a:t>produto ................................................................. </a:t>
            </a:r>
            <a:r>
              <a:rPr lang="pt-BR" dirty="0"/>
              <a:t>R$ 10,00</a:t>
            </a:r>
          </a:p>
          <a:p>
            <a:pPr>
              <a:spcBef>
                <a:spcPts val="1200"/>
              </a:spcBef>
            </a:pPr>
            <a:r>
              <a:rPr lang="pt-BR" dirty="0"/>
              <a:t>Margem de </a:t>
            </a:r>
            <a:r>
              <a:rPr lang="pt-BR" dirty="0" smtClean="0"/>
              <a:t>lucro .............................................. </a:t>
            </a:r>
            <a:r>
              <a:rPr lang="pt-BR" dirty="0"/>
              <a:t>30% (17,24 x 30%) = R$ 5,17</a:t>
            </a:r>
          </a:p>
          <a:p>
            <a:pPr>
              <a:spcBef>
                <a:spcPts val="1200"/>
              </a:spcBef>
            </a:pPr>
            <a:r>
              <a:rPr lang="pt-BR" dirty="0"/>
              <a:t>(-) Custo </a:t>
            </a:r>
            <a:r>
              <a:rPr lang="pt-BR" dirty="0" smtClean="0"/>
              <a:t>fixo .................................................. </a:t>
            </a:r>
            <a:r>
              <a:rPr lang="pt-BR" dirty="0"/>
              <a:t>20% (17,24 x 20%) = R$ 3,45 </a:t>
            </a:r>
          </a:p>
          <a:p>
            <a:pPr>
              <a:spcBef>
                <a:spcPts val="1200"/>
              </a:spcBef>
            </a:pPr>
            <a:r>
              <a:rPr lang="pt-BR" dirty="0"/>
              <a:t>Lucro </a:t>
            </a:r>
            <a:r>
              <a:rPr lang="pt-BR" dirty="0" smtClean="0"/>
              <a:t>unitário ................................................. </a:t>
            </a:r>
            <a:r>
              <a:rPr lang="pt-BR" dirty="0"/>
              <a:t>10% (17,24 x 10%) = R$ </a:t>
            </a:r>
            <a:r>
              <a:rPr lang="pt-BR" dirty="0" smtClean="0"/>
              <a:t>1,72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8758" y="4915925"/>
            <a:ext cx="8518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Lembre-se de que o preço de venda é ditado pelo mercado. Desta forma, </a:t>
            </a:r>
            <a:r>
              <a:rPr lang="pt-BR" sz="1600" dirty="0" smtClean="0"/>
              <a:t>você precisa fazer uma </a:t>
            </a:r>
            <a:r>
              <a:rPr lang="pt-BR" sz="1600" dirty="0"/>
              <a:t>pesquisa, descobrir quanto o </a:t>
            </a:r>
            <a:r>
              <a:rPr lang="pt-BR" sz="1600" dirty="0" smtClean="0"/>
              <a:t>seu </a:t>
            </a:r>
            <a:r>
              <a:rPr lang="pt-BR" sz="1600" dirty="0"/>
              <a:t>cliente está disposto a pagar por este produto e </a:t>
            </a:r>
            <a:r>
              <a:rPr lang="pt-BR" sz="1600" dirty="0" smtClean="0"/>
              <a:t>comparar </a:t>
            </a:r>
            <a:r>
              <a:rPr lang="pt-BR" sz="1600" dirty="0"/>
              <a:t>com o preço que </a:t>
            </a:r>
            <a:r>
              <a:rPr lang="pt-BR" sz="1600" dirty="0" smtClean="0"/>
              <a:t>deveria </a:t>
            </a:r>
            <a:r>
              <a:rPr lang="pt-BR" sz="1600" dirty="0"/>
              <a:t>vender.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8758" y="6197951"/>
            <a:ext cx="8518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Conhecer os custos é imprescindível para a boa gestão do negócio!</a:t>
            </a:r>
          </a:p>
        </p:txBody>
      </p:sp>
    </p:spTree>
    <p:extLst>
      <p:ext uri="{BB962C8B-B14F-4D97-AF65-F5344CB8AC3E}">
        <p14:creationId xmlns:p14="http://schemas.microsoft.com/office/powerpoint/2010/main" val="187863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1984561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Chegamos ao final da parada </a:t>
            </a:r>
            <a:r>
              <a:rPr lang="pt-BR" sz="1600" b="1" dirty="0" smtClean="0"/>
              <a:t>Formação do preço de venda.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Esperamos que você tenha aproveitado todo o conteúdo e as dicas apresentadas </a:t>
            </a:r>
            <a:r>
              <a:rPr lang="pt-BR" sz="1600" dirty="0" smtClean="0"/>
              <a:t>aqui.</a:t>
            </a:r>
          </a:p>
          <a:p>
            <a:endParaRPr lang="pt-BR" sz="1600" dirty="0"/>
          </a:p>
          <a:p>
            <a:r>
              <a:rPr lang="pt-BR" sz="1600" dirty="0" smtClean="0"/>
              <a:t>Agora que você já sabe determinar o preço de venda de um produto, coloque essas informações em prática e torne </a:t>
            </a:r>
            <a:r>
              <a:rPr lang="pt-BR" sz="1600" dirty="0"/>
              <a:t>seu negócio cada </a:t>
            </a:r>
            <a:r>
              <a:rPr lang="pt-BR" sz="1600" dirty="0" smtClean="0"/>
              <a:t>muito melhor.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b="1" i="1" dirty="0" smtClean="0"/>
              <a:t>Sucesso</a:t>
            </a:r>
            <a:r>
              <a:rPr lang="pt-BR" b="1" i="1" dirty="0"/>
              <a:t>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57" y="2203992"/>
            <a:ext cx="3383943" cy="28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030"/>
            <a:ext cx="8229600" cy="9906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Você está no </a:t>
            </a:r>
            <a:r>
              <a:rPr lang="pt-BR" sz="2000" b="1" dirty="0" smtClean="0">
                <a:solidFill>
                  <a:schemeClr val="tx1"/>
                </a:solidFill>
              </a:rPr>
              <a:t>Centro empresarial.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"/>
            <a:ext cx="8229600" cy="351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Apresentação da </a:t>
            </a:r>
            <a:r>
              <a:rPr lang="pt-BR" dirty="0" smtClean="0">
                <a:solidFill>
                  <a:schemeClr val="bg1"/>
                </a:solidFill>
              </a:rPr>
              <a:t>trilha: </a:t>
            </a:r>
            <a:r>
              <a:rPr lang="pt-BR" dirty="0" err="1" smtClean="0">
                <a:solidFill>
                  <a:srgbClr val="EEECE1"/>
                </a:solidFill>
              </a:rPr>
              <a:t>Preview</a:t>
            </a:r>
            <a:r>
              <a:rPr lang="pt-BR" dirty="0" smtClean="0">
                <a:solidFill>
                  <a:srgbClr val="EEECE1"/>
                </a:solidFill>
              </a:rPr>
              <a:t> no mapa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8907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i="1" dirty="0" smtClean="0"/>
              <a:t>Dedique o seu tempo e descubra muitas informações!</a:t>
            </a: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Aqui você encontra a trilha </a:t>
            </a:r>
            <a:r>
              <a:rPr lang="pt-BR" sz="1600" b="1" dirty="0" smtClean="0"/>
              <a:t>Organização e administração</a:t>
            </a:r>
            <a:r>
              <a:rPr lang="pt-BR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Nela, você conhecerá informações importantes a respeito dos controles administrativos e financeiros que permitirá que você gerencie melhor o seu negócio.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Percorrendo todas as paradas dessa trilha, você: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r>
              <a:rPr lang="pt-BR" sz="1600" dirty="0" smtClean="0"/>
              <a:t>compreenderá a formulação correta do seu preço de venda para comparar com o seu mercado de atuação;</a:t>
            </a:r>
          </a:p>
          <a:p>
            <a:r>
              <a:rPr lang="pt-BR" sz="1600" dirty="0" smtClean="0"/>
              <a:t>saberá como gerenciar o seu negócio.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77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40"/>
            <a:ext cx="8229600" cy="84717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1F497D"/>
                </a:solidFill>
              </a:rPr>
              <a:t>Organização e administração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0137"/>
            <a:ext cx="8229600" cy="3120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Aqui </a:t>
            </a:r>
            <a:r>
              <a:rPr lang="pt-BR" sz="1600" dirty="0"/>
              <a:t>você encontra a trilha </a:t>
            </a:r>
            <a:r>
              <a:rPr lang="pt-BR" sz="1600" b="1" dirty="0" smtClean="0"/>
              <a:t>Organização e administração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Nela, você conhecerá informações importantes a respeito dos controles administrativos e financeiros que permitirá que você gerencie melhor o seu negócio.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Percorrendo todas as paradas dessa trilha, você: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compreenderá a formulação correta do seu preço de venda para comparar com o seu mercado de atuação;</a:t>
            </a:r>
          </a:p>
          <a:p>
            <a:r>
              <a:rPr lang="pt-BR" sz="1600" dirty="0"/>
              <a:t>saberá como gerenciar o seu negócio</a:t>
            </a:r>
            <a:r>
              <a:rPr lang="pt-BR" sz="1600" dirty="0" smtClean="0"/>
              <a:t>.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Apresentação da trilha: </a:t>
            </a:r>
            <a:r>
              <a:rPr lang="pt-BR" dirty="0" smtClean="0">
                <a:solidFill>
                  <a:srgbClr val="EEECE1"/>
                </a:solidFill>
              </a:rPr>
              <a:t>Tela de abertura</a:t>
            </a:r>
            <a:endParaRPr lang="pt-BR" dirty="0">
              <a:solidFill>
                <a:srgbClr val="EEECE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0" y="1300564"/>
            <a:ext cx="3444240" cy="18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" y="1371600"/>
            <a:ext cx="8252460" cy="1927225"/>
          </a:xfrm>
        </p:spPr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1:</a:t>
            </a:r>
            <a:br>
              <a:rPr lang="pt-BR" sz="2700" dirty="0" smtClean="0"/>
            </a:br>
            <a:r>
              <a:rPr lang="pt-BR" sz="2700" dirty="0" smtClean="0"/>
              <a:t>PRINCIPAIS CONTROLES ADMINISTRATIVOS E FINANCEIROS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0" y="3815164"/>
            <a:ext cx="3444240" cy="2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27710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Principais controles administrativos e financeiros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9850"/>
            <a:ext cx="786384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está na parada </a:t>
            </a:r>
            <a:r>
              <a:rPr lang="pt-BR" sz="1600" b="1" dirty="0" smtClean="0"/>
              <a:t>Principais controles administrativos e financeiros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Aqui, </a:t>
            </a:r>
            <a:r>
              <a:rPr lang="pt-BR" sz="1600" dirty="0" smtClean="0"/>
              <a:t>você descobrirá a importância dos cuidados a serem tomados em relação ao controle do que se compra e do que se vende, e de toda a organização necessária para que você gerencie melhor o seu negócio.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longo dessa parada, </a:t>
            </a:r>
            <a:r>
              <a:rPr lang="pt-BR" sz="1600" dirty="0" smtClean="0"/>
              <a:t>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saberá </a:t>
            </a:r>
            <a:r>
              <a:rPr lang="pt-BR" sz="1600" dirty="0"/>
              <a:t>quais </a:t>
            </a:r>
            <a:r>
              <a:rPr lang="pt-BR" sz="1600" dirty="0" smtClean="0"/>
              <a:t>os principais controles administrativos e financeiros que o seu negócio precisa ter.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0" y="727710"/>
            <a:ext cx="23444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"/>
            <a:ext cx="8389620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Cinco dos principais controles administrativos e financeiros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478280"/>
            <a:ext cx="808100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A organização com a administração do seu negócio é um elemento essencial no ganho de oportunidades e, por consequência na sua lucratividade.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 algn="ctr">
              <a:buNone/>
            </a:pPr>
            <a:r>
              <a:rPr lang="pt-BR" sz="1800" b="1" i="1" dirty="0" smtClean="0"/>
              <a:t>É preciso zelar pela sua atividade e manter o controle em relação ao que se compra, e ao que se vende, e sempre observar o quanto está ganhando. Essa organização mínima permite que você gerencie melhor o seu negócio.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Para o MEI, a contabilidade formal está dispensada. Mas, a ausência dela não significa ausência de gestão. A seguir, estão listados os cinco dos principais controles administrativos e financeiros que o seu negócio precisa ter: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u="sng" dirty="0" smtClean="0">
                <a:solidFill>
                  <a:srgbClr val="FF0000"/>
                </a:solidFill>
              </a:rPr>
              <a:t>Meus pagamentos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Meus recebimentos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Minhas vendas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Controle de caixa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Controle de caixa futuro</a:t>
            </a:r>
            <a:endParaRPr lang="pt-BR" sz="16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0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1. </a:t>
            </a:r>
            <a:r>
              <a:rPr lang="pt-BR" sz="2400" b="1" dirty="0" smtClean="0"/>
              <a:t>Meus pagamentos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6" y="3101958"/>
            <a:ext cx="830961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 controle </a:t>
            </a:r>
            <a:r>
              <a:rPr lang="pt-BR" sz="1600" b="1" dirty="0"/>
              <a:t>meus </a:t>
            </a:r>
            <a:r>
              <a:rPr lang="pt-BR" sz="1600" b="1" dirty="0" smtClean="0"/>
              <a:t>pagamentos </a:t>
            </a:r>
            <a:r>
              <a:rPr lang="pt-BR" sz="1600" dirty="0" smtClean="0"/>
              <a:t>é </a:t>
            </a:r>
            <a:r>
              <a:rPr lang="pt-BR" sz="1600" dirty="0"/>
              <a:t>o controle mensal de gastos. Serve para registrar o valor </a:t>
            </a:r>
            <a:r>
              <a:rPr lang="pt-BR" sz="1600" dirty="0" smtClean="0"/>
              <a:t>de </a:t>
            </a:r>
            <a:r>
              <a:rPr lang="pt-BR" sz="1600" dirty="0"/>
              <a:t>cada gasto acompanhando sua evolução. Alguns deles necessitam de um controle mais </a:t>
            </a:r>
            <a:r>
              <a:rPr lang="pt-BR" sz="1600" dirty="0" smtClean="0"/>
              <a:t>rigoroso</a:t>
            </a:r>
            <a:r>
              <a:rPr lang="pt-BR" sz="1600" dirty="0"/>
              <a:t>, ou até mesmo tomada de providências urgentes, como cortar gastos que podem e </a:t>
            </a:r>
            <a:r>
              <a:rPr lang="pt-BR" sz="1600" dirty="0" smtClean="0"/>
              <a:t>devem </a:t>
            </a:r>
            <a:r>
              <a:rPr lang="pt-BR" sz="1600" dirty="0"/>
              <a:t>ser eliminados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 algn="ctr">
              <a:buNone/>
            </a:pPr>
            <a:r>
              <a:rPr lang="pt-BR" sz="1800" b="1" i="1" dirty="0"/>
              <a:t> Gasto significa o valor desembolsado para pagamento da compra de </a:t>
            </a:r>
          </a:p>
          <a:p>
            <a:pPr marL="0" indent="0" algn="ctr">
              <a:buNone/>
            </a:pPr>
            <a:r>
              <a:rPr lang="pt-BR" sz="1800" b="1" i="1" dirty="0"/>
              <a:t>um produto ou serviço qualquer</a:t>
            </a:r>
            <a:r>
              <a:rPr lang="pt-BR" sz="1800" b="1" i="1" dirty="0" smtClean="0"/>
              <a:t>.</a:t>
            </a:r>
          </a:p>
          <a:p>
            <a:pPr marL="0" indent="0">
              <a:buNone/>
            </a:pPr>
            <a:r>
              <a:rPr lang="pt-BR" sz="1600" i="1" dirty="0" smtClean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Confira a seguir um </a:t>
            </a:r>
            <a:r>
              <a:rPr lang="pt-BR" sz="1600" dirty="0"/>
              <a:t>modelo simples para o controle dos pagamentos, que significa contas a </a:t>
            </a:r>
            <a:r>
              <a:rPr lang="pt-BR" sz="1600" dirty="0" smtClean="0"/>
              <a:t>pagar. Clique aqui: </a:t>
            </a:r>
          </a:p>
          <a:p>
            <a:pPr marL="0" indent="0">
              <a:buNone/>
            </a:pPr>
            <a:r>
              <a:rPr lang="pt-BR" sz="1600" dirty="0" smtClean="0"/>
              <a:t> 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50" y="1027155"/>
            <a:ext cx="2895099" cy="1885950"/>
          </a:xfrm>
          <a:prstGeom prst="rect">
            <a:avLst/>
          </a:prstGeom>
        </p:spPr>
      </p:pic>
      <p:pic>
        <p:nvPicPr>
          <p:cNvPr id="8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6047172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97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5" y="797242"/>
            <a:ext cx="8532070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794</TotalTime>
  <Words>2087</Words>
  <Application>Microsoft Office PowerPoint</Application>
  <PresentationFormat>On-screen Show (4:3)</PresentationFormat>
  <Paragraphs>345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Trebuchet MS</vt:lpstr>
      <vt:lpstr>Clarity</vt:lpstr>
      <vt:lpstr>Trilhas de autoatendimento</vt:lpstr>
      <vt:lpstr>Trilha 3: ORGANIZAÇÃO E ADMINISTRAÇÃO </vt:lpstr>
      <vt:lpstr>Você está no Centro empresarial.</vt:lpstr>
      <vt:lpstr>Organização e administração</vt:lpstr>
      <vt:lpstr>Parada 1: PRINCIPAIS CONTROLES ADMINISTRATIVOS E FINANCEIROS</vt:lpstr>
      <vt:lpstr>Principais controles administrativos e financeiros</vt:lpstr>
      <vt:lpstr>Cinco dos principais controles administrativos e financeiros</vt:lpstr>
      <vt:lpstr>1. Meus pagamentos</vt:lpstr>
      <vt:lpstr>PowerPoint Presentation</vt:lpstr>
      <vt:lpstr>2. Meus recebimentos</vt:lpstr>
      <vt:lpstr>PowerPoint Presentation</vt:lpstr>
      <vt:lpstr>3. Minhas vendas</vt:lpstr>
      <vt:lpstr>PowerPoint Presentation</vt:lpstr>
      <vt:lpstr>4. Controle de caixa</vt:lpstr>
      <vt:lpstr>PowerPoint Presentation</vt:lpstr>
      <vt:lpstr>5. Controle de caixa futuro</vt:lpstr>
      <vt:lpstr>PowerPoint Presentation</vt:lpstr>
      <vt:lpstr>Encerramento</vt:lpstr>
      <vt:lpstr>Parada 2: FORMAÇÃO DO PREÇO DE VENDA</vt:lpstr>
      <vt:lpstr>Formação de preço e venda</vt:lpstr>
      <vt:lpstr>Preço de venda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Encerramento</vt:lpstr>
    </vt:vector>
  </TitlesOfParts>
  <Company>IEA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Trilhas de autoatendimento</dc:title>
  <dc:creator>Bruna Ferencz</dc:creator>
  <cp:lastModifiedBy>George</cp:lastModifiedBy>
  <cp:revision>61</cp:revision>
  <dcterms:created xsi:type="dcterms:W3CDTF">2013-08-14T14:36:41Z</dcterms:created>
  <dcterms:modified xsi:type="dcterms:W3CDTF">2013-09-17T18:43:35Z</dcterms:modified>
</cp:coreProperties>
</file>