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3" autoAdjust="0"/>
    <p:restoredTop sz="94660"/>
  </p:normalViewPr>
  <p:slideViewPr>
    <p:cSldViewPr>
      <p:cViewPr>
        <p:scale>
          <a:sx n="60" d="100"/>
          <a:sy n="60" d="100"/>
        </p:scale>
        <p:origin x="-276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74825"/>
              </p:ext>
            </p:extLst>
          </p:nvPr>
        </p:nvGraphicFramePr>
        <p:xfrm>
          <a:off x="0" y="1916832"/>
          <a:ext cx="9144000" cy="3552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ABATEDOR(A) DE AVES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ABATEDOR(A) DE AVES COM COMERCIALIZAÇÃO DO PRODUTO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ACABADOR(A) DE CALÇADOS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AÇOUGUEIRO(A)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ADESTRADOR(A) DE ANIMAIS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ADESTRADOR(A) DE CÃES DE GUARDA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AGENTE DE CORREIO FRANQUEADO E PERMISSIONÁRIO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AGENTE DE VIAGENS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AGENTE FUNERÁRIO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AGENTE MATRIMONIAL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ALFAIATE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ALINHADOR(A) DE PNEUS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AMOLADOR(A) DE ARTIGOS DE CUTELARIA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ANIMADOR(A) DE FESTAS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ANTIQUÁRIO(A)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465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APLICADOR(A) AGRÍCOLA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APURADOR(A), COLETOR(A) E FORNECEDOR(A) DE RECORTES DE MATÉRIAS PUBLICADAS EM JORNAIS E REVISTAS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ARMADOR(A) DE FERRAGENS NA CONSTRUÇÃO CIVIL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ARQUIVISTA DE DOCUMENTOS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DE BIJUTERIAS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BORRACHA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CERÂMICA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CIMENTO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CORTIÇA, BAMBU E AFINS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COURO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GESSO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LOUÇAS, VIDRO E CRISTAL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MADEIRA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MÁRMORE, GRANITO, ARDÓSIA E OUTRAS PEDRAS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METAIS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METAIS PRECIOSOS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OUTROS MATERIAIS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PAPEL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PLÁSTICO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ARTESÃO(Ã) EM VIDRO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ASTRÓLOGO(A)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AZULEJISTA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57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68638"/>
              </p:ext>
            </p:extLst>
          </p:nvPr>
        </p:nvGraphicFramePr>
        <p:xfrm>
          <a:off x="0" y="2276475"/>
          <a:ext cx="9144000" cy="3524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LAPIDADOR(A)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LAVADEIRO(A) DE ROUPAS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LAVADEIRO(A) DE ROUPAS PROFISSIONAIS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LAVADOR(A) E POLIDOR DE CARRO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LAVADOR(A) DE ESTOFADO E SOFÁ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LIVREIRO(A)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 DE ANDAIMES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APARELHOS DE JOGOS ELETRÔNICOS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EQUIPAMENTOS CIENTÍFICOS, MÉDICOS E HOSPITALARES, SEM OPERADOR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EQUIPAMENTOS RECREATIVOS E ESPORTIVOS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FITAS DE VÍDEO, DVDS E SIMILARES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LIVROS, REVISTAS, PLANTAS E FLORES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2894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MÁQUINAS E EQUIPAMENTOS AGRÍCOLAS SEM OPERADOR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MÁQUINAS E EQUIPAMENTOS PARA CONSTRUÇÃO SEM OPERADOR, EXCETO ANDAIMES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MÁQUINAS E EQUIPAMENTOS PARA ESCRITÓRIO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MATERIAL MÉDICO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MÓVEIS E UTENSÍLIOS, INCLUSIVE PARA FESTAS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INSTRUMENTOS MUSICAIS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465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OBJETOS DO VESTUÁRIO, JOIAS E ACESSÓRIOS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OUTRAS MÁQUINAS E EQUIPAMENTOS COMERCIAIS E INDUSTRIAIS NÃO ESPECIFICADOS ANTERIORMENTE, SEM OPERADOR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LOCADOR(A) DE PALCOS, COBERTURAS E OUTRAS ESTRUTURAS DE USO TEMPORÁRIO, EXCETO ANDAIMES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LOCUTOR(A) DE MENSAGENS FONADAS E AO VIVO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7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54942"/>
              </p:ext>
            </p:extLst>
          </p:nvPr>
        </p:nvGraphicFramePr>
        <p:xfrm>
          <a:off x="0" y="2730500"/>
          <a:ext cx="9144000" cy="2050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MÁGICO(A)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MANICURE / PEDICURE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MAQUIADOR(A)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MARCENEIRO(A)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MARMITEIRO(A)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MECÂNICO(A) DE MOTOCICLETAS E MOTONETAS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MECÂNICO(A) DE VEÍCULOS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MERCEEIRO(A)/VENDEIRO(A)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MERGULHADOR(A) (ESCAFANDRISTA)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465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MOENDEIRO(A)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MONTADOR(A) DE MÓVEIS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MONTADOR(A) E INSTALADOR DE SISTEMAS E EQUIPAMENTOS DE ILUMINAÇÃO E SINALIZAÇÃO EM VIAS PÚBLICAS, PORTOS E AEROPORTOS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MOTOBOY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MOTOTAXISTA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MOVELEIRO(A)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MOVELEIRO(A) DE MÓVEIS METÁLICOS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3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86859"/>
              </p:ext>
            </p:extLst>
          </p:nvPr>
        </p:nvGraphicFramePr>
        <p:xfrm>
          <a:off x="0" y="3119438"/>
          <a:ext cx="9144000" cy="748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OLEIRO(A)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OPERADOR(A) DE MARKETING DIRETO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ORGANIZADOR(A) DE EXCURSÕES EM VEÍCULO PRÓPRIO, MUNICIPAL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OURIVES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05126"/>
              </p:ext>
            </p:extLst>
          </p:nvPr>
        </p:nvGraphicFramePr>
        <p:xfrm>
          <a:off x="0" y="2109788"/>
          <a:ext cx="9144000" cy="3175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PANFLETEIRO(A)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PAPELEIRO(A)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PASTILHEIRO(A)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PEDREIRO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PEIXEIRO(A)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PINTOR(A) DE AUTOMÓVEIS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PINTOR(A) DE PAREDE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PIPOQUEIRO(A)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PIROTÉCNICO(A)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PIZZAIOLO(A) EM DOMICÍLIO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POCEIRO/CISTERNEIRO / CACIMBEIRO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PRODUTOR DE PEDRAS PARA CONSTRUÇÃO, NÃO ASSOCIADA À EXTRAÇÃO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PROFESSOR(A) PARTICULAR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PROMOTOR(A) DE EVENTOS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PROMOTOR(A) DE TURISMO LOCAL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PROMOTOR(A) DE VENDAS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ALBERGUE NÃO ASSISTENCIAL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BAR E CONGÊNERES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CAMPING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CANTINAS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CARRO DE SOM PARA FINS PUBLICITÁRIOS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CASA DE CHÁ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CASA DE SUCOS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CASAS DE FESTAS E EVENTOS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ESTACIONAMENTO DE VEÍCULOS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FLIPERAMA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HOSPEDARIA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LANCHONETE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PENSÃO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RESTAURANTE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PROPRIETÁRIO(A) DE SALA DE ACESSO À INTERNET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PROPRIETÁRIO(A) DE SALÃO DE JOGOS DE SINUCA E BILHAR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80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98505"/>
              </p:ext>
            </p:extLst>
          </p:nvPr>
        </p:nvGraphicFramePr>
        <p:xfrm>
          <a:off x="0" y="3275013"/>
          <a:ext cx="9144000" cy="37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Q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QUEIJEIRO(A) / MANTEIGUEIRO(A)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QUITANDEIRO(A)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 QUITANDEIRO(A) AMBULANTE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7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02175"/>
              </p:ext>
            </p:extLst>
          </p:nvPr>
        </p:nvGraphicFramePr>
        <p:xfrm>
          <a:off x="0" y="548680"/>
          <a:ext cx="9144000" cy="7397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280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RECARREGADOR(A) DE CARTUCHOS PARA EQUIPAMENTOS DE INFORMÁTICA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RECICLADOR(A) DE BORRACHA, MADEIRA, PAPEL E VIDRO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RECICLADOR(A) DE MATERIAIS METÁLICOS, EXCETO ALUMÍNIO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1280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RECICLADOR(A) DE MATERIAIS PLÁSTICOS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RECICLADOR(A) DE SUCATAS DE ALUMÍNIO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1280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RELOJOEIRO(A)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REMOVEDOR E EXUMADOR DE CADÁVER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RENDEIRO(A)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355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APARELHOS E EQUIPAMENTOS PARA DISTRIBUIÇÃO E CONTROLE DE ENERGIA ELÉTRICA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ARTIGOS E ACESSÓRIOS DO VESTUÁRIO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BALANÇAS INDUSTRIAIS E COMERCIAIS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BATERIAS E ACUMULADORES ELÉTRICOS, EXCETO PARA VEÍCULOS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BICICLETA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BRINQUEDOS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CORDAS, VELAMES E LONAS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EMBARCAÇÕES PARA ESPORTE E LAZER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EQUIPAMENTOS ESPORTIVOS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EQUIPAMENTOS HIDRÁULICOS E PNEUMÁTICOS, EXCETO VÁLVULAS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EQUIPAMENTOS MÉDICO-HOSPITALARES NÃO ELETRÔNICOS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EXTINTOR DE INCÊNDIO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FILTROS INDUSTRIAIS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GERADORES, TRANSFORMADORES E MOTORES ELÉTRICOS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GUARDA CHUVA E SOMBRINHAS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355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INSTRUMENTOS MUSICAIS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DE ESCREVER, CALCULAR E DE OUTROS EQUIPAMENTOS NÃO ELETRÔNICOS PARA ESCRITÓRIO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E APARELHOS DE REFRIGERAÇÃO E VENTILAÇÃO PARA USO INDUSTRIAL E COMERCIAL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355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E APARELHOS PARA A INDÚSTRIA GRÁFICA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E EQUIPAMENTOS PARA A INDÚSTRIA DA MADEIRA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E EQUIPAMENTOS PARA A INDÚSTRIA TÊXTIL, DO VESTUÁRIO, DO COURO E CALÇADOS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3842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E EQUIPAMENTOS PARA AGRICULTURA E PECUÁRIA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E EQUIPAMENTOS PARA AS INDÚSTRIAS DE ALIMENTOS, BEBIDAS E FUMO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MOTRIZES NÃO ELÉTRICAS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PARA BARES E LANCHONETES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 PARA ENCADERNAÇÃO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MÁQUINAS, APARELHOS E EQUIPAMENTOS PARA INSTALAÇÕES TÉRMICAS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MÓVEIS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PANELAS (PANELEIRO)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TANQUES, RESERVATÓRIOS METÁLICOS E CALDEIRAS, EXCETO PARA VEÍCULOS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TOLDOS E PERSIANAS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TONÉIS, BARRIS E PALETES DE MADEIRA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TRATORES AGRÍCOLAS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REPARADOR(A) DE VEÍCULOS DE TRAÇÃO ANIMAL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RESTAURADOR(A) DE INSTRUMENTOS MUSICAIS HISTÓRICOS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RESTAURADOR(A) DE JOGOS ACIONADOS POR MOEDAS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1280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RESTAURADOR(A) DE LIVROS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RESTAURADOR(A) DE OBRAS DE ARTE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RESTAURADOR(A) DE PRÉDIOS HISTÓRICOS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  <a:tr h="2561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RETIFICADOR(A) DE MOTORES PARA VEÍCULOS AUTOMOTORES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REVELADOR(A) FOTOGRÁFICO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4574" marR="4574" marT="457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4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0505"/>
              </p:ext>
            </p:extLst>
          </p:nvPr>
        </p:nvGraphicFramePr>
        <p:xfrm>
          <a:off x="0" y="2963863"/>
          <a:ext cx="9144000" cy="1130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SALGADEIRO(A)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SALINEIRO / EXTRATOR DE SAL MARINHO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SALSICHEIRO(A)/LINGUICEIRO(A)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SAPATEIRO(A)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SELEIRO(A)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SEPULTADOR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SERIGRAFISTA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SERIGRAFISTA PUBLICITÁRIO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SERRALHEIRO(A)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SINTEQUEIRO(A)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SOLDADOR(A) / BRASADOR(A)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SORVETEIRO(A)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SORVETEIRO(A) AMBULANTE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2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8902"/>
              </p:ext>
            </p:extLst>
          </p:nvPr>
        </p:nvGraphicFramePr>
        <p:xfrm>
          <a:off x="0" y="2430463"/>
          <a:ext cx="9144000" cy="2427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TANOEIRO(A)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TAPECEIRO(A)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TATUADOR(A)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TAXISTA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TECELÃO(Ã)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TECELÃO(Ã) DE ALGODÃO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TÉCNICO(A) DE SONORIZAÇÃO E DE ILUMINAÇÃO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TÉCNICO(A) DE MANUTENÇÃO DE COMPUTADOR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TÉCNICO(A) DE MANUTENÇÃO DE ELETRODOMÉSTICOS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TÉCNICO(A) DE MANUTENÇÃO DE TELEFONIA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TELHADOR(A)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TINTUREIRO(A)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TORNEIRO(A) MECÂNICO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TOSADOR(A) DE ANIMAIS DOMÉSTICOS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TOSQUIADOR(A)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2894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AQUAVIÁRIO PARA PASSEIOS TURÍSTICOS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ESCOLAR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DE MUDANÇAS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MARÍTIMO DE CARGA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MUNICIPAL DE CARGAS NÃO PERIGOSAS (CARRETO)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MUNICIPAL DE PASSAGEIROS SOB FRETE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MUNICIPAL DE TRAVESSIA POR NAVEGAÇÃO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TRANSPORTADOR(A) MUNICIPAL HIDROVIÁRIO DE CARGAS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TRICOTEIRO(A)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7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92958"/>
              </p:ext>
            </p:extLst>
          </p:nvPr>
        </p:nvGraphicFramePr>
        <p:xfrm>
          <a:off x="0" y="3041650"/>
          <a:ext cx="9144000" cy="1119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VASSOUREIRO(A)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VENDEDOR(A) AMBULANTE DE PRODUTOS ALIMENTÍCIOS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VENDEDOR(A) DE AVES VIVAS, COELHOS E OUTROS PEQUENOS ANIMAIS PARA ALIMENTAÇÃO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VERDUREIRO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VIDRACEIRO DE AUTOMÓVEIS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VIDRACEIRO DE EDIFICAÇÕES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VINAGREIRO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75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2276872"/>
            <a:ext cx="626469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Nome da empresa: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Conexão Online</a:t>
            </a:r>
          </a:p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Empreendedor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: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Gabriel </a:t>
            </a:r>
            <a:r>
              <a:rPr lang="pt-BR" sz="1600" dirty="0" err="1">
                <a:solidFill>
                  <a:schemeClr val="tx1"/>
                </a:solidFill>
                <a:latin typeface="Trebuchet MS" pitchFamily="34" charset="0"/>
              </a:rPr>
              <a:t>Leporaci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Endereço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: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 Rua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da Telefonia, 123.</a:t>
            </a:r>
          </a:p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Cidade/UF: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Joinville/SC</a:t>
            </a:r>
          </a:p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Fone/Fax: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(47) 3337-1234</a:t>
            </a:r>
          </a:p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Ramo(s) de atividade(s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):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 Instalador(a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) de Rede de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Computadores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2: Tela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9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76385"/>
              </p:ext>
            </p:extLst>
          </p:nvPr>
        </p:nvGraphicFramePr>
        <p:xfrm>
          <a:off x="0" y="2963863"/>
          <a:ext cx="9144000" cy="1130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B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BALANCEADOR(A) DE PNEUS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BALEIRO(A)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BANHISTA DE ANIMAIS DOMÉSTICOS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BARBEIRO(A)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BARQUEIRO(A)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BARRAQUEIRO(A)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BENEFICIADOR(A) DE CASTANHA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BIKEBOY (CICLISTA MENSAGEIRO)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BIKE PROPAGANDISTA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BOLACHEIRO(A) / BISCOITEIRO(A)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BOMBEIRO(A) HIDRÁULICO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BONELEIRO(A) (FABRICANTE DE BONÉS)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BORDADEIRO(A)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BORRACHEIRO(A)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BRITADOR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9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1844824"/>
            <a:ext cx="83529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Quem são os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clientes/consumidores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do meu produto ou serviço?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Onde estão localizados?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o preço que pagam atualmente por um produto ou serviço similar?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quantidade de produto que consomem atualmente e em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que periodicidade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quantidade possível de ser vendida nesse mercado a esses clientes?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Onde estão localizados?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o preço que pagam atualmente por um produto ou serviço similar?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quantidade que consomem do produto atualmente e em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que periodicidade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quantidade possível de ser vendida nesse mercado a esses clientes?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o nível de qualidade exigido pelos clientes?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Por que comprariam o meu produtor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O que os clientes desejam?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2: Tela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6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2: Tela 5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844824"/>
            <a:ext cx="83529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materiais, mercadorias e/ou serviços são necessários para o meu negócio?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quantidade mínima de materiais e mercadorias que necessito?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Quem são meus fornecedores?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Onde estão localizados?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preços e condições de pagamento oferecem?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são os prazos de entrega?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qualidade dos materiais e mercadorias oferecidos?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problemas de abastecimento ocorrem ou poderão ocorrer?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Os fornecedores estão preparados para me atender?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1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2: Tela 7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844824"/>
            <a:ext cx="83529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Quem são meus concorrentes?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Onde estão localizados?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produtos e/ou serviços oferecem?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Qual é a qualidade dos produtos ou serviços oferecidos por eles?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preços e prazos praticam?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Quais são seus pontos fortes e fracos? Preço e/ou qualidade, e/ou prazo, e/ou exclusividade, e/ou atendimento, e/ou localização etc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.?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13441"/>
              </p:ext>
            </p:extLst>
          </p:nvPr>
        </p:nvGraphicFramePr>
        <p:xfrm>
          <a:off x="1115616" y="2132856"/>
          <a:ext cx="6480720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0576"/>
                <a:gridCol w="159014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Investimento inicial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R$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Trebuchet MS" pitchFamily="34" charset="0"/>
                        </a:rPr>
                        <a:t>Mesas e cadeiras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R$ 1.500,00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Balcão de atendimento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R$ 500,00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Trebuchet MS" pitchFamily="34" charset="0"/>
                        </a:rPr>
                        <a:t>Secador, lavatório, acessórios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R$ 1.400,00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Geral (instalações, adaptações etc.)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R$ 600,00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Subtotal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R$ 4.000,00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Reserva técnica (10%)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R$ 400,00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R$ 4.400,00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28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</a:t>
            </a:r>
            <a:r>
              <a:rPr lang="pt-BR" dirty="0"/>
              <a:t>4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15707"/>
              </p:ext>
            </p:extLst>
          </p:nvPr>
        </p:nvGraphicFramePr>
        <p:xfrm>
          <a:off x="2051720" y="2420888"/>
          <a:ext cx="4861892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147"/>
                <a:gridCol w="130074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Custos fixos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R$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Trebuchet MS" pitchFamily="34" charset="0"/>
                        </a:rPr>
                        <a:t>Aluguel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R$ 300,00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Luz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R$ 50,00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Água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R$ 30,00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R$ 120,00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Trebuchet MS" pitchFamily="34" charset="0"/>
                        </a:rPr>
                        <a:t>DAS - Empreendedor Individual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R$ 37,10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Trebuchet MS" pitchFamily="34" charset="0"/>
                        </a:rPr>
                        <a:t>Retiradas pessoais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R$ 412,00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Outras despesas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R$ 50,90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R$ 1.000,00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00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</a:t>
            </a:r>
            <a:r>
              <a:rPr lang="pt-BR" dirty="0"/>
              <a:t>6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01039"/>
              </p:ext>
            </p:extLst>
          </p:nvPr>
        </p:nvGraphicFramePr>
        <p:xfrm>
          <a:off x="3275856" y="2996952"/>
          <a:ext cx="3349724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543"/>
                <a:gridCol w="8961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Custos variáveis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%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Comissão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0%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Cartão de crédito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4%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Frete de entrega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  <a:latin typeface="Trebuchet MS" pitchFamily="34" charset="0"/>
                        </a:rPr>
                        <a:t>0%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effectLst/>
                          <a:latin typeface="Trebuchet MS" pitchFamily="34" charset="0"/>
                        </a:rPr>
                        <a:t>4%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3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8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844824"/>
            <a:ext cx="83529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Preço de venda unitário: R$ 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15,00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(-) Custos variáveis de:</a:t>
            </a: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	Custo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do produto = R$ 3,00 (</a:t>
            </a:r>
            <a:r>
              <a:rPr lang="pt-BR" sz="1600" i="1" dirty="0">
                <a:solidFill>
                  <a:schemeClr val="tx1"/>
                </a:solidFill>
                <a:latin typeface="Trebuchet MS" pitchFamily="34" charset="0"/>
              </a:rPr>
              <a:t>calculado no item </a:t>
            </a:r>
            <a:r>
              <a:rPr lang="pt-BR" sz="1600" i="1" dirty="0" smtClean="0">
                <a:solidFill>
                  <a:schemeClr val="tx1"/>
                </a:solidFill>
                <a:latin typeface="Trebuchet MS" pitchFamily="34" charset="0"/>
              </a:rPr>
              <a:t>4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)</a:t>
            </a: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	Cartão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de crédito (4%) (</a:t>
            </a:r>
            <a:r>
              <a:rPr lang="pt-BR" sz="1600" i="1" dirty="0">
                <a:solidFill>
                  <a:schemeClr val="tx1"/>
                </a:solidFill>
                <a:latin typeface="Trebuchet MS" pitchFamily="34" charset="0"/>
              </a:rPr>
              <a:t>calculado no item </a:t>
            </a:r>
            <a:r>
              <a:rPr lang="pt-BR" sz="1600" i="1" dirty="0" smtClean="0">
                <a:solidFill>
                  <a:schemeClr val="tx1"/>
                </a:solidFill>
                <a:latin typeface="Trebuchet MS" pitchFamily="34" charset="0"/>
              </a:rPr>
              <a:t>3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) = R$ 15,00 x 4% = R$ 0,60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(=)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Margem de contribuição unitária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= R$ 15,00 - 3,00 - 0,60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= 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R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$ 11,40 </a:t>
            </a:r>
            <a:endParaRPr lang="pt-BR" sz="1600" b="1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3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9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844824"/>
            <a:ext cx="83529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Ponto de equilíbrio em quantidade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= Custo fixo R$ / Margem de contribuição unitária.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Custo fixo = R$ 1.000,00 (calculado no item 2)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Margem de contribuição unitária = R$ 11,40 (calculada no item 5)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R$ 1.000,00 / R$ 11,40 =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87,72 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cortes</a:t>
            </a:r>
            <a:endParaRPr lang="pt-BR" sz="1600" b="1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8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9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412776"/>
            <a:ext cx="835292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Ponto de equilíbrio em valor monetário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= Ponto de equilíbrio em quantidade x Valor do </a:t>
            </a: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serviço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Ponto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de equilíbrio em quantidade = 87,72 cortes 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Valor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do corte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(hipotético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de mercado) = R$ 15,00 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Ponto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de equilíbrio monetário = 87,72 x R$ 15,00 =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R$ 1.315,80 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Para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conhecer o resultado mensal: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Custo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variável unitário = R$ 3,60 x 87,72 = R$ 315,80 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Custo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fixo mensal = R$ 1.000,00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Resultado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Mensal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=R$ 1.315,80 - R$ 315,80 - R$ 1.000,00 =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R$ 0 (zero)</a:t>
            </a:r>
            <a:endParaRPr lang="pt-BR" sz="1600" b="1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9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10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412776"/>
            <a:ext cx="835292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Faturamento (vendas) = R$ 2.000,00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Custos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fixos = R$ 1.000,00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Custo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do produto (20%) = R$ 2.000,00 x 20% = R$ 400,00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Custo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variável (cartão de crédito) 4% = R$ 2.000,00 x 4% = R$ 80,00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R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$ 2.000,00 - R$ 1.000,00 - R$ 400,00 - R$ 80,00 = R$ 520,00</a:t>
            </a:r>
          </a:p>
          <a:p>
            <a:endParaRPr lang="pt-BR" sz="16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Resultado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(lucratividade) = R$ 520,00 = 26%</a:t>
            </a:r>
          </a:p>
          <a:p>
            <a:endParaRPr lang="pt-BR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Portanto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, se diminuirmos do faturamento os custos variáveis, os custos fixos e o custo do </a:t>
            </a: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produto, obteremos o resultado que, neste caso, foi de R$ 520,00, que representa 26% de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lucro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61658"/>
              </p:ext>
            </p:extLst>
          </p:nvPr>
        </p:nvGraphicFramePr>
        <p:xfrm>
          <a:off x="0" y="435395"/>
          <a:ext cx="9144000" cy="1433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857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C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22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CABELEIREIRO(A)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CALAFETADOR(A)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CAMINHONEIRO(A) DE CARGAS NÃO PERIGOSAS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544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CANTOR(A) / MÚSICO(A) INDEPENDENTE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CAPOTEIRO(A)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CARPINTEIRO(A)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78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CARPINTEIRO(A) INSTALADOR(A)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CARREGADOR (VEÍCULOS DE TRANSPORTES TERRESTRES)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CARREGADOR DE MALAS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075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CARROCEIRO - COLETA DE ENTULHOS E RESÍDUOS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CARROCEIRO - TRANSPORTE DE CARGA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CARROCEIRO - TRANSPORTE DE MUDANÇA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64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CARTAZISTA, PINTOR DE FAIXAS PUBLICITÁRIAS E DE LETRAS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CHAPELEIRO(A)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CHAVEIRO(A)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687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CHOCOLATEIRO(A)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CHURRASQUEIRO(A) AMBULANTE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CHURRASQUEIRO(A) EM DOMICÍLIO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CLICHERISTA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COBRADOR(A) DE DÍVIDAS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COLCHOEIRO(A)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COLETOR DE RESÍDUOS NÃO PERIGOSOS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COLETOR DE RESÍDUOS PERIGOSOS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COLOCADOR(A) DE PIERCING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2251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COLOCADOR(A) DE REVESTIMENTOS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INSETICIDAS E RATICIDAS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PARA PISCINAS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186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ANIMAIS VIVOS E DE ARTIGOS E ALIMENTOS PARA ANIMAIS DE ESTIMAÇÃO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ARMARINHO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BEBÊ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693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CAÇA, PESCA E CAMPING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CAMA, MESA E BANHO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COLCHOARIA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83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CUTELARIA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ILUMINAÇÃO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JOALHERIA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065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ÓPTICA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RELOJOARIA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TAPEÇARIA, CORTINAS E PERSIANAS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523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VIAGEM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DE VESTUÁRIO E ACESSÓRIOS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ERÓTICOS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533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COMERCIANTE DE ARTIGOS ESPORTIVOS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FOTOGRÁFICOS E PARA FILMAGEM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FUNERÁRIOS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MÉDICOS E ORTOPÉDICOS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PARA HABITAÇÃO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ARTIGOS USADOS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4673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BEBIDAS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BICICLETAS E TRICICLOS; PEÇAS E ACESSÓRIOS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SUVENIRES, BIJUTERIAS E ARTESANATOS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4121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BRINQUEDOS E ARTIGOS RECREATIVOS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CAL, AREIA, PEDRA BRITADA, TIJOLOS E TELHAS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CALÇADOS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150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CARVÃO E LENHA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CESTAS DE CAFÉ DA MANHÃ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COSMÉTICOS E ARTIGOS DE PERFUMARIA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000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COMERCIANTE DE DISCOS, CDS, DVDS E FITAS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ELETRODOMÉSTICOS E EQUIPAMENTOS DE ÁUDIO E VÍDEO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EMBALAGENS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507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EQUIPAMENTOS DE TELEFONIA E COMUNICAÇÃO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EQUIPAMENTOS E SUPRIMENTOS DE INFORMÁTICA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EQUIPAMENTOS PARA ESCRITÓRIO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357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EXTINTORES DE INCÊNDIO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FERRAGENS E FERRAMENTAS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FLORES, PLANTAS E FRUTAS ARTIFICIAIS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81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FOGOS DE ARTIFÍCIO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GÁS LIQUEFEITO DE PETRÓLEO (GLP)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INSTRUMENTOS MUSICAIS E ACESSÓRIOS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66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LATICÍNIOS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LUBRIFICANTES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MADEIRA E ARTEFATOS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907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MATERIAIS DE CONSTRUÇÃO EM GERAL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MATERIAIS HIDRÁULICOS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MATERIAL ELÉTRICO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17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MEDICAMENTOS VETERINÁRIOS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MIUDEZAS E QUINQUILHARIAS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MOLDURAS E QUADROS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558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MÓVEIS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OBJETOS DE ARTE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PEÇAS E ACESSÓRIOS NOVOS PARA VEÍCULOS AUTOMOTORES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6106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PEÇAS E ACESSÓRIOS PARA APARELHOS ELETROELETRÔNICOS PARA USO DOMÉSTICO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PEÇAS E ACESSÓRIOS PARA MOTOCICLETAS E MOTONETAS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PEÇAS E ACESSÓRIOS USADOS PARA VEÍCULOS AUTOMOTORES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275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PERUCAS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PLANTAS, FLORES NATURAIS, VASOS E ADUBOS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PNEUMÁTICOS E CÂMARAS-DE-AR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01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DE HIGIENE PESSOAL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DE LIMPEZA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DE PANIFICAÇÃO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97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DE TABACARIA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FARMACÊUTICOS HOMEOPÁTICOS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FARMACÊUTICOS, SEM MANIPULAÇÃO DE FÓRMULAS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3482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NATURAIS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PARA FESTAS E NATAL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PRODUTOS RELIGIOSOS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283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REDES PARA DORMIR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SISTEMA DE SEGURANÇA RESIDENCIAL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TECIDOS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244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TINTAS E MATERIAIS PARA PINTURA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COMERCIANTE DE TOLDOS E PAPEL DE PAREDE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COMERCIANTE DE VIDROS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1051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COMPOTEIRO(A)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CONFECCIONADOR(A) DE CARIMBOS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CONFECCIONADOR(A) DE FRALDAS DESCARTÁVEIS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572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CONFEITEIRO(A)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CONTADOR(A) / TÉCNICO(A) CONTÁBIL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COSTUREIRO(A) DE ROUPAS, EXCETO SOB MEDIDA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5463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COSTUREIRO(A) DE ROUPAS, SOB MEDIDA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COVEIRO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COZINHEIRO(A) QUE FORNECE REFEIÇÕES PRONTAS E EMBALADAS PARA CONSUMO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929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CRIADOR(A) DE ANIMAIS DOMÉSTICOS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CRIADOR(A) DE PEIXES ORNAMENTAIS EM ÁGUA DOCE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CRIADOR(A) DE PEIXES ORNAMENTAIS EM ÁGUA SALGADA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CROCHETEIRO(A)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CUIDADOR(A) DE IDOSOS E ENFERMOS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CUNHADOR(A) DE MOEDAS E MEDALHAS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  <a:tr h="72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CURTIDOR DE COURO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CUSTOMIZADOR(A) DE ROUPAS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2413" marR="2413" marT="241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24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11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57200" y="2636912"/>
            <a:ext cx="835292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Prazo de retorno = investimento /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resultado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Prazo de retorno = R$ 4.400,00 / R$ 520,00 = </a:t>
            </a:r>
            <a:r>
              <a:rPr lang="pt-BR" sz="1600" b="1" dirty="0" smtClean="0">
                <a:solidFill>
                  <a:schemeClr val="tx1"/>
                </a:solidFill>
                <a:latin typeface="Trebuchet MS" pitchFamily="34" charset="0"/>
              </a:rPr>
              <a:t>8,46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Neste caso, significa que o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capital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investido levará aproximadamente oito meses para ser 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recuperado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42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3</a:t>
            </a:r>
            <a:r>
              <a:rPr lang="pt-BR" dirty="0" smtClean="0"/>
              <a:t>: Tela 12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57200" y="1844824"/>
            <a:ext cx="83529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Fórmula de Rentabilidade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= Resultado do negócio (lucratividade) x 100 / Investimento inicial.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No caso do salão de beleza: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Rentabilidade = R$ 520,00 x 100 / R$ 4.400,00 = </a:t>
            </a:r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11,82%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Neste caso, significa que o capital irá render 11,82% ao mês, muito mais que a aplicação financeira, por exemplo. Ou seja, valeria a pena investir no salão de beleza.</a:t>
            </a:r>
          </a:p>
          <a:p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Trebuchet MS" pitchFamily="34" charset="0"/>
              </a:rPr>
              <a:t>Mas cuidado! </a:t>
            </a:r>
            <a:r>
              <a:rPr lang="pt-BR" sz="1600" dirty="0">
                <a:solidFill>
                  <a:schemeClr val="tx1"/>
                </a:solidFill>
                <a:latin typeface="Trebuchet MS" pitchFamily="34" charset="0"/>
              </a:rPr>
              <a:t>Esse percentual é exclusivo para esse exemplo. Para calcular o seu, analise bem todas as informações antes de preencher</a:t>
            </a:r>
            <a:r>
              <a:rPr lang="pt-BR" sz="1600" dirty="0" smtClean="0">
                <a:solidFill>
                  <a:schemeClr val="tx1"/>
                </a:solidFill>
                <a:latin typeface="Trebuchet MS" pitchFamily="34" charset="0"/>
              </a:rPr>
              <a:t>!</a:t>
            </a:r>
            <a:endParaRPr lang="pt-B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9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12309"/>
              </p:ext>
            </p:extLst>
          </p:nvPr>
        </p:nvGraphicFramePr>
        <p:xfrm>
          <a:off x="0" y="3119438"/>
          <a:ext cx="9144000" cy="748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DEDETIZADOR(A)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DEPILADOR(A)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DIGITADOR(A)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DISC JOCKEY (DJ) OU VIDEO JOCKEY (VJ)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DISTRIBUIDOR(A) DE ÁGUA POTÁVEL EM CAMINHÃO PIPA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DOCEIRO(A)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9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13262"/>
              </p:ext>
            </p:extLst>
          </p:nvPr>
        </p:nvGraphicFramePr>
        <p:xfrm>
          <a:off x="0" y="2730500"/>
          <a:ext cx="9144000" cy="1684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EDITOR(A) DE JORNAIS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EDITOR(A) DE LISTA DE DADOS E DE OUTRAS INFORMAÇÕES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EDITOR(A) DE LIVROS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EDITOR(A) DE REVISTAS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EDITOR(A) DE VÍDEO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ELETRICISTA DE AUTOMÓVEIS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ELETRICISTA EM RESIDÊNCIAS E ESTABELECIMENTOS COMERCIAIS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ENCADERNADOR(A) / PLASTIFICADOR(A)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ENCANADOR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ENGRAXATE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ENTREGADOR DE MALOTES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ENVASADOR(A) E EMPACOTADOR(A)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ESTAMPADOR(A) DE PEÇAS DO VESTUÁRIO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ESTETICISTA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ESTETICISTA DE ANIMAIS DOMÉSTICOS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ESTOFADOR(A)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35593"/>
              </p:ext>
            </p:extLst>
          </p:nvPr>
        </p:nvGraphicFramePr>
        <p:xfrm>
          <a:off x="0" y="548680"/>
          <a:ext cx="9144000" cy="9060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031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ABSORVENTES HIGIÊNICOS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AÇÚCAR MASCAVO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AMENDOIM E CASTANHA DE CAJU TORRADOS E SALGADOS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ÁGUAS NATURAIS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ALIMENTOS PRONTOS CONGELADOS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AMIDO E FÉCULAS DE VEGETAIS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ARTEFATOS DE FUNILARIA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ARTEFATOS ESTAMPADOS DE METAL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ARTEFATOS PARA PESCA E ESPORTE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ARTEFATOS TÊXTEIS PARA USO DOMÉSTICO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ARTIGOS DE CUTELARIA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AVIAMENTOS PARA COSTURA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BALAS, CONFEITOS E FRUTAS CRISTALIZADAS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BOLSAS/BOLSEIRO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BRINQUEDOS NÃO ELETRÔNICOS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CALÇADOS DE BORRACHA, MADEIRA E TECIDOS E FIBRAS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CALÇADOS DE COURO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CHÁ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CINTOS / CINTEIRO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CONSERVAS DE FRUTAS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CONSERVAS DE LEGUMES E OUTROS VEGETAIS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DESINFESTANTES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EMBALAGENS DE CARTOLINA E PAPEL-CARTÃO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EMBALAGENS DE MADEIRA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EMBALAGENS DE PAPEL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ESPECIARIAS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ESQUADRIAS METÁLICAS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FIOS DE ALGODÃO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FIOS DE LINHO, RAMI, JUTA, SEDA E LÃ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FUMO E DERIVADOS DO FUMO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GELEIA DE MOCOTÓ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GELO COMUM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GUARDA-CHUVAS E SIMILARES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GUARDANAPOS E COPOS DE PAPEL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INSTRUMENTOS MUSICAIS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JOGOS RECREATIVOS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LATICÍNIOS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LETREIROS, PLACAS E PAINÉIS NÃO LUMINOSOS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LUMINÁRIAS E OUTROS EQUIPAMENTOS DE ILUMINAÇÃO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MALAS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MASSAS ALIMENTÍCIAS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MEIAS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MOCHILAS E CARTEIRAS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PAINÉIS E LETREIROS LUMINOSOS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PÃO DE QUEIJO CONGELADO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PAPEL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PARTES DE PEÇAS DO VESTUÁRIO - FACÇÃO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PARTES DE ROUPAS ÍNTIMAS - FACÇÃO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PARTES DE ROUPAS PROFISSIONAIS - FACÇÃO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PARTES PARA CALÇADOS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POLPAS DE FRUTAS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PRODUTOS DE PERFUMARIA E DE HIGIENE PESSOAL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PRODUTOS DE LIMPEZA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PRODUTOS DE SOJA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923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PRODUTOS DE TECIDO NÃO TECIDO PARA USO ODONTO-MÉDICO-HOSPITALAR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PRODUTOS DERIVADOS DE CARNE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PRODUTOS DERIVADOS DO ARROZ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RAPADURA E MELAÇO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REFRESCOS, XAROPES E PÓS PARA REFRESCOS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ROUPAS ÍNTIMAS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SABÕES E DETERGENTES SINTÉTICOS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SUCOS CONCENTRADOS DE FRUTAS, HORTALIÇAS E LEGUMES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SUCOS DE FRUTAS, HORTALIÇAS E LEGUMES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FABRICANTE DE VELAS, INCLUSIVE DECORATIVAS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FARINHEIRO DE MANDIOCA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FARINHEIRO DE MILHO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FERRAMENTEIRO(A)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FERREIRO/FORJADOR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FILMADOR(A)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20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FORNECEDOR(A) DE ALIMENTOS PREPARADOS PARA EMPRESAS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FOSSEIRO (LIMPADOR DE FOSSA)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FOTOCOPIADOR(A)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FOTÓGRAFO(A)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FOTÓGRAFO(A) AÉREO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FOTÓGRAFO(A) SUBMARINO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  <a:tr h="103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FUNILEIRO / LANTERNEIRO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3685" marR="3685" marT="36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8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39491"/>
              </p:ext>
            </p:extLst>
          </p:nvPr>
        </p:nvGraphicFramePr>
        <p:xfrm>
          <a:off x="0" y="3197225"/>
          <a:ext cx="9144000" cy="565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GALVANIZADOR(A)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GESSEIRO(A)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GRAVADOR(A) DE CARIMBOS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GUARDADOR(A) DE MÓVEIS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GUIA DE TURISMO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GUINCHEIRO (REBOQUE DE VEÍCULOS)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35087"/>
              </p:ext>
            </p:extLst>
          </p:nvPr>
        </p:nvGraphicFramePr>
        <p:xfrm>
          <a:off x="0" y="3275013"/>
          <a:ext cx="9144000" cy="37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H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HUMORISTA E CONTADOR DE HISTÓRIAS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9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71563"/>
              </p:ext>
            </p:extLst>
          </p:nvPr>
        </p:nvGraphicFramePr>
        <p:xfrm>
          <a:off x="0" y="2360613"/>
          <a:ext cx="9144000" cy="297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5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ANTENAS DE TV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EQUIPAMENTOS DE SEGURANÇA DOMICILIAR E EMPRESARIAL, SEM PRESTAÇÃO DE SERVIÇOS DE VIGILÂNCIA E SEGURANÇA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EQUIPAMENTOS PARA ORIENTAÇÃO À NAVEGAÇÃO MARÍTIMA, FLUVIAL E LACUSTRE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ISOLANTES ACÚSTICOS E DE VIBRAÇÃO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ISOLANTES TÉRMICOS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MÁQUINAS E EQUIPAMENTOS INDUSTRIAIS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3105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PAINÉIS PUBLICITÁRIOS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REDE DE COMPUTADORES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DE SISTEMA DE PREVENÇÃO CONTRA INCÊNDIO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4314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E REPARADOR (A) DE ACESSÓRIOS AUTOMOTIVOS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E REPARADOR(A) DE ELEVADORES, ESCADAS E ESTEIRAS ROLANTES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INSTALADOR(A) E REPARADOR(A) DE SISTEMAS CENTRAIS DE AR CONDICIONADO, DE VENTILAÇÃO E REFRIGERAÇÃO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ARTE E CULTURA EM GERAL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ARTES CÊNICAS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CURSOS GERENCIAIS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CURSOS PREPARATÓRIOS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IDIOMAS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INFORMÁTICA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  <a:tr h="155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INSTRUTOR(A) DE MÚSICA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5546" marR="5546" marT="55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97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3497</Words>
  <Application>Microsoft Office PowerPoint</Application>
  <PresentationFormat>Apresentação na tela (4:3)</PresentationFormat>
  <Paragraphs>673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Gabriella Miranda</dc:creator>
  <cp:lastModifiedBy>Gabriella Miranda</cp:lastModifiedBy>
  <cp:revision>24</cp:revision>
  <dcterms:created xsi:type="dcterms:W3CDTF">2013-09-10T14:37:59Z</dcterms:created>
  <dcterms:modified xsi:type="dcterms:W3CDTF">2013-09-11T19:00:56Z</dcterms:modified>
</cp:coreProperties>
</file>