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7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20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65" r:id="rId11"/>
    <p:sldId id="266" r:id="rId12"/>
    <p:sldId id="284" r:id="rId13"/>
    <p:sldId id="272" r:id="rId14"/>
    <p:sldId id="273" r:id="rId15"/>
    <p:sldId id="274" r:id="rId16"/>
    <p:sldId id="275" r:id="rId17"/>
    <p:sldId id="277" r:id="rId18"/>
    <p:sldId id="296" r:id="rId19"/>
    <p:sldId id="279" r:id="rId20"/>
    <p:sldId id="282" r:id="rId21"/>
    <p:sldId id="285" r:id="rId22"/>
    <p:sldId id="283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una Ferencz" initials="" lastIdx="22" clrIdx="0"/>
  <p:cmAuthor id="1" name="Gabriella Miranda" initials="GM" lastIdx="8" clrIdx="1"/>
  <p:cmAuthor id="2" name="Alice Demaria" initials="" lastIdx="1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0" autoAdjust="0"/>
    <p:restoredTop sz="90276" autoAdjust="0"/>
  </p:normalViewPr>
  <p:slideViewPr>
    <p:cSldViewPr snapToGrid="0" snapToObjects="1">
      <p:cViewPr varScale="1">
        <p:scale>
          <a:sx n="110" d="100"/>
          <a:sy n="110" d="100"/>
        </p:scale>
        <p:origin x="-1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commentAuthors" Target="commentAuthors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28T11:02:28.218" idx="1">
    <p:pos x="321" y="2641"/>
    <p:text>Destaque.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28T15:34:54.490" idx="5">
    <p:pos x="303" y="2117"/>
    <p:text>Destaque</p:tex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28T15:37:32.370" idx="6">
    <p:pos x="289" y="1317"/>
    <p:text>fade in</p:tex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28T15:39:57.385" idx="7">
    <p:pos x="275" y="2594"/>
    <p:text>Destaque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28T11:21:08.943" idx="2">
    <p:pos x="267" y="2395"/>
    <p:text>Destaque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28T14:12:41.954" idx="3">
    <p:pos x="211" y="1760"/>
    <p:text>Efeito de Fade in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28T14:13:52.108" idx="4">
    <p:pos x="474" y="1474"/>
    <p:text>efeito fade in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28T16:06:08.743" idx="8">
    <p:pos x="217" y="1753"/>
    <p:text>Destaque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28T16:23:32.317" idx="9">
    <p:pos x="273" y="3159"/>
    <p:text>destaque</p:text>
  </p:cm>
  <p:cm authorId="2" dt="2013-08-28T16:27:49.840" idx="10">
    <p:pos x="326" y="2826"/>
    <p:text>Saiba Mais(Modal): Com base nas avaliações de seu processo de seleção, você poderá começar a montar  um cadastro com os nomes daqueles candidatos que não foram escolhidos desta vez. Assim, você irá criar um banco de currículos que podem ser utilizados futuramente. 
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28T16:29:05.744" idx="11">
    <p:pos x="242" y="1610"/>
    <p:text>Destaque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28T16:39:33.788" idx="12">
    <p:pos x="148" y="1625"/>
    <p:text>Tabs
Aba 1: Perfil da empresa
Aba 2: Perfil do candidato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28T16:57:01.704" idx="13">
    <p:pos x="145" y="1892"/>
    <p:text>fade-in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FC2BC-D24F-094B-9962-8C47AB0BA328}" type="datetimeFigureOut">
              <a:rPr lang="en-US" smtClean="0"/>
              <a:t>20/09/13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567E0-3025-B646-82AC-4E413CF15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51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Momento empresarial (Mapa):</a:t>
            </a:r>
          </a:p>
          <a:p>
            <a:r>
              <a:rPr lang="pt-BR" b="1" dirty="0" smtClean="0"/>
              <a:t>Potencial empreendedor</a:t>
            </a:r>
          </a:p>
          <a:p>
            <a:endParaRPr lang="en-US" b="0" dirty="0" smtClean="0"/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Trilha 1	Geração de ideias de negócios		Praça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Trilha 2	Análise de viabilidade do negócio		Biblioteca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Trilha 3	Formalização				Contabilidade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Trilha 4	Organização e administração		Centro empresarial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Trilha 5	Marketing e vendas				Shopping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Trilha 6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Gestão de pessoas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Centro de capacitação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Trilha 7	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Canvas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Universidade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Trilha 8	Startups					Centro tecnológico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07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SAIBA MAIS: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Com </a:t>
            </a:r>
            <a:r>
              <a:rPr lang="pt-BR" sz="1200" dirty="0" smtClean="0"/>
              <a:t>base nas avaliações de seu processo de seleção, você poderá começar a montar  um cadastro com os nomes daqueles candidatos que não foram escolhidos desta vez. Assim, você irá criar um banco de currículos que podem ser utilizados futuramente.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20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Friday, 20 de September de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Friday, 20 de September de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Friday, 20 de September de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Friday, 20 de September de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Friday, 20 de September de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Friday, 20 de September de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Friday, 20 de September de 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Friday, 20 de September de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Friday, 20 de September de 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Friday, 20 de September de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Friday, 20 de September de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Friday, 20 de September de 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comments" Target="../comments/commen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comments" Target="../comments/commen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3782"/>
            <a:ext cx="7848600" cy="1927225"/>
          </a:xfrm>
        </p:spPr>
        <p:txBody>
          <a:bodyPr/>
          <a:lstStyle/>
          <a:p>
            <a:r>
              <a:rPr lang="en-US" sz="3600" dirty="0" err="1" smtClean="0"/>
              <a:t>Trilhas</a:t>
            </a:r>
            <a:r>
              <a:rPr lang="en-US" sz="3600" dirty="0" smtClean="0"/>
              <a:t> de </a:t>
            </a:r>
            <a:r>
              <a:rPr lang="en-US" sz="3600" dirty="0" err="1" smtClean="0"/>
              <a:t>autoatendimento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30966"/>
            <a:ext cx="6400800" cy="967860"/>
          </a:xfrm>
        </p:spPr>
        <p:txBody>
          <a:bodyPr/>
          <a:lstStyle/>
          <a:p>
            <a:r>
              <a:rPr lang="pt-BR" dirty="0" smtClean="0"/>
              <a:t>Momento empresarial (Mapa):</a:t>
            </a:r>
          </a:p>
          <a:p>
            <a:r>
              <a:rPr lang="pt-BR" b="1" dirty="0" smtClean="0"/>
              <a:t>Potencial empreendedor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95809"/>
              </p:ext>
            </p:extLst>
          </p:nvPr>
        </p:nvGraphicFramePr>
        <p:xfrm>
          <a:off x="685800" y="3572466"/>
          <a:ext cx="8204536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613"/>
                <a:gridCol w="4072437"/>
                <a:gridCol w="3078486"/>
              </a:tblGrid>
              <a:tr h="291291">
                <a:tc>
                  <a:txBody>
                    <a:bodyPr/>
                    <a:lstStyle/>
                    <a:p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Trilha 1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Geração</a:t>
                      </a:r>
                      <a:r>
                        <a:rPr lang="pt-BR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</a:t>
                      </a:r>
                      <a:r>
                        <a:rPr lang="pt-BR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ideias</a:t>
                      </a:r>
                      <a:r>
                        <a:rPr lang="pt-BR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</a:t>
                      </a:r>
                      <a:r>
                        <a:rPr lang="pt-BR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negócios</a:t>
                      </a:r>
                      <a:endParaRPr lang="pt-B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Praça</a:t>
                      </a:r>
                    </a:p>
                  </a:txBody>
                  <a:tcPr/>
                </a:tc>
              </a:tr>
              <a:tr h="291291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Trilha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 dirty="0">
                          <a:effectLst/>
                        </a:rPr>
                        <a:t>Análise de viabilidade do negócio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 smtClean="0"/>
                        <a:t>Biblioteca</a:t>
                      </a:r>
                      <a:endParaRPr lang="pt-BR" sz="1800" dirty="0">
                        <a:latin typeface="+mn-lt"/>
                      </a:endParaRPr>
                    </a:p>
                  </a:txBody>
                  <a:tcPr/>
                </a:tc>
              </a:tr>
              <a:tr h="291291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Trilha 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 dirty="0">
                          <a:effectLst/>
                        </a:rPr>
                        <a:t>Formalização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 smtClean="0"/>
                        <a:t>Contabilidade</a:t>
                      </a:r>
                      <a:endParaRPr lang="pt-BR" sz="1800" dirty="0">
                        <a:latin typeface="+mn-lt"/>
                      </a:endParaRPr>
                    </a:p>
                  </a:txBody>
                  <a:tcPr/>
                </a:tc>
              </a:tr>
              <a:tr h="291291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Trilha 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 dirty="0">
                          <a:effectLst/>
                        </a:rPr>
                        <a:t>Organização e administração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 smtClean="0"/>
                        <a:t>Centro empresarial</a:t>
                      </a:r>
                      <a:endParaRPr lang="pt-BR" sz="1800" dirty="0">
                        <a:latin typeface="+mn-lt"/>
                      </a:endParaRPr>
                    </a:p>
                  </a:txBody>
                  <a:tcPr/>
                </a:tc>
              </a:tr>
              <a:tr h="291291">
                <a:tc>
                  <a:txBody>
                    <a:bodyPr/>
                    <a:lstStyle/>
                    <a:p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Trilha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5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Marketing e </a:t>
                      </a:r>
                      <a:r>
                        <a:rPr lang="pt-B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vendas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Shopping</a:t>
                      </a:r>
                      <a:endParaRPr lang="pt-BR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291291">
                <a:tc>
                  <a:txBody>
                    <a:bodyPr/>
                    <a:lstStyle/>
                    <a:p>
                      <a:r>
                        <a:rPr lang="en-US" sz="1800" b="1" dirty="0" err="1" smtClean="0">
                          <a:solidFill>
                            <a:schemeClr val="tx2"/>
                          </a:solidFill>
                        </a:rPr>
                        <a:t>Trilha</a:t>
                      </a:r>
                      <a:r>
                        <a:rPr lang="en-US" sz="1800" b="1" dirty="0" smtClean="0">
                          <a:solidFill>
                            <a:schemeClr val="tx2"/>
                          </a:solidFill>
                        </a:rPr>
                        <a:t> 6</a:t>
                      </a:r>
                      <a:endParaRPr lang="en-US" sz="1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Gestão de pessoas</a:t>
                      </a:r>
                      <a:endParaRPr lang="pt-BR" sz="18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Centro</a:t>
                      </a:r>
                      <a:r>
                        <a:rPr lang="pt-BR" sz="18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 de capacitação</a:t>
                      </a:r>
                      <a:endParaRPr lang="pt-BR" sz="18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291291"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Trilha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7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Canvas</a:t>
                      </a:r>
                      <a:endParaRPr lang="pt-B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Universidade</a:t>
                      </a:r>
                      <a:endParaRPr lang="pt-BR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291291"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Trilha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8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Startups</a:t>
                      </a:r>
                      <a:endParaRPr lang="pt-B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Centro tecnológico</a:t>
                      </a:r>
                      <a:endParaRPr lang="pt-BR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920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Antes de recrutar...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599" cy="495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 smtClean="0"/>
              <a:t>Na fase </a:t>
            </a:r>
            <a:r>
              <a:rPr lang="pt-BR" sz="1600" dirty="0"/>
              <a:t>anterior ao Recrutamento, </a:t>
            </a:r>
            <a:r>
              <a:rPr lang="pt-BR" sz="1600" dirty="0" smtClean="0"/>
              <a:t>você deve estar ciente das suas </a:t>
            </a:r>
            <a:r>
              <a:rPr lang="pt-BR" sz="1600" dirty="0"/>
              <a:t>limitações de orçamento e área física para trabalho. De nada adiantaria buscar no mercado de trabalho uma pessoa com muitas habilidades e conhecimentos se não for possível pagar a ela uma remuneração condizente com seu currículo. 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Depois de bem conhecidas as características da empresa e do trabalho a ser executado, será possível começar a recrutar, ou seja, chamar as pessoas com o perfil adequado ao serviço.</a:t>
            </a:r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5</a:t>
            </a:r>
            <a:endParaRPr lang="pt-B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975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Empresas especializadas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6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5441" y="1684661"/>
            <a:ext cx="79607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O recrutamento </a:t>
            </a:r>
            <a:r>
              <a:rPr lang="pt-BR" sz="1600" dirty="0"/>
              <a:t>poderá ser realizado </a:t>
            </a:r>
            <a:r>
              <a:rPr lang="pt-BR" sz="1600" dirty="0" smtClean="0"/>
              <a:t>por você ou </a:t>
            </a:r>
            <a:r>
              <a:rPr lang="pt-BR" sz="1600" dirty="0"/>
              <a:t>por uma empresa especializada</a:t>
            </a:r>
            <a:r>
              <a:rPr lang="pt-BR" sz="1600" dirty="0" smtClean="0"/>
              <a:t>.</a:t>
            </a:r>
          </a:p>
          <a:p>
            <a:endParaRPr lang="pt-BR" sz="1600" dirty="0" smtClean="0"/>
          </a:p>
          <a:p>
            <a:r>
              <a:rPr lang="pt-BR" sz="1600" dirty="0" smtClean="0"/>
              <a:t>Duas </a:t>
            </a:r>
            <a:r>
              <a:rPr lang="pt-BR" sz="1600" dirty="0"/>
              <a:t>importantes variáveis </a:t>
            </a:r>
            <a:r>
              <a:rPr lang="pt-BR" sz="1600" dirty="0" smtClean="0"/>
              <a:t>devem ser </a:t>
            </a:r>
            <a:r>
              <a:rPr lang="pt-BR" sz="1600" dirty="0"/>
              <a:t>consideradas para esta </a:t>
            </a:r>
            <a:r>
              <a:rPr lang="pt-BR" sz="1600" dirty="0" smtClean="0"/>
              <a:t>escolha:</a:t>
            </a:r>
          </a:p>
          <a:p>
            <a:endParaRPr lang="pt-BR" sz="1600" dirty="0"/>
          </a:p>
          <a:p>
            <a:pPr marL="285750" indent="-285750">
              <a:buFont typeface="Arial"/>
              <a:buChar char="•"/>
            </a:pPr>
            <a:r>
              <a:rPr lang="pt-BR" sz="1600" dirty="0"/>
              <a:t>a</a:t>
            </a:r>
            <a:r>
              <a:rPr lang="pt-BR" sz="1600" dirty="0" smtClean="0"/>
              <a:t> sua </a:t>
            </a:r>
            <a:r>
              <a:rPr lang="pt-BR" sz="1600" b="1" dirty="0" smtClean="0"/>
              <a:t>disponibilidade </a:t>
            </a:r>
            <a:r>
              <a:rPr lang="pt-BR" sz="1600" b="1" dirty="0"/>
              <a:t>de tempo</a:t>
            </a:r>
            <a:r>
              <a:rPr lang="pt-BR" sz="1600" dirty="0"/>
              <a:t> </a:t>
            </a:r>
            <a:r>
              <a:rPr lang="pt-BR" sz="1600" dirty="0" smtClean="0"/>
              <a:t>como </a:t>
            </a:r>
            <a:r>
              <a:rPr lang="pt-BR" sz="1600" dirty="0" smtClean="0"/>
              <a:t>empresário;</a:t>
            </a:r>
            <a:endParaRPr lang="pt-BR" sz="1600" dirty="0" smtClean="0"/>
          </a:p>
          <a:p>
            <a:pPr marL="285750" indent="-285750">
              <a:buFont typeface="Arial"/>
              <a:buChar char="•"/>
            </a:pPr>
            <a:r>
              <a:rPr lang="pt-BR" sz="1600" dirty="0" smtClean="0"/>
              <a:t>o</a:t>
            </a:r>
            <a:r>
              <a:rPr lang="pt-BR" sz="1600" b="1" dirty="0" smtClean="0"/>
              <a:t> valor </a:t>
            </a:r>
            <a:r>
              <a:rPr lang="pt-BR" sz="1600" b="1" dirty="0"/>
              <a:t>a ser pago </a:t>
            </a:r>
            <a:r>
              <a:rPr lang="pt-BR" sz="1600" dirty="0"/>
              <a:t>pelo trabalho. </a:t>
            </a:r>
          </a:p>
        </p:txBody>
      </p:sp>
    </p:spTree>
    <p:extLst>
      <p:ext uri="{BB962C8B-B14F-4D97-AF65-F5344CB8AC3E}">
        <p14:creationId xmlns:p14="http://schemas.microsoft.com/office/powerpoint/2010/main" val="444003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Itens importantes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7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2500" y="1736956"/>
            <a:ext cx="7634900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1600" dirty="0" smtClean="0"/>
              <a:t>Na etapa de recrutamento você </a:t>
            </a:r>
            <a:r>
              <a:rPr lang="pt-BR" sz="1600" dirty="0"/>
              <a:t>também deverá estar </a:t>
            </a:r>
            <a:r>
              <a:rPr lang="pt-BR" sz="1600" dirty="0" smtClean="0"/>
              <a:t>atento: </a:t>
            </a:r>
          </a:p>
          <a:p>
            <a:pPr>
              <a:lnSpc>
                <a:spcPct val="130000"/>
              </a:lnSpc>
            </a:pPr>
            <a:endParaRPr lang="pt-BR" sz="1600" dirty="0"/>
          </a:p>
          <a:p>
            <a:pPr marL="285750" lvl="0" indent="-285750">
              <a:lnSpc>
                <a:spcPct val="130000"/>
              </a:lnSpc>
              <a:buFont typeface="Arial"/>
              <a:buChar char="•"/>
            </a:pPr>
            <a:r>
              <a:rPr lang="pt-BR" sz="1600" dirty="0"/>
              <a:t>a</a:t>
            </a:r>
            <a:r>
              <a:rPr lang="pt-BR" sz="1600" dirty="0" smtClean="0"/>
              <a:t>o local </a:t>
            </a:r>
            <a:r>
              <a:rPr lang="pt-BR" sz="1600" dirty="0"/>
              <a:t>de residência dos candidatos;</a:t>
            </a:r>
          </a:p>
          <a:p>
            <a:pPr marL="285750" lvl="0" indent="-285750">
              <a:lnSpc>
                <a:spcPct val="130000"/>
              </a:lnSpc>
              <a:buFont typeface="Arial"/>
              <a:buChar char="•"/>
            </a:pPr>
            <a:r>
              <a:rPr lang="pt-BR" sz="1600" dirty="0"/>
              <a:t>a</a:t>
            </a:r>
            <a:r>
              <a:rPr lang="pt-BR" sz="1600" dirty="0" smtClean="0"/>
              <a:t> necessidade </a:t>
            </a:r>
            <a:r>
              <a:rPr lang="pt-BR" sz="1600" dirty="0"/>
              <a:t>de turnos de </a:t>
            </a:r>
            <a:r>
              <a:rPr lang="pt-BR" sz="1600" dirty="0" smtClean="0"/>
              <a:t>trabalho; </a:t>
            </a:r>
            <a:r>
              <a:rPr lang="pt-BR" sz="1600" dirty="0"/>
              <a:t>e</a:t>
            </a:r>
          </a:p>
          <a:p>
            <a:pPr marL="285750" lvl="0" indent="-285750">
              <a:lnSpc>
                <a:spcPct val="130000"/>
              </a:lnSpc>
              <a:buFont typeface="Arial"/>
              <a:buChar char="•"/>
            </a:pPr>
            <a:r>
              <a:rPr lang="pt-BR" sz="1600" dirty="0"/>
              <a:t>a</a:t>
            </a:r>
            <a:r>
              <a:rPr lang="pt-BR" sz="1600" dirty="0" smtClean="0"/>
              <a:t>s possibilidades </a:t>
            </a:r>
            <a:r>
              <a:rPr lang="pt-BR" sz="1600" dirty="0"/>
              <a:t>de transporte público.</a:t>
            </a:r>
          </a:p>
          <a:p>
            <a:pPr>
              <a:lnSpc>
                <a:spcPct val="130000"/>
              </a:lnSpc>
            </a:pPr>
            <a:r>
              <a:rPr lang="pt-BR" sz="1600" dirty="0"/>
              <a:t> </a:t>
            </a:r>
          </a:p>
          <a:p>
            <a:pPr>
              <a:lnSpc>
                <a:spcPct val="130000"/>
              </a:lnSpc>
            </a:pPr>
            <a:r>
              <a:rPr lang="pt-BR" sz="1600" dirty="0"/>
              <a:t>Estando todos estes itens satisfatoriamente resolvidos, </a:t>
            </a:r>
            <a:r>
              <a:rPr lang="pt-BR" sz="1600" dirty="0" smtClean="0"/>
              <a:t>você </a:t>
            </a:r>
            <a:r>
              <a:rPr lang="pt-BR" sz="1600" dirty="0"/>
              <a:t>estará apto a um bom recrutamento e a </a:t>
            </a:r>
            <a:r>
              <a:rPr lang="pt-BR" sz="1600" dirty="0" smtClean="0"/>
              <a:t>passará </a:t>
            </a:r>
            <a:r>
              <a:rPr lang="pt-BR" sz="1600" dirty="0"/>
              <a:t>para a fase de seleção dos candidatos.</a:t>
            </a:r>
          </a:p>
        </p:txBody>
      </p:sp>
    </p:spTree>
    <p:extLst>
      <p:ext uri="{BB962C8B-B14F-4D97-AF65-F5344CB8AC3E}">
        <p14:creationId xmlns:p14="http://schemas.microsoft.com/office/powerpoint/2010/main" val="2545176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Encerramento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599" cy="2349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Chegamos ao final da parada </a:t>
            </a:r>
            <a:r>
              <a:rPr lang="pt-BR" sz="1600" b="1" dirty="0" smtClean="0"/>
              <a:t>Etapa de Recrutamento</a:t>
            </a:r>
            <a:r>
              <a:rPr lang="pt-BR" sz="1600" dirty="0" smtClean="0"/>
              <a:t>.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 smtClean="0"/>
              <a:t>Nesta parada você conheceu alguns aspectos da Gestão de pessoas e a importância de se planejar antes de recrutar pessoas.</a:t>
            </a:r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Ao conhecer um pouco mais do assunto, você pode minimizar os erros na hora de escolher um candidato para a sua empresa.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8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199" y="4000500"/>
            <a:ext cx="8229600" cy="24764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Potencial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empreendedor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pensativo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observando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pessoas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na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multidão</a:t>
            </a:r>
            <a:r>
              <a:rPr lang="en-US" sz="1400" dirty="0" smtClean="0">
                <a:solidFill>
                  <a:schemeClr val="bg1"/>
                </a:solidFill>
              </a:rPr>
              <a:t>…</a:t>
            </a:r>
          </a:p>
          <a:p>
            <a:pPr algn="ctr"/>
            <a:r>
              <a:rPr lang="en-US" sz="1400" dirty="0"/>
              <a:t>29x7cm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29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700" dirty="0"/>
              <a:t>Parada 2</a:t>
            </a:r>
            <a:r>
              <a:rPr lang="pt-BR" sz="2700" dirty="0" smtClean="0"/>
              <a:t>:</a:t>
            </a:r>
            <a:br>
              <a:rPr lang="pt-BR" sz="2700" dirty="0" smtClean="0"/>
            </a:br>
            <a:r>
              <a:rPr lang="pt-BR" sz="2700" dirty="0" smtClean="0"/>
              <a:t>Processo de </a:t>
            </a:r>
            <a:r>
              <a:rPr lang="pt-BR" sz="2800" dirty="0" smtClean="0"/>
              <a:t>Seleção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70368" y="3939257"/>
            <a:ext cx="2055286" cy="15684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sz="1400" dirty="0" smtClean="0">
                <a:solidFill>
                  <a:schemeClr val="bg1"/>
                </a:solidFill>
              </a:rPr>
              <a:t>Ilustração do potencial empreendedor com dois candidatos e os respectivos currículos na mão</a:t>
            </a:r>
            <a:r>
              <a:rPr lang="x-none" sz="14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x-none" sz="1400" dirty="0">
                <a:solidFill>
                  <a:schemeClr val="bg1"/>
                </a:solidFill>
              </a:rPr>
              <a:t>13x9cm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982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Processo de Seleção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6174314" cy="495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 smtClean="0"/>
              <a:t>Esta é a parada </a:t>
            </a:r>
            <a:r>
              <a:rPr lang="pt-BR" sz="1600" b="1" dirty="0" smtClean="0"/>
              <a:t>Processo de Seleção</a:t>
            </a:r>
            <a:r>
              <a:rPr lang="pt-BR" sz="1600" dirty="0"/>
              <a:t>.</a:t>
            </a:r>
          </a:p>
          <a:p>
            <a:pPr marL="0" indent="0">
              <a:buNone/>
            </a:pPr>
            <a:r>
              <a:rPr lang="pt-BR" sz="1600" dirty="0"/>
              <a:t> </a:t>
            </a:r>
            <a:endParaRPr lang="pt-BR" sz="1600" dirty="0" smtClean="0"/>
          </a:p>
          <a:p>
            <a:pPr marL="0" indent="0">
              <a:buNone/>
            </a:pPr>
            <a:r>
              <a:rPr lang="pt-BR" sz="1600" dirty="0"/>
              <a:t>Nesta parada vamos alinhar as necessidades da sua empresa com </a:t>
            </a:r>
            <a:r>
              <a:rPr lang="pt-BR" sz="1600" dirty="0" smtClean="0"/>
              <a:t>as ofertas do </a:t>
            </a:r>
            <a:r>
              <a:rPr lang="pt-BR" sz="1600" dirty="0"/>
              <a:t>mercado de trabalho. 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 smtClean="0"/>
              <a:t>Ao passar por aqui, você: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 </a:t>
            </a:r>
            <a:endParaRPr lang="pt-BR" sz="1600" dirty="0" smtClean="0"/>
          </a:p>
          <a:p>
            <a:r>
              <a:rPr lang="pt-BR" sz="1600" dirty="0" smtClean="0"/>
              <a:t>Entenderá como um bom processo de seleção </a:t>
            </a:r>
            <a:r>
              <a:rPr lang="pt-BR" sz="1600" dirty="0"/>
              <a:t>pode contribuir para o desenvolvimento da </a:t>
            </a:r>
            <a:r>
              <a:rPr lang="pt-BR" sz="1600" dirty="0" smtClean="0"/>
              <a:t>sua empresa. 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Aproveite </a:t>
            </a:r>
            <a:r>
              <a:rPr lang="pt-BR" sz="1600" dirty="0" smtClean="0"/>
              <a:t>esta parada!</a:t>
            </a:r>
            <a:endParaRPr lang="pt-BR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1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7173" y="1276697"/>
            <a:ext cx="2055286" cy="15684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sz="1400" dirty="0">
                <a:solidFill>
                  <a:schemeClr val="bg1"/>
                </a:solidFill>
              </a:rPr>
              <a:t>Ilustração do potencial empreendedor com dois candidatos e os respectivos currículos na mão</a:t>
            </a:r>
            <a:r>
              <a:rPr lang="x-none" sz="14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x-none" sz="1400" dirty="0">
                <a:solidFill>
                  <a:schemeClr val="bg1"/>
                </a:solidFill>
              </a:rPr>
              <a:t>13x9cm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139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Início do processo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599" cy="495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 smtClean="0"/>
              <a:t>O processo de seleção em uma empresa tem </a:t>
            </a:r>
            <a:r>
              <a:rPr lang="pt-BR" sz="1600" dirty="0"/>
              <a:t>por objetivo oportunizar a escolha de pessoas, através de entrevistas, testes e provas, que melhor respondam ao perfil previamente traçado pelo </a:t>
            </a:r>
            <a:r>
              <a:rPr lang="pt-BR" sz="1600" dirty="0" smtClean="0"/>
              <a:t>empreendedor. Como empreendedores, temos que pensar que a </a:t>
            </a:r>
            <a:r>
              <a:rPr lang="pt-BR" sz="1600" dirty="0"/>
              <a:t>boa imagem de uma empresa atrai e mantém bons candidatos.</a:t>
            </a:r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r>
              <a:rPr lang="pt-BR" sz="1600" b="1" dirty="0">
                <a:solidFill>
                  <a:schemeClr val="tx2"/>
                </a:solidFill>
              </a:rPr>
              <a:t>Você deve começar a seleção por meio de uma análise prévia dos perfis dos candidatos. </a:t>
            </a:r>
            <a:endParaRPr lang="pt-BR" sz="1600" b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 smtClean="0"/>
              <a:t>Estes </a:t>
            </a:r>
            <a:r>
              <a:rPr lang="pt-BR" sz="1600" dirty="0"/>
              <a:t>perfis podem vir através de uma folha com dados básicos ou através de um breve </a:t>
            </a:r>
            <a:r>
              <a:rPr lang="pt-BR" sz="1600" dirty="0" smtClean="0"/>
              <a:t>currículo. No </a:t>
            </a:r>
            <a:r>
              <a:rPr lang="pt-BR" sz="1600" dirty="0"/>
              <a:t>mercado já se encontram formulários próprios para serem preenchidos pelos candidatos.</a:t>
            </a:r>
          </a:p>
          <a:p>
            <a:pPr marL="0" indent="0">
              <a:buNone/>
            </a:pPr>
            <a:r>
              <a:rPr lang="pt-BR" sz="1600" dirty="0"/>
              <a:t> </a:t>
            </a:r>
          </a:p>
          <a:p>
            <a:pPr marL="0" indent="0">
              <a:buNone/>
            </a:pPr>
            <a:r>
              <a:rPr lang="pt-BR" sz="1600" dirty="0"/>
              <a:t>Esta primeira análise servirá para excluir aqueles que definitivamente não se encaixam no perfil procurado pela empresa. </a:t>
            </a:r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2</a:t>
            </a:r>
            <a:endParaRPr lang="pt-B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26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Entrevista dos candidatos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24000"/>
            <a:ext cx="8229599" cy="491486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sz="1600" dirty="0"/>
              <a:t>Uma segunda etapa deverá ser uma entrevista, em que </a:t>
            </a:r>
            <a:r>
              <a:rPr lang="pt-BR" sz="1600" dirty="0" smtClean="0"/>
              <a:t>você e o candidato buscarão </a:t>
            </a:r>
            <a:r>
              <a:rPr lang="pt-BR" sz="1600" dirty="0"/>
              <a:t>um melhor conhecimento sobre as aspirações de ambos quanto aos seus objetivos profissionais e empresariais. </a:t>
            </a:r>
            <a:endParaRPr lang="pt-BR" sz="1600" dirty="0" smtClean="0"/>
          </a:p>
          <a:p>
            <a:pPr marL="0" indent="0">
              <a:lnSpc>
                <a:spcPct val="120000"/>
              </a:lnSpc>
              <a:buNone/>
            </a:pPr>
            <a:endParaRPr lang="pt-BR" sz="1600" dirty="0"/>
          </a:p>
          <a:p>
            <a:pPr marL="0" indent="0">
              <a:lnSpc>
                <a:spcPct val="120000"/>
              </a:lnSpc>
              <a:buNone/>
            </a:pPr>
            <a:r>
              <a:rPr lang="pt-BR" sz="1600" dirty="0" smtClean="0"/>
              <a:t>Nesta </a:t>
            </a:r>
            <a:r>
              <a:rPr lang="pt-BR" sz="1600" dirty="0"/>
              <a:t>entrevista, o </a:t>
            </a:r>
            <a:r>
              <a:rPr lang="pt-BR" sz="1600" dirty="0" smtClean="0"/>
              <a:t>você </a:t>
            </a:r>
            <a:r>
              <a:rPr lang="pt-BR" sz="1600" dirty="0"/>
              <a:t>deverá buscar conhecer as habilidades do candidato, além de explorar características de comportamento que considera importante para alguém fazer parte de sua equipe. Por exemplo: conhecer como o candidato toma suas decisões, suas metas para o futuro, alguns de seus medos e desejos. </a:t>
            </a:r>
            <a:endParaRPr lang="pt-BR" sz="1600" dirty="0" smtClean="0"/>
          </a:p>
          <a:p>
            <a:pPr marL="0" indent="0">
              <a:lnSpc>
                <a:spcPct val="120000"/>
              </a:lnSpc>
              <a:buNone/>
            </a:pPr>
            <a:endParaRPr lang="pt-BR" sz="1600" dirty="0"/>
          </a:p>
          <a:p>
            <a:pPr marL="0" indent="0">
              <a:lnSpc>
                <a:spcPct val="120000"/>
              </a:lnSpc>
              <a:buNone/>
            </a:pPr>
            <a:r>
              <a:rPr lang="pt-BR" sz="1600" dirty="0" smtClean="0"/>
              <a:t>Durante </a:t>
            </a:r>
            <a:r>
              <a:rPr lang="pt-BR" sz="1600" dirty="0"/>
              <a:t>esta entrevista será importante que o candidato tenha todas as informações possíveis sobre a empresa e o trabalho. É fundamental ter transparência de ambos os lados.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1600" dirty="0"/>
              <a:t> </a:t>
            </a:r>
            <a:endParaRPr lang="pt-BR" sz="1600" dirty="0" smtClean="0"/>
          </a:p>
          <a:p>
            <a:pPr marL="0" indent="0">
              <a:lnSpc>
                <a:spcPct val="120000"/>
              </a:lnSpc>
              <a:buNone/>
            </a:pPr>
            <a:endParaRPr lang="pt-BR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3</a:t>
            </a:r>
            <a:endParaRPr lang="pt-B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281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56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sz="1600" dirty="0" smtClean="0"/>
              <a:t>Após passar pela entrevista, três candidatos devem ser escolhidos. Será conveniente uma visita com esses candidatos </a:t>
            </a:r>
            <a:r>
              <a:rPr lang="pt-BR" sz="1600" dirty="0"/>
              <a:t>às instalações e uma entrevista com </a:t>
            </a:r>
            <a:r>
              <a:rPr lang="pt-BR" sz="1600" dirty="0" smtClean="0"/>
              <a:t>o futuro </a:t>
            </a:r>
            <a:r>
              <a:rPr lang="pt-BR" sz="1600" dirty="0"/>
              <a:t>supervisor, se for o caso.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1600" dirty="0"/>
              <a:t>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1600" dirty="0"/>
              <a:t>No caso de funções muito técnicas, que requerem conhecimentos específicos, poderá ser realizada uma prova de conhecimentos como parte do processo de seleção.</a:t>
            </a:r>
          </a:p>
          <a:p>
            <a:pPr marL="0" indent="0">
              <a:lnSpc>
                <a:spcPct val="120000"/>
              </a:lnSpc>
              <a:buNone/>
            </a:pPr>
            <a:endParaRPr lang="pt-BR" sz="16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pt-BR" sz="1600" dirty="0" smtClean="0"/>
              <a:t>Com </a:t>
            </a:r>
            <a:r>
              <a:rPr lang="pt-BR" sz="1600" dirty="0"/>
              <a:t>base nestas avaliações, você terá informações suficientes para realizar a contratação do melhor </a:t>
            </a:r>
            <a:r>
              <a:rPr lang="pt-BR" sz="1600" dirty="0" smtClean="0"/>
              <a:t>candidato</a:t>
            </a:r>
            <a:r>
              <a:rPr lang="pt-BR" sz="1600" dirty="0"/>
              <a:t> </a:t>
            </a:r>
            <a:r>
              <a:rPr lang="pt-BR" sz="1600" dirty="0" smtClean="0"/>
              <a:t>e montar um </a:t>
            </a:r>
            <a:r>
              <a:rPr lang="pt-BR" sz="1600" b="1" dirty="0" smtClean="0"/>
              <a:t>Banco de Currículos</a:t>
            </a:r>
            <a:r>
              <a:rPr lang="pt-BR" sz="1600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pt-BR" sz="16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pt-BR" sz="1600" dirty="0" smtClean="0"/>
              <a:t>SAIBA MAIS</a:t>
            </a:r>
            <a:endParaRPr lang="en-US" sz="2000" dirty="0"/>
          </a:p>
          <a:p>
            <a:pPr marL="0" indent="0">
              <a:lnSpc>
                <a:spcPct val="120000"/>
              </a:lnSpc>
              <a:buNone/>
            </a:pPr>
            <a:endParaRPr lang="pt-BR" sz="1600" dirty="0"/>
          </a:p>
          <a:p>
            <a:pPr marL="0" indent="0">
              <a:lnSpc>
                <a:spcPct val="120000"/>
              </a:lnSpc>
              <a:buNone/>
            </a:pPr>
            <a:r>
              <a:rPr lang="pt-BR" sz="1600" b="1" dirty="0" smtClean="0">
                <a:solidFill>
                  <a:schemeClr val="tx2"/>
                </a:solidFill>
              </a:rPr>
              <a:t>É preciso lembrar sempre que não </a:t>
            </a:r>
            <a:r>
              <a:rPr lang="pt-BR" sz="1600" b="1" dirty="0">
                <a:solidFill>
                  <a:schemeClr val="tx2"/>
                </a:solidFill>
              </a:rPr>
              <a:t>existem milagres, não espere mudanças </a:t>
            </a:r>
            <a:r>
              <a:rPr lang="pt-BR" sz="1600" b="1" dirty="0" smtClean="0">
                <a:solidFill>
                  <a:schemeClr val="tx2"/>
                </a:solidFill>
              </a:rPr>
              <a:t>radicais. </a:t>
            </a:r>
            <a:r>
              <a:rPr lang="pt-BR" sz="1600" b="1" dirty="0">
                <a:solidFill>
                  <a:schemeClr val="tx2"/>
                </a:solidFill>
              </a:rPr>
              <a:t>Procure observar as pessoas no seu </a:t>
            </a:r>
            <a:r>
              <a:rPr lang="pt-BR" sz="1600" b="1" dirty="0" smtClean="0">
                <a:solidFill>
                  <a:schemeClr val="tx2"/>
                </a:solidFill>
              </a:rPr>
              <a:t>todo durante o processo de seleção. </a:t>
            </a:r>
          </a:p>
          <a:p>
            <a:pPr marL="0" indent="0">
              <a:lnSpc>
                <a:spcPct val="120000"/>
              </a:lnSpc>
              <a:buNone/>
            </a:pPr>
            <a:endParaRPr lang="pt-BR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dirty="0" smtClean="0"/>
              <a:t>Além da entrevista</a:t>
            </a:r>
            <a:endParaRPr lang="pt-BR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4</a:t>
            </a:r>
            <a:endParaRPr lang="pt-B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620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Terceirização do processo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24001"/>
            <a:ext cx="8229599" cy="2880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A seleção também poderá ser feita por empresa </a:t>
            </a:r>
            <a:r>
              <a:rPr lang="pt-BR" sz="1600" dirty="0" smtClean="0"/>
              <a:t>especializada. A empresa deverá se encarregar </a:t>
            </a:r>
            <a:r>
              <a:rPr lang="pt-BR" sz="1600" dirty="0"/>
              <a:t>de todas as informações acima, selecionando o candidato mais compatível com vaga, que deve ser a mais detalhada possível. </a:t>
            </a: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b="1" dirty="0" smtClean="0">
                <a:solidFill>
                  <a:srgbClr val="1F497D"/>
                </a:solidFill>
              </a:rPr>
              <a:t>A </a:t>
            </a:r>
            <a:r>
              <a:rPr lang="pt-BR" sz="1600" b="1" dirty="0">
                <a:solidFill>
                  <a:srgbClr val="1F497D"/>
                </a:solidFill>
              </a:rPr>
              <a:t>intenção de contratar uma empresa é otimizar o tempo do empreendedor que pode se dedicar a outras tarefas.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6</a:t>
            </a:r>
            <a:endParaRPr lang="pt-B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99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err="1" smtClean="0"/>
              <a:t>Trilha</a:t>
            </a:r>
            <a:r>
              <a:rPr lang="en-US" sz="3200" dirty="0" smtClean="0"/>
              <a:t> 6: </a:t>
            </a:r>
            <a:r>
              <a:rPr lang="en-US" sz="3200" dirty="0" err="1" smtClean="0"/>
              <a:t>gestão</a:t>
            </a:r>
            <a:r>
              <a:rPr lang="en-US" sz="3200" dirty="0" smtClean="0"/>
              <a:t> de </a:t>
            </a:r>
            <a:r>
              <a:rPr lang="en-US" sz="3200" dirty="0" err="1" smtClean="0"/>
              <a:t>pessoas</a:t>
            </a:r>
            <a:r>
              <a:rPr lang="pt-BR" sz="3200" dirty="0" smtClean="0">
                <a:solidFill>
                  <a:srgbClr val="1F497D"/>
                </a:solidFill>
              </a:rPr>
              <a:t> </a:t>
            </a:r>
            <a:endParaRPr lang="en-US" sz="3200" dirty="0">
              <a:solidFill>
                <a:srgbClr val="1F497D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smtClean="0"/>
              <a:t>Paradas:</a:t>
            </a:r>
          </a:p>
          <a:p>
            <a:r>
              <a:rPr lang="pt-BR" dirty="0" smtClean="0"/>
              <a:t>1. Etapa de Recrutamento</a:t>
            </a:r>
          </a:p>
          <a:p>
            <a:r>
              <a:rPr lang="pt-BR" dirty="0" smtClean="0"/>
              <a:t>2. Processo de Seleção</a:t>
            </a:r>
          </a:p>
          <a:p>
            <a:r>
              <a:rPr lang="pt-BR" dirty="0" smtClean="0"/>
              <a:t>3. Treinamento e desenvolvimento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9986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Perfil da empresa e do candidato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24001"/>
            <a:ext cx="8229599" cy="4661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 smtClean="0"/>
              <a:t>Durante o processo de seleção é importante que duas coisas estejam claras para você: o perfil da sua empresa e o perfil do candidato que você está buscando. Para isso, você pode refletir sobre as seguintes questões:</a:t>
            </a:r>
          </a:p>
          <a:p>
            <a:pPr marL="0" indent="0">
              <a:buNone/>
            </a:pPr>
            <a:endParaRPr lang="pt-BR" sz="1600" b="1" dirty="0" smtClean="0"/>
          </a:p>
          <a:p>
            <a:pPr marL="0" indent="0">
              <a:buNone/>
            </a:pPr>
            <a:r>
              <a:rPr lang="pt-BR" sz="1600" b="1" dirty="0" smtClean="0"/>
              <a:t>Perfil </a:t>
            </a:r>
            <a:r>
              <a:rPr lang="pt-BR" sz="1600" b="1" dirty="0"/>
              <a:t>da empresa</a:t>
            </a:r>
            <a:r>
              <a:rPr lang="pt-BR" sz="1600" b="1" dirty="0" smtClean="0"/>
              <a:t>: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- Quem somos?</a:t>
            </a:r>
          </a:p>
          <a:p>
            <a:pPr marL="0" indent="0">
              <a:buNone/>
            </a:pPr>
            <a:r>
              <a:rPr lang="pt-BR" sz="1600" dirty="0"/>
              <a:t>- O que queremos?</a:t>
            </a:r>
          </a:p>
          <a:p>
            <a:pPr marL="0" indent="0">
              <a:buNone/>
            </a:pPr>
            <a:r>
              <a:rPr lang="pt-BR" sz="1600" dirty="0"/>
              <a:t>- Qual nossa missão?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b="1" dirty="0"/>
              <a:t>Perfil do Candidato</a:t>
            </a:r>
            <a:r>
              <a:rPr lang="pt-BR" sz="1600" b="1" dirty="0" smtClean="0"/>
              <a:t>:</a:t>
            </a:r>
            <a:endParaRPr lang="pt-BR" sz="1600" dirty="0"/>
          </a:p>
          <a:p>
            <a:pPr marL="0" indent="0">
              <a:buNone/>
            </a:pPr>
            <a:r>
              <a:rPr lang="pt-BR" sz="1600" dirty="0" smtClean="0"/>
              <a:t>- Quais as atividades irá desempenhar? O </a:t>
            </a:r>
            <a:r>
              <a:rPr lang="pt-BR" sz="1600" dirty="0" smtClean="0"/>
              <a:t>que </a:t>
            </a:r>
            <a:r>
              <a:rPr lang="pt-BR" sz="1600" dirty="0" smtClean="0"/>
              <a:t>irá </a:t>
            </a:r>
            <a:r>
              <a:rPr lang="pt-BR" sz="1600" dirty="0"/>
              <a:t>fazer</a:t>
            </a:r>
            <a:r>
              <a:rPr lang="pt-BR" sz="1600" dirty="0" smtClean="0"/>
              <a:t>?</a:t>
            </a:r>
            <a:endParaRPr lang="pt-BR" sz="1600" dirty="0"/>
          </a:p>
          <a:p>
            <a:pPr marL="0" indent="0">
              <a:buNone/>
            </a:pPr>
            <a:r>
              <a:rPr lang="pt-BR" sz="1600" dirty="0" smtClean="0"/>
              <a:t>- Quais são os pré-requisitos exigidos?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- </a:t>
            </a:r>
            <a:r>
              <a:rPr lang="pt-BR" sz="1600" dirty="0" smtClean="0"/>
              <a:t>Quais são os conhecimentos desejáveis para a função?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- </a:t>
            </a:r>
            <a:r>
              <a:rPr lang="pt-BR" sz="1600" dirty="0" smtClean="0"/>
              <a:t>Quais são as potencialidades?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- </a:t>
            </a:r>
            <a:r>
              <a:rPr lang="pt-BR" sz="1600" dirty="0" smtClean="0"/>
              <a:t>Quais são as características pessoais</a:t>
            </a:r>
            <a:r>
              <a:rPr lang="pt-BR" sz="1600" dirty="0"/>
              <a:t>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7</a:t>
            </a:r>
            <a:endParaRPr lang="pt-B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322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Integrando o novo colaborador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24001"/>
            <a:ext cx="8229599" cy="4736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 smtClean="0"/>
              <a:t>Finalizado o processo de seleção, é hora de integrar o novo colaborador à equipe. Veja as dicas abaixo:</a:t>
            </a:r>
          </a:p>
          <a:p>
            <a:pPr marL="0" indent="0">
              <a:buNone/>
            </a:pPr>
            <a:endParaRPr lang="pt-BR" sz="1600" dirty="0" smtClean="0"/>
          </a:p>
          <a:p>
            <a:r>
              <a:rPr lang="pt-BR" sz="1600" dirty="0" smtClean="0"/>
              <a:t>Defina </a:t>
            </a:r>
            <a:r>
              <a:rPr lang="pt-BR" sz="1600" dirty="0"/>
              <a:t>claramente o que espera do novo </a:t>
            </a:r>
            <a:r>
              <a:rPr lang="pt-BR" sz="1600" dirty="0" smtClean="0"/>
              <a:t>colaborador;</a:t>
            </a:r>
            <a:endParaRPr lang="pt-BR" sz="1600" dirty="0"/>
          </a:p>
          <a:p>
            <a:r>
              <a:rPr lang="pt-BR" sz="1600" dirty="0" smtClean="0"/>
              <a:t>Apresente a empresa e </a:t>
            </a:r>
            <a:r>
              <a:rPr lang="pt-BR" sz="1600" dirty="0"/>
              <a:t>suas </a:t>
            </a:r>
            <a:r>
              <a:rPr lang="pt-BR" sz="1600" dirty="0" smtClean="0"/>
              <a:t>normas;</a:t>
            </a:r>
            <a:endParaRPr lang="pt-BR" sz="1600" dirty="0"/>
          </a:p>
          <a:p>
            <a:r>
              <a:rPr lang="pt-BR" sz="1600" dirty="0"/>
              <a:t>Explique o </a:t>
            </a:r>
            <a:r>
              <a:rPr lang="pt-BR" sz="1600" dirty="0" smtClean="0"/>
              <a:t>óbvio;</a:t>
            </a:r>
            <a:endParaRPr lang="pt-BR" sz="1600" dirty="0"/>
          </a:p>
          <a:p>
            <a:r>
              <a:rPr lang="pt-BR" sz="1600" dirty="0"/>
              <a:t>Estabeleça o padrão de desempenho </a:t>
            </a:r>
            <a:r>
              <a:rPr lang="pt-BR" sz="1600" dirty="0" smtClean="0"/>
              <a:t>desejado;</a:t>
            </a:r>
          </a:p>
          <a:p>
            <a:r>
              <a:rPr lang="pt-BR" sz="1600" dirty="0" smtClean="0"/>
              <a:t>Abra </a:t>
            </a:r>
            <a:r>
              <a:rPr lang="pt-BR" sz="1600" dirty="0"/>
              <a:t>uma via dupla de </a:t>
            </a:r>
            <a:r>
              <a:rPr lang="pt-BR" sz="1600" dirty="0" smtClean="0"/>
              <a:t>comunicação</a:t>
            </a:r>
            <a:r>
              <a:rPr lang="pt-BR" sz="1600" dirty="0"/>
              <a:t>;</a:t>
            </a:r>
          </a:p>
          <a:p>
            <a:r>
              <a:rPr lang="pt-BR" sz="1600" dirty="0"/>
              <a:t>Proporcione </a:t>
            </a:r>
            <a:r>
              <a:rPr lang="pt-BR" sz="1600" i="1" dirty="0"/>
              <a:t>feedback</a:t>
            </a:r>
            <a:r>
              <a:rPr lang="pt-BR" sz="1600" dirty="0"/>
              <a:t> </a:t>
            </a:r>
            <a:r>
              <a:rPr lang="pt-BR" sz="1600" dirty="0" smtClean="0"/>
              <a:t>mútuo;</a:t>
            </a:r>
            <a:endParaRPr lang="pt-BR" sz="1600" dirty="0"/>
          </a:p>
          <a:p>
            <a:r>
              <a:rPr lang="pt-BR" sz="1600" dirty="0"/>
              <a:t>Defina os critérios de </a:t>
            </a:r>
            <a:r>
              <a:rPr lang="pt-BR" sz="1600" dirty="0" smtClean="0"/>
              <a:t>avaliação.</a:t>
            </a: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São pequenos passos, mas que garantem grandes recursos para sua empresa.</a:t>
            </a:r>
            <a:endParaRPr lang="pt-BR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</a:t>
            </a:r>
            <a:r>
              <a:rPr lang="pt-BR" dirty="0">
                <a:solidFill>
                  <a:schemeClr val="bg2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64493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Preservando os talentos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24001"/>
            <a:ext cx="8229599" cy="4736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 smtClean="0"/>
              <a:t>Observe os itens abaixo para manter os colaboradores talentosos na sua empresa:</a:t>
            </a:r>
          </a:p>
          <a:p>
            <a:pPr marL="0" indent="0">
              <a:buNone/>
            </a:pPr>
            <a:endParaRPr lang="pt-BR" sz="1600" dirty="0" smtClean="0"/>
          </a:p>
          <a:p>
            <a:r>
              <a:rPr lang="pt-BR" sz="1600" dirty="0" smtClean="0"/>
              <a:t>Respeite a individualidade dos colaboradores;</a:t>
            </a:r>
            <a:endParaRPr lang="pt-BR" sz="1600" dirty="0"/>
          </a:p>
          <a:p>
            <a:r>
              <a:rPr lang="pt-BR" sz="1600" dirty="0" smtClean="0"/>
              <a:t>Forneça </a:t>
            </a:r>
            <a:r>
              <a:rPr lang="pt-BR" sz="1600" dirty="0"/>
              <a:t>p</a:t>
            </a:r>
            <a:r>
              <a:rPr lang="pt-BR" sz="1600" dirty="0" smtClean="0"/>
              <a:t>erspectivas </a:t>
            </a:r>
            <a:r>
              <a:rPr lang="pt-BR" sz="1600" dirty="0"/>
              <a:t>de </a:t>
            </a:r>
            <a:r>
              <a:rPr lang="pt-BR" sz="1600" dirty="0" smtClean="0"/>
              <a:t>crescimento;</a:t>
            </a:r>
            <a:endParaRPr lang="pt-BR" sz="1600" dirty="0"/>
          </a:p>
          <a:p>
            <a:r>
              <a:rPr lang="pt-BR" sz="1600" dirty="0" smtClean="0"/>
              <a:t>Estabeleça formas </a:t>
            </a:r>
            <a:r>
              <a:rPr lang="pt-BR" sz="1600" dirty="0"/>
              <a:t>de </a:t>
            </a:r>
            <a:r>
              <a:rPr lang="pt-BR" sz="1600" dirty="0" smtClean="0"/>
              <a:t>remuneração</a:t>
            </a:r>
            <a:r>
              <a:rPr lang="pt-BR" sz="1600" dirty="0"/>
              <a:t>;</a:t>
            </a:r>
          </a:p>
          <a:p>
            <a:r>
              <a:rPr lang="pt-BR" sz="1600" dirty="0" smtClean="0"/>
              <a:t>Crie um clima </a:t>
            </a:r>
            <a:r>
              <a:rPr lang="pt-BR" sz="1600" dirty="0"/>
              <a:t>interno </a:t>
            </a:r>
            <a:r>
              <a:rPr lang="pt-BR" sz="1600" dirty="0" smtClean="0"/>
              <a:t>favorável</a:t>
            </a:r>
            <a:r>
              <a:rPr lang="pt-BR" sz="1600" dirty="0"/>
              <a:t>;</a:t>
            </a:r>
          </a:p>
          <a:p>
            <a:r>
              <a:rPr lang="pt-BR" sz="1600" dirty="0" smtClean="0"/>
              <a:t>Alimente o prazer </a:t>
            </a:r>
            <a:r>
              <a:rPr lang="pt-BR" sz="1600" dirty="0"/>
              <a:t>em ser colaborador da </a:t>
            </a:r>
            <a:r>
              <a:rPr lang="pt-BR" sz="1600" dirty="0" smtClean="0"/>
              <a:t>empresa.</a:t>
            </a:r>
            <a:endParaRPr lang="pt-BR" sz="1600" dirty="0"/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</a:t>
            </a:r>
            <a:r>
              <a:rPr lang="pt-BR" dirty="0">
                <a:solidFill>
                  <a:schemeClr val="bg2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40174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pPr marL="0" indent="0"/>
            <a:r>
              <a:rPr lang="pt-BR" sz="2400" dirty="0" smtClean="0"/>
              <a:t>Encerramento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24001"/>
            <a:ext cx="8229599" cy="4736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 smtClean="0"/>
              <a:t>Para finalizar, observe </a:t>
            </a:r>
            <a:r>
              <a:rPr lang="pt-BR" sz="1600" dirty="0"/>
              <a:t>atentamente </a:t>
            </a:r>
            <a:r>
              <a:rPr lang="pt-BR" sz="1600" dirty="0" smtClean="0"/>
              <a:t>esta breve lista. Ela demonstra os princ</a:t>
            </a:r>
            <a:r>
              <a:rPr lang="pt-BR" sz="1600" dirty="0"/>
              <a:t>i</a:t>
            </a:r>
            <a:r>
              <a:rPr lang="pt-BR" sz="1600" dirty="0" smtClean="0"/>
              <a:t>pais pontos do processo de seleção de uma empresa: </a:t>
            </a:r>
          </a:p>
          <a:p>
            <a:pPr marL="0" indent="0">
              <a:buNone/>
            </a:pPr>
            <a:endParaRPr lang="pt-BR" sz="1600" dirty="0"/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Estabeleça </a:t>
            </a:r>
            <a:r>
              <a:rPr lang="pt-BR" sz="1600" dirty="0"/>
              <a:t>as normas e a cultura da sua empresa;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Defina </a:t>
            </a:r>
            <a:r>
              <a:rPr lang="pt-BR" sz="1600" dirty="0"/>
              <a:t>claramente o cargo a ser preenchido;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Defina </a:t>
            </a:r>
            <a:r>
              <a:rPr lang="pt-BR" sz="1600" dirty="0"/>
              <a:t>a experiência, as habilidades e os talentos que o candidato deve possuir </a:t>
            </a:r>
            <a:r>
              <a:rPr lang="pt-BR" sz="1600" dirty="0" smtClean="0"/>
              <a:t>(o </a:t>
            </a:r>
            <a:r>
              <a:rPr lang="pt-BR" sz="1600" dirty="0"/>
              <a:t>que vai fazer, como fará, conhecimentos necessários, experiência anterior, perfil pessoal e outras informações que julgar necessárias);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Escolha </a:t>
            </a:r>
            <a:r>
              <a:rPr lang="pt-BR" sz="1600" dirty="0"/>
              <a:t>os meios para identificar os candidatos </a:t>
            </a:r>
            <a:r>
              <a:rPr lang="pt-BR" sz="1600" dirty="0" smtClean="0"/>
              <a:t>potenciais;</a:t>
            </a:r>
            <a:endParaRPr lang="pt-BR" sz="1600" dirty="0"/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Defina </a:t>
            </a:r>
            <a:r>
              <a:rPr lang="pt-BR" sz="1600" dirty="0"/>
              <a:t>com clareza o processo para a seleção dos candidatos;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Elabore </a:t>
            </a:r>
            <a:r>
              <a:rPr lang="pt-BR" sz="1600" dirty="0"/>
              <a:t>as entrevistas com </a:t>
            </a:r>
            <a:r>
              <a:rPr lang="pt-BR" sz="1600" dirty="0" smtClean="0"/>
              <a:t>cuidado;</a:t>
            </a:r>
            <a:endParaRPr lang="pt-BR" sz="1600" dirty="0"/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Escolha </a:t>
            </a:r>
            <a:r>
              <a:rPr lang="pt-BR" sz="1600" dirty="0"/>
              <a:t>o candidato que melhor responde ao </a:t>
            </a:r>
            <a:r>
              <a:rPr lang="pt-BR" sz="1600" dirty="0" smtClean="0"/>
              <a:t>perfil;</a:t>
            </a:r>
            <a:endParaRPr lang="pt-BR" sz="1600" dirty="0"/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Atenção </a:t>
            </a:r>
            <a:r>
              <a:rPr lang="pt-BR" sz="1600" dirty="0"/>
              <a:t>as desejos e anseios do candidato </a:t>
            </a:r>
            <a:r>
              <a:rPr lang="pt-BR" sz="1600" dirty="0" smtClean="0"/>
              <a:t>(o </a:t>
            </a:r>
            <a:r>
              <a:rPr lang="pt-BR" sz="1600" dirty="0"/>
              <a:t>candidato também é um cliente</a:t>
            </a:r>
            <a:r>
              <a:rPr lang="pt-BR" sz="1600" dirty="0" smtClean="0"/>
              <a:t>).</a:t>
            </a:r>
            <a:endParaRPr lang="pt-BR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10</a:t>
            </a:r>
            <a:endParaRPr lang="pt-B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333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700" dirty="0"/>
              <a:t>Parada </a:t>
            </a:r>
            <a:r>
              <a:rPr lang="pt-BR" sz="2700" dirty="0" smtClean="0"/>
              <a:t>3:</a:t>
            </a:r>
            <a:br>
              <a:rPr lang="pt-BR" sz="2700" dirty="0" smtClean="0"/>
            </a:br>
            <a:r>
              <a:rPr lang="pt-BR" sz="2700" dirty="0" smtClean="0"/>
              <a:t>Treinamento e desenvolvimento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70368" y="3939257"/>
            <a:ext cx="2055286" cy="15684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sz="1400" dirty="0" smtClean="0">
                <a:solidFill>
                  <a:schemeClr val="bg1"/>
                </a:solidFill>
              </a:rPr>
              <a:t>Ilustração de uma pessoa sendo orientada no novo emprego. Pode ser um caixa de mercado, ou um atendente de balcão</a:t>
            </a:r>
            <a:r>
              <a:rPr lang="x-none" sz="14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x-none" sz="1400" dirty="0" smtClean="0">
                <a:solidFill>
                  <a:schemeClr val="bg1"/>
                </a:solidFill>
              </a:rPr>
              <a:t>13x9cm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325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Treinamento e desenvolvimento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8353"/>
            <a:ext cx="7969624" cy="4788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 smtClean="0"/>
              <a:t>Agora paramos em </a:t>
            </a:r>
            <a:r>
              <a:rPr lang="pt-BR" sz="1600" b="1" dirty="0" smtClean="0"/>
              <a:t>Treinamento e desenvolvimento</a:t>
            </a:r>
            <a:r>
              <a:rPr lang="pt-BR" sz="1600" dirty="0"/>
              <a:t>!</a:t>
            </a:r>
          </a:p>
          <a:p>
            <a:pPr marL="0" indent="0">
              <a:buNone/>
            </a:pPr>
            <a:r>
              <a:rPr lang="pt-BR" sz="1600" dirty="0"/>
              <a:t> </a:t>
            </a:r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Mas não é hora de ficar parado! Aqui veremos que investir na capacitação de seus funcionários só deve trazer benefícios para o seu negócio. 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 smtClean="0"/>
              <a:t>Nesta parada você: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 </a:t>
            </a:r>
            <a:endParaRPr lang="pt-BR" sz="1600" dirty="0" smtClean="0"/>
          </a:p>
          <a:p>
            <a:r>
              <a:rPr lang="pt-BR" sz="1600" dirty="0" smtClean="0"/>
              <a:t>Descobrirá a importância do desenvolvimento pessoal dos seus </a:t>
            </a:r>
            <a:r>
              <a:rPr lang="pt-BR" sz="1600" dirty="0"/>
              <a:t>colaboradores. 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 smtClean="0"/>
              <a:t>Vamos lá?</a:t>
            </a:r>
            <a:endParaRPr lang="pt-BR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3</a:t>
            </a:r>
            <a:r>
              <a:rPr lang="pt-BR" dirty="0" smtClean="0">
                <a:solidFill>
                  <a:srgbClr val="FFFFFF"/>
                </a:solidFill>
              </a:rPr>
              <a:t>: </a:t>
            </a:r>
            <a:r>
              <a:rPr lang="pt-BR" dirty="0" smtClean="0">
                <a:solidFill>
                  <a:schemeClr val="bg2"/>
                </a:solidFill>
              </a:rPr>
              <a:t>Tela 1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7173" y="503051"/>
            <a:ext cx="2055286" cy="15684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sz="1400" dirty="0">
                <a:solidFill>
                  <a:schemeClr val="bg1"/>
                </a:solidFill>
              </a:rPr>
              <a:t>Ilustração de uma pessoa sendo orientada no novo emprego. Pode ser um caixa de mercado, ou um atendente de balcão</a:t>
            </a:r>
            <a:r>
              <a:rPr lang="x-none" sz="14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x-none" sz="1400" dirty="0">
                <a:solidFill>
                  <a:schemeClr val="bg1"/>
                </a:solidFill>
              </a:rPr>
              <a:t>13x9cm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612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Treinamento é investimento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599" cy="495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 smtClean="0"/>
              <a:t>Precisamos ver o treinamento dos colaboradores como uma forma </a:t>
            </a:r>
            <a:r>
              <a:rPr lang="pt-BR" sz="1600" dirty="0"/>
              <a:t>de investimento em </a:t>
            </a:r>
            <a:r>
              <a:rPr lang="pt-BR" sz="1600" dirty="0" smtClean="0"/>
              <a:t>nossa empresa. Mesmo não sendo uma </a:t>
            </a:r>
            <a:r>
              <a:rPr lang="pt-BR" sz="1600" dirty="0"/>
              <a:t>prática comum, mas </a:t>
            </a:r>
            <a:r>
              <a:rPr lang="pt-BR" sz="1600" dirty="0" smtClean="0"/>
              <a:t>o treinamento de funcionários tem </a:t>
            </a:r>
            <a:r>
              <a:rPr lang="pt-BR" sz="1600" dirty="0"/>
              <a:t>se mostrado eficiente para buscar uma melhor produtividade.</a:t>
            </a:r>
          </a:p>
          <a:p>
            <a:pPr marL="0" indent="0">
              <a:buNone/>
            </a:pPr>
            <a:r>
              <a:rPr lang="pt-BR" sz="1600" dirty="0"/>
              <a:t>  </a:t>
            </a:r>
          </a:p>
          <a:p>
            <a:pPr marL="0" indent="0">
              <a:buNone/>
            </a:pPr>
            <a:r>
              <a:rPr lang="pt-BR" sz="1600" dirty="0" smtClean="0"/>
              <a:t>O treinamento </a:t>
            </a:r>
            <a:r>
              <a:rPr lang="pt-BR" sz="1600" dirty="0"/>
              <a:t>pode ser executado: </a:t>
            </a:r>
            <a:endParaRPr lang="pt-BR" sz="1600" dirty="0" smtClean="0"/>
          </a:p>
          <a:p>
            <a:pPr>
              <a:buFontTx/>
              <a:buChar char="•"/>
            </a:pPr>
            <a:r>
              <a:rPr lang="pt-BR" sz="1600" dirty="0" smtClean="0"/>
              <a:t>antes </a:t>
            </a:r>
            <a:r>
              <a:rPr lang="pt-BR" sz="1600" dirty="0"/>
              <a:t>de iniciar a </a:t>
            </a:r>
            <a:r>
              <a:rPr lang="pt-BR" sz="1600" dirty="0" smtClean="0"/>
              <a:t>atividade; </a:t>
            </a:r>
            <a:r>
              <a:rPr lang="pt-BR" sz="1600" dirty="0"/>
              <a:t>ou </a:t>
            </a:r>
            <a:endParaRPr lang="pt-BR" sz="1600" dirty="0" smtClean="0"/>
          </a:p>
          <a:p>
            <a:pPr>
              <a:buFontTx/>
              <a:buChar char="•"/>
            </a:pPr>
            <a:r>
              <a:rPr lang="pt-BR" sz="1600" dirty="0" smtClean="0"/>
              <a:t>durante </a:t>
            </a:r>
            <a:r>
              <a:rPr lang="pt-BR" sz="1600" dirty="0"/>
              <a:t>o tempo de desenvolvimento da atividade. </a:t>
            </a:r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3</a:t>
            </a:r>
            <a:r>
              <a:rPr lang="pt-BR" dirty="0" smtClean="0">
                <a:solidFill>
                  <a:srgbClr val="FFFFFF"/>
                </a:solidFill>
              </a:rPr>
              <a:t>: </a:t>
            </a:r>
            <a:r>
              <a:rPr lang="pt-BR" dirty="0" smtClean="0">
                <a:solidFill>
                  <a:schemeClr val="bg2"/>
                </a:solidFill>
              </a:rPr>
              <a:t>Tela 2</a:t>
            </a:r>
            <a:endParaRPr lang="pt-B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503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Capacitar antes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599" cy="495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 smtClean="0"/>
              <a:t>O treinamento </a:t>
            </a:r>
            <a:r>
              <a:rPr lang="pt-BR" sz="1600" dirty="0"/>
              <a:t>antes da atividade tem por objetivo capacitar os novos colaboradores a executar seu trabalho da melhor maneira possível.  </a:t>
            </a: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 smtClean="0"/>
              <a:t>Esta </a:t>
            </a:r>
            <a:r>
              <a:rPr lang="pt-BR" sz="1600" dirty="0"/>
              <a:t>forma de treinamento deverá fazê-los conhecer a empresa e seus regulamentos, seus direitos e deveres, sua linha de hierarquia </a:t>
            </a:r>
            <a:r>
              <a:rPr lang="pt-BR" sz="1600" dirty="0" smtClean="0"/>
              <a:t>e </a:t>
            </a:r>
            <a:r>
              <a:rPr lang="pt-BR" sz="1600" dirty="0"/>
              <a:t>também os materiais e equipamentos especificamente envolvidos em sua tarefa. </a:t>
            </a: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b="1" dirty="0" smtClean="0">
                <a:solidFill>
                  <a:schemeClr val="tx2"/>
                </a:solidFill>
              </a:rPr>
              <a:t>Uma </a:t>
            </a:r>
            <a:r>
              <a:rPr lang="pt-BR" sz="1600" b="1" dirty="0">
                <a:solidFill>
                  <a:schemeClr val="tx2"/>
                </a:solidFill>
              </a:rPr>
              <a:t>das grandes vantagens deste tipo de treinamento é a diminuição no tempo de experimentação, além de uma melhor integração na equipe e cultura da empresa. 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Nesta fase será possível </a:t>
            </a:r>
            <a:r>
              <a:rPr lang="pt-BR" sz="1600" dirty="0" smtClean="0"/>
              <a:t>que você conheça melhor o colaborador e vice-versa. Assim, </a:t>
            </a:r>
            <a:r>
              <a:rPr lang="pt-BR" sz="1600" dirty="0"/>
              <a:t>ambos poderão tirar dúvidas e tomar a decisão de prosseguir ou não com a relação profissional.</a:t>
            </a:r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3</a:t>
            </a:r>
            <a:r>
              <a:rPr lang="pt-BR" dirty="0" smtClean="0">
                <a:solidFill>
                  <a:srgbClr val="FFFFFF"/>
                </a:solidFill>
              </a:rPr>
              <a:t>: </a:t>
            </a:r>
            <a:r>
              <a:rPr lang="pt-BR" dirty="0" smtClean="0">
                <a:solidFill>
                  <a:schemeClr val="bg2"/>
                </a:solidFill>
              </a:rPr>
              <a:t>Tela 3</a:t>
            </a:r>
            <a:endParaRPr lang="pt-B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018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Capacitar durante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24000"/>
            <a:ext cx="4972050" cy="4952999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pt-BR" sz="1600" dirty="0" smtClean="0"/>
              <a:t>O </a:t>
            </a:r>
            <a:r>
              <a:rPr lang="pt-BR" sz="1600" dirty="0"/>
              <a:t>treinamento feito durante a vida profissional dentro da empresa tem como objetivos básicos: a reciclagem e a aprendizagem de novas tarefas.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pt-BR" sz="1600" dirty="0"/>
              <a:t> 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pt-BR" sz="1600" dirty="0"/>
              <a:t>É importante que de tempos em tempos</a:t>
            </a:r>
            <a:r>
              <a:rPr lang="pt-BR" sz="1600" dirty="0" smtClean="0"/>
              <a:t>, você auxilie o colaborador </a:t>
            </a:r>
            <a:r>
              <a:rPr lang="pt-BR" sz="1600" dirty="0"/>
              <a:t>a reavaliar seus métodos e suas ações, isto sob supervisão técnica </a:t>
            </a:r>
            <a:r>
              <a:rPr lang="pt-BR" sz="1600" dirty="0" smtClean="0"/>
              <a:t>competente. Desta </a:t>
            </a:r>
            <a:r>
              <a:rPr lang="pt-BR" sz="1600" dirty="0"/>
              <a:t>forma será possível corrigir possíveis erros e criar novas formas, ferramentas e materiais que permitam aumentar a produtividade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3</a:t>
            </a:r>
            <a:r>
              <a:rPr lang="pt-BR" dirty="0" smtClean="0">
                <a:solidFill>
                  <a:srgbClr val="FFFFFF"/>
                </a:solidFill>
              </a:rPr>
              <a:t>: </a:t>
            </a:r>
            <a:r>
              <a:rPr lang="pt-BR" dirty="0" smtClean="0">
                <a:solidFill>
                  <a:schemeClr val="bg2"/>
                </a:solidFill>
              </a:rPr>
              <a:t>Tela </a:t>
            </a:r>
            <a:r>
              <a:rPr lang="pt-BR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5" name="Rectangle 4"/>
          <p:cNvSpPr/>
          <p:nvPr/>
        </p:nvSpPr>
        <p:spPr>
          <a:xfrm>
            <a:off x="6191250" y="1524000"/>
            <a:ext cx="2495550" cy="203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sz="1400" dirty="0" smtClean="0">
                <a:solidFill>
                  <a:schemeClr val="bg1"/>
                </a:solidFill>
              </a:rPr>
              <a:t>Ilustração de um senhor/a trabalhador aprendendo a usar um dispositivo portátil</a:t>
            </a:r>
            <a:r>
              <a:rPr lang="x-none" sz="14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15x18cm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979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A importância do treinamento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24000"/>
            <a:ext cx="6505336" cy="495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 smtClean="0"/>
              <a:t>O treinamento </a:t>
            </a:r>
            <a:r>
              <a:rPr lang="pt-BR" sz="1600" dirty="0"/>
              <a:t>para novas tarefas é muito importante para: </a:t>
            </a:r>
            <a:endParaRPr lang="pt-BR" sz="1600" dirty="0" smtClean="0"/>
          </a:p>
          <a:p>
            <a:pPr>
              <a:buFontTx/>
              <a:buChar char="•"/>
            </a:pPr>
            <a:endParaRPr lang="pt-BR" sz="1600" dirty="0"/>
          </a:p>
          <a:p>
            <a:r>
              <a:rPr lang="pt-BR" sz="1600" dirty="0"/>
              <a:t>capacitar o </a:t>
            </a:r>
            <a:r>
              <a:rPr lang="pt-BR" sz="1600" dirty="0" smtClean="0"/>
              <a:t>colaborador</a:t>
            </a:r>
            <a:r>
              <a:rPr lang="pt-BR" sz="1600" dirty="0"/>
              <a:t>;</a:t>
            </a:r>
          </a:p>
          <a:p>
            <a:r>
              <a:rPr lang="pt-BR" sz="1600" dirty="0"/>
              <a:t>diminuir </a:t>
            </a:r>
            <a:r>
              <a:rPr lang="pt-BR" sz="1600" dirty="0" smtClean="0"/>
              <a:t>riscos</a:t>
            </a:r>
            <a:r>
              <a:rPr lang="pt-BR" sz="1600" dirty="0"/>
              <a:t>;</a:t>
            </a:r>
          </a:p>
          <a:p>
            <a:r>
              <a:rPr lang="pt-BR" sz="1600" dirty="0"/>
              <a:t>melhorar a posição hierárquica do </a:t>
            </a:r>
            <a:r>
              <a:rPr lang="pt-BR" sz="1600" dirty="0" smtClean="0"/>
              <a:t>colaborador</a:t>
            </a:r>
            <a:r>
              <a:rPr lang="pt-BR" sz="1600" dirty="0" smtClean="0"/>
              <a:t>; </a:t>
            </a:r>
            <a:endParaRPr lang="pt-BR" sz="1600" dirty="0"/>
          </a:p>
          <a:p>
            <a:r>
              <a:rPr lang="pt-BR" sz="1600" dirty="0"/>
              <a:t>evitar que exista queda de produtividade.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 smtClean="0"/>
              <a:t>Você deverá </a:t>
            </a:r>
            <a:r>
              <a:rPr lang="pt-BR" sz="1600" dirty="0"/>
              <a:t>se preocupar com a </a:t>
            </a:r>
            <a:r>
              <a:rPr lang="pt-BR" sz="1600" b="1" dirty="0"/>
              <a:t>qualidade</a:t>
            </a:r>
            <a:r>
              <a:rPr lang="pt-BR" sz="1600" dirty="0"/>
              <a:t> deste tempo, investido na preparação de seus colaboradores. Quanto melhor ela for, maiores serão os ganhos e menores serão os custos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3</a:t>
            </a:r>
            <a:r>
              <a:rPr lang="pt-BR" dirty="0" smtClean="0">
                <a:solidFill>
                  <a:srgbClr val="FFFFFF"/>
                </a:solidFill>
              </a:rPr>
              <a:t>: </a:t>
            </a:r>
            <a:r>
              <a:rPr lang="pt-BR" dirty="0" smtClean="0">
                <a:solidFill>
                  <a:schemeClr val="bg2"/>
                </a:solidFill>
              </a:rPr>
              <a:t>Tela 5</a:t>
            </a:r>
            <a:endParaRPr lang="pt-B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05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solidFill>
                  <a:schemeClr val="tx1"/>
                </a:solidFill>
              </a:rPr>
              <a:t>Você está no </a:t>
            </a:r>
            <a:r>
              <a:rPr lang="pt-BR" sz="2000" b="1" dirty="0" smtClean="0">
                <a:solidFill>
                  <a:schemeClr val="tx1"/>
                </a:solidFill>
              </a:rPr>
              <a:t>Centro de Capacitação</a:t>
            </a:r>
            <a:r>
              <a:rPr lang="pt-BR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16"/>
            <a:ext cx="8229600" cy="35143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Apresentação da </a:t>
            </a:r>
            <a:r>
              <a:rPr lang="pt-BR" dirty="0" smtClean="0">
                <a:solidFill>
                  <a:schemeClr val="bg1"/>
                </a:solidFill>
              </a:rPr>
              <a:t>trilha: </a:t>
            </a:r>
            <a:r>
              <a:rPr lang="pt-BR" dirty="0" err="1" smtClean="0">
                <a:solidFill>
                  <a:srgbClr val="EEECE1"/>
                </a:solidFill>
              </a:rPr>
              <a:t>Preview</a:t>
            </a:r>
            <a:r>
              <a:rPr lang="pt-BR" dirty="0" smtClean="0">
                <a:solidFill>
                  <a:srgbClr val="EEECE1"/>
                </a:solidFill>
              </a:rPr>
              <a:t> no mapa</a:t>
            </a:r>
            <a:endParaRPr lang="pt-BR" dirty="0">
              <a:solidFill>
                <a:srgbClr val="EEECE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585931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1600" i="1" dirty="0" smtClean="0"/>
              <a:t>É hora de descobrir como desenvolver seus colaboradores e a sua empresa!</a:t>
            </a:r>
          </a:p>
          <a:p>
            <a:pPr marL="0" indent="0">
              <a:buFont typeface="Arial" pitchFamily="34" charset="0"/>
              <a:buNone/>
            </a:pPr>
            <a:r>
              <a:rPr lang="pt-BR" sz="1600" dirty="0" smtClean="0"/>
              <a:t> </a:t>
            </a:r>
          </a:p>
          <a:p>
            <a:pPr marL="0" indent="0">
              <a:buFont typeface="Arial" pitchFamily="34" charset="0"/>
              <a:buNone/>
            </a:pPr>
            <a:r>
              <a:rPr lang="pt-BR" sz="1600" dirty="0" smtClean="0"/>
              <a:t>Aqui você encontra a trilha </a:t>
            </a:r>
            <a:r>
              <a:rPr lang="pt-BR" sz="1600" b="1" dirty="0" smtClean="0"/>
              <a:t>Gestão de Pessoas</a:t>
            </a:r>
            <a:r>
              <a:rPr lang="pt-BR" sz="1600" dirty="0" smtClean="0"/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pt-BR" sz="1600" dirty="0" smtClean="0"/>
              <a:t> </a:t>
            </a:r>
          </a:p>
          <a:p>
            <a:pPr marL="0" indent="0">
              <a:buNone/>
            </a:pPr>
            <a:r>
              <a:rPr lang="pt-BR" sz="1600" dirty="0"/>
              <a:t>Nesta trilha você terá acesso a noções básicas de Gestão de Pessoas. A contratação de pessoal requer dedicação e estudo sobre o trabalho que será oferecido e desenvolvido na sua empresa. Não esqueça: uma boa equipe gera bom retorno!</a:t>
            </a:r>
          </a:p>
          <a:p>
            <a:pPr marL="0" indent="0">
              <a:buFont typeface="Arial" pitchFamily="34" charset="0"/>
              <a:buNone/>
            </a:pPr>
            <a:endParaRPr lang="pt-BR" sz="1600" dirty="0" smtClean="0"/>
          </a:p>
          <a:p>
            <a:pPr marL="0" indent="0">
              <a:buFont typeface="Arial" pitchFamily="34" charset="0"/>
              <a:buNone/>
            </a:pPr>
            <a:r>
              <a:rPr lang="pt-BR" sz="1600" dirty="0" smtClean="0"/>
              <a:t>Ao passar por essa trilha você:</a:t>
            </a:r>
          </a:p>
          <a:p>
            <a:r>
              <a:rPr lang="pt-BR" sz="1600" dirty="0" smtClean="0"/>
              <a:t>Conhecerá </a:t>
            </a:r>
            <a:r>
              <a:rPr lang="pt-BR" sz="1600" dirty="0"/>
              <a:t>a Gestão de Pessoas dentro de uma </a:t>
            </a:r>
            <a:r>
              <a:rPr lang="pt-BR" sz="1600" dirty="0" smtClean="0"/>
              <a:t>empresa;</a:t>
            </a:r>
          </a:p>
          <a:p>
            <a:r>
              <a:rPr lang="pt-BR" sz="1600" dirty="0" smtClean="0"/>
              <a:t>Compreenderá </a:t>
            </a:r>
            <a:r>
              <a:rPr lang="pt-BR" sz="1600" dirty="0"/>
              <a:t>a importância de ser específico na etapa de </a:t>
            </a:r>
            <a:r>
              <a:rPr lang="pt-BR" sz="1600" dirty="0" smtClean="0"/>
              <a:t>recrutamento;</a:t>
            </a:r>
            <a:endParaRPr lang="pt-BR" sz="1600" dirty="0"/>
          </a:p>
          <a:p>
            <a:r>
              <a:rPr lang="pt-BR" sz="1600" dirty="0" smtClean="0"/>
              <a:t>Entenderá </a:t>
            </a:r>
            <a:r>
              <a:rPr lang="pt-BR" sz="1600" dirty="0"/>
              <a:t>como um bom processo de seleção pode contribuir para o desenvolvimento da </a:t>
            </a:r>
            <a:r>
              <a:rPr lang="pt-BR" sz="1600" dirty="0" smtClean="0"/>
              <a:t>sua empresa;</a:t>
            </a:r>
            <a:endParaRPr lang="pt-BR" sz="1600" dirty="0"/>
          </a:p>
          <a:p>
            <a:r>
              <a:rPr lang="pt-BR" sz="1600" dirty="0" smtClean="0"/>
              <a:t>Descobrirá </a:t>
            </a:r>
            <a:r>
              <a:rPr lang="pt-BR" sz="1600" dirty="0"/>
              <a:t>a importância do desenvolvimento pessoal dos seus colaboradores. </a:t>
            </a:r>
            <a:r>
              <a:rPr lang="pt-BR" sz="1600" dirty="0" smtClean="0"/>
              <a:t> </a:t>
            </a:r>
          </a:p>
          <a:p>
            <a:pPr marL="0" indent="0">
              <a:buFont typeface="Arial" pitchFamily="34" charset="0"/>
              <a:buNone/>
            </a:pPr>
            <a:endParaRPr lang="pt-BR" sz="1600" dirty="0"/>
          </a:p>
          <a:p>
            <a:pPr marL="0" indent="0">
              <a:buFont typeface="Arial" pitchFamily="34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97738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Desenvolvimento de pessoas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599" cy="495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É importante lembrar que gerenciar pessoas é atividade complexa e que requer técnica e “arte”. 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 smtClean="0"/>
              <a:t>Na </a:t>
            </a:r>
            <a:r>
              <a:rPr lang="pt-BR" sz="1600" dirty="0"/>
              <a:t>parte técnica existem normas, estatísticas e números que podem auxiliar a tomada de </a:t>
            </a:r>
            <a:r>
              <a:rPr lang="pt-BR" sz="1600" dirty="0" smtClean="0"/>
              <a:t>decisão: o que </a:t>
            </a:r>
            <a:r>
              <a:rPr lang="pt-BR" sz="1600" dirty="0"/>
              <a:t>deve ou não ser </a:t>
            </a:r>
            <a:r>
              <a:rPr lang="pt-BR" sz="1600" dirty="0" smtClean="0"/>
              <a:t>feito, quais os melhores </a:t>
            </a:r>
            <a:r>
              <a:rPr lang="pt-BR" sz="1600" dirty="0"/>
              <a:t>resultados e </a:t>
            </a:r>
            <a:r>
              <a:rPr lang="pt-BR" sz="1600" dirty="0" smtClean="0"/>
              <a:t>investimentos</a:t>
            </a:r>
            <a:r>
              <a:rPr lang="pt-BR" sz="1600" dirty="0"/>
              <a:t>. </a:t>
            </a:r>
            <a:endParaRPr lang="pt-BR" sz="1600" dirty="0" smtClean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No </a:t>
            </a:r>
            <a:r>
              <a:rPr lang="pt-BR" sz="1600" dirty="0"/>
              <a:t>entanto, na parte “arte”, embora existam teorias de estudiosos </a:t>
            </a:r>
            <a:r>
              <a:rPr lang="pt-BR" sz="1600" dirty="0" smtClean="0"/>
              <a:t>com </a:t>
            </a:r>
            <a:r>
              <a:rPr lang="pt-BR" sz="1600" dirty="0"/>
              <a:t>embasamento, caberá </a:t>
            </a:r>
            <a:r>
              <a:rPr lang="pt-BR" sz="1600" dirty="0" smtClean="0"/>
              <a:t>a você saber </a:t>
            </a:r>
            <a:r>
              <a:rPr lang="pt-BR" sz="1600" dirty="0"/>
              <a:t>avaliar e investir no desenvolvimento de seus colaboradores.</a:t>
            </a:r>
          </a:p>
          <a:p>
            <a:pPr marL="0" indent="0">
              <a:buNone/>
            </a:pPr>
            <a:endParaRPr lang="pt-BR" sz="1600" b="1" dirty="0" smtClean="0"/>
          </a:p>
          <a:p>
            <a:pPr marL="0" indent="0">
              <a:buNone/>
            </a:pPr>
            <a:r>
              <a:rPr lang="pt-BR" sz="1800" dirty="0" smtClean="0">
                <a:solidFill>
                  <a:srgbClr val="1F497D"/>
                </a:solidFill>
              </a:rPr>
              <a:t>Desenvolvimento </a:t>
            </a:r>
            <a:r>
              <a:rPr lang="pt-BR" sz="1800" dirty="0">
                <a:solidFill>
                  <a:srgbClr val="1F497D"/>
                </a:solidFill>
              </a:rPr>
              <a:t>é mais amplo que treinamento.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Desenvolvimento tem a ver com processo de educação, com as variáveis: </a:t>
            </a:r>
            <a:endParaRPr lang="pt-BR" sz="1600" dirty="0" smtClean="0"/>
          </a:p>
          <a:p>
            <a:r>
              <a:rPr lang="pt-BR" sz="1600" dirty="0" smtClean="0"/>
              <a:t>saber conhecer; </a:t>
            </a:r>
          </a:p>
          <a:p>
            <a:r>
              <a:rPr lang="pt-BR" sz="1600" dirty="0" smtClean="0"/>
              <a:t>saber </a:t>
            </a:r>
            <a:r>
              <a:rPr lang="pt-BR" sz="1600" dirty="0"/>
              <a:t>ser e </a:t>
            </a:r>
            <a:r>
              <a:rPr lang="pt-BR" sz="1600" dirty="0" smtClean="0"/>
              <a:t>conviver</a:t>
            </a:r>
            <a:r>
              <a:rPr lang="pt-BR" sz="1600" dirty="0" smtClean="0"/>
              <a:t>;</a:t>
            </a:r>
            <a:endParaRPr lang="pt-BR" sz="1600" dirty="0" smtClean="0"/>
          </a:p>
          <a:p>
            <a:r>
              <a:rPr lang="pt-BR" sz="1600" dirty="0" smtClean="0"/>
              <a:t>saber </a:t>
            </a:r>
            <a:r>
              <a:rPr lang="pt-BR" sz="1600" dirty="0"/>
              <a:t>fazer.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3</a:t>
            </a:r>
            <a:r>
              <a:rPr lang="pt-BR" dirty="0" smtClean="0">
                <a:solidFill>
                  <a:srgbClr val="FFFFFF"/>
                </a:solidFill>
              </a:rPr>
              <a:t>: </a:t>
            </a:r>
            <a:r>
              <a:rPr lang="pt-BR" dirty="0" smtClean="0">
                <a:solidFill>
                  <a:schemeClr val="bg2"/>
                </a:solidFill>
              </a:rPr>
              <a:t>Tela 6</a:t>
            </a:r>
            <a:endParaRPr lang="pt-B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482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Encerramento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4470"/>
            <a:ext cx="8229599" cy="495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A decisão de investir neste campo poderá estar associada à expansão ou a sucessão dentro </a:t>
            </a:r>
            <a:r>
              <a:rPr lang="pt-BR" sz="1600" dirty="0" smtClean="0"/>
              <a:t>da sua </a:t>
            </a:r>
            <a:r>
              <a:rPr lang="pt-BR" sz="1600" dirty="0"/>
              <a:t>empresa. </a:t>
            </a: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 smtClean="0"/>
              <a:t>A </a:t>
            </a:r>
            <a:r>
              <a:rPr lang="pt-BR" sz="1600" dirty="0"/>
              <a:t>formação de um time coeso e unido por objetivos de vida claros também será beneficiada por um investimento de tempo e recursos financeiros em desenvolvimento. 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Nesta parada percebemos </a:t>
            </a:r>
            <a:r>
              <a:rPr lang="pt-BR" sz="1600" dirty="0" smtClean="0"/>
              <a:t>que investir </a:t>
            </a:r>
            <a:r>
              <a:rPr lang="pt-BR" sz="1600" dirty="0"/>
              <a:t>em </a:t>
            </a:r>
            <a:r>
              <a:rPr lang="pt-BR" sz="1600" dirty="0" smtClean="0"/>
              <a:t>pessoas </a:t>
            </a:r>
            <a:r>
              <a:rPr lang="pt-BR" sz="1600" dirty="0"/>
              <a:t>é a forma mais simples e rápida de </a:t>
            </a:r>
            <a:r>
              <a:rPr lang="pt-BR" sz="1600" dirty="0" smtClean="0"/>
              <a:t>buscar resultados </a:t>
            </a:r>
            <a:r>
              <a:rPr lang="pt-BR" sz="1600" dirty="0"/>
              <a:t>positivos </a:t>
            </a:r>
            <a:r>
              <a:rPr lang="pt-BR" sz="1600" dirty="0" smtClean="0"/>
              <a:t>na sua </a:t>
            </a:r>
            <a:r>
              <a:rPr lang="pt-BR" sz="1600" dirty="0"/>
              <a:t>empresa. </a:t>
            </a:r>
            <a:endParaRPr lang="pt-BR" sz="1600" dirty="0" smtClean="0"/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3</a:t>
            </a:r>
            <a:r>
              <a:rPr lang="pt-BR" dirty="0" smtClean="0">
                <a:solidFill>
                  <a:srgbClr val="FFFFFF"/>
                </a:solidFill>
              </a:rPr>
              <a:t>: </a:t>
            </a:r>
            <a:r>
              <a:rPr lang="pt-BR" dirty="0" smtClean="0">
                <a:solidFill>
                  <a:schemeClr val="bg2"/>
                </a:solidFill>
              </a:rPr>
              <a:t>Tela 7</a:t>
            </a:r>
            <a:endParaRPr lang="pt-B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265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47174"/>
          </a:xfrm>
        </p:spPr>
        <p:txBody>
          <a:bodyPr>
            <a:normAutofit/>
          </a:bodyPr>
          <a:lstStyle/>
          <a:p>
            <a:r>
              <a:rPr lang="pt-BR" sz="3200" dirty="0" smtClean="0">
                <a:solidFill>
                  <a:srgbClr val="1F497D"/>
                </a:solidFill>
              </a:rPr>
              <a:t>Gestão de Pessoas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0097"/>
            <a:ext cx="8229600" cy="35592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 smtClean="0"/>
              <a:t>Aqui </a:t>
            </a:r>
            <a:r>
              <a:rPr lang="pt-BR" sz="1600" dirty="0"/>
              <a:t>você encontra a trilha </a:t>
            </a:r>
            <a:r>
              <a:rPr lang="pt-BR" sz="1600" b="1" dirty="0"/>
              <a:t>Gestão de Pessoas</a:t>
            </a:r>
            <a:r>
              <a:rPr lang="pt-BR" sz="1600" dirty="0"/>
              <a:t>.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Nesta trilha você terá acesso a noções básicas de Gestão de Pessoas. A contratação de pessoal requer dedicação e estudo sobre o trabalho que será oferecido e desenvolvido na sua empresa. </a:t>
            </a:r>
            <a:r>
              <a:rPr lang="pt-BR" sz="1600" dirty="0" smtClean="0"/>
              <a:t>Não </a:t>
            </a:r>
            <a:r>
              <a:rPr lang="pt-BR" sz="1600" dirty="0"/>
              <a:t>esqueça: uma boa equipe gera bom retorno!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Ao passar por essa trilha você:</a:t>
            </a:r>
          </a:p>
          <a:p>
            <a:r>
              <a:rPr lang="pt-BR" sz="1600" dirty="0"/>
              <a:t>Conhecerá a Gestão de Pessoas dentro de uma empresa;</a:t>
            </a:r>
          </a:p>
          <a:p>
            <a:r>
              <a:rPr lang="pt-BR" sz="1600" dirty="0"/>
              <a:t>Compreenderá a importância de ser específico na etapa de recrutamento;</a:t>
            </a:r>
          </a:p>
          <a:p>
            <a:r>
              <a:rPr lang="pt-BR" sz="1600" dirty="0"/>
              <a:t>Entenderá como um bom processo de seleção pode contribuir para o desenvolvimento da sua empresa;</a:t>
            </a:r>
          </a:p>
          <a:p>
            <a:r>
              <a:rPr lang="pt-BR" sz="1600" dirty="0"/>
              <a:t>Descobrirá a importância do desenvolvimento pessoal dos seus colaboradores.  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dirty="0" smtClean="0">
                <a:solidFill>
                  <a:schemeClr val="bg1"/>
                </a:solidFill>
              </a:rPr>
              <a:t>Apresentação da trilha: </a:t>
            </a:r>
            <a:r>
              <a:rPr lang="pt-BR" dirty="0" smtClean="0">
                <a:solidFill>
                  <a:srgbClr val="EEECE1"/>
                </a:solidFill>
              </a:rPr>
              <a:t>Tela de abertura</a:t>
            </a:r>
            <a:endParaRPr lang="pt-BR" dirty="0">
              <a:solidFill>
                <a:srgbClr val="EEECE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380574"/>
            <a:ext cx="8229600" cy="15684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Ilustração</a:t>
            </a:r>
            <a:r>
              <a:rPr lang="en-US" sz="1400" dirty="0" smtClean="0"/>
              <a:t> do </a:t>
            </a:r>
            <a:r>
              <a:rPr lang="en-US" sz="1400" dirty="0" err="1" smtClean="0"/>
              <a:t>empreendendor</a:t>
            </a:r>
            <a:r>
              <a:rPr lang="en-US" sz="1400" dirty="0" smtClean="0"/>
              <a:t> </a:t>
            </a:r>
            <a:r>
              <a:rPr lang="en-US" sz="1400" dirty="0" err="1" smtClean="0"/>
              <a:t>em</a:t>
            </a:r>
            <a:r>
              <a:rPr lang="en-US" sz="1400" dirty="0" smtClean="0"/>
              <a:t> </a:t>
            </a:r>
            <a:r>
              <a:rPr lang="en-US" sz="1400" dirty="0" err="1" smtClean="0"/>
              <a:t>uma</a:t>
            </a:r>
            <a:r>
              <a:rPr lang="en-US" sz="1400" dirty="0" smtClean="0"/>
              <a:t> </a:t>
            </a:r>
            <a:r>
              <a:rPr lang="en-US" sz="1400" dirty="0" err="1" smtClean="0"/>
              <a:t>sala</a:t>
            </a:r>
            <a:r>
              <a:rPr lang="en-US" sz="1400" dirty="0" smtClean="0"/>
              <a:t> com </a:t>
            </a:r>
            <a:r>
              <a:rPr lang="en-US" sz="1400" dirty="0" err="1" smtClean="0"/>
              <a:t>diversos</a:t>
            </a:r>
            <a:r>
              <a:rPr lang="en-US" sz="1400" dirty="0" smtClean="0"/>
              <a:t> </a:t>
            </a:r>
            <a:r>
              <a:rPr lang="en-US" sz="1400" dirty="0" err="1" smtClean="0"/>
              <a:t>candidatos</a:t>
            </a:r>
            <a:r>
              <a:rPr lang="en-US" sz="1400" dirty="0" smtClean="0"/>
              <a:t> a </a:t>
            </a:r>
            <a:r>
              <a:rPr lang="en-US" sz="1400" dirty="0" err="1" smtClean="0"/>
              <a:t>trabalhar</a:t>
            </a:r>
            <a:r>
              <a:rPr lang="en-US" sz="1400" dirty="0" smtClean="0"/>
              <a:t> </a:t>
            </a:r>
            <a:r>
              <a:rPr lang="en-US" sz="1400" dirty="0" err="1" smtClean="0"/>
              <a:t>na</a:t>
            </a:r>
            <a:r>
              <a:rPr lang="en-US" sz="1400" dirty="0" smtClean="0"/>
              <a:t> </a:t>
            </a:r>
            <a:r>
              <a:rPr lang="en-US" sz="1400" dirty="0" err="1" smtClean="0"/>
              <a:t>sua</a:t>
            </a:r>
            <a:r>
              <a:rPr lang="en-US" sz="1400" dirty="0" smtClean="0"/>
              <a:t> </a:t>
            </a:r>
            <a:r>
              <a:rPr lang="en-US" sz="1400" dirty="0" err="1" smtClean="0"/>
              <a:t>empresa</a:t>
            </a:r>
            <a:r>
              <a:rPr lang="en-US" sz="1400" dirty="0" smtClean="0"/>
              <a:t>.</a:t>
            </a:r>
          </a:p>
          <a:p>
            <a:pPr algn="ctr"/>
            <a:r>
              <a:rPr lang="en-US" sz="1400" dirty="0" smtClean="0"/>
              <a:t>29x7cm</a:t>
            </a:r>
            <a:r>
              <a:rPr lang="en-US" sz="1400" dirty="0" smtClean="0"/>
              <a:t> 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31189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700" dirty="0"/>
              <a:t>Parada </a:t>
            </a:r>
            <a:r>
              <a:rPr lang="pt-BR" sz="2700" dirty="0" smtClean="0"/>
              <a:t>1:</a:t>
            </a:r>
            <a:r>
              <a:rPr lang="pt-BR" sz="2700" dirty="0"/>
              <a:t/>
            </a:r>
            <a:br>
              <a:rPr lang="pt-BR" sz="2700" dirty="0"/>
            </a:br>
            <a:r>
              <a:rPr lang="pt-BR" sz="2700" dirty="0" smtClean="0"/>
              <a:t>Etapa de Recrutamento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27994" y="3939257"/>
            <a:ext cx="2055286" cy="15684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Ilustração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para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miniatura</a:t>
            </a:r>
            <a:r>
              <a:rPr lang="en-US" sz="1400" dirty="0" smtClean="0">
                <a:solidFill>
                  <a:schemeClr val="bg1"/>
                </a:solidFill>
              </a:rPr>
              <a:t> no </a:t>
            </a:r>
            <a:r>
              <a:rPr lang="en-US" sz="1400" dirty="0" err="1" smtClean="0">
                <a:solidFill>
                  <a:schemeClr val="bg1"/>
                </a:solidFill>
              </a:rPr>
              <a:t>carrossel</a:t>
            </a:r>
            <a:r>
              <a:rPr lang="en-US" sz="1400" dirty="0" smtClean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Uma </a:t>
            </a:r>
            <a:r>
              <a:rPr lang="en-US" sz="1400" dirty="0" err="1" smtClean="0">
                <a:solidFill>
                  <a:schemeClr val="bg1"/>
                </a:solidFill>
              </a:rPr>
              <a:t>mão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segurando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vários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papéis</a:t>
            </a:r>
            <a:r>
              <a:rPr lang="en-US" sz="1400" dirty="0" smtClean="0">
                <a:solidFill>
                  <a:schemeClr val="bg1"/>
                </a:solidFill>
              </a:rPr>
              <a:t> de </a:t>
            </a:r>
            <a:r>
              <a:rPr lang="en-US" sz="1400" dirty="0" err="1" smtClean="0">
                <a:solidFill>
                  <a:schemeClr val="bg1"/>
                </a:solidFill>
              </a:rPr>
              <a:t>curriculos</a:t>
            </a:r>
            <a:r>
              <a:rPr lang="en-US" sz="1400" dirty="0" smtClean="0">
                <a:solidFill>
                  <a:schemeClr val="bg1"/>
                </a:solidFill>
              </a:rPr>
              <a:t> com </a:t>
            </a:r>
            <a:r>
              <a:rPr lang="en-US" sz="1400" dirty="0" err="1" smtClean="0">
                <a:solidFill>
                  <a:schemeClr val="bg1"/>
                </a:solidFill>
              </a:rPr>
              <a:t>fotos</a:t>
            </a:r>
            <a:r>
              <a:rPr lang="en-US" sz="1400" dirty="0" smtClean="0">
                <a:solidFill>
                  <a:schemeClr val="bg1"/>
                </a:solidFill>
              </a:rPr>
              <a:t> de </a:t>
            </a:r>
            <a:r>
              <a:rPr lang="en-US" sz="1400" dirty="0" err="1" smtClean="0">
                <a:solidFill>
                  <a:schemeClr val="bg1"/>
                </a:solidFill>
              </a:rPr>
              <a:t>diversos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candidatos</a:t>
            </a:r>
            <a:r>
              <a:rPr lang="en-US" sz="14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13x9cm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710" y="4394037"/>
            <a:ext cx="2132626" cy="22274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031" y="2662175"/>
            <a:ext cx="2267305" cy="15134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9031" y="988335"/>
            <a:ext cx="2160924" cy="150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6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5914338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Etapa de Recrutamento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6096050" cy="495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Você está na parada </a:t>
            </a:r>
            <a:r>
              <a:rPr lang="pt-BR" sz="1600" b="1" dirty="0" smtClean="0"/>
              <a:t>Etapa de Recrutamento</a:t>
            </a:r>
            <a:r>
              <a:rPr lang="pt-BR" sz="1600" dirty="0" smtClean="0"/>
              <a:t>.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Nesta parada, </a:t>
            </a:r>
            <a:r>
              <a:rPr lang="pt-BR" sz="1600" dirty="0" smtClean="0"/>
              <a:t>vamos conhecer um pouco sobre a Gestão de Pessoas e refletir as suas futuras contratações: perfil do trabalhador que você está buscando e formas de anunciar </a:t>
            </a:r>
            <a:r>
              <a:rPr lang="pt-BR" sz="1600" dirty="0"/>
              <a:t>esta vaga ao mercado.  </a:t>
            </a: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 smtClean="0"/>
              <a:t>Nesta </a:t>
            </a:r>
            <a:r>
              <a:rPr lang="pt-BR" sz="1600" dirty="0"/>
              <a:t>parada, </a:t>
            </a:r>
            <a:r>
              <a:rPr lang="pt-BR" sz="1600" dirty="0" smtClean="0"/>
              <a:t>você: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r>
              <a:rPr lang="pt-BR" sz="1600" dirty="0"/>
              <a:t>Conhecerá a Gestão de Pessoas dentro de uma empresa;</a:t>
            </a:r>
          </a:p>
          <a:p>
            <a:r>
              <a:rPr lang="pt-BR" sz="1600" dirty="0"/>
              <a:t>Compreenderá a importância de ser específico na etapa de recrutamento</a:t>
            </a:r>
            <a:r>
              <a:rPr lang="pt-BR" sz="1600" dirty="0" smtClean="0"/>
              <a:t>;</a:t>
            </a:r>
            <a:endParaRPr lang="pt-BR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1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7173" y="1015872"/>
            <a:ext cx="2055286" cy="15684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FFFF"/>
                </a:solidFill>
              </a:rPr>
              <a:t>Ilustração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para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miniatura</a:t>
            </a:r>
            <a:r>
              <a:rPr lang="en-US" sz="1400" dirty="0">
                <a:solidFill>
                  <a:srgbClr val="FFFFFF"/>
                </a:solidFill>
              </a:rPr>
              <a:t> no </a:t>
            </a:r>
            <a:r>
              <a:rPr lang="en-US" sz="1400" dirty="0" err="1">
                <a:solidFill>
                  <a:srgbClr val="FFFFFF"/>
                </a:solidFill>
              </a:rPr>
              <a:t>carrossel</a:t>
            </a:r>
            <a:r>
              <a:rPr lang="en-US" sz="1400" dirty="0">
                <a:solidFill>
                  <a:srgbClr val="FFFFFF"/>
                </a:solidFill>
              </a:rPr>
              <a:t>:</a:t>
            </a:r>
          </a:p>
          <a:p>
            <a:pPr algn="ctr"/>
            <a:r>
              <a:rPr lang="en-US" sz="1400" dirty="0">
                <a:solidFill>
                  <a:srgbClr val="FFFFFF"/>
                </a:solidFill>
              </a:rPr>
              <a:t>Uma </a:t>
            </a:r>
            <a:r>
              <a:rPr lang="en-US" sz="1400" dirty="0" err="1">
                <a:solidFill>
                  <a:srgbClr val="FFFFFF"/>
                </a:solidFill>
              </a:rPr>
              <a:t>mão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segurando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vários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papéis</a:t>
            </a:r>
            <a:r>
              <a:rPr lang="en-US" sz="1400" dirty="0">
                <a:solidFill>
                  <a:srgbClr val="FFFFFF"/>
                </a:solidFill>
              </a:rPr>
              <a:t> de </a:t>
            </a:r>
            <a:r>
              <a:rPr lang="en-US" sz="1400" dirty="0" err="1">
                <a:solidFill>
                  <a:srgbClr val="FFFFFF"/>
                </a:solidFill>
              </a:rPr>
              <a:t>curriculos</a:t>
            </a:r>
            <a:r>
              <a:rPr lang="en-US" sz="1400" dirty="0">
                <a:solidFill>
                  <a:srgbClr val="FFFFFF"/>
                </a:solidFill>
              </a:rPr>
              <a:t> com </a:t>
            </a:r>
            <a:r>
              <a:rPr lang="en-US" sz="1400" dirty="0" err="1">
                <a:solidFill>
                  <a:srgbClr val="FFFFFF"/>
                </a:solidFill>
              </a:rPr>
              <a:t>fotos</a:t>
            </a:r>
            <a:r>
              <a:rPr lang="en-US" sz="1400" dirty="0">
                <a:solidFill>
                  <a:srgbClr val="FFFFFF"/>
                </a:solidFill>
              </a:rPr>
              <a:t> de </a:t>
            </a:r>
            <a:r>
              <a:rPr lang="en-US" sz="1400" dirty="0" err="1">
                <a:solidFill>
                  <a:srgbClr val="FFFFFF"/>
                </a:solidFill>
              </a:rPr>
              <a:t>diversos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candidatos</a:t>
            </a:r>
            <a:r>
              <a:rPr lang="en-US" sz="1400" dirty="0" smtClean="0">
                <a:solidFill>
                  <a:srgbClr val="FFFFFF"/>
                </a:solidFill>
              </a:rPr>
              <a:t>.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13x9cm</a:t>
            </a:r>
            <a:r>
              <a:rPr lang="en-US" sz="1400" dirty="0" smtClean="0">
                <a:solidFill>
                  <a:srgbClr val="FFFFFF"/>
                </a:solidFill>
              </a:rPr>
              <a:t> 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69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dirty="0" smtClean="0"/>
              <a:t>A importância das pessoas 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303" y="1524000"/>
            <a:ext cx="8142496" cy="495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Embora o mundo esteja se desenvolvendo em uma velocidade nunca vista </a:t>
            </a:r>
            <a:r>
              <a:rPr lang="pt-BR" sz="1600" dirty="0" smtClean="0"/>
              <a:t>antes</a:t>
            </a:r>
            <a:r>
              <a:rPr lang="pt-BR" sz="1600" dirty="0"/>
              <a:t> </a:t>
            </a:r>
            <a:r>
              <a:rPr lang="pt-BR" sz="1600" dirty="0" smtClean="0"/>
              <a:t>e embora </a:t>
            </a:r>
            <a:r>
              <a:rPr lang="pt-BR" sz="1600" dirty="0"/>
              <a:t>os robôs estejam cada vez mais sofisticados e práticos, nada supera a intervenção humana nas relações de trabalho. 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Desde a revolução industrial até os dias </a:t>
            </a:r>
            <a:r>
              <a:rPr lang="pt-BR" sz="1600" dirty="0" smtClean="0"/>
              <a:t>atuais, </a:t>
            </a:r>
            <a:r>
              <a:rPr lang="pt-BR" sz="1600" dirty="0"/>
              <a:t>a participação das pessoas no trabalho e nas empresas tem conquistado maiores ganhos de segurança e de maturidade</a:t>
            </a:r>
            <a:r>
              <a:rPr lang="pt-BR" sz="1600" dirty="0" smtClean="0"/>
              <a:t>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 smtClean="0"/>
              <a:t>Empresas </a:t>
            </a:r>
            <a:r>
              <a:rPr lang="pt-BR" sz="1600" dirty="0"/>
              <a:t>são feitas </a:t>
            </a:r>
            <a:r>
              <a:rPr lang="pt-BR" sz="1600" dirty="0" smtClean="0"/>
              <a:t>de </a:t>
            </a:r>
            <a:r>
              <a:rPr lang="pt-BR" sz="1600" dirty="0"/>
              <a:t>pessoas e pessoas fazem uma empresa</a:t>
            </a:r>
            <a:r>
              <a:rPr lang="pt-BR" sz="1600" dirty="0" smtClean="0"/>
              <a:t>. Pensando nessa frase, administre o seu negócio visando o sucesso em ambas as frentes.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800" dirty="0" smtClean="0">
                <a:solidFill>
                  <a:schemeClr val="tx2"/>
                </a:solidFill>
              </a:rPr>
              <a:t>Empresas </a:t>
            </a:r>
            <a:r>
              <a:rPr lang="pt-BR" sz="1800" dirty="0">
                <a:solidFill>
                  <a:schemeClr val="tx2"/>
                </a:solidFill>
              </a:rPr>
              <a:t>produzindo e faturando, pessoas confiantes e </a:t>
            </a:r>
            <a:r>
              <a:rPr lang="pt-BR" sz="1800" dirty="0" smtClean="0">
                <a:solidFill>
                  <a:schemeClr val="tx2"/>
                </a:solidFill>
              </a:rPr>
              <a:t>felizes!</a:t>
            </a:r>
            <a:endParaRPr lang="pt-B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2</a:t>
            </a:r>
            <a:endParaRPr lang="pt-B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755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A Gestão de Pessoas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470"/>
            <a:ext cx="8229599" cy="495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 smtClean="0"/>
              <a:t>Gerenciar pessoas </a:t>
            </a:r>
            <a:r>
              <a:rPr lang="pt-BR" sz="1600" dirty="0"/>
              <a:t>requer, não só embasamentos teóricos de diversas áreas do </a:t>
            </a:r>
            <a:r>
              <a:rPr lang="pt-BR" sz="1600" dirty="0" smtClean="0"/>
              <a:t>conhecimento, mas também </a:t>
            </a:r>
            <a:r>
              <a:rPr lang="pt-BR" sz="1600" dirty="0"/>
              <a:t>características como: sensibilidade, empatia, persistência e flexibilidade. </a:t>
            </a: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 smtClean="0"/>
              <a:t>Para </a:t>
            </a:r>
            <a:r>
              <a:rPr lang="pt-BR" sz="1600" dirty="0"/>
              <a:t>tanto, </a:t>
            </a:r>
            <a:r>
              <a:rPr lang="pt-BR" sz="1600" dirty="0" smtClean="0"/>
              <a:t>você </a:t>
            </a:r>
            <a:r>
              <a:rPr lang="pt-BR" sz="1600" dirty="0"/>
              <a:t>deverá buscar </a:t>
            </a:r>
            <a:r>
              <a:rPr lang="pt-BR" sz="1600" dirty="0" smtClean="0"/>
              <a:t>um </a:t>
            </a:r>
            <a:r>
              <a:rPr lang="pt-BR" sz="1600" dirty="0"/>
              <a:t>profissional que preencha estes requisitos e esteja habilitado a trazer para </a:t>
            </a:r>
            <a:r>
              <a:rPr lang="pt-BR" sz="1600" dirty="0" smtClean="0"/>
              <a:t>sua empresa </a:t>
            </a:r>
            <a:r>
              <a:rPr lang="pt-BR" sz="1600" dirty="0"/>
              <a:t>aquelas pessoas que melhor atendam suas necessidades para atingir seus objetivos. 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b="1" dirty="0" smtClean="0">
                <a:solidFill>
                  <a:schemeClr val="tx2"/>
                </a:solidFill>
              </a:rPr>
              <a:t>Em Gestão de Pessoas, a primeira atitude a se tomar é pensar em um </a:t>
            </a:r>
            <a:r>
              <a:rPr lang="pt-BR" sz="1600" b="1" dirty="0">
                <a:solidFill>
                  <a:schemeClr val="tx2"/>
                </a:solidFill>
              </a:rPr>
              <a:t>adequado planejamento das necessidades de </a:t>
            </a:r>
            <a:r>
              <a:rPr lang="pt-BR" sz="1600" b="1" dirty="0" smtClean="0">
                <a:solidFill>
                  <a:schemeClr val="tx2"/>
                </a:solidFill>
              </a:rPr>
              <a:t>pessoal para trazer </a:t>
            </a:r>
            <a:r>
              <a:rPr lang="pt-BR" sz="1600" b="1" dirty="0">
                <a:solidFill>
                  <a:schemeClr val="tx2"/>
                </a:solidFill>
              </a:rPr>
              <a:t>a pessoa certa para o lugar certo, evitando desperdício </a:t>
            </a:r>
            <a:r>
              <a:rPr lang="pt-BR" sz="1600" b="1" dirty="0" smtClean="0">
                <a:solidFill>
                  <a:schemeClr val="tx2"/>
                </a:solidFill>
              </a:rPr>
              <a:t>do seu </a:t>
            </a:r>
            <a:r>
              <a:rPr lang="pt-BR" sz="1600" b="1" dirty="0">
                <a:solidFill>
                  <a:schemeClr val="tx2"/>
                </a:solidFill>
              </a:rPr>
              <a:t>tempo e dinheiro.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Para </a:t>
            </a:r>
            <a:r>
              <a:rPr lang="pt-BR" sz="1600" dirty="0" smtClean="0"/>
              <a:t>o empreendedor, </a:t>
            </a:r>
            <a:r>
              <a:rPr lang="pt-BR" sz="1600" dirty="0"/>
              <a:t>ter uma boa equipe de trabalho é </a:t>
            </a:r>
            <a:r>
              <a:rPr lang="pt-BR" sz="1600" dirty="0" smtClean="0"/>
              <a:t>de vital </a:t>
            </a:r>
            <a:r>
              <a:rPr lang="pt-BR" sz="1600" dirty="0"/>
              <a:t>importância para seu sucesso. Contar com um time comprometido será, com certeza, uma possibilidade real de crescimento sustentável.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3</a:t>
            </a:r>
            <a:endParaRPr lang="pt-B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00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Perfil do candidato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24000"/>
            <a:ext cx="6174314" cy="495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Antes do recrutamento </a:t>
            </a:r>
            <a:r>
              <a:rPr lang="pt-BR" sz="1600" dirty="0" smtClean="0"/>
              <a:t>precisamos definir qual o </a:t>
            </a:r>
            <a:r>
              <a:rPr lang="pt-BR" sz="1600" dirty="0"/>
              <a:t>perfil dos candidatos </a:t>
            </a:r>
            <a:r>
              <a:rPr lang="pt-BR" sz="1600" dirty="0" smtClean="0"/>
              <a:t>que estamos buscando e </a:t>
            </a:r>
            <a:r>
              <a:rPr lang="pt-BR" sz="1600" dirty="0"/>
              <a:t>que habilidades serão indispensáveis nas tarefas a serem realizadas. Por exemplo: a doceira deverá saber medir ingredientes, o atendente de balcão ter desenvoltura para comunicar-se e assim por diante. 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Também </a:t>
            </a:r>
            <a:r>
              <a:rPr lang="pt-BR" sz="1600" dirty="0" smtClean="0"/>
              <a:t>precisaremos conhecer </a:t>
            </a:r>
            <a:r>
              <a:rPr lang="pt-BR" sz="1600" dirty="0"/>
              <a:t>os diferentes equipamentos para saber que conhecimentos específicos será preciso </a:t>
            </a:r>
            <a:r>
              <a:rPr lang="pt-BR" sz="1600" dirty="0" smtClean="0"/>
              <a:t>exigir da pessoa </a:t>
            </a:r>
            <a:r>
              <a:rPr lang="pt-BR" sz="1600" dirty="0"/>
              <a:t>a ser recrutada. Por exemplo: o padeiro deverá conhecer o funcionamento do forno, o mecânico das ferramentas, o atendente de </a:t>
            </a:r>
            <a:r>
              <a:rPr lang="pt-BR" sz="1600" dirty="0" smtClean="0"/>
              <a:t>ler, </a:t>
            </a:r>
            <a:r>
              <a:rPr lang="pt-BR" sz="1600" dirty="0"/>
              <a:t>fazer </a:t>
            </a:r>
            <a:r>
              <a:rPr lang="pt-BR" sz="1600" dirty="0" smtClean="0"/>
              <a:t>contas, etc. </a:t>
            </a:r>
            <a:endParaRPr lang="pt-BR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4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7173" y="1628246"/>
            <a:ext cx="2055286" cy="15684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Ilustração</a:t>
            </a:r>
            <a:r>
              <a:rPr lang="en-US" sz="1400" dirty="0" smtClean="0">
                <a:solidFill>
                  <a:schemeClr val="bg1"/>
                </a:solidFill>
              </a:rPr>
              <a:t> de um </a:t>
            </a:r>
            <a:r>
              <a:rPr lang="en-US" sz="1400" dirty="0" err="1" smtClean="0">
                <a:solidFill>
                  <a:schemeClr val="bg1"/>
                </a:solidFill>
              </a:rPr>
              <a:t>papel</a:t>
            </a:r>
            <a:r>
              <a:rPr lang="en-US" sz="1400" dirty="0" smtClean="0">
                <a:solidFill>
                  <a:schemeClr val="bg1"/>
                </a:solidFill>
              </a:rPr>
              <a:t>, um </a:t>
            </a:r>
            <a:r>
              <a:rPr lang="en-US" sz="1400" dirty="0" err="1" smtClean="0">
                <a:solidFill>
                  <a:schemeClr val="bg1"/>
                </a:solidFill>
              </a:rPr>
              <a:t>formulário</a:t>
            </a:r>
            <a:r>
              <a:rPr lang="en-US" sz="1400" dirty="0" smtClean="0">
                <a:solidFill>
                  <a:schemeClr val="bg1"/>
                </a:solidFill>
              </a:rPr>
              <a:t> com </a:t>
            </a:r>
            <a:r>
              <a:rPr lang="en-US" sz="1400" dirty="0" err="1" smtClean="0">
                <a:solidFill>
                  <a:schemeClr val="bg1"/>
                </a:solidFill>
              </a:rPr>
              <a:t>caixas</a:t>
            </a:r>
            <a:r>
              <a:rPr lang="en-US" sz="1400" dirty="0" smtClean="0">
                <a:solidFill>
                  <a:schemeClr val="bg1"/>
                </a:solidFill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</a:rPr>
              <a:t>algumas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marcadas</a:t>
            </a:r>
            <a:r>
              <a:rPr lang="en-US" sz="1400" dirty="0" smtClean="0">
                <a:solidFill>
                  <a:schemeClr val="bg1"/>
                </a:solidFill>
              </a:rPr>
              <a:t> com “</a:t>
            </a:r>
            <a:r>
              <a:rPr lang="en-US" sz="1400" dirty="0" err="1" smtClean="0">
                <a:solidFill>
                  <a:schemeClr val="bg1"/>
                </a:solidFill>
              </a:rPr>
              <a:t>check”e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outras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em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branco</a:t>
            </a:r>
            <a:r>
              <a:rPr lang="en-US" sz="14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15x18cm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975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895</TotalTime>
  <Words>1825</Words>
  <Application>Microsoft Macintosh PowerPoint</Application>
  <PresentationFormat>On-screen Show (4:3)</PresentationFormat>
  <Paragraphs>336</Paragraphs>
  <Slides>31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Clarity</vt:lpstr>
      <vt:lpstr>Trilhas de autoatendimento</vt:lpstr>
      <vt:lpstr>Trilha 6: gestão de pessoas </vt:lpstr>
      <vt:lpstr>Você está no Centro de Capacitação.</vt:lpstr>
      <vt:lpstr>Gestão de Pessoas</vt:lpstr>
      <vt:lpstr>Parada 1: Etapa de Recrutamento</vt:lpstr>
      <vt:lpstr>Etapa de Recrutamento</vt:lpstr>
      <vt:lpstr>A importância das pessoas </vt:lpstr>
      <vt:lpstr>A Gestão de Pessoas</vt:lpstr>
      <vt:lpstr>Perfil do candidato</vt:lpstr>
      <vt:lpstr>Antes de recrutar...</vt:lpstr>
      <vt:lpstr>Empresas especializadas</vt:lpstr>
      <vt:lpstr>Itens importantes</vt:lpstr>
      <vt:lpstr>Encerramento</vt:lpstr>
      <vt:lpstr>Parada 2: Processo de Seleção</vt:lpstr>
      <vt:lpstr>Processo de Seleção</vt:lpstr>
      <vt:lpstr>Início do processo</vt:lpstr>
      <vt:lpstr>Entrevista dos candidatos</vt:lpstr>
      <vt:lpstr>Além da entrevista</vt:lpstr>
      <vt:lpstr>Terceirização do processo</vt:lpstr>
      <vt:lpstr>Perfil da empresa e do candidato</vt:lpstr>
      <vt:lpstr>Integrando o novo colaborador</vt:lpstr>
      <vt:lpstr>Preservando os talentos</vt:lpstr>
      <vt:lpstr>Encerramento</vt:lpstr>
      <vt:lpstr>Parada 3: Treinamento e desenvolvimento</vt:lpstr>
      <vt:lpstr>Treinamento e desenvolvimento</vt:lpstr>
      <vt:lpstr>Treinamento é investimento</vt:lpstr>
      <vt:lpstr>Capacitar antes</vt:lpstr>
      <vt:lpstr>Capacitar durante</vt:lpstr>
      <vt:lpstr>A importância do treinamento</vt:lpstr>
      <vt:lpstr>Desenvolvimento de pessoas</vt:lpstr>
      <vt:lpstr>Encerramento</vt:lpstr>
    </vt:vector>
  </TitlesOfParts>
  <Company>IEA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Trilhas de autoatendimento</dc:title>
  <dc:creator>Bruna Ferencz</dc:creator>
  <cp:lastModifiedBy>Bruna Ferencz</cp:lastModifiedBy>
  <cp:revision>73</cp:revision>
  <dcterms:created xsi:type="dcterms:W3CDTF">2013-08-14T14:36:41Z</dcterms:created>
  <dcterms:modified xsi:type="dcterms:W3CDTF">2013-09-20T14:46:40Z</dcterms:modified>
</cp:coreProperties>
</file>