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17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8.xml" ContentType="application/vnd.openxmlformats-officedocument.presentationml.comments+xml"/>
  <Override PartName="/ppt/notesSlides/notesSlide20.xml" ContentType="application/vnd.openxmlformats-officedocument.presentationml.notesSlide+xml"/>
  <Override PartName="/ppt/comments/comment19.xml" ContentType="application/vnd.openxmlformats-officedocument.presentationml.comments+xml"/>
  <Override PartName="/ppt/notesSlides/notesSlide21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22.xml" ContentType="application/vnd.openxmlformats-officedocument.presentationml.notesSlide+xml"/>
  <Override PartName="/ppt/comments/comment21.xml" ContentType="application/vnd.openxmlformats-officedocument.presentationml.comments+xml"/>
  <Override PartName="/ppt/notesSlides/notesSlide23.xml" ContentType="application/vnd.openxmlformats-officedocument.presentationml.notesSlide+xml"/>
  <Override PartName="/ppt/comments/comment22.xml" ContentType="application/vnd.openxmlformats-officedocument.presentationml.comments+xml"/>
  <Override PartName="/ppt/notesSlides/notesSlide24.xml" ContentType="application/vnd.openxmlformats-officedocument.presentationml.notesSlide+xml"/>
  <Override PartName="/ppt/comments/comment23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24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25.xml" ContentType="application/vnd.openxmlformats-officedocument.presentationml.comments+xml"/>
  <Override PartName="/ppt/notesSlides/notesSlide27.xml" ContentType="application/vnd.openxmlformats-officedocument.presentationml.notesSlide+xml"/>
  <Override PartName="/ppt/comments/comment26.xml" ContentType="application/vnd.openxmlformats-officedocument.presentationml.comment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omments/comment27.xml" ContentType="application/vnd.openxmlformats-officedocument.presentationml.comments+xml"/>
  <Override PartName="/ppt/notesSlides/notesSlide30.xml" ContentType="application/vnd.openxmlformats-officedocument.presentationml.notesSlide+xml"/>
  <Override PartName="/ppt/comments/comment28.xml" ContentType="application/vnd.openxmlformats-officedocument.presentationml.comments+xml"/>
  <Override PartName="/ppt/notesSlides/notesSlide31.xml" ContentType="application/vnd.openxmlformats-officedocument.presentationml.notesSlide+xml"/>
  <Override PartName="/ppt/comments/comment29.xml" ContentType="application/vnd.openxmlformats-officedocument.presentationml.comments+xml"/>
  <Override PartName="/ppt/notesSlides/notesSlide32.xml" ContentType="application/vnd.openxmlformats-officedocument.presentationml.notesSlide+xml"/>
  <Override PartName="/ppt/comments/comment30.xml" ContentType="application/vnd.openxmlformats-officedocument.presentationml.comments+xml"/>
  <Override PartName="/ppt/notesSlides/notesSlide33.xml" ContentType="application/vnd.openxmlformats-officedocument.presentationml.notesSlide+xml"/>
  <Override PartName="/ppt/comments/comment31.xml" ContentType="application/vnd.openxmlformats-officedocument.presentationml.comment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omments/comment32.xml" ContentType="application/vnd.openxmlformats-officedocument.presentationml.comment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omments/comment33.xml" ContentType="application/vnd.openxmlformats-officedocument.presentationml.comment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omments/comment34.xml" ContentType="application/vnd.openxmlformats-officedocument.presentationml.comments+xml"/>
  <Override PartName="/ppt/notesSlides/notesSlide40.xml" ContentType="application/vnd.openxmlformats-officedocument.presentationml.notesSlide+xml"/>
  <Override PartName="/ppt/comments/comment35.xml" ContentType="application/vnd.openxmlformats-officedocument.presentationml.comment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omments/comment36.xml" ContentType="application/vnd.openxmlformats-officedocument.presentationml.comments+xml"/>
  <Override PartName="/ppt/notesSlides/notesSlide43.xml" ContentType="application/vnd.openxmlformats-officedocument.presentationml.notesSlide+xml"/>
  <Override PartName="/ppt/comments/comment37.xml" ContentType="application/vnd.openxmlformats-officedocument.presentationml.comments+xml"/>
  <Override PartName="/ppt/notesSlides/notesSlide44.xml" ContentType="application/vnd.openxmlformats-officedocument.presentationml.notesSlide+xml"/>
  <Override PartName="/ppt/comments/comment38.xml" ContentType="application/vnd.openxmlformats-officedocument.presentationml.comments+xml"/>
  <Override PartName="/ppt/notesSlides/notesSlide45.xml" ContentType="application/vnd.openxmlformats-officedocument.presentationml.notesSlide+xml"/>
  <Override PartName="/ppt/comments/comment39.xml" ContentType="application/vnd.openxmlformats-officedocument.presentationml.comments+xml"/>
  <Override PartName="/ppt/notesSlides/notesSlide46.xml" ContentType="application/vnd.openxmlformats-officedocument.presentationml.notesSlide+xml"/>
  <Override PartName="/ppt/comments/comment40.xml" ContentType="application/vnd.openxmlformats-officedocument.presentationml.comment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omments/comment41.xml" ContentType="application/vnd.openxmlformats-officedocument.presentationml.comment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omments/comment42.xml" ContentType="application/vnd.openxmlformats-officedocument.presentationml.comments+xml"/>
  <Override PartName="/ppt/notesSlides/notesSlide51.xml" ContentType="application/vnd.openxmlformats-officedocument.presentationml.notesSlide+xml"/>
  <Override PartName="/ppt/comments/comment43.xml" ContentType="application/vnd.openxmlformats-officedocument.presentationml.comment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omments/comment44.xml" ContentType="application/vnd.openxmlformats-officedocument.presentationml.comments+xml"/>
  <Override PartName="/ppt/notesSlides/notesSlide54.xml" ContentType="application/vnd.openxmlformats-officedocument.presentationml.notesSlide+xml"/>
  <Override PartName="/ppt/comments/comment45.xml" ContentType="application/vnd.openxmlformats-officedocument.presentationml.comment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comments/comment46.xml" ContentType="application/vnd.openxmlformats-officedocument.presentationml.comments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omments/comment47.xml" ContentType="application/vnd.openxmlformats-officedocument.presentationml.comments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s/comment48.xml" ContentType="application/vnd.openxmlformats-officedocument.presentationml.comments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omments/comment49.xml" ContentType="application/vnd.openxmlformats-officedocument.presentationml.comments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omments/comment5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272" r:id="rId32"/>
    <p:sldId id="273" r:id="rId33"/>
    <p:sldId id="274" r:id="rId34"/>
    <p:sldId id="275" r:id="rId35"/>
    <p:sldId id="276" r:id="rId36"/>
    <p:sldId id="355" r:id="rId37"/>
    <p:sldId id="303" r:id="rId38"/>
    <p:sldId id="356" r:id="rId39"/>
    <p:sldId id="357" r:id="rId40"/>
    <p:sldId id="358" r:id="rId41"/>
    <p:sldId id="359" r:id="rId42"/>
    <p:sldId id="360" r:id="rId43"/>
    <p:sldId id="361" r:id="rId44"/>
    <p:sldId id="280" r:id="rId45"/>
    <p:sldId id="310" r:id="rId46"/>
    <p:sldId id="311" r:id="rId47"/>
    <p:sldId id="312" r:id="rId48"/>
    <p:sldId id="314" r:id="rId49"/>
    <p:sldId id="315" r:id="rId50"/>
    <p:sldId id="316" r:id="rId51"/>
    <p:sldId id="317" r:id="rId52"/>
    <p:sldId id="362" r:id="rId53"/>
    <p:sldId id="363" r:id="rId54"/>
    <p:sldId id="365" r:id="rId55"/>
    <p:sldId id="366" r:id="rId56"/>
    <p:sldId id="367" r:id="rId57"/>
    <p:sldId id="369" r:id="rId58"/>
    <p:sldId id="368" r:id="rId59"/>
    <p:sldId id="364" r:id="rId60"/>
    <p:sldId id="370" r:id="rId61"/>
    <p:sldId id="371" r:id="rId62"/>
    <p:sldId id="372" r:id="rId63"/>
    <p:sldId id="373" r:id="rId64"/>
    <p:sldId id="374" r:id="rId65"/>
    <p:sldId id="375" r:id="rId66"/>
    <p:sldId id="376" r:id="rId67"/>
    <p:sldId id="313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una Ferencz" initials="" lastIdx="24" clrIdx="0"/>
  <p:cmAuthor id="1" name="Gabriella Miranda" initials="GM" lastIdx="8" clrIdx="1"/>
  <p:cmAuthor id="2" name="Cinthia Cunha" initials="CC" lastIdx="207" clrIdx="2"/>
  <p:cmAuthor id="3" name="USER" initials="U" lastIdx="19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06" autoAdjust="0"/>
  </p:normalViewPr>
  <p:slideViewPr>
    <p:cSldViewPr snapToGrid="0" snapToObjects="1">
      <p:cViewPr varScale="1">
        <p:scale>
          <a:sx n="112" d="100"/>
          <a:sy n="112" d="100"/>
        </p:scale>
        <p:origin x="-1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commentAuthors" Target="commentAuthors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30:53.277" idx="13">
    <p:pos x="3665" y="983"/>
    <p:text>[IMAGEM DE REFERÊNCIA]
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4:27:35.249" idx="135">
    <p:pos x="132" y="948"/>
    <p:text>[GALERIA]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4:27:35.249" idx="136">
    <p:pos x="132" y="948"/>
    <p:text>[GALERIA]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4:27:35.249" idx="137">
    <p:pos x="132" y="948"/>
    <p:text>[GALERIA]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4:27:35.249" idx="138">
    <p:pos x="132" y="948"/>
    <p:text>[GALERIA]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4:27:35.249" idx="139">
    <p:pos x="132" y="948"/>
    <p:text>[GALERIA]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4:27:35.249" idx="140">
    <p:pos x="132" y="948"/>
    <p:text>[GALERIA]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4:27:35.249" idx="141">
    <p:pos x="132" y="948"/>
    <p:text>[GALERIA]</p:tex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4:27:35.249" idx="142">
    <p:pos x="132" y="948"/>
    <p:text>[GALERIA]</p:tex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4:27:35.249" idx="143">
    <p:pos x="132" y="948"/>
    <p:text>[GALERIA]</p:tex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4:27:35.249" idx="144">
    <p:pos x="132" y="948"/>
    <p:text>[GALERIA]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6:24:13.011" idx="49">
    <p:pos x="3943" y="3164"/>
    <p:text>[IMAGEM DE REFERÊNCIA]</p:tex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4:27:35.249" idx="145">
    <p:pos x="132" y="948"/>
    <p:text>[GALERIA]</p:tex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4:27:35.249" idx="146">
    <p:pos x="132" y="948"/>
    <p:text>[GALERIA]</p:tex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4:27:35.249" idx="147">
    <p:pos x="132" y="948"/>
    <p:text>[GALERIA]</p:tex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4:27:35.249" idx="148">
    <p:pos x="132" y="948"/>
    <p:text>[GALERIA]</p:tex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4:27:35.249" idx="149">
    <p:pos x="132" y="948"/>
    <p:text>[GALERIA]</p:tex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4:27:35.249" idx="150">
    <p:pos x="132" y="948"/>
    <p:text>[GALERIA]</p:tex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1T10:26:16.252" idx="152">
    <p:pos x="3157" y="3398"/>
    <p:text>[EXEMPLOS/EXERCÍCIOS]</p:text>
  </p:cm>
  <p:cm authorId="2" dt="2013-08-21T16:08:31.198" idx="196">
    <p:pos x="5107" y="2046"/>
    <p:text>[DESTAQUE]</p:tex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9-09T14:39:42.748" idx="206">
    <p:pos x="4396" y="3381"/>
    <p:text>IMAGEM DE REFERÊNCIA</p:text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31:28.923" idx="17">
    <p:pos x="4080" y="3217"/>
    <p:text>[IMAGEM DE REFERÊNCIA]</p:text>
  </p:cm>
</p:cmLst>
</file>

<file path=ppt/comments/comment2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31:37.564" idx="18">
    <p:pos x="4642" y="1767"/>
    <p:text>[IMAGEM DE REFERÊNCIA]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6:24:18.538" idx="50">
    <p:pos x="4645" y="1679"/>
    <p:text>[IMAGEM DE REFERÊNCIA]</p:text>
  </p:cm>
</p:cmLst>
</file>

<file path=ppt/comments/comment3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6:19:04.583" idx="154">
    <p:pos x="357" y="3496"/>
    <p:text>[SAIBA MAIS]</p:text>
  </p:cm>
  <p:cm authorId="2" dt="2013-08-19T16:19:25.950" idx="155">
    <p:pos x="2889" y="2485"/>
    <p:text>[DESTAQUE]</p:text>
  </p:cm>
</p:cmLst>
</file>

<file path=ppt/comments/comment3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54:16.738" idx="20">
    <p:pos x="3900" y="1210"/>
    <p:text>[IMAGEM DE REFERÊNCIA]</p:text>
  </p:cm>
  <p:cm authorId="2" dt="2013-08-21T10:51:18.928" idx="156">
    <p:pos x="3165" y="3544"/>
    <p:text>[EXEMPLOS/EXERCÍCIOS]</p:text>
  </p:cm>
</p:cmLst>
</file>

<file path=ppt/comments/comment3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54:16.738" idx="69">
    <p:pos x="3779" y="1301"/>
    <p:text>[IMAGEM DE REFERÊNCIA]</p:text>
  </p:cm>
  <p:cm authorId="2" dt="2013-08-21T10:56:24.636" idx="159">
    <p:pos x="3269" y="3999"/>
    <p:text>[EXEMPLOS/EXERCÍCIOS]</p:text>
  </p:cm>
</p:cmLst>
</file>

<file path=ppt/comments/comment3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54:16.738" idx="160">
    <p:pos x="3626" y="965"/>
    <p:text>[IMAGEM DE REFERÊNCIA]</p:text>
  </p:cm>
  <p:cm authorId="2" dt="2013-08-21T11:07:20.856" idx="171">
    <p:pos x="3233" y="3976"/>
    <p:text>[EXEMPLOS/EXERCÍCIOS]</p:text>
  </p:cm>
  <p:cm authorId="2" dt="2013-08-21T16:15:26.477" idx="197">
    <p:pos x="4704" y="3015"/>
    <p:text>[DESTAQUE]</p:text>
  </p:cm>
</p:cmLst>
</file>

<file path=ppt/comments/comment3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54:16.738" idx="165">
    <p:pos x="3798" y="1320"/>
    <p:text>[IMAGEM DE REFERÊNCIA]</p:text>
  </p:cm>
  <p:cm authorId="2" dt="2013-08-21T16:16:53.835" idx="198">
    <p:pos x="4993" y="3130"/>
    <p:text>[DESTAQUE]</p:text>
  </p:cm>
</p:cmLst>
</file>

<file path=ppt/comments/comment3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1T13:49:54.565" idx="168">
    <p:pos x="3147" y="3628"/>
    <p:text>[EXEMPLOS/EXERCÍCIOS]</p:text>
  </p:cm>
  <p:cm authorId="2" dt="2013-08-21T16:17:04.849" idx="199">
    <p:pos x="3891" y="2229"/>
    <p:text>[DESTAQUE]</p:text>
  </p:cm>
</p:cmLst>
</file>

<file path=ppt/comments/comment3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9-09T15:07:09.241" idx="207">
    <p:pos x="4108" y="3066"/>
    <p:text>IMAGEM DE REFERÊNCIA</p:text>
  </p:cm>
</p:cmLst>
</file>

<file path=ppt/comments/comment3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31:28.923" idx="83">
    <p:pos x="3906" y="3043"/>
    <p:text>[IMAGEM DE REFERÊNCIA]</p:text>
  </p:cm>
</p:cmLst>
</file>

<file path=ppt/comments/comment3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5T11:31:37.564" idx="84">
    <p:pos x="3889" y="1013"/>
    <p:text>[IMAGEM DE REFERÊNCIA]</p:text>
  </p:cm>
</p:cmLst>
</file>

<file path=ppt/comments/comment3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1T16:17:36.626" idx="200">
    <p:pos x="4024" y="2293"/>
    <p:text>[DESTAQUE]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4:26:02.914" idx="128">
    <p:pos x="3898" y="1343"/>
    <p:text>[IMAGEM DE REFERÊNCIA]</p:text>
  </p:cm>
  <p:cm authorId="2" dt="2013-08-19T14:26:27.923" idx="129">
    <p:pos x="3781" y="3760"/>
    <p:text>INSERIR HIPERLINK.</p:text>
  </p:cm>
</p:cmLst>
</file>

<file path=ppt/comments/comment4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6T10:56:51.395" idx="86">
    <p:pos x="4498" y="1671"/>
    <p:text>[DESTAQUE]</p:text>
  </p:cm>
  <p:cm authorId="2" dt="2013-08-21T14:12:15.150" idx="172">
    <p:pos x="3305" y="3439"/>
    <p:text>[EXEMPLOS/EXERCÍCIOS]</p:text>
  </p:cm>
</p:cmLst>
</file>

<file path=ppt/comments/comment4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1T14:13:52.624" idx="173">
    <p:pos x="430" y="2515"/>
    <p:text>[SAIBA MAIS]</p:text>
  </p:cm>
  <p:cm authorId="2" dt="2013-08-21T14:19:20.112" idx="174">
    <p:pos x="3142" y="3904"/>
    <p:text>[EXEMPLOS/EXERCÍCIOS]</p:text>
  </p:cm>
</p:cmLst>
</file>

<file path=ppt/comments/comment4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1T14:32:49.518" idx="175">
    <p:pos x="2108" y="3437"/>
    <p:text>[EXEMPLOS/EXERCÍCIOS]</p:text>
  </p:cm>
  <p:cm authorId="2" dt="2013-08-21T14:36:31.573" idx="176">
    <p:pos x="2130" y="3914"/>
    <p:text>[EXEMPLOS/EXERCÍCIOS]</p:text>
  </p:cm>
  <p:cm authorId="2" dt="2013-08-21T14:45:02.318" idx="180">
    <p:pos x="4788" y="1352"/>
    <p:text>[DESTAQUE]</p:text>
  </p:cm>
</p:cmLst>
</file>

<file path=ppt/comments/comment4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1T14:40:51.759" idx="177">
    <p:pos x="4213" y="1766"/>
    <p:text>[DESTAQUE]</p:text>
  </p:cm>
</p:cmLst>
</file>

<file path=ppt/comments/comment4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1T14:44:16.291" idx="178">
    <p:pos x="1942" y="2276"/>
    <p:text>[DROPDONW]
</p:text>
  </p:cm>
  <p:cm authorId="2" dt="2013-08-21T14:44:55.839" idx="179">
    <p:pos x="2758" y="3942"/>
    <p:text>[DESTAQUE]</p:text>
  </p:cm>
  <p:cm authorId="2" dt="2013-08-21T16:20:50.041" idx="201">
    <p:pos x="3850" y="1409"/>
    <p:text>[DESTAQUE]</p:text>
  </p:cm>
  <p:cm authorId="2" dt="2013-08-21T16:21:11.690" idx="202">
    <p:pos x="1952" y="2565"/>
    <p:text>[DROPDONW]</p:text>
  </p:cm>
  <p:cm authorId="2" dt="2013-08-21T16:21:21.962" idx="203">
    <p:pos x="1952" y="2907"/>
    <p:text>[DROPDONW]</p:text>
  </p:cm>
</p:cmLst>
</file>

<file path=ppt/comments/comment4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1T14:46:48.607" idx="181">
    <p:pos x="3439" y="1572"/>
    <p:text>[DESTAQUE]</p:text>
  </p:cm>
  <p:cm authorId="2" dt="2013-08-21T14:50:22.556" idx="182">
    <p:pos x="3076" y="3925"/>
    <p:text>[EXEMPLOS/EXERCÍCIOS]</p:text>
  </p:cm>
</p:cmLst>
</file>

<file path=ppt/comments/comment4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1T15:01:42.238" idx="185">
    <p:pos x="5320" y="985"/>
    <p:text>[DESTAQUE]</p:text>
  </p:cm>
  <p:cm authorId="2" dt="2013-08-21T15:07:57.747" idx="186">
    <p:pos x="3182" y="3473"/>
    <p:text>[EXEMPLOS/EXERCÍCIOS]</p:text>
  </p:cm>
  <p:cm authorId="2" dt="2013-08-21T15:08:01.556" idx="187">
    <p:pos x="3333" y="3838"/>
    <p:text>[EXEMPLOS/EXERCÍCIOS]</p:text>
  </p:cm>
  <p:cm authorId="2" dt="2013-08-21T16:23:12.158" idx="204">
    <p:pos x="394" y="2224"/>
    <p:text>[SAIBA MAIS]</p:text>
  </p:cm>
</p:cmLst>
</file>

<file path=ppt/comments/comment4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1T15:01:42.238" idx="188">
    <p:pos x="4622" y="1639"/>
    <p:text>[DESTAQUE]</p:text>
  </p:cm>
  <p:cm authorId="2" dt="2013-08-21T15:08:01.556" idx="190">
    <p:pos x="3121" y="3997"/>
    <p:text>[EXEMPLOS/EXERCÍCIOS]</p:text>
  </p:cm>
</p:cmLst>
</file>

<file path=ppt/comments/comment4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1T15:01:42.238" idx="191">
    <p:pos x="4615" y="1419"/>
    <p:text>[DESTAQUE]</p:text>
  </p:cm>
  <p:cm authorId="2" dt="2013-08-21T15:08:01.556" idx="192">
    <p:pos x="3084" y="3141"/>
    <p:text>[EXEMPLOS/EXERCÍCIOS]</p:text>
  </p:cm>
</p:cmLst>
</file>

<file path=ppt/comments/comment4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1T15:01:42.238" idx="193">
    <p:pos x="4615" y="1419"/>
    <p:text>[DESTAQUE]</p:text>
  </p:cm>
  <p:cm authorId="2" dt="2013-08-21T15:08:01.556" idx="194">
    <p:pos x="3092" y="3883"/>
    <p:text>[EXEMPLOS/EXERCÍCIOS]</p:text>
  </p:cm>
  <p:cm authorId="2" dt="2013-08-21T16:29:41.945" idx="205">
    <p:pos x="3668" y="3001"/>
    <p:text>[DESTAQUE]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4:27:35.249" idx="130">
    <p:pos x="132" y="948"/>
    <p:text>[GALERIA]</p:text>
  </p:cm>
</p:cmLst>
</file>

<file path=ppt/comments/comment5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21T15:44:58.368" idx="195">
    <p:pos x="4335" y="3144"/>
    <p:text>[IMAGEM DE REFERÊNCIA]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4:27:35.249" idx="131">
    <p:pos x="132" y="948"/>
    <p:text>[GALERIA]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4:27:35.249" idx="132">
    <p:pos x="132" y="948"/>
    <p:text>[GALERIA]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4:27:35.249" idx="133">
    <p:pos x="132" y="948"/>
    <p:text>[GALERIA]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8-19T14:27:35.249" idx="134">
    <p:pos x="132" y="948"/>
    <p:text>[GALERIA]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FC2BC-D24F-094B-9962-8C47AB0BA328}" type="datetimeFigureOut">
              <a:rPr lang="en-US" smtClean="0"/>
              <a:t>18/09/13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567E0-3025-B646-82AC-4E413CF1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5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Momento empresarial: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Microempreendedor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individual</a:t>
            </a: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defTabSz="457200">
              <a:spcBef>
                <a:spcPts val="0"/>
              </a:spcBef>
              <a:buClrTx/>
              <a:buSzTx/>
              <a:defRPr/>
            </a:pPr>
            <a:endParaRPr lang="pt-BR" sz="1200" dirty="0" smtClean="0">
              <a:solidFill>
                <a:schemeClr val="tx1"/>
              </a:solidFill>
            </a:endParaRPr>
          </a:p>
          <a:p>
            <a:pPr defTabSz="457200">
              <a:spcBef>
                <a:spcPts val="0"/>
              </a:spcBef>
              <a:buClrTx/>
              <a:buSzTx/>
              <a:defRPr/>
            </a:pPr>
            <a:r>
              <a:rPr lang="pt-BR" sz="1200" b="1" dirty="0" smtClean="0">
                <a:solidFill>
                  <a:schemeClr val="tx1"/>
                </a:solidFill>
              </a:rPr>
              <a:t>Trilha 1: Análise de viabilidade do negócio (Biblioteca)</a:t>
            </a:r>
          </a:p>
          <a:p>
            <a:pPr defTabSz="457200">
              <a:spcBef>
                <a:spcPts val="0"/>
              </a:spcBef>
              <a:buClrTx/>
              <a:buSzTx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Trilha 2: Formalização (Escritório de contabilidade)</a:t>
            </a:r>
          </a:p>
          <a:p>
            <a:pPr defTabSz="457200">
              <a:spcBef>
                <a:spcPts val="0"/>
              </a:spcBef>
              <a:buClrTx/>
              <a:buSzTx/>
              <a:defRPr/>
            </a:pPr>
            <a:r>
              <a:rPr lang="pt-BR" sz="1200" b="0" dirty="0" smtClean="0">
                <a:solidFill>
                  <a:schemeClr val="tx1"/>
                </a:solidFill>
              </a:rPr>
              <a:t>Trilha 3: Organização e administração (Centro empresarial)</a:t>
            </a:r>
          </a:p>
          <a:p>
            <a:pPr defTabSz="457200">
              <a:spcBef>
                <a:spcPts val="0"/>
              </a:spcBef>
              <a:buClrTx/>
              <a:buSzTx/>
              <a:defRPr/>
            </a:pPr>
            <a:r>
              <a:rPr lang="pt-BR" sz="1200" b="0" dirty="0" smtClean="0">
                <a:solidFill>
                  <a:schemeClr val="tx1"/>
                </a:solidFill>
              </a:rPr>
              <a:t>Trilha 4: Marketing e vendas (Shopping)</a:t>
            </a:r>
          </a:p>
          <a:p>
            <a:pPr defTabSz="457200">
              <a:spcBef>
                <a:spcPts val="0"/>
              </a:spcBef>
              <a:buClrTx/>
              <a:buSzTx/>
              <a:defRPr/>
            </a:pPr>
            <a:r>
              <a:rPr lang="pt-BR" sz="1200" b="0" dirty="0" smtClean="0">
                <a:solidFill>
                  <a:srgbClr val="1F497D"/>
                </a:solidFill>
              </a:rPr>
              <a:t>Trilha 5: Acesso ao crédito (Banco)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07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as</a:t>
            </a:r>
            <a:r>
              <a:rPr lang="pt-BR" sz="1200" baseline="0" dirty="0" smtClean="0"/>
              <a:t> tabelas (</a:t>
            </a:r>
            <a:r>
              <a:rPr lang="pt-BR" sz="1200" dirty="0" smtClean="0"/>
              <a:t>imagens) </a:t>
            </a:r>
            <a:r>
              <a:rPr lang="pt-BR" sz="1200" baseline="0" dirty="0" smtClean="0"/>
              <a:t>em uma galeria estilo carrossel.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Redesenhar as imagens.</a:t>
            </a: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as</a:t>
            </a:r>
            <a:r>
              <a:rPr lang="pt-BR" sz="1200" baseline="0" dirty="0" smtClean="0"/>
              <a:t> tabelas (</a:t>
            </a:r>
            <a:r>
              <a:rPr lang="pt-BR" sz="1200" dirty="0" smtClean="0"/>
              <a:t>imagens) </a:t>
            </a:r>
            <a:r>
              <a:rPr lang="pt-BR" sz="1200" baseline="0" dirty="0" smtClean="0"/>
              <a:t>em uma galeria estilo carrossel.</a:t>
            </a:r>
          </a:p>
          <a:p>
            <a:endParaRPr lang="pt-BR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Redesenhar as imagens.</a:t>
            </a: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as</a:t>
            </a:r>
            <a:r>
              <a:rPr lang="pt-BR" sz="1200" baseline="0" dirty="0" smtClean="0"/>
              <a:t> tabelas (</a:t>
            </a:r>
            <a:r>
              <a:rPr lang="pt-BR" sz="1200" dirty="0" smtClean="0"/>
              <a:t>imagens) </a:t>
            </a:r>
            <a:r>
              <a:rPr lang="pt-BR" sz="1200" baseline="0" dirty="0" smtClean="0"/>
              <a:t>em uma galeria estilo carrossel.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Redesenhar as imagens.</a:t>
            </a: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as</a:t>
            </a:r>
            <a:r>
              <a:rPr lang="pt-BR" sz="1200" baseline="0" dirty="0" smtClean="0"/>
              <a:t> tabelas (</a:t>
            </a:r>
            <a:r>
              <a:rPr lang="pt-BR" sz="1200" dirty="0" smtClean="0"/>
              <a:t>imagens) </a:t>
            </a:r>
            <a:r>
              <a:rPr lang="pt-BR" sz="1200" baseline="0" dirty="0" smtClean="0"/>
              <a:t>em uma galeria estilo carrossel.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Redesenhar as imagens.</a:t>
            </a: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as</a:t>
            </a:r>
            <a:r>
              <a:rPr lang="pt-BR" sz="1200" baseline="0" dirty="0" smtClean="0"/>
              <a:t> tabelas (</a:t>
            </a:r>
            <a:r>
              <a:rPr lang="pt-BR" sz="1200" dirty="0" smtClean="0"/>
              <a:t>imagens) </a:t>
            </a:r>
            <a:r>
              <a:rPr lang="pt-BR" sz="1200" baseline="0" dirty="0" smtClean="0"/>
              <a:t>em uma galeria estilo carrossel.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Redesenhar as imagens.</a:t>
            </a: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as</a:t>
            </a:r>
            <a:r>
              <a:rPr lang="pt-BR" sz="1200" baseline="0" dirty="0" smtClean="0"/>
              <a:t> tabelas (</a:t>
            </a:r>
            <a:r>
              <a:rPr lang="pt-BR" sz="1200" dirty="0" smtClean="0"/>
              <a:t>imagens) </a:t>
            </a:r>
            <a:r>
              <a:rPr lang="pt-BR" sz="1200" baseline="0" dirty="0" smtClean="0"/>
              <a:t>em uma galeria estilo carrossel.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Redesenhar as imagens.</a:t>
            </a: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as</a:t>
            </a:r>
            <a:r>
              <a:rPr lang="pt-BR" sz="1200" baseline="0" dirty="0" smtClean="0"/>
              <a:t> tabelas (</a:t>
            </a:r>
            <a:r>
              <a:rPr lang="pt-BR" sz="1200" dirty="0" smtClean="0"/>
              <a:t>imagens) </a:t>
            </a:r>
            <a:r>
              <a:rPr lang="pt-BR" sz="1200" baseline="0" dirty="0" smtClean="0"/>
              <a:t>em uma galeria estilo carrossel.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Redesenhar as imagens.</a:t>
            </a: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as</a:t>
            </a:r>
            <a:r>
              <a:rPr lang="pt-BR" sz="1200" baseline="0" dirty="0" smtClean="0"/>
              <a:t> tabelas (</a:t>
            </a:r>
            <a:r>
              <a:rPr lang="pt-BR" sz="1200" dirty="0" smtClean="0"/>
              <a:t>imagens) </a:t>
            </a:r>
            <a:r>
              <a:rPr lang="pt-BR" sz="1200" baseline="0" dirty="0" smtClean="0"/>
              <a:t>em uma galeria estilo carrossel.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Redesenhar as imagens.</a:t>
            </a: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as</a:t>
            </a:r>
            <a:r>
              <a:rPr lang="pt-BR" sz="1200" baseline="0" dirty="0" smtClean="0"/>
              <a:t> tabelas (</a:t>
            </a:r>
            <a:r>
              <a:rPr lang="pt-BR" sz="1200" dirty="0" smtClean="0"/>
              <a:t>imagens) </a:t>
            </a:r>
            <a:r>
              <a:rPr lang="pt-BR" sz="1200" baseline="0" dirty="0" smtClean="0"/>
              <a:t>em uma galeria estilo carrossel.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Redesenhar as imagens.</a:t>
            </a: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as</a:t>
            </a:r>
            <a:r>
              <a:rPr lang="pt-BR" sz="1200" baseline="0" dirty="0" smtClean="0"/>
              <a:t> tabelas (</a:t>
            </a:r>
            <a:r>
              <a:rPr lang="pt-BR" sz="1200" dirty="0" smtClean="0"/>
              <a:t>imagens) </a:t>
            </a:r>
            <a:r>
              <a:rPr lang="pt-BR" sz="1200" baseline="0" dirty="0" smtClean="0"/>
              <a:t>em uma galeria estilo carrossel.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Redesenhar as imagens.</a:t>
            </a: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Ilustração com</a:t>
            </a:r>
            <a:r>
              <a:rPr lang="en-US" sz="1200" baseline="0" dirty="0" smtClean="0"/>
              <a:t> </a:t>
            </a:r>
            <a:r>
              <a:rPr lang="en-US" sz="1200" dirty="0" smtClean="0"/>
              <a:t>elementos que remetam a sucesso em relação a concorrência...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2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as</a:t>
            </a:r>
            <a:r>
              <a:rPr lang="pt-BR" sz="1200" baseline="0" dirty="0" smtClean="0"/>
              <a:t> tabelas (</a:t>
            </a:r>
            <a:r>
              <a:rPr lang="pt-BR" sz="1200" dirty="0" smtClean="0"/>
              <a:t>imagens) </a:t>
            </a:r>
            <a:r>
              <a:rPr lang="pt-BR" sz="1200" baseline="0" dirty="0" smtClean="0"/>
              <a:t>em uma galeria estilo carrossel.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Redesenhar as imagens.</a:t>
            </a: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as</a:t>
            </a:r>
            <a:r>
              <a:rPr lang="pt-BR" sz="1200" baseline="0" dirty="0" smtClean="0"/>
              <a:t> tabelas (</a:t>
            </a:r>
            <a:r>
              <a:rPr lang="pt-BR" sz="1200" dirty="0" smtClean="0"/>
              <a:t>imagens) </a:t>
            </a:r>
            <a:r>
              <a:rPr lang="pt-BR" sz="1200" baseline="0" dirty="0" smtClean="0"/>
              <a:t>em uma galeria estilo carrossel.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Redesenhar as imagens.</a:t>
            </a: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as</a:t>
            </a:r>
            <a:r>
              <a:rPr lang="pt-BR" sz="1200" baseline="0" dirty="0" smtClean="0"/>
              <a:t> tabelas (</a:t>
            </a:r>
            <a:r>
              <a:rPr lang="pt-BR" sz="1200" dirty="0" smtClean="0"/>
              <a:t>imagens) </a:t>
            </a:r>
            <a:r>
              <a:rPr lang="pt-BR" sz="1200" baseline="0" dirty="0" smtClean="0"/>
              <a:t>em uma galeria estilo carrossel.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Redesenhar as imagens.</a:t>
            </a: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as</a:t>
            </a:r>
            <a:r>
              <a:rPr lang="pt-BR" sz="1200" baseline="0" dirty="0" smtClean="0"/>
              <a:t> tabelas (</a:t>
            </a:r>
            <a:r>
              <a:rPr lang="pt-BR" sz="1200" dirty="0" smtClean="0"/>
              <a:t>imagens) </a:t>
            </a:r>
            <a:r>
              <a:rPr lang="pt-BR" sz="1200" baseline="0" dirty="0" smtClean="0"/>
              <a:t>em uma galeria estilo carrossel.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Redesenhar as imagens.</a:t>
            </a: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as</a:t>
            </a:r>
            <a:r>
              <a:rPr lang="pt-BR" sz="1200" baseline="0" dirty="0" smtClean="0"/>
              <a:t> tabelas (</a:t>
            </a:r>
            <a:r>
              <a:rPr lang="pt-BR" sz="1200" dirty="0" smtClean="0"/>
              <a:t>imagens) </a:t>
            </a:r>
            <a:r>
              <a:rPr lang="pt-BR" sz="1200" baseline="0" dirty="0" smtClean="0"/>
              <a:t>em uma galeria estilo carrossel.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Redesenhar as imagens.</a:t>
            </a: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as</a:t>
            </a:r>
            <a:r>
              <a:rPr lang="pt-BR" sz="1200" baseline="0" dirty="0" smtClean="0"/>
              <a:t> tabelas (</a:t>
            </a:r>
            <a:r>
              <a:rPr lang="pt-BR" sz="1200" dirty="0" smtClean="0"/>
              <a:t>imagens) </a:t>
            </a:r>
            <a:r>
              <a:rPr lang="pt-BR" sz="1200" baseline="0" dirty="0" smtClean="0"/>
              <a:t>em uma galeria estilo carrossel.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Redesenhar as imagens.</a:t>
            </a: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as</a:t>
            </a:r>
            <a:r>
              <a:rPr lang="pt-BR" sz="1200" baseline="0" dirty="0" smtClean="0"/>
              <a:t> tabelas (</a:t>
            </a:r>
            <a:r>
              <a:rPr lang="pt-BR" sz="1200" dirty="0" smtClean="0"/>
              <a:t>imagens) </a:t>
            </a:r>
            <a:r>
              <a:rPr lang="pt-BR" sz="1200" baseline="0" dirty="0" smtClean="0"/>
              <a:t>em uma galeria estilo carrossel.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Redesenhar as imagens.</a:t>
            </a: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[MODAL]</a:t>
            </a:r>
            <a:r>
              <a:rPr lang="pt-BR" sz="1200" baseline="0" dirty="0" smtClean="0"/>
              <a:t> </a:t>
            </a:r>
            <a:r>
              <a:rPr lang="en-US" sz="1200" baseline="0" dirty="0" smtClean="0"/>
              <a:t>Ao clicar no ícone, deverá abrir uma modal com o texto do slide a seguir.</a:t>
            </a:r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Ilustração de um microempreendedor, por exemplo um(a) vendedor(a) em uma barraquinha de pipoca, ou cachorro-quente...</a:t>
            </a:r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Ilustração para miniatura no carrossel:</a:t>
            </a:r>
          </a:p>
          <a:p>
            <a:pPr algn="l"/>
            <a:r>
              <a:rPr lang="en-US" sz="1200" dirty="0" smtClean="0"/>
              <a:t>Imagem de vários personagens com diversas</a:t>
            </a:r>
            <a:r>
              <a:rPr lang="en-US" sz="1200" baseline="0" dirty="0" smtClean="0"/>
              <a:t> profissões dentro do Microempreendedorismo individual...</a:t>
            </a:r>
          </a:p>
          <a:p>
            <a:pPr algn="l"/>
            <a:r>
              <a:rPr lang="en-US" sz="1200" dirty="0" smtClean="0"/>
              <a:t>Utilizar elementos</a:t>
            </a:r>
            <a:r>
              <a:rPr lang="en-US" sz="1200" baseline="0" dirty="0" smtClean="0"/>
              <a:t> visuais semelhantes à imagem de referência.</a:t>
            </a:r>
            <a:endParaRPr lang="en-US" sz="120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23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Ilustração para miniatura no carrossel:</a:t>
            </a:r>
          </a:p>
          <a:p>
            <a:pPr algn="l"/>
            <a:r>
              <a:rPr lang="en-US" sz="1200" dirty="0" smtClean="0"/>
              <a:t>Elementos que remetam a sucesso em relação a concorrência...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047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Repetir Ilustração usada para miniatura no carrossel.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Elementos que remetam a sucesso em relação a concorrência...</a:t>
            </a:r>
          </a:p>
          <a:p>
            <a:endParaRPr lang="en-US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76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[SAIBA</a:t>
            </a:r>
            <a:r>
              <a:rPr lang="pt-BR" sz="1200" baseline="0" dirty="0" smtClean="0"/>
              <a:t> MAIS]</a:t>
            </a:r>
          </a:p>
          <a:p>
            <a:endParaRPr lang="pt-BR" sz="1200" baseline="0" dirty="0" smtClean="0"/>
          </a:p>
          <a:p>
            <a:r>
              <a:rPr lang="pt-BR" sz="1200" dirty="0" smtClean="0"/>
              <a:t>A pesquisa de mercado permite conhecer as tendências do mercado, as opiniões e o perfil dos potenciais consumidores, as condições dos fornecedores e a atuação dos concorrentes.</a:t>
            </a:r>
          </a:p>
          <a:p>
            <a:r>
              <a:rPr lang="pt-BR" sz="1200" dirty="0" smtClean="0"/>
              <a:t>Essas informações podem minimizar o risco envolvido na montagem de um negócio e permite tomadas de decisão com maior segurança.</a:t>
            </a:r>
          </a:p>
          <a:p>
            <a:endParaRPr lang="pt-BR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Ilustração de um computador com dados....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[MODAL]</a:t>
            </a:r>
            <a:r>
              <a:rPr lang="en-US" sz="1200" baseline="0" dirty="0" smtClean="0"/>
              <a:t> – Ao clicar no ícone, deverá abrir uma modal com a imagem do slide a seguir.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Redesenhar imagem.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Ilustração de personagens</a:t>
            </a:r>
            <a:r>
              <a:rPr lang="en-US" sz="1200" baseline="0" dirty="0" smtClean="0"/>
              <a:t> que </a:t>
            </a:r>
            <a:r>
              <a:rPr lang="en-US" sz="1200" dirty="0" smtClean="0"/>
              <a:t>remetam </a:t>
            </a:r>
            <a:r>
              <a:rPr lang="en-US" sz="1200" dirty="0" err="1" smtClean="0"/>
              <a:t>ao</a:t>
            </a:r>
            <a:r>
              <a:rPr lang="en-US" sz="1200" dirty="0" smtClean="0"/>
              <a:t> </a:t>
            </a:r>
            <a:r>
              <a:rPr lang="en-US" sz="1200" dirty="0" err="1" smtClean="0"/>
              <a:t>consumidor</a:t>
            </a:r>
            <a:r>
              <a:rPr lang="en-US" sz="1200" dirty="0" smtClean="0"/>
              <a:t>/</a:t>
            </a:r>
            <a:r>
              <a:rPr lang="en-US" sz="1200" dirty="0" err="1" smtClean="0"/>
              <a:t>consumo</a:t>
            </a:r>
            <a:r>
              <a:rPr lang="en-US" sz="1200" dirty="0" smtClean="0"/>
              <a:t>...</a:t>
            </a:r>
            <a:endParaRPr lang="pt-BR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[MODAL]</a:t>
            </a:r>
            <a:r>
              <a:rPr lang="en-US" sz="1200" baseline="0" dirty="0" smtClean="0"/>
              <a:t> – Ao clicar no ícone, deverá abrir uma modal com a imagem do slide a seguir.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Redesenhar imagem.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err="1" smtClean="0"/>
              <a:t>Ilustração</a:t>
            </a:r>
            <a:r>
              <a:rPr lang="en-US" sz="1200" dirty="0" smtClean="0"/>
              <a:t> </a:t>
            </a:r>
            <a:r>
              <a:rPr lang="en-US" sz="1200" baseline="0" dirty="0" err="1" smtClean="0"/>
              <a:t>que</a:t>
            </a:r>
            <a:r>
              <a:rPr lang="en-US" sz="1200" baseline="0" dirty="0" smtClean="0"/>
              <a:t> </a:t>
            </a:r>
            <a:r>
              <a:rPr lang="en-US" sz="1200" dirty="0" err="1" smtClean="0"/>
              <a:t>remeta</a:t>
            </a:r>
            <a:r>
              <a:rPr lang="en-US" sz="1200" dirty="0" smtClean="0"/>
              <a:t> a </a:t>
            </a:r>
            <a:r>
              <a:rPr lang="en-US" sz="1200" dirty="0" err="1" smtClean="0"/>
              <a:t>uma</a:t>
            </a:r>
            <a:r>
              <a:rPr lang="en-US" sz="1200" dirty="0" smtClean="0"/>
              <a:t> </a:t>
            </a:r>
            <a:r>
              <a:rPr lang="en-US" sz="1200" dirty="0" err="1" smtClean="0"/>
              <a:t>situação</a:t>
            </a:r>
            <a:r>
              <a:rPr lang="en-US" sz="1200" dirty="0" smtClean="0"/>
              <a:t> de </a:t>
            </a:r>
            <a:r>
              <a:rPr lang="pt-BR" sz="1200" dirty="0" smtClean="0"/>
              <a:t>fornecimento...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[MODAL]</a:t>
            </a:r>
            <a:r>
              <a:rPr lang="en-US" sz="1200" baseline="0" dirty="0" smtClean="0"/>
              <a:t> – Ao clicar no ícone, deverá abrir uma modal com a imagem do slide a seguir.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Redesenhar imagem.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err="1" smtClean="0"/>
              <a:t>Replicar</a:t>
            </a:r>
            <a:r>
              <a:rPr lang="en-US" sz="1200" dirty="0" smtClean="0"/>
              <a:t> </a:t>
            </a:r>
            <a:r>
              <a:rPr lang="en-US" sz="1200" dirty="0" err="1" smtClean="0"/>
              <a:t>imagem</a:t>
            </a:r>
            <a:r>
              <a:rPr lang="en-US" sz="1200" dirty="0" smtClean="0"/>
              <a:t> slide 32</a:t>
            </a:r>
          </a:p>
          <a:p>
            <a:pPr algn="l"/>
            <a:r>
              <a:rPr lang="en-US" sz="1200" dirty="0" err="1" smtClean="0"/>
              <a:t>Ilustração</a:t>
            </a:r>
            <a:r>
              <a:rPr lang="en-US" sz="1200" dirty="0" smtClean="0"/>
              <a:t> </a:t>
            </a:r>
            <a:r>
              <a:rPr lang="en-US" sz="1200" baseline="0" dirty="0" err="1" smtClean="0"/>
              <a:t>que</a:t>
            </a:r>
            <a:r>
              <a:rPr lang="en-US" sz="1200" baseline="0" dirty="0" smtClean="0"/>
              <a:t> </a:t>
            </a:r>
            <a:r>
              <a:rPr lang="en-US" sz="1200" dirty="0" err="1" smtClean="0"/>
              <a:t>remeta</a:t>
            </a:r>
            <a:r>
              <a:rPr lang="en-US" sz="1200" dirty="0" smtClean="0"/>
              <a:t> a </a:t>
            </a:r>
            <a:r>
              <a:rPr lang="en-US" sz="1200" dirty="0" err="1" smtClean="0"/>
              <a:t>uma</a:t>
            </a:r>
            <a:r>
              <a:rPr lang="en-US" sz="1200" dirty="0" smtClean="0"/>
              <a:t> </a:t>
            </a:r>
            <a:r>
              <a:rPr lang="en-US" sz="1200" dirty="0" err="1" smtClean="0"/>
              <a:t>situação</a:t>
            </a:r>
            <a:r>
              <a:rPr lang="en-US" sz="1200" dirty="0" smtClean="0"/>
              <a:t> de </a:t>
            </a:r>
            <a:r>
              <a:rPr lang="en-US" sz="1200" dirty="0" err="1" smtClean="0"/>
              <a:t>concorrência</a:t>
            </a:r>
            <a:r>
              <a:rPr lang="en-US" sz="1200" dirty="0" smtClean="0"/>
              <a:t>...</a:t>
            </a:r>
            <a:endParaRPr lang="pt-BR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Repetir lustração usada para miniatura no carrossel.</a:t>
            </a:r>
          </a:p>
          <a:p>
            <a:pPr algn="l"/>
            <a:r>
              <a:rPr lang="en-US" sz="1200" dirty="0" smtClean="0"/>
              <a:t>Imagem de vários personagens com diversas</a:t>
            </a:r>
            <a:r>
              <a:rPr lang="en-US" sz="1200" baseline="0" dirty="0" smtClean="0"/>
              <a:t> profissões dentro do Microempreendedorismo individual...</a:t>
            </a:r>
          </a:p>
          <a:p>
            <a:pPr algn="l"/>
            <a:r>
              <a:rPr lang="en-US" sz="1200" dirty="0" smtClean="0"/>
              <a:t>Utilizar elementos</a:t>
            </a:r>
            <a:r>
              <a:rPr lang="en-US" sz="1200" baseline="0" dirty="0" smtClean="0"/>
              <a:t> visuais semelhantes à imagem de referência.</a:t>
            </a:r>
            <a:endParaRPr lang="en-US" sz="120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33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[MODAL]</a:t>
            </a:r>
            <a:r>
              <a:rPr lang="en-US" sz="1200" baseline="0" dirty="0" smtClean="0"/>
              <a:t> – Ao clicar no ícone, deverá abrir uma modal com a imagem do slide a seguir.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Redesenhar imagem.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Ilustração de personagens em situação de compra e venda...</a:t>
            </a:r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Ilustração para miniatura no carrossel:</a:t>
            </a:r>
          </a:p>
          <a:p>
            <a:pPr algn="l"/>
            <a:r>
              <a:rPr lang="en-US" sz="1200" dirty="0" err="1" smtClean="0"/>
              <a:t>Imagem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remeta</a:t>
            </a:r>
            <a:r>
              <a:rPr lang="en-US" sz="1200" dirty="0" smtClean="0"/>
              <a:t> a </a:t>
            </a:r>
            <a:r>
              <a:rPr lang="en-US" sz="1200" dirty="0" err="1" smtClean="0"/>
              <a:t>finanças</a:t>
            </a:r>
            <a:r>
              <a:rPr lang="en-US" sz="1200" dirty="0" smtClean="0"/>
              <a:t>.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Elementos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como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calculadoras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lápis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papéis</a:t>
            </a:r>
            <a:r>
              <a:rPr lang="en-US" sz="1200" baseline="0" dirty="0" smtClean="0"/>
              <a:t>….</a:t>
            </a:r>
            <a:endParaRPr lang="en-US" sz="120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047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Repetir Ilustração usada para miniatura no carrossel.</a:t>
            </a:r>
          </a:p>
          <a:p>
            <a:pPr algn="l"/>
            <a:r>
              <a:rPr lang="en-US" sz="1200" dirty="0" err="1" smtClean="0"/>
              <a:t>Imagem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remeta</a:t>
            </a:r>
            <a:r>
              <a:rPr lang="en-US" sz="1200" dirty="0" smtClean="0"/>
              <a:t> a </a:t>
            </a:r>
            <a:r>
              <a:rPr lang="en-US" sz="1200" dirty="0" err="1" smtClean="0"/>
              <a:t>finanças</a:t>
            </a:r>
            <a:r>
              <a:rPr lang="en-US" sz="1200" dirty="0" smtClean="0"/>
              <a:t>.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Elementos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como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calculadoras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lápis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papéis</a:t>
            </a:r>
            <a:r>
              <a:rPr lang="en-US" sz="1200" baseline="0" dirty="0" smtClean="0"/>
              <a:t>….</a:t>
            </a:r>
            <a:endParaRPr lang="en-US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7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[MODAL]</a:t>
            </a:r>
            <a:r>
              <a:rPr lang="en-US" sz="1200" baseline="0" dirty="0" smtClean="0"/>
              <a:t> – Ao clicar no ícone, deverá abrir uma modal com a imagem do slide a seguir.</a:t>
            </a:r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Redesenhar</a:t>
            </a:r>
            <a:r>
              <a:rPr lang="pt-BR" sz="1200" baseline="0" dirty="0" smtClean="0"/>
              <a:t> imagem.</a:t>
            </a:r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dirty="0" smtClean="0"/>
              <a:t>[SAIBA</a:t>
            </a:r>
            <a:r>
              <a:rPr lang="pt-BR" sz="1200" b="0" baseline="0" dirty="0" smtClean="0"/>
              <a:t> MAIS]</a:t>
            </a:r>
            <a:endParaRPr lang="pt-BR" sz="1200" b="1" dirty="0" smtClean="0"/>
          </a:p>
          <a:p>
            <a:r>
              <a:rPr lang="pt-BR" sz="1200" b="1" dirty="0" smtClean="0"/>
              <a:t>Importante! </a:t>
            </a:r>
            <a:r>
              <a:rPr lang="pt-BR" sz="1200" dirty="0" smtClean="0"/>
              <a:t>Sabemos que os gastos da residência às vezes se confundem com os gastos da empresa. Vale lembrar que o dinheiro da empresa deve ser separado do dinheiro do dono. O dono deve estipular um valor mensal para receber como pagamento (pró-labore).</a:t>
            </a:r>
          </a:p>
          <a:p>
            <a:endParaRPr lang="pt-BR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[MODAL]</a:t>
            </a:r>
            <a:r>
              <a:rPr lang="en-US" sz="1200" baseline="0" dirty="0" smtClean="0"/>
              <a:t> – Ao clicar no ícone, deverá abrir uma modal com a imagem do slide a seguir.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Redesenhar imagem.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140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MODAL</a:t>
            </a:r>
            <a:r>
              <a:rPr lang="en-US" sz="1200" baseline="0" dirty="0" smtClean="0"/>
              <a:t> – Ao clicar nos ícones, deverá abrir duas modais com os textos do slide a seguir.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Uma modal para cada tópico (Frete de entrega, e Cartão de crédito).</a:t>
            </a:r>
          </a:p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dirty="0" smtClean="0"/>
              <a:t>Redesenhar imagem.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[DROPDOWN]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Ramo</a:t>
            </a:r>
            <a:r>
              <a:rPr lang="pt-B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industrial</a:t>
            </a:r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dirty="0" smtClean="0"/>
              <a:t>Se você for atuar no </a:t>
            </a:r>
            <a:r>
              <a:rPr lang="pt-BR" sz="1200" b="1" dirty="0" smtClean="0"/>
              <a:t>ramo industrial</a:t>
            </a:r>
            <a:r>
              <a:rPr lang="pt-BR" sz="1200" dirty="0" smtClean="0"/>
              <a:t>, como por exemplo ter um carrinho de cachorro-quente, considere como custo do produto, todos os materiais envolvidos diretamente na sua Fabricação: no caso pão, salsicha, molho, batata e outros, e também o custo da mão de obra, ou seja, o custo dos salários e encargos de quem trabalha na fábrica.</a:t>
            </a:r>
          </a:p>
          <a:p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Ramo</a:t>
            </a:r>
            <a:r>
              <a:rPr lang="pt-B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comercial</a:t>
            </a:r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Se o seu negócio for do </a:t>
            </a:r>
            <a:r>
              <a:rPr lang="pt-BR" sz="1200" b="1" dirty="0" smtClean="0"/>
              <a:t>ramo comercial</a:t>
            </a:r>
            <a:r>
              <a:rPr lang="pt-BR" sz="1200" dirty="0" smtClean="0"/>
              <a:t>, como uma loja de bijuterias por exemplo, significa que não há transformação do produto, e sim a compra de um produto para revenda, como anéis, colares, pulseiras e etc. Neste caso, o custo do produto será o preço pago para o fornecedor pela mercadoria adquirida, mais o custo do frete de compra, se houver.</a:t>
            </a:r>
          </a:p>
          <a:p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Ramo de serviços</a:t>
            </a:r>
          </a:p>
          <a:p>
            <a:r>
              <a:rPr lang="pt-BR" sz="1200" dirty="0" smtClean="0"/>
              <a:t>Se você </a:t>
            </a:r>
            <a:r>
              <a:rPr lang="pt-BR" sz="1200" b="1" dirty="0" smtClean="0"/>
              <a:t>prestar serviço</a:t>
            </a:r>
            <a:r>
              <a:rPr lang="pt-BR" sz="1200" dirty="0" smtClean="0"/>
              <a:t>, como por exemplo, ser cabeleireira, o custo de um corte de cabelo, por exemplo, será definido pelos custos dos materiais envolvidos para a prestação do serviço, como: cremes, xampus, fluidos, entre outros.</a:t>
            </a:r>
          </a:p>
          <a:p>
            <a:endParaRPr lang="pt-BR" sz="1200" dirty="0" smtClean="0"/>
          </a:p>
          <a:p>
            <a:r>
              <a:rPr lang="pt-BR" sz="1200" dirty="0" smtClean="0"/>
              <a:t>Para facilitar o exemplo, vamos considerar que, para um corte de cabelo, gastam-se R$ 3,00 com cremes e xampus. Então, o custo do produto é R$ 3,00.</a:t>
            </a: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[MODAL]</a:t>
            </a:r>
            <a:r>
              <a:rPr lang="en-US" sz="1200" baseline="0" dirty="0" smtClean="0"/>
              <a:t> – Ao clicar no ícone, deverá abrir uma modal com a imagem do slide a seguir.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Redesenhar imagem.</a:t>
            </a: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[SAIBA MAIS]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A projeção do ponto de equilíbrio propicia ao empreendedor um planejamento estratégico que envolve todas as áreas da empresa.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Calculado o valor do ponto de equilíbrio, podemos estipular metas de faturamento, servindo como um poderoso instrumento de gestão do empreendimento.</a:t>
            </a:r>
          </a:p>
          <a:p>
            <a:endParaRPr lang="en-US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MODAL</a:t>
            </a:r>
            <a:r>
              <a:rPr lang="en-US" sz="1200" baseline="0" dirty="0" smtClean="0"/>
              <a:t> – Ao clicar nos ícones, deverá abrir duas modais com as imagens dos slides a seguir.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Uma modal para cada tópico (Ponto de equilíbrio em quantidade, Ponto de equilibrio em valor monetário).</a:t>
            </a:r>
          </a:p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dirty="0" smtClean="0"/>
              <a:t>Redesenhar imagem.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dirty="0" smtClean="0"/>
              <a:t>Redesenhar imagem.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MODAL</a:t>
            </a:r>
            <a:r>
              <a:rPr lang="en-US" sz="1200" baseline="0" dirty="0" smtClean="0"/>
              <a:t> – Ao clicar no ícone, deverá abrir uma modal com a imagem do slide a seguir.</a:t>
            </a:r>
          </a:p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as</a:t>
            </a:r>
            <a:r>
              <a:rPr lang="pt-BR" sz="1200" baseline="0" dirty="0" smtClean="0"/>
              <a:t> tabelas (</a:t>
            </a:r>
            <a:r>
              <a:rPr lang="pt-BR" sz="1200" dirty="0" smtClean="0"/>
              <a:t>imagens) </a:t>
            </a:r>
            <a:r>
              <a:rPr lang="pt-BR" sz="1200" baseline="0" dirty="0" smtClean="0"/>
              <a:t>em uma galeria estilo carrossel.</a:t>
            </a:r>
          </a:p>
          <a:p>
            <a:r>
              <a:rPr lang="pt-BR" sz="1200" baseline="0" dirty="0" smtClean="0"/>
              <a:t>Redesenhar as imagens.</a:t>
            </a:r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dirty="0" smtClean="0"/>
              <a:t>Redesenhar imagem.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MODAL</a:t>
            </a:r>
            <a:r>
              <a:rPr lang="en-US" sz="1200" baseline="0" dirty="0" smtClean="0"/>
              <a:t> – Ao clicar no ícone, deverá abrir uma modal com a imagem do slide a seguir.</a:t>
            </a:r>
          </a:p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dirty="0" smtClean="0"/>
              <a:t>Redesenhar imagem.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MODAL</a:t>
            </a:r>
            <a:r>
              <a:rPr lang="en-US" sz="1200" baseline="0" dirty="0" smtClean="0"/>
              <a:t> – Ao clicar no ícone, deverá abrir uma modal com a imagem do slide a seguir.</a:t>
            </a:r>
          </a:p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dirty="0" smtClean="0"/>
              <a:t>Redesenhar imagem.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Imagem que remeta a sucesso financeiro. Personagem contando dinheiro, ou em uma "pilha" de dinheiro...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as</a:t>
            </a:r>
            <a:r>
              <a:rPr lang="pt-BR" sz="1200" baseline="0" dirty="0" smtClean="0"/>
              <a:t> tabelas (</a:t>
            </a:r>
            <a:r>
              <a:rPr lang="pt-BR" sz="1200" dirty="0" smtClean="0"/>
              <a:t>imagens) </a:t>
            </a:r>
            <a:r>
              <a:rPr lang="pt-BR" sz="1200" baseline="0" dirty="0" smtClean="0"/>
              <a:t>em uma galeria estilo carrossel.</a:t>
            </a:r>
          </a:p>
          <a:p>
            <a:r>
              <a:rPr lang="pt-BR" sz="1200" baseline="0" dirty="0" smtClean="0"/>
              <a:t>Redesenhar as imagens.</a:t>
            </a: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as</a:t>
            </a:r>
            <a:r>
              <a:rPr lang="pt-BR" sz="1200" baseline="0" dirty="0" smtClean="0"/>
              <a:t> tabelas (</a:t>
            </a:r>
            <a:r>
              <a:rPr lang="pt-BR" sz="1200" dirty="0" smtClean="0"/>
              <a:t>imagens) </a:t>
            </a:r>
            <a:r>
              <a:rPr lang="pt-BR" sz="1200" baseline="0" dirty="0" smtClean="0"/>
              <a:t>em uma galeria estilo carrossel.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Redesenhar as imagens.</a:t>
            </a: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as</a:t>
            </a:r>
            <a:r>
              <a:rPr lang="pt-BR" sz="1200" baseline="0" dirty="0" smtClean="0"/>
              <a:t> tabelas (</a:t>
            </a:r>
            <a:r>
              <a:rPr lang="pt-BR" sz="1200" dirty="0" smtClean="0"/>
              <a:t>imagens) </a:t>
            </a:r>
            <a:r>
              <a:rPr lang="pt-BR" sz="1200" baseline="0" dirty="0" smtClean="0"/>
              <a:t>em uma galeria estilo carrossel.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Redesenhar as imagens.</a:t>
            </a:r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18 de September de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18 de September de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18 de September de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18 de September de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18 de September de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18 de September de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18 de September de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18 de September de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18 de September de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18 de September de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18 de September de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18 de September de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comments" Target="../comments/commen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comments" Target="../comments/comment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comments" Target="../comments/comment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comments" Target="../comments/comment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comments" Target="../comments/comment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comments" Target="../comments/comment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comments" Target="../comments/comment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comments" Target="../comments/comment1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comments" Target="../comments/comment1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comments" Target="../comments/comment1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comments" Target="../comments/comment1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comments" Target="../comments/comment1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comments" Target="../comments/comment1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comments" Target="../comments/comment2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comments" Target="../comments/comment2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comments" Target="../comments/comment2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comments" Target="../comments/comment2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comments" Target="../comments/comment2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comments" Target="../comments/comment2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comments" Target="../comments/comment2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4" Type="http://schemas.openxmlformats.org/officeDocument/2006/relationships/comments" Target="../comments/comment2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comments" Target="../comments/comment2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comments" Target="../comments/comment2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comments" Target="../comments/comment3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4" Type="http://schemas.openxmlformats.org/officeDocument/2006/relationships/image" Target="../media/image25.png"/><Relationship Id="rId5" Type="http://schemas.openxmlformats.org/officeDocument/2006/relationships/comments" Target="../comments/comment3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25.png"/><Relationship Id="rId5" Type="http://schemas.openxmlformats.org/officeDocument/2006/relationships/comments" Target="../comments/comment3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4" Type="http://schemas.openxmlformats.org/officeDocument/2006/relationships/image" Target="../media/image25.png"/><Relationship Id="rId5" Type="http://schemas.openxmlformats.org/officeDocument/2006/relationships/comments" Target="../comments/comment3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comments" Target="../comments/comment3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comments" Target="../comments/comment3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4" Type="http://schemas.openxmlformats.org/officeDocument/2006/relationships/comments" Target="../comments/comment3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4" Type="http://schemas.openxmlformats.org/officeDocument/2006/relationships/comments" Target="../comments/comment3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4" Type="http://schemas.openxmlformats.org/officeDocument/2006/relationships/comments" Target="../comments/comment3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comments" Target="../comments/comment3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comments" Target="../comments/comment4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comments" Target="../comments/comment4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9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comments" Target="../comments/comment4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comments" Target="../comments/comment4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1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comments" Target="../comments/comment4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comments" Target="../comments/comment4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4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45.png"/><Relationship Id="rId5" Type="http://schemas.openxmlformats.org/officeDocument/2006/relationships/comments" Target="../comments/comment4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7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comments" Target="../comments/comment4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9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comments" Target="../comments/comment4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0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comments" Target="../comments/comment4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1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4" Type="http://schemas.openxmlformats.org/officeDocument/2006/relationships/comments" Target="../comments/comment5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doempreendedor.gov.br/" TargetMode="External"/><Relationship Id="rId4" Type="http://schemas.openxmlformats.org/officeDocument/2006/relationships/image" Target="../media/image3.jpeg"/><Relationship Id="rId5" Type="http://schemas.openxmlformats.org/officeDocument/2006/relationships/comments" Target="../comments/commen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comments" Target="../comments/commen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comments" Target="../comments/commen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3782"/>
            <a:ext cx="7848600" cy="1927225"/>
          </a:xfrm>
        </p:spPr>
        <p:txBody>
          <a:bodyPr/>
          <a:lstStyle/>
          <a:p>
            <a:r>
              <a:rPr lang="en-US" sz="3600" dirty="0" err="1" smtClean="0"/>
              <a:t>Trilhas</a:t>
            </a:r>
            <a:r>
              <a:rPr lang="en-US" sz="3600" dirty="0" smtClean="0"/>
              <a:t> de </a:t>
            </a:r>
            <a:r>
              <a:rPr lang="en-US" sz="3600" dirty="0" err="1" smtClean="0"/>
              <a:t>autoatendimento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30966"/>
            <a:ext cx="6400800" cy="967860"/>
          </a:xfrm>
        </p:spPr>
        <p:txBody>
          <a:bodyPr/>
          <a:lstStyle/>
          <a:p>
            <a:r>
              <a:rPr lang="pt-BR" dirty="0" smtClean="0"/>
              <a:t>Momento empresarial (Mapa):</a:t>
            </a:r>
          </a:p>
          <a:p>
            <a:r>
              <a:rPr lang="pt-BR" b="1" dirty="0" smtClean="0"/>
              <a:t>Microempreendedor individual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257863"/>
              </p:ext>
            </p:extLst>
          </p:nvPr>
        </p:nvGraphicFramePr>
        <p:xfrm>
          <a:off x="685800" y="3572466"/>
          <a:ext cx="820453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613"/>
                <a:gridCol w="4072437"/>
                <a:gridCol w="3078486"/>
              </a:tblGrid>
              <a:tr h="291291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2"/>
                          </a:solidFill>
                        </a:rPr>
                        <a:t>Trilha 1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</a:rPr>
                        <a:t>Análise de viabilidade do negócio 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2"/>
                          </a:solidFill>
                        </a:rPr>
                        <a:t>Biblioteca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Trilha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Formalização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Escritório de contabilidade</a:t>
                      </a:r>
                      <a:endParaRPr lang="en-US" dirty="0"/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Trilha 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Organização e administração 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Centro empresarial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Trilha 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Marketing e vendas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Shopping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Trilha 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Acesso ao crédito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Banco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92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533400"/>
            <a:ext cx="6821905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Atividades </a:t>
            </a:r>
            <a:r>
              <a:rPr lang="pt-BR" sz="2400" b="1" dirty="0" smtClean="0"/>
              <a:t>que podem ser enquadradas </a:t>
            </a:r>
            <a:r>
              <a:rPr lang="pt-BR" sz="2400" b="1" dirty="0"/>
              <a:t>como MEI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9206" y="1686477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3 de 21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89206" y="1638571"/>
            <a:ext cx="7565587" cy="488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84" y="1840366"/>
            <a:ext cx="6533148" cy="45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6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533400"/>
            <a:ext cx="6821905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Atividades </a:t>
            </a:r>
            <a:r>
              <a:rPr lang="pt-BR" sz="2400" b="1" dirty="0" smtClean="0"/>
              <a:t>que podem ser enquadradas </a:t>
            </a:r>
            <a:r>
              <a:rPr lang="pt-BR" sz="2400" b="1" dirty="0"/>
              <a:t>como MEI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9206" y="1686477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4 de 21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89206" y="1638571"/>
            <a:ext cx="7565587" cy="488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77" y="1731419"/>
            <a:ext cx="6605665" cy="469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6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533400"/>
            <a:ext cx="6821905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Atividades </a:t>
            </a:r>
            <a:r>
              <a:rPr lang="pt-BR" sz="2400" b="1" dirty="0" smtClean="0"/>
              <a:t>que podem ser enquadradas </a:t>
            </a:r>
            <a:r>
              <a:rPr lang="pt-BR" sz="2400" b="1" dirty="0"/>
              <a:t>como MEI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9206" y="1686477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5 de 21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89206" y="1638571"/>
            <a:ext cx="7565587" cy="488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7" y="2690812"/>
            <a:ext cx="7227366" cy="21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8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533400"/>
            <a:ext cx="6821905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Atividades </a:t>
            </a:r>
            <a:r>
              <a:rPr lang="pt-BR" sz="2400" b="1" dirty="0" smtClean="0"/>
              <a:t>que podem ser enquadradas </a:t>
            </a:r>
            <a:r>
              <a:rPr lang="pt-BR" sz="2400" b="1" dirty="0"/>
              <a:t>como MEI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9206" y="1686477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6 de 21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89206" y="1638571"/>
            <a:ext cx="7565587" cy="488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02" y="2673015"/>
            <a:ext cx="7152561" cy="327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69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533400"/>
            <a:ext cx="6821905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Atividades </a:t>
            </a:r>
            <a:r>
              <a:rPr lang="pt-BR" sz="2400" b="1" dirty="0" smtClean="0"/>
              <a:t>que podem ser enquadradas </a:t>
            </a:r>
            <a:r>
              <a:rPr lang="pt-BR" sz="2400" b="1" dirty="0"/>
              <a:t>como MEI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9206" y="1686477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7 de 21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89206" y="1638571"/>
            <a:ext cx="7565587" cy="488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76" y="1722405"/>
            <a:ext cx="6545507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1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533400"/>
            <a:ext cx="6821905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Atividades </a:t>
            </a:r>
            <a:r>
              <a:rPr lang="pt-BR" sz="2400" b="1" dirty="0" smtClean="0"/>
              <a:t>que podem ser enquadradas </a:t>
            </a:r>
            <a:r>
              <a:rPr lang="pt-BR" sz="2400" b="1" dirty="0"/>
              <a:t>como MEI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9206" y="1686477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8 de 21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89206" y="1638571"/>
            <a:ext cx="7565587" cy="488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77" y="1746218"/>
            <a:ext cx="636503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4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533400"/>
            <a:ext cx="6821905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Atividades </a:t>
            </a:r>
            <a:r>
              <a:rPr lang="pt-BR" sz="2400" b="1" dirty="0" smtClean="0"/>
              <a:t>que podem ser enquadradas </a:t>
            </a:r>
            <a:r>
              <a:rPr lang="pt-BR" sz="2400" b="1" dirty="0"/>
              <a:t>como MEI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9206" y="1686477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9 de 21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89206" y="1638571"/>
            <a:ext cx="7565587" cy="488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98" y="3319712"/>
            <a:ext cx="7299804" cy="169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13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533400"/>
            <a:ext cx="6821905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Atividades </a:t>
            </a:r>
            <a:r>
              <a:rPr lang="pt-BR" sz="2400" b="1" dirty="0" smtClean="0"/>
              <a:t>que podem ser enquadradas </a:t>
            </a:r>
            <a:r>
              <a:rPr lang="pt-BR" sz="2400" b="1" dirty="0"/>
              <a:t>como MEI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9206" y="1686477"/>
            <a:ext cx="869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10 de 21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89206" y="1638571"/>
            <a:ext cx="7565587" cy="488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22" y="3060783"/>
            <a:ext cx="6979704" cy="14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4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533400"/>
            <a:ext cx="6821905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Atividades </a:t>
            </a:r>
            <a:r>
              <a:rPr lang="pt-BR" sz="2400" b="1" dirty="0" smtClean="0"/>
              <a:t>que podem ser enquadradas </a:t>
            </a:r>
            <a:r>
              <a:rPr lang="pt-BR" sz="2400" b="1" dirty="0"/>
              <a:t>como MEI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9206" y="1686477"/>
            <a:ext cx="869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11 de 21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89206" y="1638571"/>
            <a:ext cx="7565587" cy="488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25" y="2270980"/>
            <a:ext cx="7351750" cy="38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72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533400"/>
            <a:ext cx="6821905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Atividades </a:t>
            </a:r>
            <a:r>
              <a:rPr lang="pt-BR" sz="2400" b="1" dirty="0" smtClean="0"/>
              <a:t>que podem ser enquadradas </a:t>
            </a:r>
            <a:r>
              <a:rPr lang="pt-BR" sz="2400" b="1" dirty="0"/>
              <a:t>como MEI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9206" y="1686477"/>
            <a:ext cx="869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12 de 21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89206" y="1638571"/>
            <a:ext cx="7565587" cy="488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9" y="1994254"/>
            <a:ext cx="7184608" cy="441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5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319" y="1371600"/>
            <a:ext cx="8650706" cy="1927225"/>
          </a:xfrm>
        </p:spPr>
        <p:txBody>
          <a:bodyPr/>
          <a:lstStyle/>
          <a:p>
            <a:r>
              <a:rPr lang="en-US" sz="3200" dirty="0" smtClean="0"/>
              <a:t>Trilha 1: </a:t>
            </a:r>
            <a:r>
              <a:rPr lang="pt-BR" sz="3200" dirty="0"/>
              <a:t>Análise de viabilidade do negócio</a:t>
            </a:r>
            <a:endParaRPr lang="en-US" sz="3200" dirty="0">
              <a:solidFill>
                <a:srgbClr val="1F497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25515"/>
            <a:ext cx="8291971" cy="2522622"/>
          </a:xfrm>
        </p:spPr>
        <p:txBody>
          <a:bodyPr>
            <a:normAutofit/>
          </a:bodyPr>
          <a:lstStyle/>
          <a:p>
            <a:r>
              <a:rPr lang="pt-BR" b="1" dirty="0" smtClean="0"/>
              <a:t>Paradas:</a:t>
            </a:r>
          </a:p>
          <a:p>
            <a:r>
              <a:rPr lang="pt-BR" dirty="0"/>
              <a:t>1. Atividades enquadradas como MEI </a:t>
            </a:r>
          </a:p>
          <a:p>
            <a:r>
              <a:rPr lang="pt-BR" dirty="0"/>
              <a:t>2. Análise da viabilidade mercadológica </a:t>
            </a:r>
            <a:endParaRPr lang="pt-BR" dirty="0" smtClean="0"/>
          </a:p>
          <a:p>
            <a:r>
              <a:rPr lang="pt-BR" dirty="0" smtClean="0"/>
              <a:t>3. </a:t>
            </a:r>
            <a:r>
              <a:rPr lang="pt-BR" dirty="0"/>
              <a:t>Análise da viabilidade financeira 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09986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533400"/>
            <a:ext cx="6821905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Atividades </a:t>
            </a:r>
            <a:r>
              <a:rPr lang="pt-BR" sz="2400" b="1" dirty="0" smtClean="0"/>
              <a:t>que podem ser enquadradas </a:t>
            </a:r>
            <a:r>
              <a:rPr lang="pt-BR" sz="2400" b="1" dirty="0"/>
              <a:t>como MEI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9206" y="1686477"/>
            <a:ext cx="869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13 de 21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89206" y="1638571"/>
            <a:ext cx="7565587" cy="488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73" y="2520114"/>
            <a:ext cx="7309221" cy="294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57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533400"/>
            <a:ext cx="6821905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Atividades </a:t>
            </a:r>
            <a:r>
              <a:rPr lang="pt-BR" sz="2400" b="1" dirty="0" smtClean="0"/>
              <a:t>que podem ser enquadradas </a:t>
            </a:r>
            <a:r>
              <a:rPr lang="pt-BR" sz="2400" b="1" dirty="0"/>
              <a:t>como MEI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9206" y="1686477"/>
            <a:ext cx="869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14 de 21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89206" y="1638571"/>
            <a:ext cx="7565587" cy="488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55" y="2933700"/>
            <a:ext cx="6788693" cy="142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66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533400"/>
            <a:ext cx="6821905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Atividades </a:t>
            </a:r>
            <a:r>
              <a:rPr lang="pt-BR" sz="2400" b="1" dirty="0" smtClean="0"/>
              <a:t>que podem ser enquadradas </a:t>
            </a:r>
            <a:r>
              <a:rPr lang="pt-BR" sz="2400" b="1" dirty="0"/>
              <a:t>como MEI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9206" y="1686477"/>
            <a:ext cx="869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15 de 21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89206" y="1638571"/>
            <a:ext cx="7565587" cy="488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13" y="1994254"/>
            <a:ext cx="6883065" cy="430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29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533400"/>
            <a:ext cx="6821905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Atividades </a:t>
            </a:r>
            <a:r>
              <a:rPr lang="pt-BR" sz="2400" b="1" dirty="0" smtClean="0"/>
              <a:t>que podem ser enquadradas </a:t>
            </a:r>
            <a:r>
              <a:rPr lang="pt-BR" sz="2400" b="1" dirty="0"/>
              <a:t>como MEI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9206" y="1686477"/>
            <a:ext cx="869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16 de 21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89206" y="1638571"/>
            <a:ext cx="7565587" cy="488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04" y="3087353"/>
            <a:ext cx="7273392" cy="12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61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533400"/>
            <a:ext cx="6821905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Atividades </a:t>
            </a:r>
            <a:r>
              <a:rPr lang="pt-BR" sz="2400" b="1" dirty="0" smtClean="0"/>
              <a:t>que podem ser enquadradas </a:t>
            </a:r>
            <a:r>
              <a:rPr lang="pt-BR" sz="2400" b="1" dirty="0"/>
              <a:t>como MEI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9206" y="1686477"/>
            <a:ext cx="869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17 de 21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89206" y="1638571"/>
            <a:ext cx="7565587" cy="488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7" y="1994253"/>
            <a:ext cx="7322354" cy="43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36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533400"/>
            <a:ext cx="6821905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Atividades </a:t>
            </a:r>
            <a:r>
              <a:rPr lang="pt-BR" sz="2400" b="1" dirty="0" smtClean="0"/>
              <a:t>que podem ser enquadradas </a:t>
            </a:r>
            <a:r>
              <a:rPr lang="pt-BR" sz="2400" b="1" dirty="0"/>
              <a:t>como MEI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9206" y="1686477"/>
            <a:ext cx="869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18 de 21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89206" y="1638571"/>
            <a:ext cx="7565587" cy="488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2" y="1994253"/>
            <a:ext cx="7014411" cy="438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70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533400"/>
            <a:ext cx="6821905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Atividades </a:t>
            </a:r>
            <a:r>
              <a:rPr lang="pt-BR" sz="2400" b="1" dirty="0" smtClean="0"/>
              <a:t>que podem ser enquadradas </a:t>
            </a:r>
            <a:r>
              <a:rPr lang="pt-BR" sz="2400" b="1" dirty="0"/>
              <a:t>como MEI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9206" y="1686477"/>
            <a:ext cx="869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19 de 21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89206" y="1638571"/>
            <a:ext cx="7565587" cy="488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80" y="2891337"/>
            <a:ext cx="6773369" cy="20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28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533400"/>
            <a:ext cx="6821905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Atividades </a:t>
            </a:r>
            <a:r>
              <a:rPr lang="pt-BR" sz="2400" b="1" dirty="0" smtClean="0"/>
              <a:t>que podem ser enquadradas </a:t>
            </a:r>
            <a:r>
              <a:rPr lang="pt-BR" sz="2400" b="1" dirty="0"/>
              <a:t>como MEI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9206" y="1686477"/>
            <a:ext cx="869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20 de 21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89206" y="1638571"/>
            <a:ext cx="7565587" cy="488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48" y="2362951"/>
            <a:ext cx="6927503" cy="373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46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533400"/>
            <a:ext cx="6821905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Atividades </a:t>
            </a:r>
            <a:r>
              <a:rPr lang="pt-BR" sz="2400" b="1" dirty="0" smtClean="0"/>
              <a:t>que podem ser enquadradas </a:t>
            </a:r>
            <a:r>
              <a:rPr lang="pt-BR" sz="2400" b="1" dirty="0"/>
              <a:t>como MEI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89206" y="1686477"/>
            <a:ext cx="869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21 de 21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89206" y="1638571"/>
            <a:ext cx="7565587" cy="488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06" y="2822658"/>
            <a:ext cx="7176631" cy="171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66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4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06879" y="2039363"/>
            <a:ext cx="783255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Além das atividades apresentadas, vale </a:t>
            </a:r>
            <a:r>
              <a:rPr lang="pt-BR" sz="1600" dirty="0"/>
              <a:t>lembrar que você também pode exercer mais do que uma </a:t>
            </a:r>
            <a:r>
              <a:rPr lang="pt-BR" sz="1600" dirty="0" smtClean="0"/>
              <a:t>atividade.</a:t>
            </a:r>
          </a:p>
          <a:p>
            <a:endParaRPr lang="pt-BR" sz="1600" dirty="0" smtClean="0"/>
          </a:p>
          <a:p>
            <a:endParaRPr lang="pt-BR" sz="1600" dirty="0"/>
          </a:p>
          <a:p>
            <a:pPr algn="ctr"/>
            <a:r>
              <a:rPr lang="pt-BR" b="1" i="1" dirty="0" smtClean="0"/>
              <a:t>Desta </a:t>
            </a:r>
            <a:r>
              <a:rPr lang="pt-BR" b="1" i="1" dirty="0"/>
              <a:t>forma, poderá </a:t>
            </a:r>
            <a:r>
              <a:rPr lang="pt-BR" b="1" i="1" dirty="0" smtClean="0"/>
              <a:t>ter </a:t>
            </a:r>
            <a:r>
              <a:rPr lang="pt-BR" b="1" i="1" dirty="0"/>
              <a:t>uma atividade principal, que terá mais </a:t>
            </a:r>
            <a:r>
              <a:rPr lang="pt-BR" b="1" i="1" dirty="0" smtClean="0"/>
              <a:t>renda, </a:t>
            </a:r>
            <a:r>
              <a:rPr lang="pt-BR" b="1" i="1" dirty="0"/>
              <a:t>e atividades secundárias, que também farão </a:t>
            </a:r>
            <a:r>
              <a:rPr lang="pt-BR" b="1" i="1" dirty="0" smtClean="0"/>
              <a:t>parte </a:t>
            </a:r>
            <a:r>
              <a:rPr lang="pt-BR" b="1" i="1" dirty="0"/>
              <a:t>do seu negócio</a:t>
            </a:r>
            <a:r>
              <a:rPr lang="pt-BR" b="1" i="1" dirty="0" smtClean="0"/>
              <a:t>.</a:t>
            </a:r>
          </a:p>
          <a:p>
            <a:pPr algn="ctr"/>
            <a:endParaRPr lang="pt-BR" b="1" i="1" dirty="0" smtClean="0"/>
          </a:p>
          <a:p>
            <a:endParaRPr lang="pt-BR" sz="1600" dirty="0"/>
          </a:p>
          <a:p>
            <a:r>
              <a:rPr lang="pt-BR" sz="1600" dirty="0" smtClean="0"/>
              <a:t>Para compreender melhor, clique a seguir e veja um exemplo:</a:t>
            </a:r>
          </a:p>
          <a:p>
            <a:endParaRPr lang="pt-BR" sz="1600" dirty="0"/>
          </a:p>
          <a:p>
            <a:endParaRPr lang="pt-BR" sz="1600" dirty="0" smtClean="0"/>
          </a:p>
        </p:txBody>
      </p:sp>
      <p:pic>
        <p:nvPicPr>
          <p:cNvPr id="8" name="Picture 2" descr="Macintosh HD:Users:bruna.ferencz:Desktop:Captura de Tela 2013-08-15 às 10.39.49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77" y="5209462"/>
            <a:ext cx="664845" cy="659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73768" y="533400"/>
            <a:ext cx="682190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smtClean="0"/>
              <a:t>Atividades que podem ser enquadradas como MEI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5285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030"/>
            <a:ext cx="8229600" cy="990600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Você está </a:t>
            </a:r>
            <a:r>
              <a:rPr lang="pt-BR" sz="2000" dirty="0" smtClean="0">
                <a:solidFill>
                  <a:schemeClr val="tx1"/>
                </a:solidFill>
              </a:rPr>
              <a:t>na </a:t>
            </a:r>
            <a:r>
              <a:rPr lang="pt-BR" sz="2000" b="1" dirty="0" smtClean="0">
                <a:solidFill>
                  <a:schemeClr val="tx1"/>
                </a:solidFill>
              </a:rPr>
              <a:t>Biblioteca.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16"/>
            <a:ext cx="8229600" cy="3514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Apresentação da </a:t>
            </a:r>
            <a:r>
              <a:rPr lang="pt-BR" dirty="0" smtClean="0">
                <a:solidFill>
                  <a:schemeClr val="bg1"/>
                </a:solidFill>
              </a:rPr>
              <a:t>trilha: </a:t>
            </a:r>
            <a:r>
              <a:rPr lang="pt-BR" dirty="0" err="1" smtClean="0">
                <a:solidFill>
                  <a:srgbClr val="EEECE1"/>
                </a:solidFill>
              </a:rPr>
              <a:t>Preview</a:t>
            </a:r>
            <a:r>
              <a:rPr lang="pt-BR" dirty="0" smtClean="0">
                <a:solidFill>
                  <a:srgbClr val="EEECE1"/>
                </a:solidFill>
              </a:rPr>
              <a:t> no mapa</a:t>
            </a:r>
            <a:endParaRPr lang="pt-BR" dirty="0">
              <a:solidFill>
                <a:srgbClr val="EEECE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851110"/>
            <a:ext cx="8229600" cy="4171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600" i="1" dirty="0" smtClean="0"/>
              <a:t>Que tal mergulhar nessa leitura e descobrir muitas informações?!</a:t>
            </a:r>
            <a:endParaRPr lang="pt-BR" sz="1600" dirty="0" smtClean="0"/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 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Aqui você encontra a trilha </a:t>
            </a:r>
            <a:r>
              <a:rPr lang="pt-BR" sz="1600" b="1" dirty="0" smtClean="0"/>
              <a:t>Análise de viabilidade do negócio</a:t>
            </a:r>
            <a:r>
              <a:rPr lang="pt-BR" sz="160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 </a:t>
            </a:r>
          </a:p>
          <a:p>
            <a:pPr marL="0" indent="0">
              <a:buNone/>
            </a:pPr>
            <a:r>
              <a:rPr lang="pt-BR" sz="1600" dirty="0" smtClean="0"/>
              <a:t>Nela, você identificará </a:t>
            </a:r>
            <a:r>
              <a:rPr lang="pt-BR" sz="1600" dirty="0"/>
              <a:t>instruções para viabilizar sua ideia </a:t>
            </a:r>
            <a:r>
              <a:rPr lang="pt-BR" sz="1600" dirty="0" smtClean="0"/>
              <a:t>de negócio</a:t>
            </a:r>
            <a:r>
              <a:rPr lang="pt-BR" sz="1600" dirty="0"/>
              <a:t>, informações importantes sobre clientes, concorrentes e fornecedores, além de saber </a:t>
            </a:r>
            <a:r>
              <a:rPr lang="pt-BR" sz="1600" dirty="0" smtClean="0"/>
              <a:t>qual </a:t>
            </a:r>
            <a:r>
              <a:rPr lang="pt-BR" sz="1600" dirty="0"/>
              <a:t>o mínimo que sua empresa precisa vender para não ter prejuízos, como calcular o </a:t>
            </a:r>
            <a:r>
              <a:rPr lang="pt-BR" sz="1600" dirty="0" smtClean="0"/>
              <a:t>lucro do </a:t>
            </a:r>
            <a:r>
              <a:rPr lang="pt-BR" sz="1600" dirty="0"/>
              <a:t>seu negócio e estimar quanto tempo vai demorar para recuperar o capital investido</a:t>
            </a:r>
            <a:r>
              <a:rPr lang="pt-BR" sz="1600" dirty="0" smtClean="0"/>
              <a:t>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Percorrendo todas as paradas dessa trilha, você: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 </a:t>
            </a:r>
          </a:p>
          <a:p>
            <a:r>
              <a:rPr lang="pt-BR" sz="1600" dirty="0" smtClean="0"/>
              <a:t>identificará </a:t>
            </a:r>
            <a:r>
              <a:rPr lang="pt-BR" sz="1600" dirty="0"/>
              <a:t>quais ideias de </a:t>
            </a:r>
            <a:r>
              <a:rPr lang="pt-BR" sz="1600" dirty="0" smtClean="0"/>
              <a:t>negócio estão </a:t>
            </a:r>
            <a:r>
              <a:rPr lang="pt-BR" sz="1600" dirty="0"/>
              <a:t>enquadradas como MEI</a:t>
            </a:r>
            <a:r>
              <a:rPr lang="pt-BR" sz="1600" dirty="0" smtClean="0"/>
              <a:t>;</a:t>
            </a:r>
          </a:p>
          <a:p>
            <a:r>
              <a:rPr lang="pt-BR" sz="1600" dirty="0"/>
              <a:t>verificará se o seu negócio é viável do ponto de vista de mercado;</a:t>
            </a:r>
          </a:p>
          <a:p>
            <a:r>
              <a:rPr lang="pt-BR" sz="1600" dirty="0" smtClean="0"/>
              <a:t>conhecerá </a:t>
            </a:r>
            <a:r>
              <a:rPr lang="pt-BR" sz="1600" dirty="0"/>
              <a:t>os 9 passos para descobrir se o seu negócio é viável do ponto de vista </a:t>
            </a:r>
            <a:r>
              <a:rPr lang="pt-BR" sz="1600" dirty="0" smtClean="0"/>
              <a:t>financeiro;</a:t>
            </a:r>
          </a:p>
          <a:p>
            <a:r>
              <a:rPr lang="pt-BR" sz="1600" dirty="0"/>
              <a:t>saberá quais as chances de sua empresa ter </a:t>
            </a:r>
            <a:r>
              <a:rPr lang="pt-BR" sz="1600" dirty="0" smtClean="0"/>
              <a:t>sucesso.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09773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4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7200" y="830160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Vamos supor que você é cabeleireiro(a) </a:t>
            </a:r>
            <a:r>
              <a:rPr lang="pt-BR" dirty="0"/>
              <a:t>e também </a:t>
            </a:r>
            <a:r>
              <a:rPr lang="pt-BR" dirty="0" smtClean="0"/>
              <a:t>pode </a:t>
            </a:r>
            <a:r>
              <a:rPr lang="pt-BR" dirty="0"/>
              <a:t>vender acessórios e cosméticos </a:t>
            </a:r>
            <a:r>
              <a:rPr lang="pt-BR" dirty="0" smtClean="0"/>
              <a:t>em seu </a:t>
            </a:r>
            <a:r>
              <a:rPr lang="pt-BR" dirty="0"/>
              <a:t>salão </a:t>
            </a:r>
            <a:r>
              <a:rPr lang="pt-BR" dirty="0" smtClean="0"/>
              <a:t>de </a:t>
            </a:r>
            <a:r>
              <a:rPr lang="pt-BR" dirty="0"/>
              <a:t>beleza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Assim</a:t>
            </a:r>
            <a:r>
              <a:rPr lang="pt-BR" dirty="0"/>
              <a:t>, </a:t>
            </a:r>
            <a:r>
              <a:rPr lang="pt-BR" dirty="0" smtClean="0"/>
              <a:t>tem </a:t>
            </a:r>
            <a:r>
              <a:rPr lang="pt-BR" dirty="0"/>
              <a:t>a oportunidade de exercer duas </a:t>
            </a:r>
            <a:r>
              <a:rPr lang="pt-BR" dirty="0" smtClean="0"/>
              <a:t>atividades:</a:t>
            </a:r>
          </a:p>
          <a:p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Uma como prestador(a) </a:t>
            </a:r>
            <a:r>
              <a:rPr lang="pt-BR" dirty="0"/>
              <a:t>de </a:t>
            </a:r>
            <a:r>
              <a:rPr lang="pt-BR" dirty="0" smtClean="0"/>
              <a:t>serviço;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E </a:t>
            </a:r>
            <a:r>
              <a:rPr lang="pt-BR" dirty="0"/>
              <a:t>outra como comerciante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57200" y="3215218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Quando </a:t>
            </a:r>
            <a:r>
              <a:rPr lang="pt-BR" dirty="0" smtClean="0"/>
              <a:t>chegar </a:t>
            </a:r>
            <a:r>
              <a:rPr lang="pt-BR" dirty="0"/>
              <a:t>à etapa de formalização do negócio</a:t>
            </a:r>
            <a:r>
              <a:rPr lang="pt-BR" dirty="0" smtClean="0"/>
              <a:t>, você terá que escolher </a:t>
            </a:r>
            <a:r>
              <a:rPr lang="pt-BR" dirty="0"/>
              <a:t>suas atividades da seguinte forma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Atividade principal</a:t>
            </a:r>
            <a:r>
              <a:rPr lang="pt-BR" b="1" dirty="0" smtClean="0"/>
              <a:t>: </a:t>
            </a:r>
            <a:r>
              <a:rPr lang="pt-BR" dirty="0" smtClean="0"/>
              <a:t>Cabeleireiro(a)</a:t>
            </a:r>
          </a:p>
          <a:p>
            <a:endParaRPr lang="pt-BR" dirty="0"/>
          </a:p>
          <a:p>
            <a:r>
              <a:rPr lang="pt-BR" b="1" dirty="0"/>
              <a:t>Atividades secundárias</a:t>
            </a:r>
            <a:r>
              <a:rPr lang="pt-BR" b="1" dirty="0" smtClean="0"/>
              <a:t>: </a:t>
            </a:r>
            <a:endParaRPr lang="pt-BR" b="1" dirty="0"/>
          </a:p>
        </p:txBody>
      </p:sp>
      <p:sp>
        <p:nvSpPr>
          <p:cNvPr id="6" name="Retângulo 5"/>
          <p:cNvSpPr/>
          <p:nvPr/>
        </p:nvSpPr>
        <p:spPr>
          <a:xfrm>
            <a:off x="1852863" y="5646725"/>
            <a:ext cx="6833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Comerciante de artigos de vestuário e acessórios.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Comerciante de cosméticos e artigos de perfumaria. </a:t>
            </a:r>
          </a:p>
        </p:txBody>
      </p:sp>
    </p:spTree>
    <p:extLst>
      <p:ext uri="{BB962C8B-B14F-4D97-AF65-F5344CB8AC3E}">
        <p14:creationId xmlns:p14="http://schemas.microsoft.com/office/powerpoint/2010/main" val="3109605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Encerramento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716513"/>
            <a:ext cx="5005136" cy="4948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Chegamos ao final da parada </a:t>
            </a:r>
            <a:r>
              <a:rPr lang="pt-BR" sz="1600" b="1" dirty="0" smtClean="0"/>
              <a:t>Atividades enquadradas como MEI</a:t>
            </a:r>
            <a:r>
              <a:rPr lang="pt-BR" sz="1600" dirty="0" smtClean="0"/>
              <a:t>.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Você </a:t>
            </a:r>
            <a:r>
              <a:rPr lang="pt-BR" sz="1600" dirty="0" smtClean="0"/>
              <a:t>conseguiu identificar </a:t>
            </a:r>
            <a:r>
              <a:rPr lang="pt-BR" sz="1600" dirty="0"/>
              <a:t>quais ideias de negócio estão enquadradas como </a:t>
            </a:r>
            <a:r>
              <a:rPr lang="pt-BR" sz="1600" dirty="0" smtClean="0"/>
              <a:t>MEI.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Agora </a:t>
            </a:r>
            <a:r>
              <a:rPr lang="pt-BR" sz="1600" dirty="0" smtClean="0"/>
              <a:t>atente-se </a:t>
            </a:r>
            <a:r>
              <a:rPr lang="pt-BR" sz="1600" dirty="0"/>
              <a:t>também à legislação do seu município! É importante consultar a prefeitura local para descobrir o valor do alvará de funcionamento, pois dependendo da atividade, podem existir cobranças diferenciadas</a:t>
            </a:r>
            <a:r>
              <a:rPr lang="pt-BR" sz="1600" dirty="0" smtClean="0"/>
              <a:t>.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Realize suas consultas e sucesso!!</a:t>
            </a: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5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24" y="2394785"/>
            <a:ext cx="28098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29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Parada 2</a:t>
            </a:r>
            <a:r>
              <a:rPr lang="pt-BR" sz="2700" dirty="0" smtClean="0"/>
              <a:t>:</a:t>
            </a:r>
            <a:br>
              <a:rPr lang="pt-BR" sz="2700" dirty="0" smtClean="0"/>
            </a:br>
            <a:r>
              <a:rPr lang="pt-BR" sz="2800" dirty="0"/>
              <a:t>Análise da viabilidade mercadológica 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68" y="4033768"/>
            <a:ext cx="2474495" cy="18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82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9976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Análise da viabilidade mercadológica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4805"/>
            <a:ext cx="7742892" cy="3356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Você chegou à parada </a:t>
            </a:r>
            <a:r>
              <a:rPr lang="pt-BR" sz="1600" b="1" dirty="0" smtClean="0"/>
              <a:t>Análise da viabilidade mercadológica</a:t>
            </a:r>
            <a:r>
              <a:rPr lang="pt-BR" sz="1600" dirty="0" smtClean="0"/>
              <a:t>.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Ao percorrê-la, </a:t>
            </a:r>
            <a:r>
              <a:rPr lang="pt-BR" sz="1600" dirty="0" smtClean="0"/>
              <a:t>você: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r>
              <a:rPr lang="pt-BR" sz="1600" dirty="0" smtClean="0"/>
              <a:t>v</a:t>
            </a:r>
            <a:r>
              <a:rPr lang="pt-BR" sz="1600" dirty="0"/>
              <a:t>erificará se o seu negócio é viável do ponto de vista de </a:t>
            </a:r>
            <a:r>
              <a:rPr lang="pt-BR" sz="1600" dirty="0" smtClean="0"/>
              <a:t>mercado;</a:t>
            </a:r>
          </a:p>
          <a:p>
            <a:r>
              <a:rPr lang="pt-BR" sz="1600" dirty="0"/>
              <a:t>saberá quais as chances de sua empresa ter </a:t>
            </a:r>
            <a:r>
              <a:rPr lang="pt-BR" sz="1600" dirty="0" smtClean="0"/>
              <a:t>sucesso.</a:t>
            </a:r>
          </a:p>
          <a:p>
            <a:endParaRPr lang="pt-BR" sz="1600" dirty="0" smtClean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Aproveite todas as dicas e informações disponíveis para você!</a:t>
            </a:r>
            <a:endParaRPr lang="pt-BR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1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15" y="749976"/>
            <a:ext cx="2474495" cy="18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39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2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7635" y="2072302"/>
            <a:ext cx="811916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Para que você </a:t>
            </a:r>
            <a:r>
              <a:rPr lang="pt-BR" sz="1600" dirty="0" smtClean="0"/>
              <a:t>saiba </a:t>
            </a:r>
            <a:r>
              <a:rPr lang="pt-BR" sz="1600" dirty="0"/>
              <a:t>quais as chances de sua empresa ter sucesso, é necessário buscar algumas </a:t>
            </a:r>
            <a:r>
              <a:rPr lang="pt-BR" sz="1600" dirty="0" smtClean="0"/>
              <a:t>informações </a:t>
            </a:r>
            <a:r>
              <a:rPr lang="pt-BR" sz="1600" dirty="0"/>
              <a:t>diretamente relacionadas com o seu negócio e o mercado no qual irá atuar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endParaRPr lang="pt-BR" sz="1600" dirty="0"/>
          </a:p>
          <a:p>
            <a:pPr algn="ctr"/>
            <a:r>
              <a:rPr lang="pt-BR" b="1" i="1" dirty="0"/>
              <a:t>O mercado é composto pelo </a:t>
            </a:r>
            <a:r>
              <a:rPr lang="pt-BR" b="1" i="1" dirty="0" smtClean="0"/>
              <a:t>ambiente onde </a:t>
            </a:r>
            <a:r>
              <a:rPr lang="pt-BR" b="1" i="1" dirty="0"/>
              <a:t>a empresa e o </a:t>
            </a:r>
            <a:r>
              <a:rPr lang="pt-BR" b="1" i="1" dirty="0" smtClean="0"/>
              <a:t>produto estão </a:t>
            </a:r>
            <a:r>
              <a:rPr lang="pt-BR" b="1" i="1" dirty="0"/>
              <a:t>localizados, pela </a:t>
            </a:r>
            <a:r>
              <a:rPr lang="pt-BR" b="1" i="1" dirty="0" smtClean="0"/>
              <a:t>concorrência e </a:t>
            </a:r>
            <a:r>
              <a:rPr lang="pt-BR" b="1" i="1" dirty="0"/>
              <a:t>pelo perfil do cliente/consumidor.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61208"/>
            <a:ext cx="617431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Análise da viabilidade mercadológica</a:t>
            </a:r>
            <a:endParaRPr lang="pt-BR" sz="2400" dirty="0"/>
          </a:p>
        </p:txBody>
      </p:sp>
      <p:pic>
        <p:nvPicPr>
          <p:cNvPr id="7" name="Picture 7" descr="Macintosh HD:Users:bruna.ferencz:Desktop:Captura de Tela 2013-08-15 às 10.42.23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08" y="4870187"/>
            <a:ext cx="685800" cy="6483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/>
          <p:cNvSpPr/>
          <p:nvPr/>
        </p:nvSpPr>
        <p:spPr>
          <a:xfrm>
            <a:off x="1349687" y="4822756"/>
            <a:ext cx="71927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 busca das informações para análise de mercado pode ser feita com uma pesquisa de </a:t>
            </a:r>
            <a:r>
              <a:rPr lang="pt-BR" sz="1600" dirty="0" smtClean="0"/>
              <a:t>mercado</a:t>
            </a:r>
            <a:r>
              <a:rPr lang="pt-BR" sz="1600" dirty="0"/>
              <a:t>, a qual é um instrumento que irá auxiliar no desenvolvimento de um negócio </a:t>
            </a:r>
            <a:r>
              <a:rPr lang="pt-BR" sz="1600" dirty="0" smtClean="0"/>
              <a:t>diferenciado</a:t>
            </a:r>
            <a:r>
              <a:rPr lang="pt-BR" sz="1600" dirty="0"/>
              <a:t>, voltado às necessidades do cliente/consumidor e que se destaque em relação a </a:t>
            </a:r>
            <a:r>
              <a:rPr lang="pt-BR" sz="1600" dirty="0" smtClean="0"/>
              <a:t>sua </a:t>
            </a:r>
            <a:r>
              <a:rPr lang="pt-BR" sz="1600" dirty="0"/>
              <a:t>concorrência</a:t>
            </a:r>
            <a:r>
              <a:rPr lang="pt-B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9126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33400"/>
            <a:ext cx="617431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Dados da empresa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17" y="1524000"/>
            <a:ext cx="1815766" cy="168866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57200" y="3959804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Inicialmente, sua tarefa será obter várias informações. </a:t>
            </a:r>
            <a:r>
              <a:rPr lang="pt-BR" sz="1600" dirty="0" smtClean="0"/>
              <a:t>Começando por preencher </a:t>
            </a:r>
            <a:r>
              <a:rPr lang="pt-BR" sz="1600" dirty="0"/>
              <a:t>os dados da </a:t>
            </a:r>
            <a:r>
              <a:rPr lang="pt-BR" sz="1600" dirty="0" smtClean="0"/>
              <a:t>empresa</a:t>
            </a:r>
            <a:r>
              <a:rPr lang="pt-BR" sz="1600" dirty="0"/>
              <a:t>. </a:t>
            </a:r>
            <a:r>
              <a:rPr lang="pt-BR" sz="1600" dirty="0" smtClean="0"/>
              <a:t>Clique abaixo e veja um exemplo de como realizar esse preenchimento:</a:t>
            </a:r>
            <a:endParaRPr lang="pt-BR" sz="1600" dirty="0"/>
          </a:p>
        </p:txBody>
      </p:sp>
      <p:pic>
        <p:nvPicPr>
          <p:cNvPr id="8" name="Picture 2" descr="Macintosh HD:Users:bruna.ferencz:Desktop:Captura de Tela 2013-08-15 às 10.39.49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77" y="5373403"/>
            <a:ext cx="664845" cy="659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944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8" y="2023310"/>
            <a:ext cx="8110963" cy="325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33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4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33400"/>
            <a:ext cx="617431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Clientes / consumidores</a:t>
            </a:r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731" y="1250669"/>
            <a:ext cx="1923047" cy="2345179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57200" y="3625843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Um dos pontos mais importantes na análise de mercado é a identificação do seu público-alvo, </a:t>
            </a:r>
            <a:r>
              <a:rPr lang="pt-BR" sz="1600" dirty="0" smtClean="0"/>
              <a:t>ou </a:t>
            </a:r>
            <a:r>
              <a:rPr lang="pt-BR" sz="1600" dirty="0"/>
              <a:t>seja, quem são os seus clientes ou consumidores e quais seus desejos e necessidades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r>
              <a:rPr lang="pt-BR" sz="1600" dirty="0"/>
              <a:t>É importante estar bem informado, pois novos produtos e serviços são introduzidos no </a:t>
            </a:r>
            <a:r>
              <a:rPr lang="pt-BR" sz="1600" dirty="0" smtClean="0"/>
              <a:t>mercado </a:t>
            </a:r>
            <a:r>
              <a:rPr lang="pt-BR" sz="1600" dirty="0"/>
              <a:t>na busca da satisfação das necessidades das pessoas, as quais estão cada vez mais </a:t>
            </a:r>
            <a:r>
              <a:rPr lang="pt-BR" sz="1600" dirty="0" smtClean="0"/>
              <a:t>exigentes </a:t>
            </a:r>
            <a:r>
              <a:rPr lang="pt-BR" sz="1600" dirty="0"/>
              <a:t>em relação a qualidade e ao </a:t>
            </a:r>
            <a:r>
              <a:rPr lang="pt-BR" sz="1600" dirty="0" smtClean="0"/>
              <a:t>preço.</a:t>
            </a:r>
          </a:p>
          <a:p>
            <a:endParaRPr lang="pt-BR" sz="1600" dirty="0"/>
          </a:p>
          <a:p>
            <a:r>
              <a:rPr lang="pt-BR" sz="1600" dirty="0" smtClean="0"/>
              <a:t>Clique abaixo e veja algumas </a:t>
            </a:r>
            <a:r>
              <a:rPr lang="pt-BR" sz="1600" dirty="0"/>
              <a:t>perguntas que você precisa ter </a:t>
            </a:r>
            <a:r>
              <a:rPr lang="pt-BR" sz="1600" dirty="0" smtClean="0"/>
              <a:t>sempre </a:t>
            </a:r>
            <a:r>
              <a:rPr lang="pt-BR" sz="1600" dirty="0"/>
              <a:t>em mente na análise de </a:t>
            </a:r>
            <a:r>
              <a:rPr lang="pt-BR" sz="1600" dirty="0" smtClean="0"/>
              <a:t>mercado:</a:t>
            </a:r>
            <a:endParaRPr lang="pt-BR" sz="1600" dirty="0"/>
          </a:p>
        </p:txBody>
      </p:sp>
      <p:pic>
        <p:nvPicPr>
          <p:cNvPr id="9" name="Picture 2" descr="Macintosh HD:Users:bruna.ferencz:Desktop:Captura de Tela 2013-08-15 às 10.39.49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83" y="6180388"/>
            <a:ext cx="664845" cy="659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366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4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37" y="853991"/>
            <a:ext cx="7591926" cy="569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29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5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13360"/>
            <a:ext cx="617431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Fornecedores</a:t>
            </a:r>
            <a:endParaRPr lang="pt-BR" sz="2400" dirty="0"/>
          </a:p>
        </p:txBody>
      </p:sp>
      <p:sp>
        <p:nvSpPr>
          <p:cNvPr id="2" name="Retângulo 1"/>
          <p:cNvSpPr/>
          <p:nvPr/>
        </p:nvSpPr>
        <p:spPr>
          <a:xfrm>
            <a:off x="457200" y="2696203"/>
            <a:ext cx="82296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O mercado fornecedor é de fundamental importância para o sucesso de sua atividade, tendo em </a:t>
            </a:r>
            <a:r>
              <a:rPr lang="pt-BR" sz="1600" dirty="0" smtClean="0"/>
              <a:t>vista </a:t>
            </a:r>
            <a:r>
              <a:rPr lang="pt-BR" sz="1600" dirty="0"/>
              <a:t>que atua diretamente sobre os custos dos seus produtos ou serviços, sua qualidade e também </a:t>
            </a:r>
            <a:r>
              <a:rPr lang="pt-BR" sz="1600" dirty="0" smtClean="0"/>
              <a:t>sobre </a:t>
            </a:r>
            <a:r>
              <a:rPr lang="pt-BR" sz="1600" dirty="0"/>
              <a:t>o capital de giro (recurso utilizado para sustentar as operações do dia a dia da empresa). </a:t>
            </a:r>
            <a:endParaRPr lang="pt-BR" sz="1600" dirty="0" smtClean="0"/>
          </a:p>
          <a:p>
            <a:endParaRPr lang="pt-BR" sz="1600" dirty="0"/>
          </a:p>
          <a:p>
            <a:pPr algn="ctr"/>
            <a:r>
              <a:rPr lang="pt-BR" b="1" i="1" dirty="0"/>
              <a:t>É importante pesquisar pelo menos três fornecedores para cada item, evitando, assim, </a:t>
            </a:r>
            <a:r>
              <a:rPr lang="pt-BR" b="1" i="1" dirty="0" smtClean="0"/>
              <a:t>fragilidades </a:t>
            </a:r>
            <a:r>
              <a:rPr lang="pt-BR" b="1" i="1" dirty="0"/>
              <a:t>na </a:t>
            </a:r>
            <a:r>
              <a:rPr lang="pt-BR" b="1" i="1" dirty="0" smtClean="0"/>
              <a:t>compra, e sempre </a:t>
            </a:r>
            <a:r>
              <a:rPr lang="pt-BR" b="1" i="1" dirty="0"/>
              <a:t>que possível, </a:t>
            </a:r>
            <a:r>
              <a:rPr lang="pt-BR" b="1" i="1" dirty="0" smtClean="0"/>
              <a:t>procurar </a:t>
            </a:r>
            <a:r>
              <a:rPr lang="pt-BR" b="1" i="1" dirty="0"/>
              <a:t>evitar intermediários, pessoas que atuam em </a:t>
            </a:r>
            <a:r>
              <a:rPr lang="pt-BR" b="1" i="1" dirty="0" smtClean="0"/>
              <a:t>um </a:t>
            </a:r>
            <a:r>
              <a:rPr lang="pt-BR" b="1" i="1" dirty="0"/>
              <a:t>negócio entre vendedor e comprador, entre produtor e consumidor</a:t>
            </a:r>
            <a:r>
              <a:rPr lang="pt-BR" b="1" i="1" dirty="0" smtClean="0"/>
              <a:t>.</a:t>
            </a:r>
          </a:p>
          <a:p>
            <a:endParaRPr lang="pt-BR" sz="1600" dirty="0"/>
          </a:p>
          <a:p>
            <a:r>
              <a:rPr lang="pt-BR" sz="1600" dirty="0"/>
              <a:t>O conteúdo da pesquisa com os fornecedores será determinado pelas características de cada negócio a partir da pesquisa com o público-alvo de sua </a:t>
            </a:r>
            <a:r>
              <a:rPr lang="pt-BR" sz="1600" dirty="0" smtClean="0"/>
              <a:t>empresa, </a:t>
            </a:r>
            <a:r>
              <a:rPr lang="pt-BR" sz="1600" dirty="0"/>
              <a:t>e o levantamento das </a:t>
            </a:r>
            <a:r>
              <a:rPr lang="pt-BR" sz="1600" dirty="0" smtClean="0"/>
              <a:t>necessidades </a:t>
            </a:r>
            <a:r>
              <a:rPr lang="pt-BR" sz="1600" dirty="0"/>
              <a:t>de produção. </a:t>
            </a:r>
            <a:r>
              <a:rPr lang="pt-BR" sz="1600" dirty="0" smtClean="0"/>
              <a:t>Clique abaixo e </a:t>
            </a:r>
            <a:r>
              <a:rPr lang="pt-BR" sz="1600" dirty="0"/>
              <a:t>preste atenção nas seguintes </a:t>
            </a:r>
            <a:r>
              <a:rPr lang="pt-BR" sz="1600" dirty="0" smtClean="0"/>
              <a:t>questões</a:t>
            </a:r>
            <a:r>
              <a:rPr lang="pt-BR" sz="1600" dirty="0"/>
              <a:t>: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49" y="629452"/>
            <a:ext cx="1943100" cy="1943100"/>
          </a:xfrm>
          <a:prstGeom prst="rect">
            <a:avLst/>
          </a:prstGeom>
        </p:spPr>
      </p:pic>
      <p:pic>
        <p:nvPicPr>
          <p:cNvPr id="11" name="Picture 2" descr="Macintosh HD:Users:bruna.ferencz:Desktop:Captura de Tela 2013-08-15 às 10.39.49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77" y="6180388"/>
            <a:ext cx="664845" cy="659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1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888"/>
            <a:ext cx="8229600" cy="847174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1F497D"/>
                </a:solidFill>
              </a:rPr>
              <a:t>Análise de viabilidade do negócio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68769"/>
            <a:ext cx="8229600" cy="3120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 smtClean="0"/>
              <a:t>Aqui </a:t>
            </a:r>
            <a:r>
              <a:rPr lang="pt-BR" sz="1600" dirty="0"/>
              <a:t>você encontra a trilha </a:t>
            </a:r>
            <a:r>
              <a:rPr lang="pt-BR" sz="1600" b="1" dirty="0" smtClean="0"/>
              <a:t>Análise de viabilidade do negócio</a:t>
            </a:r>
            <a:r>
              <a:rPr lang="pt-BR" sz="1600" dirty="0" smtClean="0"/>
              <a:t>.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Nela, você identificará instruções para viabilizar sua ideia de negócio, informações importantes sobre clientes, concorrentes e fornecedores, além de saber qual o mínimo que sua empresa precisa vender para não ter prejuízos, como calcular o lucro do seu negócio e estimar quanto tempo vai demorar para recuperar o capital investido.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Percorrendo todas as paradas dessa trilha, você: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r>
              <a:rPr lang="pt-BR" sz="1600" dirty="0"/>
              <a:t>identificará quais ideias de negócio estão enquadradas como MEI;</a:t>
            </a:r>
          </a:p>
          <a:p>
            <a:r>
              <a:rPr lang="pt-BR" sz="1600" dirty="0"/>
              <a:t>verificará se o seu negócio é viável do ponto de vista de mercado;</a:t>
            </a:r>
          </a:p>
          <a:p>
            <a:r>
              <a:rPr lang="pt-BR" sz="1600" dirty="0"/>
              <a:t>conhecerá os 9 passos para descobrir se o seu negócio é viável do ponto de vista financeiro;</a:t>
            </a:r>
          </a:p>
          <a:p>
            <a:r>
              <a:rPr lang="pt-BR" sz="1600" dirty="0"/>
              <a:t>saberá quais as chances de sua empresa ter sucesso.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 smtClean="0">
                <a:solidFill>
                  <a:schemeClr val="bg1"/>
                </a:solidFill>
              </a:rPr>
              <a:t>Apresentação da trilha: </a:t>
            </a:r>
            <a:r>
              <a:rPr lang="pt-BR" dirty="0" smtClean="0">
                <a:solidFill>
                  <a:srgbClr val="EEECE1"/>
                </a:solidFill>
              </a:rPr>
              <a:t>Tela de abertura</a:t>
            </a:r>
            <a:endParaRPr lang="pt-BR" dirty="0">
              <a:solidFill>
                <a:srgbClr val="EEECE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32" y="1034060"/>
            <a:ext cx="1882136" cy="15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5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0" y="1394911"/>
            <a:ext cx="7609560" cy="430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83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6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57200" y="3564883"/>
            <a:ext cx="82296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 concorrência costuma assustar a maioria dos empresários. Porém, pior que a concorrência </a:t>
            </a:r>
            <a:r>
              <a:rPr lang="pt-BR" sz="1600" dirty="0" smtClean="0"/>
              <a:t>é </a:t>
            </a:r>
            <a:r>
              <a:rPr lang="pt-BR" sz="1600" dirty="0"/>
              <a:t>não conhecer suas armas, seus pontos fortes e fracos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pPr algn="ctr"/>
            <a:r>
              <a:rPr lang="pt-BR" b="1" i="1" dirty="0" smtClean="0"/>
              <a:t>Concorrentes </a:t>
            </a:r>
            <a:r>
              <a:rPr lang="pt-BR" b="1" i="1" dirty="0"/>
              <a:t>são as pessoas e as </a:t>
            </a:r>
            <a:r>
              <a:rPr lang="pt-BR" b="1" i="1" dirty="0" smtClean="0"/>
              <a:t>empresas </a:t>
            </a:r>
            <a:r>
              <a:rPr lang="pt-BR" b="1" i="1" dirty="0"/>
              <a:t>que competem pela preferência dos consumidores por um produto ou serviço</a:t>
            </a:r>
            <a:r>
              <a:rPr lang="pt-BR" b="1" i="1" dirty="0" smtClean="0"/>
              <a:t>.</a:t>
            </a:r>
          </a:p>
          <a:p>
            <a:pPr algn="ctr"/>
            <a:endParaRPr lang="pt-BR" b="1" i="1" dirty="0" smtClean="0"/>
          </a:p>
          <a:p>
            <a:endParaRPr lang="pt-BR" sz="1600" dirty="0"/>
          </a:p>
          <a:p>
            <a:r>
              <a:rPr lang="pt-BR" sz="1600" dirty="0" smtClean="0"/>
              <a:t>É muito importante que você compare o seu </a:t>
            </a:r>
            <a:r>
              <a:rPr lang="pt-BR" sz="1600" dirty="0"/>
              <a:t>negócio com o desempenho de seus futuros concorrentes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52" y="1374789"/>
            <a:ext cx="2474495" cy="1855871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533400"/>
            <a:ext cx="617431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Concorrentes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27852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7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57200" y="1919707"/>
            <a:ext cx="8229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Pesquise </a:t>
            </a:r>
            <a:r>
              <a:rPr lang="pt-BR" sz="1600" dirty="0"/>
              <a:t>os clientes da </a:t>
            </a:r>
            <a:r>
              <a:rPr lang="pt-BR" sz="1600" dirty="0" smtClean="0"/>
              <a:t>concorrência </a:t>
            </a:r>
            <a:r>
              <a:rPr lang="pt-BR" sz="1600" dirty="0"/>
              <a:t>para verificar se a sua futura empresa terá condições de competir no mesmo mercado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  <a:p>
            <a:pPr algn="ctr"/>
            <a:r>
              <a:rPr lang="pt-BR" b="1" i="1" dirty="0"/>
              <a:t>Lembre-se: a concorrência é sadia e também serve como parâmetro de comparação e de parceria</a:t>
            </a:r>
            <a:r>
              <a:rPr lang="pt-BR" b="1" i="1" dirty="0" smtClean="0"/>
              <a:t>.</a:t>
            </a:r>
          </a:p>
          <a:p>
            <a:pPr algn="ctr"/>
            <a:endParaRPr lang="pt-BR" b="1" i="1" dirty="0" smtClean="0"/>
          </a:p>
          <a:p>
            <a:pPr algn="ctr"/>
            <a:endParaRPr lang="pt-BR" b="1" i="1" dirty="0" smtClean="0"/>
          </a:p>
          <a:p>
            <a:endParaRPr lang="pt-BR" sz="1600" dirty="0"/>
          </a:p>
          <a:p>
            <a:r>
              <a:rPr lang="pt-BR" sz="1600" dirty="0"/>
              <a:t>Para fazer a análise dos concorrentes é importante que você atente-se </a:t>
            </a:r>
            <a:r>
              <a:rPr lang="pt-BR" sz="1600" dirty="0" smtClean="0"/>
              <a:t>à algumas questões. Clique abaixo e confira:</a:t>
            </a:r>
            <a:endParaRPr lang="pt-BR" sz="1600" dirty="0"/>
          </a:p>
        </p:txBody>
      </p:sp>
      <p:pic>
        <p:nvPicPr>
          <p:cNvPr id="9" name="Picture 2" descr="Macintosh HD:Users:bruna.ferencz:Desktop:Captura de Tela 2013-08-15 às 10.39.49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77" y="5521258"/>
            <a:ext cx="664845" cy="65913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533400"/>
            <a:ext cx="617431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Concorrentes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350094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7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0" y="2106311"/>
            <a:ext cx="8374480" cy="286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68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Encerramento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8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7200" y="2448985"/>
            <a:ext cx="4572000" cy="28315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/>
              <a:t>Chegamos ao final da parada </a:t>
            </a:r>
            <a:r>
              <a:rPr lang="pt-BR" sz="1600" b="1" dirty="0"/>
              <a:t>Análise </a:t>
            </a:r>
            <a:r>
              <a:rPr lang="pt-BR" sz="1600" b="1" dirty="0" smtClean="0"/>
              <a:t>da viabilidade mercadológica</a:t>
            </a:r>
            <a:r>
              <a:rPr lang="pt-BR" sz="1600" dirty="0" smtClean="0"/>
              <a:t>.</a:t>
            </a:r>
            <a:endParaRPr lang="pt-BR" sz="1600" dirty="0"/>
          </a:p>
          <a:p>
            <a:r>
              <a:rPr lang="pt-BR" sz="1600" dirty="0"/>
              <a:t> </a:t>
            </a:r>
          </a:p>
          <a:p>
            <a:r>
              <a:rPr lang="pt-BR" sz="1600" dirty="0"/>
              <a:t>Esperamos que você tenha aproveitado </a:t>
            </a:r>
            <a:r>
              <a:rPr lang="pt-BR" sz="1600" dirty="0" smtClean="0"/>
              <a:t>tudo o lhe foi apresentado.</a:t>
            </a:r>
          </a:p>
          <a:p>
            <a:endParaRPr lang="pt-BR" sz="1600" dirty="0"/>
          </a:p>
          <a:p>
            <a:r>
              <a:rPr lang="pt-BR" sz="1600" dirty="0" smtClean="0"/>
              <a:t>Não esqueça que a sua pesquisa deve continuar!!</a:t>
            </a:r>
          </a:p>
          <a:p>
            <a:endParaRPr lang="pt-BR" sz="1600" dirty="0"/>
          </a:p>
          <a:p>
            <a:endParaRPr lang="pt-BR" sz="1600" dirty="0" smtClean="0"/>
          </a:p>
          <a:p>
            <a:r>
              <a:rPr lang="pt-BR" b="1" i="1" dirty="0" smtClean="0"/>
              <a:t>Sucesso</a:t>
            </a:r>
            <a:r>
              <a:rPr lang="pt-BR" b="1" i="1" dirty="0"/>
              <a:t>!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644" y="2448985"/>
            <a:ext cx="3443156" cy="229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92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Parada </a:t>
            </a:r>
            <a:r>
              <a:rPr lang="pt-BR" sz="2700" dirty="0" smtClean="0"/>
              <a:t>3:</a:t>
            </a:r>
            <a:br>
              <a:rPr lang="pt-BR" sz="2700" dirty="0" smtClean="0"/>
            </a:br>
            <a:r>
              <a:rPr lang="pt-BR" sz="2800" dirty="0"/>
              <a:t>Análise da viabilidade financeira 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488" y="3712464"/>
            <a:ext cx="1944981" cy="25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114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4805"/>
            <a:ext cx="7742892" cy="3356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Você chegou à parada </a:t>
            </a:r>
            <a:r>
              <a:rPr lang="pt-BR" sz="1600" b="1" dirty="0" smtClean="0"/>
              <a:t>Análise da viabilidade financeira</a:t>
            </a:r>
            <a:r>
              <a:rPr lang="pt-BR" sz="1600" dirty="0" smtClean="0"/>
              <a:t>.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Ao percorrê-la, </a:t>
            </a:r>
            <a:r>
              <a:rPr lang="pt-BR" sz="1600" dirty="0" smtClean="0"/>
              <a:t>você: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r>
              <a:rPr lang="pt-BR" sz="1600" dirty="0" smtClean="0"/>
              <a:t>conhecerá os 9 passos para descobrir se o seu negócio é viável do ponto de vista financeiro.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Aproveite todas as informações disponibilizadas pra você!</a:t>
            </a:r>
            <a:endParaRPr lang="pt-BR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1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33400"/>
            <a:ext cx="617431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Análise da viabilidade financeira</a:t>
            </a:r>
            <a:endParaRPr lang="pt-BR" sz="2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608" y="533400"/>
            <a:ext cx="1944981" cy="25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34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20840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9 passos para a viabilidade financeira do negócio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2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7637" y="2276849"/>
            <a:ext cx="811916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Para descobrir se o seu negócio é viável do ponto de vista financeiro, recomendamos observar </a:t>
            </a:r>
            <a:r>
              <a:rPr lang="pt-BR" sz="1600" dirty="0" smtClean="0"/>
              <a:t>os </a:t>
            </a:r>
            <a:r>
              <a:rPr lang="pt-BR" sz="1600" dirty="0"/>
              <a:t>9 </a:t>
            </a:r>
            <a:r>
              <a:rPr lang="pt-BR" sz="1600" dirty="0" smtClean="0"/>
              <a:t>passos que serão apresentados à você.</a:t>
            </a:r>
          </a:p>
          <a:p>
            <a:endParaRPr lang="pt-BR" sz="1600" dirty="0" smtClean="0"/>
          </a:p>
          <a:p>
            <a:endParaRPr lang="pt-BR" sz="1600" dirty="0"/>
          </a:p>
          <a:p>
            <a:pPr algn="ctr"/>
            <a:r>
              <a:rPr lang="pt-BR" b="1" i="1" dirty="0" smtClean="0"/>
              <a:t>Eles </a:t>
            </a:r>
            <a:r>
              <a:rPr lang="pt-BR" b="1" i="1" dirty="0"/>
              <a:t>podem ser utilizados para empresas do ramo industrial, comercial </a:t>
            </a:r>
            <a:r>
              <a:rPr lang="pt-BR" b="1" i="1" dirty="0" smtClean="0"/>
              <a:t>ou </a:t>
            </a:r>
            <a:r>
              <a:rPr lang="pt-BR" b="1" i="1" dirty="0"/>
              <a:t>de prestação de </a:t>
            </a:r>
            <a:r>
              <a:rPr lang="pt-BR" b="1" i="1" dirty="0" smtClean="0"/>
              <a:t>serviços.</a:t>
            </a:r>
          </a:p>
          <a:p>
            <a:endParaRPr lang="pt-BR" sz="1600" dirty="0" smtClean="0"/>
          </a:p>
          <a:p>
            <a:endParaRPr lang="pt-BR" sz="1600" dirty="0"/>
          </a:p>
          <a:p>
            <a:r>
              <a:rPr lang="pt-BR" sz="1600" dirty="0" smtClean="0"/>
              <a:t>Se </a:t>
            </a:r>
            <a:r>
              <a:rPr lang="pt-BR" sz="1600" dirty="0"/>
              <a:t>você, por exemplo, planejar ter uma empresa de confecção de roupas (ramo </a:t>
            </a:r>
            <a:r>
              <a:rPr lang="pt-BR" sz="1600" dirty="0" smtClean="0"/>
              <a:t>industrial), </a:t>
            </a:r>
            <a:r>
              <a:rPr lang="pt-BR" sz="1600" dirty="0"/>
              <a:t>ou uma empresa de venda de bijuterias (ramo comercial), ou ter um salão de beleza </a:t>
            </a:r>
            <a:r>
              <a:rPr lang="pt-BR" sz="1600" dirty="0" smtClean="0"/>
              <a:t>(</a:t>
            </a:r>
            <a:r>
              <a:rPr lang="pt-BR" sz="1600" dirty="0"/>
              <a:t>ramo de prestação de serviços), basta seguir os passos </a:t>
            </a:r>
            <a:r>
              <a:rPr lang="pt-BR" sz="1600" dirty="0" smtClean="0"/>
              <a:t>indicados a seguir </a:t>
            </a:r>
            <a:r>
              <a:rPr lang="pt-BR" sz="1600" dirty="0"/>
              <a:t>para a análise de viabilidade </a:t>
            </a:r>
            <a:r>
              <a:rPr lang="pt-BR" sz="1600" dirty="0" smtClean="0"/>
              <a:t>financeira </a:t>
            </a:r>
            <a:r>
              <a:rPr lang="pt-BR" sz="1600" dirty="0"/>
              <a:t>do seu </a:t>
            </a:r>
            <a:r>
              <a:rPr lang="pt-BR" sz="1600" dirty="0" smtClean="0"/>
              <a:t>negócio.</a:t>
            </a:r>
          </a:p>
          <a:p>
            <a:endParaRPr lang="pt-BR" sz="16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08752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1. Definir o investimento inicial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7637" y="2188625"/>
            <a:ext cx="811916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i="1" dirty="0"/>
              <a:t>O investimento inicial é o valor necessário para se conseguir manter o negócio </a:t>
            </a:r>
            <a:r>
              <a:rPr lang="pt-BR" b="1" i="1" dirty="0" smtClean="0"/>
              <a:t>funcionando </a:t>
            </a:r>
            <a:r>
              <a:rPr lang="pt-BR" b="1" i="1" dirty="0"/>
              <a:t>e satisfazer os clientes</a:t>
            </a:r>
            <a:r>
              <a:rPr lang="pt-BR" b="1" i="1" dirty="0" smtClean="0"/>
              <a:t>.</a:t>
            </a:r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6" name="Picture 2" descr="Macintosh HD:Users:bruna.ferencz:Desktop:Captura de Tela 2013-08-15 às 10.39.49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268" y="5272639"/>
            <a:ext cx="664845" cy="6591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ângulo 2"/>
          <p:cNvSpPr/>
          <p:nvPr/>
        </p:nvSpPr>
        <p:spPr>
          <a:xfrm>
            <a:off x="512418" y="3705338"/>
            <a:ext cx="81191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Vamos supor que você seja dono(a) de </a:t>
            </a:r>
            <a:r>
              <a:rPr lang="pt-BR" sz="1600" dirty="0"/>
              <a:t>um salão de beleza. </a:t>
            </a:r>
            <a:r>
              <a:rPr lang="pt-BR" sz="1600" dirty="0" smtClean="0"/>
              <a:t>Será </a:t>
            </a:r>
            <a:r>
              <a:rPr lang="pt-BR" sz="1600" dirty="0"/>
              <a:t>necessário que </a:t>
            </a:r>
            <a:r>
              <a:rPr lang="pt-BR" sz="1600" dirty="0" smtClean="0"/>
              <a:t>você </a:t>
            </a:r>
            <a:r>
              <a:rPr lang="pt-BR" sz="1600" dirty="0"/>
              <a:t>saiba quais são os bens que precisa adquirir e qual o seu valor monetário.</a:t>
            </a:r>
          </a:p>
          <a:p>
            <a:endParaRPr lang="pt-BR" sz="1600" dirty="0"/>
          </a:p>
          <a:p>
            <a:r>
              <a:rPr lang="pt-BR" sz="1600" dirty="0" smtClean="0"/>
              <a:t>Clique </a:t>
            </a:r>
            <a:r>
              <a:rPr lang="pt-BR" sz="1600" dirty="0"/>
              <a:t>abaixo </a:t>
            </a:r>
            <a:r>
              <a:rPr lang="pt-BR" sz="1600" dirty="0" smtClean="0"/>
              <a:t>e veja alguns exemplos de itens que você precisaria: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25554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24" y="2203784"/>
            <a:ext cx="8142552" cy="304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3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790" y="1371600"/>
            <a:ext cx="8252460" cy="1927225"/>
          </a:xfrm>
        </p:spPr>
        <p:txBody>
          <a:bodyPr>
            <a:normAutofit/>
          </a:bodyPr>
          <a:lstStyle/>
          <a:p>
            <a:r>
              <a:rPr lang="pt-BR" sz="2700" dirty="0"/>
              <a:t>Parada </a:t>
            </a:r>
            <a:r>
              <a:rPr lang="pt-BR" sz="2700" dirty="0" smtClean="0"/>
              <a:t>1:</a:t>
            </a:r>
            <a:br>
              <a:rPr lang="pt-BR" sz="2700" dirty="0" smtClean="0"/>
            </a:br>
            <a:r>
              <a:rPr lang="pt-BR" sz="2800" dirty="0"/>
              <a:t>Atividades enquadradas como MEI 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798" y="4215217"/>
            <a:ext cx="3040403" cy="171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61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2. Determinar os custos fixos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4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67636" y="1524000"/>
            <a:ext cx="8119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Os custos fixos são aqueles que não dependem da quantidade produzida ou vendida dos </a:t>
            </a:r>
            <a:r>
              <a:rPr lang="pt-BR" sz="1600" dirty="0" smtClean="0"/>
              <a:t>produtos</a:t>
            </a:r>
            <a:r>
              <a:rPr lang="pt-BR" sz="1600" dirty="0"/>
              <a:t>. A principal característica destes custos é a de não variar conforme o aumento do volume </a:t>
            </a:r>
            <a:r>
              <a:rPr lang="pt-BR" sz="1600" dirty="0" smtClean="0"/>
              <a:t>de </a:t>
            </a:r>
            <a:r>
              <a:rPr lang="pt-BR" sz="1600" dirty="0"/>
              <a:t>vendas, eles tendem a permanecer constantes.</a:t>
            </a:r>
          </a:p>
        </p:txBody>
      </p:sp>
      <p:sp>
        <p:nvSpPr>
          <p:cNvPr id="8" name="Retângulo 7"/>
          <p:cNvSpPr/>
          <p:nvPr/>
        </p:nvSpPr>
        <p:spPr>
          <a:xfrm>
            <a:off x="1414110" y="3389114"/>
            <a:ext cx="72847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O aluguel é um bom exemplo, porque ele não sofrerá alteração se vendermos por </a:t>
            </a:r>
            <a:r>
              <a:rPr lang="pt-BR" sz="1600" dirty="0" smtClean="0"/>
              <a:t>exemplo</a:t>
            </a:r>
            <a:r>
              <a:rPr lang="pt-BR" sz="1600" dirty="0"/>
              <a:t>, 10% para mais ou menos</a:t>
            </a:r>
            <a:r>
              <a:rPr lang="pt-BR" sz="1600" dirty="0" smtClean="0"/>
              <a:t>.</a:t>
            </a:r>
          </a:p>
          <a:p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711663" y="4850677"/>
            <a:ext cx="8027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Seguindo o </a:t>
            </a:r>
            <a:r>
              <a:rPr lang="pt-BR" sz="1600" dirty="0" smtClean="0"/>
              <a:t>exemplo anterior supondo que você seja dono(a) de um salão de beleza, vamos </a:t>
            </a:r>
            <a:r>
              <a:rPr lang="pt-BR" sz="1600" dirty="0"/>
              <a:t>apresentar agora </a:t>
            </a:r>
            <a:r>
              <a:rPr lang="pt-BR" sz="1600" dirty="0" smtClean="0"/>
              <a:t>alguns </a:t>
            </a:r>
            <a:r>
              <a:rPr lang="pt-BR" sz="1600" dirty="0"/>
              <a:t>custos </a:t>
            </a:r>
            <a:r>
              <a:rPr lang="pt-BR" sz="1600" dirty="0" smtClean="0"/>
              <a:t>fixos que você poderia preencher. Clique e verifique:</a:t>
            </a:r>
            <a:endParaRPr lang="pt-BR" sz="1600" dirty="0"/>
          </a:p>
        </p:txBody>
      </p:sp>
      <p:pic>
        <p:nvPicPr>
          <p:cNvPr id="10" name="Picture 7" descr="Macintosh HD:Users:bruna.ferencz:Desktop:Captura de Tela 2013-08-15 às 10.42.23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76" y="3349908"/>
            <a:ext cx="685800" cy="648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Macintosh HD:Users:bruna.ferencz:Desktop:Captura de Tela 2013-08-15 às 10.39.49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77" y="6025515"/>
            <a:ext cx="664845" cy="659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6567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4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7" y="2009774"/>
            <a:ext cx="8530106" cy="342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231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3. Determinar os custos variáveis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" name="Retângulo 2"/>
          <p:cNvSpPr/>
          <p:nvPr/>
        </p:nvSpPr>
        <p:spPr>
          <a:xfrm>
            <a:off x="567636" y="1467832"/>
            <a:ext cx="8119163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i="1" dirty="0"/>
              <a:t>Os custos variáveis são aqueles gastos que variam </a:t>
            </a:r>
            <a:r>
              <a:rPr lang="pt-BR" b="1" i="1" dirty="0" smtClean="0"/>
              <a:t>proporcionalmente ao </a:t>
            </a:r>
            <a:r>
              <a:rPr lang="pt-BR" b="1" i="1" dirty="0"/>
              <a:t>volume de vendas </a:t>
            </a:r>
            <a:r>
              <a:rPr lang="pt-BR" b="1" i="1" dirty="0" smtClean="0"/>
              <a:t>da </a:t>
            </a:r>
            <a:r>
              <a:rPr lang="pt-BR" b="1" i="1" dirty="0"/>
              <a:t>empresa. Isto é, quando aumentam as vendas, aumentam os custos variáveis na mesma </a:t>
            </a:r>
            <a:r>
              <a:rPr lang="pt-BR" b="1" i="1" dirty="0" smtClean="0"/>
              <a:t>proporção.</a:t>
            </a:r>
          </a:p>
          <a:p>
            <a:pPr algn="ctr"/>
            <a:endParaRPr lang="pt-BR" b="1" i="1" dirty="0" smtClean="0"/>
          </a:p>
          <a:p>
            <a:endParaRPr lang="pt-BR" sz="1600" dirty="0"/>
          </a:p>
          <a:p>
            <a:r>
              <a:rPr lang="pt-BR" sz="1600" dirty="0"/>
              <a:t>O </a:t>
            </a:r>
            <a:r>
              <a:rPr lang="pt-BR" sz="1600" b="1" dirty="0"/>
              <a:t>valor de </a:t>
            </a:r>
            <a:r>
              <a:rPr lang="pt-BR" sz="1600" b="1" dirty="0" smtClean="0"/>
              <a:t>comissão </a:t>
            </a:r>
            <a:r>
              <a:rPr lang="pt-BR" sz="1600" dirty="0" smtClean="0"/>
              <a:t>por </a:t>
            </a:r>
            <a:r>
              <a:rPr lang="pt-BR" sz="1600" dirty="0"/>
              <a:t>exemplo está diretamente ligado ao volume de vendas, ou seja, se </a:t>
            </a:r>
            <a:r>
              <a:rPr lang="pt-BR" sz="1600" dirty="0" smtClean="0"/>
              <a:t> vendermos </a:t>
            </a:r>
            <a:r>
              <a:rPr lang="pt-BR" sz="1600" dirty="0"/>
              <a:t>10% a mais, o valor da comissão também aumentará 10%. O percentual de </a:t>
            </a:r>
            <a:r>
              <a:rPr lang="pt-BR" sz="1600" dirty="0" smtClean="0"/>
              <a:t>comissão </a:t>
            </a:r>
            <a:r>
              <a:rPr lang="pt-BR" sz="1600" dirty="0"/>
              <a:t>pode ser atribuído a partir de uma pesquisa do valor que se paga no mercado para um </a:t>
            </a:r>
            <a:r>
              <a:rPr lang="pt-BR" sz="1600" dirty="0" smtClean="0"/>
              <a:t>vendedor </a:t>
            </a:r>
            <a:r>
              <a:rPr lang="pt-BR" sz="1600" dirty="0"/>
              <a:t>que vende um produto ou serviço semelhante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r>
              <a:rPr lang="pt-BR" sz="1600" dirty="0" smtClean="0"/>
              <a:t> </a:t>
            </a:r>
            <a:endParaRPr lang="pt-BR" sz="1600" dirty="0"/>
          </a:p>
          <a:p>
            <a:r>
              <a:rPr lang="pt-BR" sz="1600" dirty="0"/>
              <a:t>Outros exemplos de custos variáveis para as empresas são os de </a:t>
            </a:r>
            <a:r>
              <a:rPr lang="pt-BR" sz="1600" b="1" dirty="0" smtClean="0"/>
              <a:t>frete</a:t>
            </a:r>
            <a:r>
              <a:rPr lang="pt-BR" sz="1600" dirty="0" smtClean="0"/>
              <a:t> </a:t>
            </a:r>
            <a:r>
              <a:rPr lang="pt-BR" sz="1600" b="1" dirty="0" smtClean="0"/>
              <a:t>de </a:t>
            </a:r>
            <a:r>
              <a:rPr lang="pt-BR" sz="1600" b="1" dirty="0"/>
              <a:t>entrega </a:t>
            </a:r>
            <a:r>
              <a:rPr lang="pt-BR" sz="1600" dirty="0"/>
              <a:t>e o </a:t>
            </a:r>
            <a:r>
              <a:rPr lang="pt-BR" sz="1600" dirty="0" smtClean="0"/>
              <a:t>percentual </a:t>
            </a:r>
            <a:r>
              <a:rPr lang="pt-BR" sz="1600" dirty="0"/>
              <a:t>pago para administradora do </a:t>
            </a:r>
            <a:r>
              <a:rPr lang="pt-BR" sz="1600" b="1" dirty="0"/>
              <a:t>cartão de crédito</a:t>
            </a:r>
            <a:r>
              <a:rPr lang="pt-BR" sz="1600" dirty="0" smtClean="0"/>
              <a:t>, nas </a:t>
            </a:r>
            <a:r>
              <a:rPr lang="pt-BR" sz="1600" dirty="0"/>
              <a:t>vendas efetuadas com cartão</a:t>
            </a:r>
            <a:r>
              <a:rPr lang="pt-BR" sz="1600" dirty="0" smtClean="0"/>
              <a:t>. Clique nos ícones a seguir e veja exemplos desses dois custos:</a:t>
            </a:r>
          </a:p>
          <a:p>
            <a:endParaRPr lang="pt-BR" sz="1600" dirty="0" smtClean="0"/>
          </a:p>
          <a:p>
            <a:endParaRPr lang="pt-B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1600" b="1" dirty="0" smtClean="0">
                <a:solidFill>
                  <a:srgbClr val="FF0000"/>
                </a:solidFill>
              </a:rPr>
              <a:t>Frete de entrega</a:t>
            </a:r>
          </a:p>
          <a:p>
            <a:endParaRPr lang="pt-BR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600" b="1" dirty="0" smtClean="0">
                <a:solidFill>
                  <a:srgbClr val="FF0000"/>
                </a:solidFill>
              </a:rPr>
              <a:t>Cartão de crédito</a:t>
            </a:r>
            <a:endParaRPr lang="pt-BR" sz="1600" b="1" dirty="0">
              <a:solidFill>
                <a:srgbClr val="FF0000"/>
              </a:solidFill>
            </a:endParaRPr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/>
          </a:p>
        </p:txBody>
      </p:sp>
      <p:pic>
        <p:nvPicPr>
          <p:cNvPr id="5" name="Picture 2" descr="Macintosh HD:Users:bruna.ferencz:Desktop:Captura de Tela 2013-08-15 às 10.39.49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87" y="5395463"/>
            <a:ext cx="446163" cy="419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Macintosh HD:Users:bruna.ferencz:Desktop:Captura de Tela 2013-08-15 às 10.39.49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268" y="6129299"/>
            <a:ext cx="446163" cy="419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6202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5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74282" y="4324977"/>
            <a:ext cx="704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percentual a ser pago </a:t>
            </a:r>
            <a:r>
              <a:rPr lang="pt-BR" dirty="0" smtClean="0"/>
              <a:t>pelo </a:t>
            </a:r>
            <a:r>
              <a:rPr lang="pt-BR" dirty="0"/>
              <a:t>uso </a:t>
            </a:r>
            <a:r>
              <a:rPr lang="pt-BR" dirty="0" smtClean="0"/>
              <a:t>do cartão de crédito é </a:t>
            </a:r>
            <a:r>
              <a:rPr lang="pt-BR" dirty="0"/>
              <a:t>estipulado pela operadora de </a:t>
            </a:r>
            <a:r>
              <a:rPr lang="pt-BR" dirty="0" smtClean="0"/>
              <a:t>cartões.</a:t>
            </a:r>
          </a:p>
          <a:p>
            <a:endParaRPr lang="pt-BR" dirty="0"/>
          </a:p>
          <a:p>
            <a:r>
              <a:rPr lang="pt-BR" dirty="0" smtClean="0"/>
              <a:t>Considerando </a:t>
            </a:r>
            <a:r>
              <a:rPr lang="pt-BR" dirty="0"/>
              <a:t>o exemplo do salão </a:t>
            </a:r>
            <a:r>
              <a:rPr lang="pt-BR" dirty="0" smtClean="0"/>
              <a:t>de beleza, se você oferecer </a:t>
            </a:r>
            <a:r>
              <a:rPr lang="pt-BR" dirty="0"/>
              <a:t>a possibilidade </a:t>
            </a:r>
            <a:r>
              <a:rPr lang="pt-BR" dirty="0" smtClean="0"/>
              <a:t>dos </a:t>
            </a:r>
            <a:r>
              <a:rPr lang="pt-BR" dirty="0"/>
              <a:t>clientes pagarem com cartão de </a:t>
            </a:r>
            <a:r>
              <a:rPr lang="pt-BR" dirty="0" smtClean="0"/>
              <a:t>crédito, </a:t>
            </a:r>
            <a:r>
              <a:rPr lang="pt-BR" dirty="0"/>
              <a:t>terá um custo de 4% sobre as vendas. 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74281" y="1017165"/>
            <a:ext cx="73200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percentual </a:t>
            </a:r>
            <a:r>
              <a:rPr lang="pt-BR" dirty="0" smtClean="0"/>
              <a:t>do frete é </a:t>
            </a:r>
            <a:r>
              <a:rPr lang="pt-BR" dirty="0"/>
              <a:t>estabelecido com base no peso de cada produto e </a:t>
            </a:r>
            <a:r>
              <a:rPr lang="pt-BR" dirty="0" smtClean="0"/>
              <a:t>na </a:t>
            </a:r>
            <a:r>
              <a:rPr lang="pt-BR" dirty="0"/>
              <a:t>distância do endereço de entrega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Para </a:t>
            </a:r>
            <a:r>
              <a:rPr lang="pt-BR" dirty="0"/>
              <a:t>termos uma previsão, pode-se usar a </a:t>
            </a:r>
            <a:r>
              <a:rPr lang="pt-BR" dirty="0" smtClean="0"/>
              <a:t>seguinte fórmula:</a:t>
            </a:r>
          </a:p>
          <a:p>
            <a:endParaRPr lang="pt-BR" dirty="0"/>
          </a:p>
          <a:p>
            <a:pPr algn="ctr"/>
            <a:r>
              <a:rPr lang="pt-BR" b="1" i="1" dirty="0" smtClean="0"/>
              <a:t>valor </a:t>
            </a:r>
            <a:r>
              <a:rPr lang="pt-BR" b="1" i="1" dirty="0"/>
              <a:t>mensal gasto com fretes dividido pelo faturamento médio </a:t>
            </a:r>
            <a:r>
              <a:rPr lang="pt-BR" b="1" i="1" dirty="0" smtClean="0"/>
              <a:t>mensal </a:t>
            </a:r>
            <a:r>
              <a:rPr lang="pt-BR" b="1" i="1" dirty="0"/>
              <a:t>e multiplicado por 100.</a:t>
            </a:r>
          </a:p>
        </p:txBody>
      </p:sp>
      <p:sp>
        <p:nvSpPr>
          <p:cNvPr id="2" name="Retângulo 1"/>
          <p:cNvSpPr/>
          <p:nvPr/>
        </p:nvSpPr>
        <p:spPr>
          <a:xfrm>
            <a:off x="856362" y="516812"/>
            <a:ext cx="230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rgbClr val="FF0000"/>
                </a:solidFill>
              </a:rPr>
              <a:t>Frete de entrega</a:t>
            </a:r>
          </a:p>
        </p:txBody>
      </p:sp>
      <p:sp>
        <p:nvSpPr>
          <p:cNvPr id="3" name="Retângulo 2"/>
          <p:cNvSpPr/>
          <p:nvPr/>
        </p:nvSpPr>
        <p:spPr>
          <a:xfrm>
            <a:off x="952614" y="3798332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rgbClr val="FF0000"/>
                </a:solidFill>
              </a:rPr>
              <a:t>Cartão de crédito</a:t>
            </a:r>
          </a:p>
        </p:txBody>
      </p:sp>
    </p:spTree>
    <p:extLst>
      <p:ext uri="{BB962C8B-B14F-4D97-AF65-F5344CB8AC3E}">
        <p14:creationId xmlns:p14="http://schemas.microsoft.com/office/powerpoint/2010/main" val="40601157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3. Determinar os custos variáveis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</a:t>
            </a:r>
            <a:r>
              <a:rPr lang="pt-BR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7" name="Retângulo 6"/>
          <p:cNvSpPr/>
          <p:nvPr/>
        </p:nvSpPr>
        <p:spPr>
          <a:xfrm>
            <a:off x="525780" y="1719592"/>
            <a:ext cx="8092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V</a:t>
            </a:r>
            <a:r>
              <a:rPr lang="pt-BR" sz="1600" dirty="0" smtClean="0"/>
              <a:t>ocê </a:t>
            </a:r>
            <a:r>
              <a:rPr lang="pt-BR" sz="1600" dirty="0"/>
              <a:t>deve incluir também esses custos variáveis </a:t>
            </a:r>
            <a:r>
              <a:rPr lang="pt-BR" sz="1600" dirty="0" smtClean="0"/>
              <a:t>de cartão de crédito e frete por exemplo, no </a:t>
            </a:r>
            <a:r>
              <a:rPr lang="pt-BR" sz="1600" dirty="0"/>
              <a:t>seu orçamento, se os tiver. </a:t>
            </a:r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r>
              <a:rPr lang="pt-BR" sz="1600" dirty="0" smtClean="0"/>
              <a:t>Vamos </a:t>
            </a:r>
            <a:r>
              <a:rPr lang="pt-BR" sz="1600" dirty="0"/>
              <a:t>considerar que os custos variáveis do </a:t>
            </a:r>
            <a:r>
              <a:rPr lang="pt-BR" sz="1600" dirty="0" smtClean="0"/>
              <a:t>seu salão de beleza, </a:t>
            </a:r>
            <a:r>
              <a:rPr lang="pt-BR" sz="1600" dirty="0"/>
              <a:t>serão os </a:t>
            </a:r>
            <a:r>
              <a:rPr lang="pt-BR" sz="1600" dirty="0" smtClean="0"/>
              <a:t>seguintes:</a:t>
            </a:r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33" y="4027916"/>
            <a:ext cx="7473934" cy="161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857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4. Definir o custo do produto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7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25780" y="1567994"/>
            <a:ext cx="809244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i="1" dirty="0"/>
              <a:t>Você sabia que o custo da mercadoria ou produto ou serviço, será diferente se o </a:t>
            </a:r>
            <a:r>
              <a:rPr lang="pt-BR" b="1" i="1" dirty="0" smtClean="0"/>
              <a:t>negócio </a:t>
            </a:r>
            <a:r>
              <a:rPr lang="pt-BR" b="1" i="1" dirty="0"/>
              <a:t>for uma indústria um comércio ou uma empresa </a:t>
            </a:r>
            <a:r>
              <a:rPr lang="pt-BR" b="1" i="1" dirty="0" smtClean="0"/>
              <a:t>prestadora de </a:t>
            </a:r>
            <a:r>
              <a:rPr lang="pt-BR" b="1" i="1" dirty="0"/>
              <a:t>serviço? </a:t>
            </a:r>
            <a:endParaRPr lang="pt-BR" b="1" i="1" dirty="0" smtClean="0"/>
          </a:p>
          <a:p>
            <a:endParaRPr lang="pt-BR" sz="1600" b="1" dirty="0"/>
          </a:p>
          <a:p>
            <a:endParaRPr lang="pt-BR" sz="1600" b="1" dirty="0" smtClean="0"/>
          </a:p>
          <a:p>
            <a:endParaRPr lang="pt-BR" sz="1600" b="1" dirty="0"/>
          </a:p>
          <a:p>
            <a:endParaRPr lang="pt-BR" sz="1600" b="1" dirty="0" smtClean="0"/>
          </a:p>
          <a:p>
            <a:endParaRPr lang="pt-BR" sz="1600" b="1" dirty="0"/>
          </a:p>
        </p:txBody>
      </p:sp>
      <p:sp>
        <p:nvSpPr>
          <p:cNvPr id="3" name="Retângulo 2"/>
          <p:cNvSpPr/>
          <p:nvPr/>
        </p:nvSpPr>
        <p:spPr>
          <a:xfrm>
            <a:off x="525780" y="2879969"/>
            <a:ext cx="74599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Veja abaixo exemplos dessas três situações:</a:t>
            </a:r>
          </a:p>
          <a:p>
            <a:endParaRPr lang="pt-BR" sz="1600" dirty="0"/>
          </a:p>
          <a:p>
            <a:endParaRPr lang="pt-B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1600" b="1" dirty="0" smtClean="0">
                <a:solidFill>
                  <a:srgbClr val="FF0000"/>
                </a:solidFill>
              </a:rPr>
              <a:t>Ramo industrial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600" b="1" dirty="0" smtClean="0">
                <a:solidFill>
                  <a:srgbClr val="FF0000"/>
                </a:solidFill>
              </a:rPr>
              <a:t>Ramo comercial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600" b="1" dirty="0" smtClean="0">
                <a:solidFill>
                  <a:srgbClr val="FF0000"/>
                </a:solidFill>
              </a:rPr>
              <a:t>Ramo de serviços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1600" dirty="0"/>
          </a:p>
          <a:p>
            <a:pPr marL="285750" indent="-285750">
              <a:buFont typeface="Arial" pitchFamily="34" charset="0"/>
              <a:buChar char="•"/>
            </a:pPr>
            <a:endParaRPr lang="pt-BR" sz="1600" dirty="0"/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9" name="Picture 8" descr="Macintosh HD:Users:bruna.ferencz:Desktop:Captura de Tela 2013-08-15 às 10.42.37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938" y="3559846"/>
            <a:ext cx="350837" cy="33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8" descr="Macintosh HD:Users:bruna.ferencz:Desktop:Captura de Tela 2013-08-15 às 10.42.37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936" y="4061546"/>
            <a:ext cx="350837" cy="33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8" descr="Macintosh HD:Users:bruna.ferencz:Desktop:Captura de Tela 2013-08-15 às 10.42.37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938" y="4614998"/>
            <a:ext cx="350837" cy="33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tângulo 11"/>
          <p:cNvSpPr/>
          <p:nvPr/>
        </p:nvSpPr>
        <p:spPr>
          <a:xfrm>
            <a:off x="1017270" y="5864275"/>
            <a:ext cx="7109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i="1" dirty="0"/>
              <a:t>Importante! O custo do produto também é um custo variável.</a:t>
            </a:r>
          </a:p>
        </p:txBody>
      </p:sp>
    </p:spTree>
    <p:extLst>
      <p:ext uri="{BB962C8B-B14F-4D97-AF65-F5344CB8AC3E}">
        <p14:creationId xmlns:p14="http://schemas.microsoft.com/office/powerpoint/2010/main" val="1877091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5. Determinar a margem de contribuição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8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85800" y="1501079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i="1" dirty="0"/>
              <a:t>Margem de contribuição é a quantia que sobra do preço de venda de um produto ou serviço, </a:t>
            </a:r>
            <a:r>
              <a:rPr lang="pt-BR" b="1" i="1" dirty="0" smtClean="0"/>
              <a:t>após </a:t>
            </a:r>
            <a:r>
              <a:rPr lang="pt-BR" b="1" i="1" dirty="0"/>
              <a:t>retirar o valor do custo variável unitário. Esta quantia é que irá garantir o lucro e a </a:t>
            </a:r>
            <a:r>
              <a:rPr lang="pt-BR" b="1" i="1" dirty="0" smtClean="0"/>
              <a:t>cobertura </a:t>
            </a:r>
            <a:r>
              <a:rPr lang="pt-BR" b="1" i="1" dirty="0"/>
              <a:t>do custo fixo.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457200" y="3032828"/>
            <a:ext cx="8229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É preciso lembrar que preço é mais do que o valor de um produto, pois é quanto o cliente paga </a:t>
            </a:r>
            <a:r>
              <a:rPr lang="pt-BR" sz="1600" dirty="0" smtClean="0"/>
              <a:t>para </a:t>
            </a:r>
            <a:r>
              <a:rPr lang="pt-BR" sz="1600" dirty="0"/>
              <a:t>suprir uma necessidade. Precisamos utilizar nosso comportamento empreendedor, </a:t>
            </a:r>
            <a:r>
              <a:rPr lang="pt-BR" sz="1600" dirty="0" smtClean="0"/>
              <a:t>pesquisar </a:t>
            </a:r>
            <a:r>
              <a:rPr lang="pt-BR" sz="1600" dirty="0"/>
              <a:t>o mercado, os clientes e os concorrentes para descobrir qual o preço comum praticado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No exemplo </a:t>
            </a:r>
            <a:r>
              <a:rPr lang="pt-BR" sz="1600" dirty="0" smtClean="0"/>
              <a:t>do salão de beleza, vamos supor que você fez </a:t>
            </a:r>
            <a:r>
              <a:rPr lang="pt-BR" sz="1600" dirty="0"/>
              <a:t>uma pesquisa e descobriu que seu cliente está disposto a pagar </a:t>
            </a:r>
            <a:r>
              <a:rPr lang="pt-BR" sz="1600" dirty="0" smtClean="0"/>
              <a:t>R</a:t>
            </a:r>
            <a:r>
              <a:rPr lang="pt-BR" sz="1600" dirty="0"/>
              <a:t>$ 15,00 pelo corte de </a:t>
            </a:r>
            <a:r>
              <a:rPr lang="pt-BR" sz="1600" dirty="0" smtClean="0"/>
              <a:t>cabelo.</a:t>
            </a:r>
          </a:p>
          <a:p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Por enquanto, vamos praticar o preço de mercado. Assim, se o preço de venda for R$ 15,00 </a:t>
            </a:r>
            <a:r>
              <a:rPr lang="pt-BR" sz="1600" dirty="0" smtClean="0"/>
              <a:t>por </a:t>
            </a:r>
            <a:r>
              <a:rPr lang="pt-BR" sz="1600" dirty="0"/>
              <a:t>unidade, a margem de contribuição do </a:t>
            </a:r>
            <a:r>
              <a:rPr lang="pt-BR" sz="1600" dirty="0" smtClean="0"/>
              <a:t>seu produto será conforme o exemplo abaixo. Clique e verifique:</a:t>
            </a:r>
            <a:endParaRPr lang="pt-BR" sz="1600" dirty="0"/>
          </a:p>
        </p:txBody>
      </p:sp>
      <p:pic>
        <p:nvPicPr>
          <p:cNvPr id="9" name="Picture 2" descr="Macintosh HD:Users:bruna.ferencz:Desktop:Captura de Tela 2013-08-15 às 10.39.49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916" y="6241931"/>
            <a:ext cx="428676" cy="452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7387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8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83028" y="4380910"/>
            <a:ext cx="8577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Isso significa que dos R$ 15,00 que </a:t>
            </a:r>
            <a:r>
              <a:rPr lang="pt-BR" dirty="0" smtClean="0"/>
              <a:t>você iria </a:t>
            </a:r>
            <a:r>
              <a:rPr lang="pt-BR" dirty="0"/>
              <a:t>receber, R$ 11,40 é o valor que sobra para </a:t>
            </a:r>
            <a:r>
              <a:rPr lang="pt-BR" dirty="0" smtClean="0"/>
              <a:t>você pagar </a:t>
            </a:r>
            <a:r>
              <a:rPr lang="pt-BR" dirty="0"/>
              <a:t>os custos fixos e obter o lucro.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0" y="1744102"/>
            <a:ext cx="8688519" cy="24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226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92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6</a:t>
            </a:r>
            <a:r>
              <a:rPr lang="pt-BR" sz="2400" b="1" dirty="0" smtClean="0"/>
              <a:t>. Determinar o ponto de equilíbrio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9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3451" y="1307424"/>
            <a:ext cx="79408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i="1" dirty="0"/>
              <a:t>Ponto de </a:t>
            </a:r>
            <a:r>
              <a:rPr lang="pt-BR" b="1" i="1" dirty="0" smtClean="0"/>
              <a:t>equilíbrio é </a:t>
            </a:r>
            <a:r>
              <a:rPr lang="pt-BR" b="1" i="1" dirty="0"/>
              <a:t>o momento em que as receitas de vendas e custos se igualam. Nesse </a:t>
            </a:r>
            <a:r>
              <a:rPr lang="pt-BR" b="1" i="1" dirty="0" smtClean="0"/>
              <a:t>ponto</a:t>
            </a:r>
            <a:r>
              <a:rPr lang="pt-BR" b="1" i="1" dirty="0"/>
              <a:t>, a empresa não tem lucro e nem prejuízo. A partir desse momento, a diferença entre </a:t>
            </a:r>
            <a:r>
              <a:rPr lang="pt-BR" b="1" i="1" dirty="0" smtClean="0"/>
              <a:t>receitas </a:t>
            </a:r>
            <a:r>
              <a:rPr lang="pt-BR" b="1" i="1" dirty="0"/>
              <a:t>e custos resultará em lucro ou </a:t>
            </a:r>
            <a:r>
              <a:rPr lang="pt-BR" b="1" i="1" dirty="0" smtClean="0"/>
              <a:t>prejuízo.</a:t>
            </a:r>
          </a:p>
          <a:p>
            <a:pPr algn="ctr"/>
            <a:endParaRPr lang="pt-BR" b="1" i="1" dirty="0"/>
          </a:p>
        </p:txBody>
      </p:sp>
      <p:sp>
        <p:nvSpPr>
          <p:cNvPr id="7" name="Retângulo 6"/>
          <p:cNvSpPr/>
          <p:nvPr/>
        </p:nvSpPr>
        <p:spPr>
          <a:xfrm>
            <a:off x="1347536" y="2828093"/>
            <a:ext cx="7339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 determinação do ponto de equilíbrio é uma análise muito importante. Com ela podemos projetar o montante, ou seja, a venda necessária para cobrir os custos operacionais do negócio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pic>
        <p:nvPicPr>
          <p:cNvPr id="9" name="Picture 7" descr="Macintosh HD:Users:bruna.ferencz:Desktop:Captura de Tela 2013-08-15 às 10.42.23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1" y="2784752"/>
            <a:ext cx="685800" cy="6483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9"/>
          <p:cNvSpPr/>
          <p:nvPr/>
        </p:nvSpPr>
        <p:spPr>
          <a:xfrm>
            <a:off x="553449" y="4109777"/>
            <a:ext cx="813334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Continuando </a:t>
            </a:r>
            <a:r>
              <a:rPr lang="pt-BR" sz="1600" dirty="0"/>
              <a:t>o exemplo </a:t>
            </a:r>
            <a:r>
              <a:rPr lang="pt-BR" sz="1600" dirty="0" smtClean="0"/>
              <a:t>do salão de beleza, </a:t>
            </a:r>
            <a:r>
              <a:rPr lang="pt-BR" sz="1600" dirty="0"/>
              <a:t>para descobrir quantos cortes de cabelo </a:t>
            </a:r>
            <a:r>
              <a:rPr lang="pt-BR" sz="1600" dirty="0" smtClean="0"/>
              <a:t>você teria </a:t>
            </a:r>
            <a:r>
              <a:rPr lang="pt-BR" sz="1600" dirty="0"/>
              <a:t>que realizar </a:t>
            </a:r>
            <a:r>
              <a:rPr lang="pt-BR" sz="1600" dirty="0" smtClean="0"/>
              <a:t>para </a:t>
            </a:r>
            <a:r>
              <a:rPr lang="pt-BR" sz="1600" dirty="0"/>
              <a:t>pagar os custos fixos e não operar com </a:t>
            </a:r>
            <a:r>
              <a:rPr lang="pt-BR" sz="1600" dirty="0" smtClean="0"/>
              <a:t>prejuízo por exemplo, você terá que calcular </a:t>
            </a:r>
            <a:r>
              <a:rPr lang="pt-BR" sz="1600" dirty="0"/>
              <a:t>o ponto de equilíbrio do seu salão de </a:t>
            </a:r>
            <a:r>
              <a:rPr lang="pt-BR" sz="1600" dirty="0" smtClean="0"/>
              <a:t>beleza em quantidade e em valor monetário. Clique </a:t>
            </a:r>
            <a:r>
              <a:rPr lang="pt-BR" sz="1600" dirty="0"/>
              <a:t>nos ícones a seguir e veja exemplos desses dois </a:t>
            </a:r>
            <a:r>
              <a:rPr lang="pt-BR" sz="1600" dirty="0" smtClean="0"/>
              <a:t>cálculos:</a:t>
            </a:r>
          </a:p>
          <a:p>
            <a:endParaRPr lang="pt-B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1600" b="1" dirty="0" smtClean="0">
                <a:solidFill>
                  <a:srgbClr val="FF0000"/>
                </a:solidFill>
              </a:rPr>
              <a:t>Ponto de equilíbrio em quantidade</a:t>
            </a:r>
            <a:endParaRPr lang="pt-BR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600" b="1" dirty="0">
                <a:solidFill>
                  <a:srgbClr val="FF0000"/>
                </a:solidFill>
              </a:rPr>
              <a:t>Ponto de equilíbrio em </a:t>
            </a:r>
            <a:r>
              <a:rPr lang="pt-BR" sz="1600" b="1" dirty="0" smtClean="0">
                <a:solidFill>
                  <a:srgbClr val="FF0000"/>
                </a:solidFill>
              </a:rPr>
              <a:t>valor monetário</a:t>
            </a:r>
            <a:endParaRPr lang="pt-BR" sz="1600" b="1" dirty="0">
              <a:solidFill>
                <a:srgbClr val="FF0000"/>
              </a:solidFill>
            </a:endParaRPr>
          </a:p>
          <a:p>
            <a:endParaRPr lang="pt-BR" sz="1600" dirty="0"/>
          </a:p>
        </p:txBody>
      </p:sp>
      <p:pic>
        <p:nvPicPr>
          <p:cNvPr id="11" name="Picture 2" descr="Macintosh HD:Users:bruna.ferencz:Desktop:Captura de Tela 2013-08-15 às 10.39.49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872" y="5473309"/>
            <a:ext cx="332422" cy="329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 descr="Macintosh HD:Users:bruna.ferencz:Desktop:Captura de Tela 2013-08-15 às 10.39.49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747" y="6060600"/>
            <a:ext cx="332422" cy="329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85977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9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57200" y="4702984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Isso representa a quantidade mínima (88 cortes) que </a:t>
            </a:r>
            <a:r>
              <a:rPr lang="pt-BR" dirty="0" smtClean="0"/>
              <a:t>você precisaria vender </a:t>
            </a:r>
            <a:r>
              <a:rPr lang="pt-BR" dirty="0"/>
              <a:t>para não ter prejuízo.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10" y="2045368"/>
            <a:ext cx="8158190" cy="192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2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6316"/>
            <a:ext cx="6339973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Atividades enquadradas como MEI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789" y="3034566"/>
            <a:ext cx="8097254" cy="2897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Você está na parada </a:t>
            </a:r>
            <a:r>
              <a:rPr lang="pt-BR" sz="1600" b="1" dirty="0" smtClean="0"/>
              <a:t>Atividades enquadradas como MEI.</a:t>
            </a:r>
          </a:p>
          <a:p>
            <a:pPr marL="0" indent="0">
              <a:buNone/>
            </a:pPr>
            <a:endParaRPr lang="pt-BR" sz="1600" b="1" dirty="0"/>
          </a:p>
          <a:p>
            <a:pPr marL="0" indent="0">
              <a:buNone/>
            </a:pPr>
            <a:r>
              <a:rPr lang="pt-BR" sz="1600" dirty="0"/>
              <a:t>Empenhe-se para compreender e aproveitar </a:t>
            </a:r>
            <a:r>
              <a:rPr lang="pt-BR" sz="1600" dirty="0" smtClean="0"/>
              <a:t>todas as informações que serão apresentadas a voc</a:t>
            </a:r>
            <a:r>
              <a:rPr lang="pt-BR" sz="1600" dirty="0"/>
              <a:t>ê</a:t>
            </a:r>
            <a:r>
              <a:rPr lang="pt-BR" sz="1600" dirty="0" smtClean="0"/>
              <a:t>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Ao </a:t>
            </a:r>
            <a:r>
              <a:rPr lang="pt-BR" sz="1600" dirty="0" smtClean="0"/>
              <a:t>percorrer a parada, você irá: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r>
              <a:rPr lang="pt-BR" sz="1600" dirty="0"/>
              <a:t>identificar quais ideias de negócio </a:t>
            </a:r>
            <a:r>
              <a:rPr lang="pt-BR" sz="1600" dirty="0" smtClean="0"/>
              <a:t>estão </a:t>
            </a:r>
            <a:r>
              <a:rPr lang="pt-BR" sz="1600" dirty="0"/>
              <a:t>enquadradas como </a:t>
            </a:r>
            <a:r>
              <a:rPr lang="pt-BR" sz="1600" dirty="0" smtClean="0"/>
              <a:t>MEI.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1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46" y="885074"/>
            <a:ext cx="3040403" cy="171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918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9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57200" y="5184247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Isso quer dizer que para pagar todos os custos do salão, como materiais, taxa do cartão de </a:t>
            </a:r>
            <a:r>
              <a:rPr lang="pt-BR" dirty="0" smtClean="0"/>
              <a:t>crédito </a:t>
            </a:r>
            <a:r>
              <a:rPr lang="pt-BR" dirty="0"/>
              <a:t>e os custos fixos, </a:t>
            </a:r>
            <a:r>
              <a:rPr lang="pt-BR" dirty="0" smtClean="0"/>
              <a:t>você teria </a:t>
            </a:r>
            <a:r>
              <a:rPr lang="pt-BR" dirty="0"/>
              <a:t>que realizar no mínimo 88 cortes de cabelos ou faturar </a:t>
            </a:r>
            <a:r>
              <a:rPr lang="pt-BR" dirty="0" smtClean="0"/>
              <a:t>R$ 1.315,80 </a:t>
            </a:r>
            <a:r>
              <a:rPr lang="pt-BR" dirty="0"/>
              <a:t>para não operar com prejuízo. O que </a:t>
            </a:r>
            <a:r>
              <a:rPr lang="pt-BR" dirty="0" smtClean="0"/>
              <a:t>você </a:t>
            </a:r>
            <a:r>
              <a:rPr lang="pt-BR" dirty="0"/>
              <a:t>faturar depois de atingir esse resultado, </a:t>
            </a:r>
            <a:r>
              <a:rPr lang="pt-BR" dirty="0" smtClean="0"/>
              <a:t>será </a:t>
            </a:r>
            <a:r>
              <a:rPr lang="pt-BR" dirty="0"/>
              <a:t>lucro.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94" y="847124"/>
            <a:ext cx="8424612" cy="398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53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52920"/>
            <a:ext cx="8530389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7. Verificar qual será o resultado do negócio (lucratividade) 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10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3451" y="1439771"/>
            <a:ext cx="79408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Agora, </a:t>
            </a:r>
            <a:r>
              <a:rPr lang="pt-BR" sz="1600" dirty="0" smtClean="0"/>
              <a:t>você precisa </a:t>
            </a:r>
            <a:r>
              <a:rPr lang="pt-BR" sz="1600" dirty="0"/>
              <a:t>saber qual será </a:t>
            </a:r>
            <a:r>
              <a:rPr lang="pt-BR" sz="1600" dirty="0" smtClean="0"/>
              <a:t>sua </a:t>
            </a:r>
            <a:r>
              <a:rPr lang="pt-BR" sz="1600" dirty="0"/>
              <a:t>previsão de faturamento/venda </a:t>
            </a:r>
            <a:r>
              <a:rPr lang="pt-BR" sz="1600" dirty="0" smtClean="0"/>
              <a:t>mensal.</a:t>
            </a:r>
          </a:p>
          <a:p>
            <a:endParaRPr lang="pt-BR" sz="1600" dirty="0" smtClean="0"/>
          </a:p>
          <a:p>
            <a:endParaRPr lang="pt-BR" sz="1600" dirty="0"/>
          </a:p>
          <a:p>
            <a:pPr algn="ctr"/>
            <a:r>
              <a:rPr lang="pt-BR" b="1" i="1" dirty="0" smtClean="0"/>
              <a:t>É aconselhável </a:t>
            </a:r>
            <a:r>
              <a:rPr lang="pt-BR" b="1" i="1" dirty="0"/>
              <a:t>que se façam duas análises: uma para um faturamento </a:t>
            </a:r>
            <a:r>
              <a:rPr lang="pt-BR" b="1" i="1" dirty="0" smtClean="0"/>
              <a:t>otimista e </a:t>
            </a:r>
            <a:r>
              <a:rPr lang="pt-BR" b="1" i="1" dirty="0"/>
              <a:t>outra para um </a:t>
            </a:r>
            <a:r>
              <a:rPr lang="pt-BR" b="1" i="1" dirty="0" smtClean="0"/>
              <a:t>faturamento </a:t>
            </a:r>
            <a:r>
              <a:rPr lang="pt-BR" b="1" i="1" dirty="0"/>
              <a:t>pessimista.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53448" y="3423977"/>
            <a:ext cx="81333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No exemplo </a:t>
            </a:r>
            <a:r>
              <a:rPr lang="pt-BR" sz="1600" dirty="0" smtClean="0"/>
              <a:t>do salão de beleza, vamos supor que após </a:t>
            </a:r>
            <a:r>
              <a:rPr lang="pt-BR" sz="1600" dirty="0"/>
              <a:t>uma minuciosa análise do mercado, </a:t>
            </a:r>
            <a:r>
              <a:rPr lang="pt-BR" sz="1600" dirty="0" smtClean="0"/>
              <a:t>você identificou </a:t>
            </a:r>
            <a:r>
              <a:rPr lang="pt-BR" sz="1600" dirty="0"/>
              <a:t>que a sua </a:t>
            </a:r>
            <a:r>
              <a:rPr lang="pt-BR" sz="1600" dirty="0" smtClean="0"/>
              <a:t>projeção </a:t>
            </a:r>
            <a:r>
              <a:rPr lang="pt-BR" sz="1600" dirty="0"/>
              <a:t>do volume de vendas (quantidade de serviços que </a:t>
            </a:r>
            <a:r>
              <a:rPr lang="pt-BR" sz="1600" dirty="0" smtClean="0"/>
              <a:t>você </a:t>
            </a:r>
            <a:r>
              <a:rPr lang="pt-BR" sz="1600" dirty="0"/>
              <a:t>pretenderá vender em um mês) </a:t>
            </a:r>
            <a:r>
              <a:rPr lang="pt-BR" sz="1600" dirty="0" smtClean="0"/>
              <a:t>é </a:t>
            </a:r>
            <a:r>
              <a:rPr lang="pt-BR" sz="1600" dirty="0"/>
              <a:t>de aproximadamente 133 </a:t>
            </a:r>
            <a:r>
              <a:rPr lang="pt-BR" sz="1600" dirty="0" smtClean="0"/>
              <a:t>atividades. O </a:t>
            </a:r>
            <a:r>
              <a:rPr lang="pt-BR" sz="1600" dirty="0"/>
              <a:t>preço de venda de cada produto é de R$15,00.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Caso </a:t>
            </a:r>
            <a:r>
              <a:rPr lang="pt-BR" sz="1600" dirty="0" smtClean="0"/>
              <a:t>você </a:t>
            </a:r>
            <a:r>
              <a:rPr lang="pt-BR" sz="1600" dirty="0"/>
              <a:t>consiga esse volume de vendas, </a:t>
            </a:r>
            <a:r>
              <a:rPr lang="pt-BR" sz="1600" dirty="0" smtClean="0"/>
              <a:t>terá </a:t>
            </a:r>
            <a:r>
              <a:rPr lang="pt-BR" sz="1600" dirty="0"/>
              <a:t>um faturamento de </a:t>
            </a:r>
            <a:r>
              <a:rPr lang="pt-BR" sz="1600" dirty="0" smtClean="0"/>
              <a:t>aproximadamente </a:t>
            </a:r>
            <a:endParaRPr lang="pt-BR" sz="1600" dirty="0"/>
          </a:p>
          <a:p>
            <a:r>
              <a:rPr lang="pt-BR" sz="1600" dirty="0"/>
              <a:t>R$ 2.000,00 por mês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r>
              <a:rPr lang="pt-BR" sz="1600" dirty="0"/>
              <a:t>Determinado o valor aproximado do faturamento mensal, pode-se calcular a lucratividade do </a:t>
            </a:r>
            <a:r>
              <a:rPr lang="pt-BR" sz="1600" dirty="0" smtClean="0"/>
              <a:t>negócio </a:t>
            </a:r>
            <a:r>
              <a:rPr lang="pt-BR" sz="1600" dirty="0"/>
              <a:t>diminuindo desse valor os custos já definidos </a:t>
            </a:r>
            <a:r>
              <a:rPr lang="pt-BR" sz="1600" dirty="0" smtClean="0"/>
              <a:t>anteriormente.</a:t>
            </a:r>
          </a:p>
          <a:p>
            <a:endParaRPr lang="pt-BR" sz="1600" dirty="0"/>
          </a:p>
          <a:p>
            <a:r>
              <a:rPr lang="pt-BR" sz="1600" dirty="0" smtClean="0"/>
              <a:t>Clique abaixo e verifique:</a:t>
            </a:r>
            <a:endParaRPr lang="pt-BR" sz="1600" dirty="0"/>
          </a:p>
        </p:txBody>
      </p:sp>
      <p:pic>
        <p:nvPicPr>
          <p:cNvPr id="13" name="Picture 2" descr="Macintosh HD:Users:bruna.ferencz:Desktop:Captura de Tela 2013-08-15 às 10.39.49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722" y="6229803"/>
            <a:ext cx="476799" cy="482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27099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10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57200" y="4895489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Observação: </a:t>
            </a:r>
            <a:r>
              <a:rPr lang="pt-BR" dirty="0"/>
              <a:t>o percentual de 20% referente ao custo do produto, foi encontrado dividindo </a:t>
            </a:r>
            <a:r>
              <a:rPr lang="pt-BR" dirty="0" smtClean="0"/>
              <a:t>aqueles </a:t>
            </a:r>
            <a:r>
              <a:rPr lang="pt-BR" dirty="0"/>
              <a:t>valores apresentados nos itens anteriores, ou seja, o custo do produto pelo preço de </a:t>
            </a:r>
            <a:r>
              <a:rPr lang="pt-BR" dirty="0" smtClean="0"/>
              <a:t>venda </a:t>
            </a:r>
            <a:r>
              <a:rPr lang="pt-BR" dirty="0"/>
              <a:t>unitário, ou seja, 3,00 / 15 X 100 = 20%.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3" y="770271"/>
            <a:ext cx="8120993" cy="38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772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73240"/>
            <a:ext cx="8530389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8. Verificar o prazo de retorno do investimento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11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3451" y="1740561"/>
            <a:ext cx="794084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i="1" dirty="0"/>
              <a:t>Este prazo representa a quantidade de meses que o empreendedor levará para recuperar o </a:t>
            </a:r>
            <a:r>
              <a:rPr lang="pt-BR" b="1" i="1" dirty="0" smtClean="0"/>
              <a:t>seu </a:t>
            </a:r>
            <a:r>
              <a:rPr lang="pt-BR" b="1" i="1" dirty="0"/>
              <a:t>investimento inicial. </a:t>
            </a:r>
            <a:endParaRPr lang="pt-BR" b="1" i="1" dirty="0" smtClean="0"/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Para </a:t>
            </a:r>
            <a:r>
              <a:rPr lang="pt-BR" sz="1600" dirty="0"/>
              <a:t>calcular o prazo de </a:t>
            </a:r>
            <a:r>
              <a:rPr lang="pt-BR" sz="1600" dirty="0" smtClean="0"/>
              <a:t>retorno do </a:t>
            </a:r>
            <a:r>
              <a:rPr lang="pt-BR" sz="1600" dirty="0"/>
              <a:t>investimento, divide-se o </a:t>
            </a:r>
            <a:r>
              <a:rPr lang="pt-BR" sz="1600" dirty="0" smtClean="0"/>
              <a:t>investimento </a:t>
            </a:r>
            <a:r>
              <a:rPr lang="pt-BR" sz="1600" dirty="0"/>
              <a:t>inicial pelo resultado do negócio (lucratividade</a:t>
            </a:r>
            <a:r>
              <a:rPr lang="pt-BR" sz="1600" dirty="0" smtClean="0"/>
              <a:t>).</a:t>
            </a:r>
          </a:p>
          <a:p>
            <a:endParaRPr lang="pt-BR" sz="1600" dirty="0" smtClean="0"/>
          </a:p>
          <a:p>
            <a:endParaRPr lang="pt-BR" sz="1600" b="1" i="1" dirty="0"/>
          </a:p>
          <a:p>
            <a:r>
              <a:rPr lang="pt-BR" sz="1600" dirty="0" smtClean="0"/>
              <a:t>Verifique esse cálculo clicando a seguir:</a:t>
            </a:r>
            <a:endParaRPr lang="pt-BR" dirty="0"/>
          </a:p>
        </p:txBody>
      </p:sp>
      <p:pic>
        <p:nvPicPr>
          <p:cNvPr id="13" name="Picture 2" descr="Macintosh HD:Users:bruna.ferencz:Desktop:Captura de Tela 2013-08-15 às 10.39.49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472" y="4858203"/>
            <a:ext cx="476799" cy="482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8622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11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09862" y="7817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No caso do salão de beleza: 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3" y="1729038"/>
            <a:ext cx="8158697" cy="1639804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516070" y="4110517"/>
            <a:ext cx="8170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Mas, atenção! </a:t>
            </a:r>
            <a:r>
              <a:rPr lang="pt-BR" dirty="0" smtClean="0"/>
              <a:t>Esses valores permanecerão assim se os custos não mudarem durante esse período.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6829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73240"/>
            <a:ext cx="8530389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9. Verificar a rentabilidade do negócio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12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57199" y="1668374"/>
            <a:ext cx="81333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i="1" dirty="0"/>
              <a:t>A rentabilidade é o percentual que representa o quanto rende mensalmente o investimento </a:t>
            </a:r>
            <a:r>
              <a:rPr lang="pt-BR" b="1" i="1" dirty="0" smtClean="0"/>
              <a:t>inicial</a:t>
            </a:r>
            <a:r>
              <a:rPr lang="pt-BR" b="1" i="1" dirty="0"/>
              <a:t>.</a:t>
            </a:r>
            <a:endParaRPr lang="pt-BR" sz="1600" dirty="0"/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Pode-se </a:t>
            </a:r>
            <a:r>
              <a:rPr lang="pt-BR" sz="1600" dirty="0"/>
              <a:t>comparar esse rendimento do investimento com as aplicações financeiras </a:t>
            </a:r>
          </a:p>
          <a:p>
            <a:r>
              <a:rPr lang="pt-BR" sz="1600" dirty="0"/>
              <a:t>existentes no mercado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r>
              <a:rPr lang="pt-BR" sz="1600" dirty="0" smtClean="0"/>
              <a:t>Assim</a:t>
            </a:r>
            <a:r>
              <a:rPr lang="pt-BR" sz="1600" dirty="0"/>
              <a:t>, </a:t>
            </a:r>
            <a:r>
              <a:rPr lang="pt-BR" sz="1600" dirty="0" smtClean="0"/>
              <a:t>pode-se </a:t>
            </a:r>
            <a:r>
              <a:rPr lang="pt-BR" sz="1600" dirty="0"/>
              <a:t>verificar se vale a pena investir mais capital no </a:t>
            </a:r>
            <a:r>
              <a:rPr lang="pt-BR" sz="1600" dirty="0" smtClean="0"/>
              <a:t>negócio </a:t>
            </a:r>
            <a:r>
              <a:rPr lang="pt-BR" sz="1600" dirty="0"/>
              <a:t>ou deixar aplicado em um banco rendendo juros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endParaRPr lang="pt-BR" sz="1600" dirty="0"/>
          </a:p>
          <a:p>
            <a:pPr algn="ctr"/>
            <a:r>
              <a:rPr lang="pt-BR" b="1" i="1" dirty="0"/>
              <a:t>Dica: compare o rendimento do seu negócio com outros tipos de aplicação </a:t>
            </a:r>
            <a:r>
              <a:rPr lang="pt-BR" b="1" i="1" dirty="0" smtClean="0"/>
              <a:t>financeira.</a:t>
            </a:r>
          </a:p>
          <a:p>
            <a:endParaRPr lang="pt-BR" sz="1600" dirty="0"/>
          </a:p>
          <a:p>
            <a:endParaRPr lang="pt-BR" sz="1600" dirty="0" smtClean="0"/>
          </a:p>
          <a:p>
            <a:r>
              <a:rPr lang="pt-BR" sz="1600" dirty="0" smtClean="0"/>
              <a:t>Clique a seguir e verifique a Fórmula de rentabilidade:</a:t>
            </a:r>
            <a:endParaRPr lang="pt-BR" dirty="0"/>
          </a:p>
        </p:txBody>
      </p:sp>
      <p:pic>
        <p:nvPicPr>
          <p:cNvPr id="13" name="Picture 2" descr="Macintosh HD:Users:bruna.ferencz:Desktop:Captura de Tela 2013-08-15 às 10.39.49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600" y="6013233"/>
            <a:ext cx="476799" cy="482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5814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3</a:t>
            </a:r>
            <a:r>
              <a:rPr lang="pt-BR" dirty="0" smtClean="0">
                <a:solidFill>
                  <a:srgbClr val="FFFFFF"/>
                </a:solidFill>
              </a:rPr>
              <a:t>: </a:t>
            </a:r>
            <a:r>
              <a:rPr lang="pt-BR" dirty="0" smtClean="0">
                <a:solidFill>
                  <a:schemeClr val="bg2"/>
                </a:solidFill>
              </a:rPr>
              <a:t>Tela 12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3996" y="5346850"/>
            <a:ext cx="8170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Vale lembrar, também, que esse exemplo é referente a uma empresa prestadora de serviços. </a:t>
            </a:r>
            <a:r>
              <a:rPr lang="pt-BR" dirty="0" smtClean="0"/>
              <a:t>No </a:t>
            </a:r>
            <a:r>
              <a:rPr lang="pt-BR" dirty="0"/>
              <a:t>comércio e na indústria os tipos de gastos (custos e despesas) são diferentes. </a:t>
            </a:r>
            <a:r>
              <a:rPr lang="pt-BR" b="1" dirty="0"/>
              <a:t>Atenção!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03" y="618315"/>
            <a:ext cx="7912517" cy="42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912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Encerramento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FFFFFF"/>
                </a:solidFill>
              </a:rPr>
              <a:t>Parada </a:t>
            </a:r>
            <a:r>
              <a:rPr lang="pt-BR" smtClean="0">
                <a:solidFill>
                  <a:srgbClr val="FFFFFF"/>
                </a:solidFill>
              </a:rPr>
              <a:t>3: </a:t>
            </a:r>
            <a:r>
              <a:rPr lang="pt-BR" dirty="0" smtClean="0">
                <a:solidFill>
                  <a:schemeClr val="bg2"/>
                </a:solidFill>
              </a:rPr>
              <a:t>Tela 8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7200" y="2140977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 smtClean="0"/>
              <a:t>Parabéns! Chegamos </a:t>
            </a:r>
            <a:r>
              <a:rPr lang="pt-BR" sz="1600" dirty="0"/>
              <a:t>ao final da parada </a:t>
            </a:r>
            <a:r>
              <a:rPr lang="pt-BR" sz="1600" b="1" dirty="0" smtClean="0"/>
              <a:t>Análise da viabilidade financeira</a:t>
            </a:r>
            <a:r>
              <a:rPr lang="pt-BR" sz="1600" dirty="0" smtClean="0"/>
              <a:t>.</a:t>
            </a:r>
            <a:endParaRPr lang="pt-BR" sz="1600" dirty="0"/>
          </a:p>
          <a:p>
            <a:r>
              <a:rPr lang="pt-BR" sz="1600" dirty="0"/>
              <a:t> </a:t>
            </a:r>
          </a:p>
          <a:p>
            <a:r>
              <a:rPr lang="pt-BR" sz="1600" dirty="0"/>
              <a:t>De posse </a:t>
            </a:r>
            <a:r>
              <a:rPr lang="pt-BR" sz="1600" dirty="0" smtClean="0"/>
              <a:t>de todas essas </a:t>
            </a:r>
            <a:r>
              <a:rPr lang="pt-BR" sz="1600" dirty="0"/>
              <a:t>informações, você descobriu </a:t>
            </a:r>
            <a:r>
              <a:rPr lang="pt-BR" sz="1600" dirty="0" smtClean="0"/>
              <a:t>alguns </a:t>
            </a:r>
            <a:r>
              <a:rPr lang="pt-BR" sz="1600" dirty="0"/>
              <a:t>indicadores que </a:t>
            </a:r>
            <a:r>
              <a:rPr lang="pt-BR" sz="1600" dirty="0" smtClean="0"/>
              <a:t>lhe ajudarão </a:t>
            </a:r>
            <a:r>
              <a:rPr lang="pt-BR" sz="1600" dirty="0"/>
              <a:t>a tomar decisões para manter seu negócio funcionando, </a:t>
            </a:r>
            <a:r>
              <a:rPr lang="pt-BR" sz="1600" dirty="0" smtClean="0"/>
              <a:t>gerando </a:t>
            </a:r>
            <a:r>
              <a:rPr lang="pt-BR" sz="1600" dirty="0"/>
              <a:t>renda e </a:t>
            </a:r>
            <a:r>
              <a:rPr lang="pt-BR" sz="1600" dirty="0" smtClean="0"/>
              <a:t>lucratividade.</a:t>
            </a:r>
          </a:p>
          <a:p>
            <a:endParaRPr lang="pt-BR" sz="1600" dirty="0"/>
          </a:p>
          <a:p>
            <a:r>
              <a:rPr lang="pt-BR" sz="1600" dirty="0" smtClean="0"/>
              <a:t>Aproveite todas essas dicas para </a:t>
            </a:r>
            <a:r>
              <a:rPr lang="pt-BR" sz="1600" dirty="0"/>
              <a:t>continuar </a:t>
            </a:r>
            <a:r>
              <a:rPr lang="pt-BR" sz="1600" dirty="0" smtClean="0"/>
              <a:t>crescendo</a:t>
            </a:r>
            <a:r>
              <a:rPr lang="pt-BR" sz="1600" dirty="0"/>
              <a:t>!</a:t>
            </a:r>
            <a:r>
              <a:rPr lang="pt-BR" sz="1600" dirty="0" smtClean="0"/>
              <a:t>!</a:t>
            </a:r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556" y="2140977"/>
            <a:ext cx="3748088" cy="280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4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2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7964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Atividades enquadradas como MEI</a:t>
            </a: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457200" y="3697304"/>
            <a:ext cx="8229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Para conseguir formalizar seu negócio, você deve exercer atividades que podem ser </a:t>
            </a:r>
            <a:r>
              <a:rPr lang="pt-BR" sz="1600" dirty="0" smtClean="0"/>
              <a:t>enquadradas </a:t>
            </a:r>
            <a:r>
              <a:rPr lang="pt-BR" sz="1600" dirty="0"/>
              <a:t>dentro da legislação do </a:t>
            </a:r>
            <a:r>
              <a:rPr lang="pt-BR" sz="1600" dirty="0" smtClean="0"/>
              <a:t>MEI.</a:t>
            </a:r>
          </a:p>
          <a:p>
            <a:endParaRPr lang="pt-BR" sz="1600" dirty="0" smtClean="0"/>
          </a:p>
          <a:p>
            <a:endParaRPr lang="pt-BR" sz="1600" dirty="0"/>
          </a:p>
          <a:p>
            <a:r>
              <a:rPr lang="pt-BR" sz="1600" dirty="0" smtClean="0"/>
              <a:t>Confira</a:t>
            </a:r>
            <a:r>
              <a:rPr lang="pt-BR" sz="1600" dirty="0"/>
              <a:t>, a seguir, a lista dessas atividades em ordem </a:t>
            </a:r>
            <a:r>
              <a:rPr lang="pt-BR" sz="1600" dirty="0" smtClean="0"/>
              <a:t>alfabética.</a:t>
            </a:r>
          </a:p>
          <a:p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Se a sua atividade não constar na lista apresentada, consulte o Portal do Empreendedor pelo </a:t>
            </a:r>
            <a:r>
              <a:rPr lang="pt-BR" sz="1600" dirty="0" smtClean="0"/>
              <a:t>endereço </a:t>
            </a:r>
            <a:r>
              <a:rPr lang="pt-BR" sz="1600" dirty="0"/>
              <a:t>eletrônico </a:t>
            </a:r>
            <a:r>
              <a:rPr lang="pt-BR" sz="1600" dirty="0">
                <a:hlinkClick r:id="rId3"/>
              </a:rPr>
              <a:t>http://</a:t>
            </a:r>
            <a:r>
              <a:rPr lang="pt-BR" sz="1600" dirty="0" smtClean="0">
                <a:hlinkClick r:id="rId3"/>
              </a:rPr>
              <a:t>www.portaldoempreendedor.gov.br</a:t>
            </a:r>
            <a:r>
              <a:rPr lang="pt-BR" sz="1600" dirty="0" smtClean="0"/>
              <a:t> onde </a:t>
            </a:r>
            <a:r>
              <a:rPr lang="pt-BR" sz="1600" dirty="0"/>
              <a:t>a referida lista de </a:t>
            </a:r>
            <a:r>
              <a:rPr lang="pt-BR" sz="1600" dirty="0" smtClean="0"/>
              <a:t>atividades </a:t>
            </a:r>
            <a:r>
              <a:rPr lang="pt-BR" sz="1600" dirty="0"/>
              <a:t>estará sempre atualizada</a:t>
            </a:r>
            <a:r>
              <a:rPr lang="pt-BR" sz="1600" dirty="0" smtClean="0"/>
              <a:t>.</a:t>
            </a:r>
          </a:p>
          <a:p>
            <a:endParaRPr lang="pt-BR" sz="16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798" y="1470240"/>
            <a:ext cx="3040403" cy="171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5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533400"/>
            <a:ext cx="6821905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Atividades </a:t>
            </a:r>
            <a:r>
              <a:rPr lang="pt-BR" sz="2400" b="1" dirty="0" smtClean="0"/>
              <a:t>que podem ser enquadradas </a:t>
            </a:r>
            <a:r>
              <a:rPr lang="pt-BR" sz="2400" b="1" dirty="0"/>
              <a:t>como MEI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11910" y="1708018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1 de 21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89206" y="1638571"/>
            <a:ext cx="7565587" cy="477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26" y="2015795"/>
            <a:ext cx="6721933" cy="43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1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533400"/>
            <a:ext cx="6821905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Atividades </a:t>
            </a:r>
            <a:r>
              <a:rPr lang="pt-BR" sz="2400" b="1" dirty="0" smtClean="0"/>
              <a:t>que podem ser enquadradas </a:t>
            </a:r>
            <a:r>
              <a:rPr lang="pt-BR" sz="2400" b="1" dirty="0"/>
              <a:t>como MEI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11910" y="1708018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2 de 21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789206" y="1638571"/>
            <a:ext cx="7565587" cy="477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48" y="2894983"/>
            <a:ext cx="7265703" cy="226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69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2491</TotalTime>
  <Words>4237</Words>
  <Application>Microsoft Macintosh PowerPoint</Application>
  <PresentationFormat>On-screen Show (4:3)</PresentationFormat>
  <Paragraphs>627</Paragraphs>
  <Slides>67</Slides>
  <Notes>65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Clarity</vt:lpstr>
      <vt:lpstr>Trilhas de autoatendimento</vt:lpstr>
      <vt:lpstr>Trilha 1: Análise de viabilidade do negócio</vt:lpstr>
      <vt:lpstr>Você está na Biblioteca.</vt:lpstr>
      <vt:lpstr>Análise de viabilidade do negócio</vt:lpstr>
      <vt:lpstr>Parada 1: Atividades enquadradas como MEI </vt:lpstr>
      <vt:lpstr>Atividades enquadradas como MEI</vt:lpstr>
      <vt:lpstr>Atividades enquadradas como MEI</vt:lpstr>
      <vt:lpstr>Atividades que podem ser enquadradas como MEI</vt:lpstr>
      <vt:lpstr>Atividades que podem ser enquadradas como MEI</vt:lpstr>
      <vt:lpstr>Atividades que podem ser enquadradas como MEI</vt:lpstr>
      <vt:lpstr>Atividades que podem ser enquadradas como MEI</vt:lpstr>
      <vt:lpstr>Atividades que podem ser enquadradas como MEI</vt:lpstr>
      <vt:lpstr>Atividades que podem ser enquadradas como MEI</vt:lpstr>
      <vt:lpstr>Atividades que podem ser enquadradas como MEI</vt:lpstr>
      <vt:lpstr>Atividades que podem ser enquadradas como MEI</vt:lpstr>
      <vt:lpstr>Atividades que podem ser enquadradas como MEI</vt:lpstr>
      <vt:lpstr>Atividades que podem ser enquadradas como MEI</vt:lpstr>
      <vt:lpstr>Atividades que podem ser enquadradas como MEI</vt:lpstr>
      <vt:lpstr>Atividades que podem ser enquadradas como MEI</vt:lpstr>
      <vt:lpstr>Atividades que podem ser enquadradas como MEI</vt:lpstr>
      <vt:lpstr>Atividades que podem ser enquadradas como MEI</vt:lpstr>
      <vt:lpstr>Atividades que podem ser enquadradas como MEI</vt:lpstr>
      <vt:lpstr>Atividades que podem ser enquadradas como MEI</vt:lpstr>
      <vt:lpstr>Atividades que podem ser enquadradas como MEI</vt:lpstr>
      <vt:lpstr>Atividades que podem ser enquadradas como MEI</vt:lpstr>
      <vt:lpstr>Atividades que podem ser enquadradas como MEI</vt:lpstr>
      <vt:lpstr>Atividades que podem ser enquadradas como MEI</vt:lpstr>
      <vt:lpstr>Atividades que podem ser enquadradas como MEI</vt:lpstr>
      <vt:lpstr>PowerPoint Presentation</vt:lpstr>
      <vt:lpstr>PowerPoint Presentation</vt:lpstr>
      <vt:lpstr>Encerramento</vt:lpstr>
      <vt:lpstr>Parada 2: Análise da viabilidade mercadológica </vt:lpstr>
      <vt:lpstr>Análise da viabilidade mercadológica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Encerramento</vt:lpstr>
      <vt:lpstr>Parada 3: Análise da viabilidade financeira </vt:lpstr>
      <vt:lpstr>PowerPoint Presentation</vt:lpstr>
      <vt:lpstr>9 passos para a viabilidade financeira do negócio</vt:lpstr>
      <vt:lpstr>1. Definir o investimento inicial</vt:lpstr>
      <vt:lpstr>PowerPoint Presentation</vt:lpstr>
      <vt:lpstr>2. Determinar os custos fixos</vt:lpstr>
      <vt:lpstr>PowerPoint Presentation</vt:lpstr>
      <vt:lpstr>3. Determinar os custos variáveis</vt:lpstr>
      <vt:lpstr>PowerPoint Presentation</vt:lpstr>
      <vt:lpstr>3. Determinar os custos variáveis</vt:lpstr>
      <vt:lpstr>4. Definir o custo do produto</vt:lpstr>
      <vt:lpstr>5. Determinar a margem de contribuição</vt:lpstr>
      <vt:lpstr>PowerPoint Presentation</vt:lpstr>
      <vt:lpstr>6. Determinar o ponto de equilíbrio</vt:lpstr>
      <vt:lpstr>PowerPoint Presentation</vt:lpstr>
      <vt:lpstr>PowerPoint Presentation</vt:lpstr>
      <vt:lpstr>7. Verificar qual será o resultado do negócio (lucratividade) </vt:lpstr>
      <vt:lpstr>PowerPoint Presentation</vt:lpstr>
      <vt:lpstr>8. Verificar o prazo de retorno do investimento</vt:lpstr>
      <vt:lpstr>PowerPoint Presentation</vt:lpstr>
      <vt:lpstr>9. Verificar a rentabilidade do negócio</vt:lpstr>
      <vt:lpstr>PowerPoint Presentation</vt:lpstr>
      <vt:lpstr>Encerramento</vt:lpstr>
    </vt:vector>
  </TitlesOfParts>
  <Company>IEA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Trilhas de autoatendimento</dc:title>
  <dc:creator>Bruna Ferencz</dc:creator>
  <cp:lastModifiedBy>Willy Werlang</cp:lastModifiedBy>
  <cp:revision>151</cp:revision>
  <dcterms:created xsi:type="dcterms:W3CDTF">2013-08-14T14:36:41Z</dcterms:created>
  <dcterms:modified xsi:type="dcterms:W3CDTF">2013-09-18T10:36:19Z</dcterms:modified>
</cp:coreProperties>
</file>