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27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28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29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30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31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32.xml" ContentType="application/vnd.openxmlformats-officedocument.presentationml.comments+xml"/>
  <Override PartName="/ppt/notesSlides/notesSlide36.xml" ContentType="application/vnd.openxmlformats-officedocument.presentationml.notesSlide+xml"/>
  <Override PartName="/ppt/comments/comment33.xml" ContentType="application/vnd.openxmlformats-officedocument.presentationml.comments+xml"/>
  <Override PartName="/ppt/notesSlides/notesSlide37.xml" ContentType="application/vnd.openxmlformats-officedocument.presentationml.notesSlide+xml"/>
  <Override PartName="/ppt/comments/comment34.xml" ContentType="application/vnd.openxmlformats-officedocument.presentationml.comment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3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0" r:id="rId7"/>
    <p:sldId id="286" r:id="rId8"/>
    <p:sldId id="264" r:id="rId9"/>
    <p:sldId id="263" r:id="rId10"/>
    <p:sldId id="287" r:id="rId11"/>
    <p:sldId id="294" r:id="rId12"/>
    <p:sldId id="302" r:id="rId13"/>
    <p:sldId id="288" r:id="rId14"/>
    <p:sldId id="289" r:id="rId15"/>
    <p:sldId id="290" r:id="rId16"/>
    <p:sldId id="292" r:id="rId17"/>
    <p:sldId id="293" r:id="rId18"/>
    <p:sldId id="295" r:id="rId19"/>
    <p:sldId id="297" r:id="rId20"/>
    <p:sldId id="298" r:id="rId21"/>
    <p:sldId id="296" r:id="rId22"/>
    <p:sldId id="303" r:id="rId23"/>
    <p:sldId id="299" r:id="rId24"/>
    <p:sldId id="300" r:id="rId25"/>
    <p:sldId id="301" r:id="rId26"/>
    <p:sldId id="304" r:id="rId27"/>
    <p:sldId id="305" r:id="rId28"/>
    <p:sldId id="306" r:id="rId29"/>
    <p:sldId id="307" r:id="rId30"/>
    <p:sldId id="272" r:id="rId31"/>
    <p:sldId id="308" r:id="rId32"/>
    <p:sldId id="309" r:id="rId33"/>
    <p:sldId id="310" r:id="rId34"/>
    <p:sldId id="311" r:id="rId35"/>
    <p:sldId id="312" r:id="rId36"/>
    <p:sldId id="315" r:id="rId37"/>
    <p:sldId id="316" r:id="rId38"/>
    <p:sldId id="313" r:id="rId39"/>
    <p:sldId id="314" r:id="rId40"/>
    <p:sldId id="317" r:id="rId41"/>
    <p:sldId id="318" r:id="rId42"/>
    <p:sldId id="31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Ferencz" initials="" lastIdx="18" clrIdx="0"/>
  <p:cmAuthor id="1" name="Cinthia Cunha" initials="CC" lastIdx="77" clrIdx="1"/>
  <p:cmAuthor id="2" name="USER" initials="U" lastIdx="2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87034" autoAdjust="0"/>
  </p:normalViewPr>
  <p:slideViewPr>
    <p:cSldViewPr snapToGrid="0" snapToObjects="1">
      <p:cViewPr varScale="1">
        <p:scale>
          <a:sx n="64" d="100"/>
          <a:sy n="64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4:12:20.271" idx="1">
    <p:pos x="3583" y="1190"/>
    <p:text>[IMAGEM DE REFERÊNCIA]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1:28.923" idx="20">
    <p:pos x="3956" y="3146"/>
    <p:text>[IMAGEM DE REFERÊNCIA]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1:37.564" idx="21">
    <p:pos x="4668" y="1569"/>
    <p:text>[IMAGEM DE REFERÊNCIA]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6:01.581" idx="22">
    <p:pos x="113" y="2341"/>
    <p:text>[EFEITO]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6:01.581" idx="25">
    <p:pos x="84" y="2415"/>
    <p:text>[EFEITO]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6:26:18.614" idx="28">
    <p:pos x="3539" y="1535"/>
    <p:text>[IMAGEM DE REFERÊNCIA]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6:36:10.049" idx="34">
    <p:pos x="172" y="1437"/>
    <p:text>[SAIBA MAIS]</p:text>
  </p:cm>
  <p:cm authorId="1" dt="2013-08-26T16:41:08.937" idx="36">
    <p:pos x="1294" y="3369"/>
    <p:text>[DROPDOWN]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48:25.839" idx="51">
    <p:pos x="4376" y="1196"/>
    <p:text>[DESTAQUE]</p:text>
  </p:cm>
  <p:cm authorId="1" dt="2013-08-28T10:48:28.085" idx="52">
    <p:pos x="27" y="2483"/>
    <p:text>[EFEITO]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48:36.230" idx="53">
    <p:pos x="3844" y="2293"/>
    <p:text>[DESTAQUE]</p:text>
  </p:cm>
  <p:cm authorId="1" dt="2013-08-28T10:48:46.966" idx="54">
    <p:pos x="3168" y="3547"/>
    <p:text>[EXEMPLOS/EXERCÍCIOS]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49:01.818" idx="55">
    <p:pos x="4808" y="3117"/>
    <p:text>[DESTAQUE]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9-09T16:12:45.163" idx="76">
    <p:pos x="4380" y="2793"/>
    <p:text>IMAGEM DE REFERÊNCIA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4:17:44.263" idx="2">
    <p:pos x="3864" y="3112"/>
    <p:text>[IMAGEM DE REFERÊNCIA]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1:28.923" idx="41">
    <p:pos x="3856" y="3020"/>
    <p:text>[IMAGEM DE REFERÊNCIA]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1:37.564" idx="42">
    <p:pos x="3800" y="955"/>
    <p:text>[IMAGEM DE REFERÊNCIA]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0:47.282" idx="56">
    <p:pos x="4612" y="2345"/>
    <p:text>[DESTAQUE]</p:tex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1:21.106" idx="57">
    <p:pos x="1455" y="1199"/>
    <p:text>[INSERIR HIPERLINK]</p:text>
  </p:cm>
  <p:cm authorId="1" dt="2013-08-28T10:51:22.708" idx="58">
    <p:pos x="4371" y="1200"/>
    <p:text>[DESTAQUE]</p:text>
  </p:cm>
  <p:cm authorId="1" dt="2013-08-28T10:51:26.875" idx="59">
    <p:pos x="3146" y="3829"/>
    <p:text>[EXEMPLOS/EXERCÍCIOS]</p:tex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1:50.077" idx="60">
    <p:pos x="3351" y="3645"/>
    <p:text>[DESTAQUE]</p:tex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1:55.429" idx="61">
    <p:pos x="3025" y="2920"/>
    <p:text>[DESTAQUE]</p:tex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2:05.259" idx="62">
    <p:pos x="3936" y="3050"/>
    <p:text>[DESTAQUE]</p:text>
  </p:cm>
  <p:cm authorId="1" dt="2013-08-28T10:52:09.494" idx="63">
    <p:pos x="197" y="3626"/>
    <p:text>[SAIBA MAIS]</p:tex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1:28.923" idx="45">
    <p:pos x="4210" y="3153"/>
    <p:text>[IMAGEM DE REFERÊNCIA]</p:tex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5T11:31:37.564" idx="46">
    <p:pos x="3863" y="1074"/>
    <p:text>[IMAGEM DE REFERÊNCIA]</p:tex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2:44.303" idx="64">
    <p:pos x="95" y="2384"/>
    <p:text>[DROPDOWN]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4:20:39.445" idx="3">
    <p:pos x="3630" y="1021"/>
    <p:text>[IMAGEM DE REFERÊNCIA]</p:tex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3:03.760" idx="65">
    <p:pos x="209" y="1894"/>
    <p:text>[SAIBA MAIS]</p:text>
  </p:cm>
  <p:cm authorId="1" dt="2013-08-28T10:53:18.611" idx="66">
    <p:pos x="4036" y="3660"/>
    <p:text>[DESTAQUE]</p:tex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3:23.213" idx="67">
    <p:pos x="3935" y="1917"/>
    <p:text>[DESTAQUE]</p:text>
  </p:cm>
  <p:cm authorId="1" dt="2013-08-28T10:53:32.084" idx="68">
    <p:pos x="3138" y="2973"/>
    <p:text>[EXEMPLOS/EXERCÍCIOS]</p:text>
  </p:cm>
  <p:cm authorId="1" dt="2013-08-28T10:53:35.421" idx="69">
    <p:pos x="3175" y="3883"/>
    <p:text>[EXEMPLOS/EXERCÍCIOS]</p:tex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3:54.515" idx="70">
    <p:pos x="3341" y="2446"/>
    <p:text>[DESTAQUE]</p:text>
  </p:cm>
  <p:cm authorId="1" dt="2013-08-28T10:53:55.849" idx="71">
    <p:pos x="369" y="3465"/>
    <p:text>[SAIBA MAIS]</p:tex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4:10.309" idx="72">
    <p:pos x="406" y="2813"/>
    <p:text>[SAIBA MAIS]</p:tex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10:54:29.843" idx="73">
    <p:pos x="111" y="2706"/>
    <p:text>[SAIBA MAIS]</p:text>
  </p:cm>
  <p:cm authorId="1" dt="2013-08-28T10:54:32.113" idx="74">
    <p:pos x="3146" y="3909"/>
    <p:text>[EXEMPLOS/EXERCÍCIOS]</p:tex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9-09T16:19:19.729" idx="77">
    <p:pos x="5457" y="1464"/>
    <p:text>IMAGEM DE REFERENCIA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4:36:10.474" idx="6">
    <p:pos x="4490" y="3721"/>
    <p:text>[DESTAQUE]</p:text>
  </p:cm>
  <p:cm authorId="1" dt="2013-08-26T14:44:39.318" idx="7">
    <p:pos x="3969" y="1479"/>
    <p:text>[IMAGEM DE REFERÊNCIA]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4:47:22.764" idx="8">
    <p:pos x="3914" y="1655"/>
    <p:text>[DESTAQUE]</p:text>
  </p:cm>
  <p:cm authorId="1" dt="2013-08-26T14:49:33.560" idx="9">
    <p:pos x="79" y="3110"/>
    <p:text>[EFEITO]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5:01:41.168" idx="10">
    <p:pos x="36" y="1979"/>
    <p:text>[DROPDOWN]</p:text>
  </p:cm>
  <p:cm authorId="1" dt="2013-08-26T15:22:59.720" idx="11">
    <p:pos x="3604" y="3779"/>
    <p:text>[DESTAQUE]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5:48:13.278" idx="17">
    <p:pos x="2231" y="2467"/>
    <p:text>[TOOLTIP]</p:text>
  </p:cm>
  <p:cm authorId="1" dt="2013-08-26T15:54:15.711" idx="18">
    <p:pos x="5081" y="2894"/>
    <p:text>[TOOLTIP]</p:text>
  </p:cm>
  <p:cm authorId="1" dt="2013-08-26T16:03:05.530" idx="19">
    <p:pos x="466" y="3888"/>
    <p:text>[SAIBA MAIS]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6T16:32:05.065" idx="32">
    <p:pos x="632" y="3798"/>
    <p:text>[SAIBA MAIS]</p:text>
  </p:cm>
  <p:cm authorId="1" dt="2013-08-28T10:26:30.046" idx="49">
    <p:pos x="47" y="1677"/>
    <p:text>[EFEITO]</p:text>
  </p:cm>
  <p:cm authorId="1" dt="2013-08-28T10:26:50.224" idx="50">
    <p:pos x="4526" y="2710"/>
    <p:text>[DESTAQUE]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9-09T15:26:20.559" idx="75">
    <p:pos x="4342" y="3142"/>
    <p:text>IMAGEM DE REFERÊNCIA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C2BC-D24F-094B-9962-8C47AB0BA328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567E0-3025-B646-82AC-4E413CF156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doempreendedor.gov.b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enacon.org.br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 empresarial: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Microempreendedor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1: Análise de viabilidade do negócio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2: Formalização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3: Organização e administração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4: Marketing e vendas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5: Acesso ao crédito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do slide 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</a:t>
            </a:r>
            <a:r>
              <a:rPr lang="en-US" sz="1200" dirty="0" smtClean="0"/>
              <a:t>que remeta a acordo</a:t>
            </a:r>
            <a:r>
              <a:rPr lang="en-US" sz="1200" baseline="0" dirty="0" smtClean="0"/>
              <a:t> formal....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</a:t>
            </a:r>
            <a:r>
              <a:rPr lang="pt-BR" sz="1200" baseline="0" dirty="0" smtClean="0"/>
              <a:t> que remeta a custos...</a:t>
            </a:r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 MAIS]</a:t>
            </a:r>
          </a:p>
          <a:p>
            <a:r>
              <a:rPr lang="pt-BR" sz="1200" dirty="0" smtClean="0"/>
              <a:t>O único custo da formalização é o pagamento mensal da guia do </a:t>
            </a:r>
            <a:r>
              <a:rPr lang="pt-BR" sz="1200" b="1" dirty="0" smtClean="0"/>
              <a:t>Documento de Arrecadação Simplificada</a:t>
            </a:r>
            <a:r>
              <a:rPr lang="pt-BR" sz="1200" dirty="0" smtClean="0"/>
              <a:t> (DAS), emitida exclusivamente no </a:t>
            </a:r>
            <a:r>
              <a:rPr lang="pt-BR" sz="1200" dirty="0" smtClean="0">
                <a:solidFill>
                  <a:srgbClr val="FF0000"/>
                </a:solidFill>
              </a:rPr>
              <a:t>Portal do Empreendedor (www.portaldoempreendedor.gov.br)</a:t>
            </a:r>
            <a:r>
              <a:rPr lang="pt-BR" sz="1200" dirty="0" smtClean="0"/>
              <a:t>, por meio de boletos onde já estão inclusos o recolhimento do INSS e as taxas de ISS e ICMS</a:t>
            </a:r>
          </a:p>
          <a:p>
            <a:endParaRPr lang="pt-BR" sz="1200" dirty="0" smtClean="0"/>
          </a:p>
          <a:p>
            <a:r>
              <a:rPr lang="pt-BR" sz="1200" dirty="0" smtClean="0"/>
              <a:t>[DROPDOWN]</a:t>
            </a:r>
          </a:p>
          <a:p>
            <a:endParaRPr lang="pt-BR" sz="1200" dirty="0" smtClean="0"/>
          </a:p>
          <a:p>
            <a:r>
              <a:rPr lang="pt-BR" sz="1200" b="1" dirty="0" smtClean="0"/>
              <a:t>INSS</a:t>
            </a:r>
          </a:p>
          <a:p>
            <a:r>
              <a:rPr lang="pt-BR" sz="1200" dirty="0" smtClean="0"/>
              <a:t>5% do salário mínimo vigente, representando R$ 31,10 em 2013.</a:t>
            </a:r>
          </a:p>
          <a:p>
            <a:endParaRPr lang="pt-BR" sz="1200" dirty="0" smtClean="0"/>
          </a:p>
          <a:p>
            <a:r>
              <a:rPr lang="pt-BR" sz="1200" b="1" dirty="0" smtClean="0"/>
              <a:t>ISS </a:t>
            </a:r>
          </a:p>
          <a:p>
            <a:r>
              <a:rPr lang="pt-BR" sz="1200" dirty="0" smtClean="0"/>
              <a:t>R$ 5,00 se sua atividade for do ramo de serviço.</a:t>
            </a:r>
          </a:p>
          <a:p>
            <a:endParaRPr lang="pt-BR" sz="1200" dirty="0" smtClean="0"/>
          </a:p>
          <a:p>
            <a:r>
              <a:rPr lang="pt-BR" sz="1200" b="1" dirty="0" smtClean="0"/>
              <a:t>ICMS</a:t>
            </a:r>
          </a:p>
          <a:p>
            <a:r>
              <a:rPr lang="pt-BR" sz="1200" dirty="0" smtClean="0"/>
              <a:t>R$ 1,00 se sua atividade for indústria ou comércio.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MODAL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clicar</a:t>
            </a:r>
            <a:r>
              <a:rPr lang="en-US" sz="1200" baseline="0" dirty="0" smtClean="0"/>
              <a:t> no </a:t>
            </a:r>
            <a:r>
              <a:rPr lang="en-US" sz="1200" baseline="0" dirty="0" err="1" smtClean="0"/>
              <a:t>ícone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deverá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abrir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uma</a:t>
            </a:r>
            <a:r>
              <a:rPr lang="en-US" sz="1200" baseline="0" dirty="0" smtClean="0"/>
              <a:t> modal com o </a:t>
            </a:r>
            <a:r>
              <a:rPr lang="en-US" sz="1200" baseline="0" dirty="0" err="1" smtClean="0"/>
              <a:t>texto</a:t>
            </a:r>
            <a:r>
              <a:rPr lang="en-US" sz="1200" baseline="0" dirty="0" smtClean="0"/>
              <a:t> do slide a </a:t>
            </a:r>
            <a:r>
              <a:rPr lang="en-US" sz="1200" baseline="0" dirty="0" err="1" smtClean="0"/>
              <a:t>seguir</a:t>
            </a:r>
            <a:r>
              <a:rPr lang="en-US" sz="1200" baseline="0" dirty="0" smtClean="0"/>
              <a:t>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Ilustração de pessoa</a:t>
            </a:r>
            <a:r>
              <a:rPr lang="pt-BR" sz="1200" baseline="0" dirty="0" smtClean="0"/>
              <a:t> contente fazendo um sinal de “ok”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que remeta a acordo</a:t>
            </a:r>
            <a:r>
              <a:rPr lang="en-US" sz="1200" baseline="0" dirty="0" smtClean="0"/>
              <a:t> formal....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 MAIS]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No ato da formalização no Portal do Empreendedor já podem ser emitidos os documentos do CNPJ, Certificado de Registro de MEI e alvará de funcionamento provisório. Porém, antes de se formalizar, consulte a Prefeitura para se informar sobre o alvará de sua atividade.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clicar</a:t>
            </a:r>
            <a:r>
              <a:rPr lang="en-US" sz="1200" baseline="0" dirty="0" smtClean="0"/>
              <a:t> no </a:t>
            </a:r>
            <a:r>
              <a:rPr lang="en-US" sz="1200" baseline="0" dirty="0" err="1" smtClean="0"/>
              <a:t>ícone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deverá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abrir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uma</a:t>
            </a:r>
            <a:r>
              <a:rPr lang="en-US" sz="1200" baseline="0" dirty="0" smtClean="0"/>
              <a:t> modal com o </a:t>
            </a:r>
            <a:r>
              <a:rPr lang="en-US" sz="1200" baseline="0" dirty="0" err="1" smtClean="0"/>
              <a:t>texto</a:t>
            </a:r>
            <a:r>
              <a:rPr lang="en-US" sz="1200" baseline="0" dirty="0" smtClean="0"/>
              <a:t> do slide a </a:t>
            </a:r>
            <a:r>
              <a:rPr lang="en-US" sz="1200" baseline="0" dirty="0" err="1" smtClean="0"/>
              <a:t>seguir</a:t>
            </a:r>
            <a:r>
              <a:rPr lang="en-US" sz="1200" baseline="0" dirty="0" smtClean="0"/>
              <a:t>.</a:t>
            </a: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 MAIS]</a:t>
            </a:r>
          </a:p>
          <a:p>
            <a:r>
              <a:rPr lang="pt-BR" sz="1200" dirty="0" smtClean="0"/>
              <a:t>Para a atividade de </a:t>
            </a:r>
            <a:r>
              <a:rPr lang="pt-BR" sz="1200" b="1" dirty="0" smtClean="0"/>
              <a:t>produção de alimento</a:t>
            </a:r>
            <a:r>
              <a:rPr lang="pt-BR" sz="1200" dirty="0" smtClean="0"/>
              <a:t>, por exemplo, basicamente são necessários:</a:t>
            </a:r>
          </a:p>
          <a:p>
            <a:endParaRPr lang="pt-B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Consulta de viabilidade para o local de produção de alimento;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Atestado de saúde;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Atestado de curso de manipulação de alimento e adequação do espaço de acordo com as normas do município.</a:t>
            </a:r>
          </a:p>
          <a:p>
            <a:endParaRPr lang="pt-BR" sz="1200" dirty="0" smtClean="0"/>
          </a:p>
          <a:p>
            <a:r>
              <a:rPr lang="pt-BR" sz="1200" dirty="0" smtClean="0"/>
              <a:t>Se esse for o caso do seu negócio, consulte um fiscal da vigilância sanitária antes da formalização.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</a:t>
            </a:r>
            <a:r>
              <a:rPr lang="en-US" sz="1200" baseline="0" dirty="0" err="1" smtClean="0"/>
              <a:t>referência</a:t>
            </a:r>
            <a:r>
              <a:rPr lang="en-US" sz="1200" baseline="0" dirty="0" smtClean="0"/>
              <a:t>.</a:t>
            </a:r>
          </a:p>
          <a:p>
            <a:pPr algn="l"/>
            <a:r>
              <a:rPr lang="en-US" sz="1200" baseline="0" dirty="0" err="1" smtClean="0"/>
              <a:t>Caderno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anotações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caneta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calculadora</a:t>
            </a:r>
            <a:r>
              <a:rPr lang="en-US" sz="1200" baseline="0" dirty="0" smtClean="0"/>
              <a:t>…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err="1" smtClean="0"/>
              <a:t>Utilizar</a:t>
            </a:r>
            <a:r>
              <a:rPr lang="en-US" sz="1200" dirty="0" smtClean="0"/>
              <a:t> </a:t>
            </a:r>
            <a:r>
              <a:rPr lang="en-US" sz="1200" dirty="0" err="1" smtClean="0"/>
              <a:t>elementos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visuais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semelhantes</a:t>
            </a:r>
            <a:r>
              <a:rPr lang="en-US" sz="1200" baseline="0" dirty="0" smtClean="0"/>
              <a:t> à </a:t>
            </a:r>
            <a:r>
              <a:rPr lang="en-US" sz="1200" baseline="0" dirty="0" err="1" smtClean="0"/>
              <a:t>imagem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referência</a:t>
            </a:r>
            <a:r>
              <a:rPr lang="en-US" sz="1200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Caderno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anotações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caneta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calculadora</a:t>
            </a:r>
            <a:r>
              <a:rPr lang="en-US" sz="1200" baseline="0" dirty="0" smtClean="0"/>
              <a:t>…</a:t>
            </a: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Imagem que</a:t>
            </a:r>
            <a:r>
              <a:rPr lang="en-US" sz="1200" baseline="0" dirty="0" smtClean="0"/>
              <a:t> remeta a lei... Elementos visuais como livros, etc..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3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[DROPDOWN]</a:t>
            </a:r>
          </a:p>
          <a:p>
            <a:endParaRPr lang="pt-BR" sz="1200" dirty="0" smtClean="0"/>
          </a:p>
          <a:p>
            <a:r>
              <a:rPr lang="pt-BR" sz="1200" b="1" dirty="0" smtClean="0"/>
              <a:t>NOTAS FISCAIS</a:t>
            </a:r>
          </a:p>
          <a:p>
            <a:r>
              <a:rPr lang="pt-BR" sz="1200" dirty="0" smtClean="0"/>
              <a:t>Guardar todas as notas fiscais de compras de matérias-primas, embalagens, combustível e quaisquer outros materiais usados para o funcionamento do negócio.</a:t>
            </a:r>
          </a:p>
          <a:p>
            <a:endParaRPr lang="pt-BR" sz="1200" dirty="0" smtClean="0"/>
          </a:p>
          <a:p>
            <a:pPr marL="0" indent="0">
              <a:buFont typeface="Arial" pitchFamily="34" charset="0"/>
              <a:buNone/>
            </a:pPr>
            <a:r>
              <a:rPr lang="pt-BR" sz="1200" b="1" cap="all" dirty="0" smtClean="0">
                <a:solidFill>
                  <a:srgbClr val="FF0000"/>
                </a:solidFill>
              </a:rPr>
              <a:t>Segunda via das notas fiscais</a:t>
            </a:r>
          </a:p>
          <a:p>
            <a:r>
              <a:rPr lang="pt-BR" sz="1200" dirty="0" smtClean="0"/>
              <a:t>Guardar as segundas vias das notas fiscais emitidas para clientes pessoas jurídicas.</a:t>
            </a:r>
          </a:p>
          <a:p>
            <a:endParaRPr lang="pt-BR" sz="1200" dirty="0" smtClean="0"/>
          </a:p>
          <a:p>
            <a:pPr marL="0" indent="0">
              <a:buFont typeface="Arial" pitchFamily="34" charset="0"/>
              <a:buNone/>
            </a:pPr>
            <a:r>
              <a:rPr lang="pt-BR" sz="1200" b="1" cap="all" dirty="0" smtClean="0">
                <a:solidFill>
                  <a:srgbClr val="FF0000"/>
                </a:solidFill>
              </a:rPr>
              <a:t>Guia DAS</a:t>
            </a:r>
          </a:p>
          <a:p>
            <a:r>
              <a:rPr lang="pt-BR" sz="1200" dirty="0" smtClean="0"/>
              <a:t>Pagar a contribuição mensal, guia DAS e guardar os comprovantes.</a:t>
            </a:r>
          </a:p>
          <a:p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cap="all" dirty="0" smtClean="0">
                <a:solidFill>
                  <a:srgbClr val="FF0000"/>
                </a:solidFill>
              </a:rPr>
              <a:t>INSS e FGTS</a:t>
            </a:r>
          </a:p>
          <a:p>
            <a:r>
              <a:rPr lang="pt-BR" sz="1200" dirty="0" smtClean="0"/>
              <a:t>Pagar as guias de INSS e FGTS, caso tenha funcionário.</a:t>
            </a:r>
          </a:p>
          <a:p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cap="all" dirty="0" smtClean="0">
                <a:solidFill>
                  <a:srgbClr val="FF0000"/>
                </a:solidFill>
              </a:rPr>
              <a:t>Relatório de receitas brutas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Preencher e guardar o relatório mensal de receitas brutas, para facilitar o preenchimento da Declaração Anual e o controle do seu movimento financeiro.</a:t>
            </a:r>
          </a:p>
          <a:p>
            <a:pPr marL="0" indent="0">
              <a:buFont typeface="Arial" pitchFamily="34" charset="0"/>
              <a:buNone/>
            </a:pPr>
            <a:endParaRPr lang="pt-B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Aconselhamos aos </a:t>
            </a:r>
            <a:r>
              <a:rPr lang="pt-BR" sz="1200" dirty="0" err="1" smtClean="0"/>
              <a:t>MEIs</a:t>
            </a:r>
            <a:r>
              <a:rPr lang="pt-BR" sz="1200" dirty="0" smtClean="0"/>
              <a:t> manterem um controle diário sobre suas operações e elaborarem até o dia 20 de cada mês o relatório de receitas brutas, que deverá ser apresentado à fiscalização sempre que solicitado, juntamente com cópia das notas fiscais de compra e de venda de mercadorias ou prestação de serviços.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 MAIS]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pagamento mensal dos tributos é feito através do carnê (guia DAS), que contém as taxas que são obrigatórias referentes à contribuição do INSS, ICMS e ISS.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realizar a impressão da guia DAS para pagamento mensal você deve: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Entrar</a:t>
            </a:r>
            <a:r>
              <a:rPr lang="pt-BR" sz="1200" baseline="0" dirty="0" smtClean="0"/>
              <a:t> </a:t>
            </a:r>
            <a:r>
              <a:rPr lang="pt-BR" sz="1200" dirty="0" smtClean="0"/>
              <a:t>no Portal do Empreendedor (www.portaldoempreendedor.gov.br) e digitar “Emissão de carnê de pagamento” no campo para buscas no site.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Você será orientado a acessar o Programa Gerador de DAS do MEI (PGMEI).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Informe seu CNPJ e um código de letras que o sistema pedirá e depois imprima a guia do mês, ou todas as guias do ano, se desejar.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vencimento da guia será sempre no dia 20 de cada mês, podendo ser paga até o vencimento em qualquer banco ou casa lotérica. Caso atrase o pagamento, é necessário imprimir novamente a guia que já conterá os valores da multa e dos juros, sem a necessidade de fazer cálculos.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 1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clicar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ícones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deverá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abrir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duas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modais</a:t>
            </a:r>
            <a:r>
              <a:rPr lang="en-US" sz="1200" baseline="0" dirty="0" smtClean="0"/>
              <a:t> com </a:t>
            </a:r>
            <a:r>
              <a:rPr lang="en-US" sz="1200" baseline="0" dirty="0" err="1" smtClean="0"/>
              <a:t>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textos</a:t>
            </a:r>
            <a:r>
              <a:rPr lang="en-US" sz="1200" baseline="0" dirty="0" smtClean="0"/>
              <a:t> dos slides a </a:t>
            </a:r>
            <a:r>
              <a:rPr lang="en-US" sz="1200" baseline="0" dirty="0" err="1" smtClean="0"/>
              <a:t>seguir</a:t>
            </a:r>
            <a:r>
              <a:rPr lang="en-US" sz="1200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Uma modal </a:t>
            </a:r>
            <a:r>
              <a:rPr lang="en-US" sz="1200" baseline="0" dirty="0" err="1" smtClean="0"/>
              <a:t>para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cada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ícone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respectivamente</a:t>
            </a:r>
            <a:r>
              <a:rPr lang="en-US" sz="1200" baseline="0" dirty="0" smtClean="0"/>
              <a:t>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 MAIS]</a:t>
            </a:r>
          </a:p>
          <a:p>
            <a:r>
              <a:rPr lang="pt-BR" sz="1200" dirty="0" smtClean="0"/>
              <a:t>O primeiro alvará é sempre gratuito, mas nas renovações devem ser recolhidas as taxas locais. </a:t>
            </a:r>
          </a:p>
          <a:p>
            <a:r>
              <a:rPr lang="pt-BR" sz="1200" dirty="0" smtClean="0"/>
              <a:t>Para saber mais sobre isto, você deve procurar a </a:t>
            </a:r>
            <a:r>
              <a:rPr lang="pt-BR" sz="1200" b="1" dirty="0" smtClean="0"/>
              <a:t>prefeitura do município</a:t>
            </a:r>
            <a:r>
              <a:rPr lang="pt-BR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</a:t>
            </a:r>
            <a:r>
              <a:rPr lang="pt-BR" sz="1200" baseline="0" dirty="0" smtClean="0"/>
              <a:t> MAIS]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A primeira Declaração Anual de Rendimento será preenchida gratuitamente por um contador. As declarações dos anos seguintes poderão ser feitas pelo próprio empreendedor, ou pelo contador mediante remuneração específica.</a:t>
            </a:r>
          </a:p>
          <a:p>
            <a:pPr marL="0" indent="0">
              <a:buFont typeface="Arial" pitchFamily="34" charset="0"/>
              <a:buNone/>
            </a:pPr>
            <a:endParaRPr lang="pt-B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Para preencher utilize as informações dos relatórios mensais de receitas brutas, os quais contêm as informações necessárias ao preenchimento da declaração.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</a:t>
            </a:r>
            <a:r>
              <a:rPr lang="pt-BR" sz="1200" baseline="0" dirty="0" smtClean="0"/>
              <a:t> MAIS]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Essas obrigações são: P</a:t>
            </a:r>
            <a:r>
              <a:rPr lang="pt-BR" sz="1200" dirty="0" smtClean="0"/>
              <a:t>rograma de saúde ocupacional, que inclui exame médico admissional, </a:t>
            </a:r>
            <a:r>
              <a:rPr lang="pt-BR" sz="1200" dirty="0" err="1" smtClean="0"/>
              <a:t>demissional</a:t>
            </a:r>
            <a:r>
              <a:rPr lang="pt-BR" sz="1200" dirty="0" smtClean="0"/>
              <a:t>, periódico, vale transporte entre outros.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Por isso, procure um contador para obter mais informações.</a:t>
            </a:r>
          </a:p>
          <a:p>
            <a:endParaRPr lang="pt-B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clicar</a:t>
            </a:r>
            <a:r>
              <a:rPr lang="en-US" sz="1200" baseline="0" dirty="0" smtClean="0"/>
              <a:t> no </a:t>
            </a:r>
            <a:r>
              <a:rPr lang="en-US" sz="1200" baseline="0" dirty="0" err="1" smtClean="0"/>
              <a:t>ícone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deverá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abrir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uma</a:t>
            </a:r>
            <a:r>
              <a:rPr lang="en-US" sz="1200" baseline="0" dirty="0" smtClean="0"/>
              <a:t> modal com o </a:t>
            </a:r>
            <a:r>
              <a:rPr lang="en-US" sz="1200" baseline="0" dirty="0" err="1" smtClean="0"/>
              <a:t>texto</a:t>
            </a:r>
            <a:r>
              <a:rPr lang="en-US" sz="1200" baseline="0" dirty="0" smtClean="0"/>
              <a:t> do slide a </a:t>
            </a:r>
            <a:r>
              <a:rPr lang="en-US" sz="1200" baseline="0" dirty="0" err="1" smtClean="0"/>
              <a:t>seguir</a:t>
            </a:r>
            <a:r>
              <a:rPr lang="en-US" sz="1200" baseline="0" dirty="0" smtClean="0"/>
              <a:t>.</a:t>
            </a:r>
            <a:endParaRPr lang="pt-BR" sz="1200" dirty="0" smtClean="0"/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smtClean="0"/>
              <a:t>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smtClean="0"/>
              <a:t> slide 31</a:t>
            </a:r>
            <a:br>
              <a:rPr lang="en-US" sz="1200" smtClean="0"/>
            </a:br>
            <a:r>
              <a:rPr lang="en-US" sz="1200" smtClean="0"/>
              <a:t>Utilizar</a:t>
            </a:r>
            <a:r>
              <a:rPr lang="en-US" sz="1200" dirty="0" smtClean="0"/>
              <a:t> </a:t>
            </a:r>
            <a:r>
              <a:rPr lang="en-US" sz="1200" dirty="0" smtClean="0"/>
              <a:t>elementos</a:t>
            </a:r>
            <a:r>
              <a:rPr lang="en-US" sz="1200" baseline="0" dirty="0" smtClean="0"/>
              <a:t> visuais semelhantes à imagem de referência.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Caderno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anotações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caneta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calculadora</a:t>
            </a:r>
            <a:r>
              <a:rPr lang="en-US" sz="1200" baseline="0" dirty="0" smtClean="0"/>
              <a:t>…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Repetir lustração usada para miniatura no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Imagem que</a:t>
            </a:r>
            <a:r>
              <a:rPr lang="en-US" sz="1200" baseline="0" dirty="0" smtClean="0"/>
              <a:t> remeta a lei... Elementos visuais como livros, etc..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Imagem de vários personagens com diversas</a:t>
            </a:r>
            <a:r>
              <a:rPr lang="en-US" sz="1200" baseline="0" dirty="0" smtClean="0"/>
              <a:t> profissões dentro do Microempreendedorismo individual...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[DROPDOWN]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Condição 1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dirty="0" smtClean="0"/>
              <a:t>O processo de formalização/registro da empresa é gratuito.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Condição 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dirty="0" smtClean="0"/>
              <a:t>Qualquer outra cobrança que não estiver prevista na legislação, deve ser avaliada antes de qualquer pagamento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Condição 3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dirty="0" smtClean="0"/>
              <a:t>O primeiro alvará de funcionamento é gratuito, retirado na prefeitura.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dirty="0" smtClean="0"/>
              <a:t>Antes de se formalizar, consulte o valor do alvará em seu município referente a sua atividade.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dirty="0" smtClean="0"/>
              <a:t>Consulte também o valor a ser desembolsado no segundo alvará, assim, já no primeiro ano você consegue prever os valores necessários para manter o seu alvará de funcionamento no segundo ano de atividade.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[TOOLTIP:</a:t>
            </a:r>
            <a:r>
              <a:rPr lang="pt-BR" sz="1200" baseline="0" dirty="0" smtClean="0"/>
              <a:t> Portal do Empreendedor</a:t>
            </a:r>
            <a:r>
              <a:rPr lang="pt-BR" sz="1200" dirty="0" smtClean="0"/>
              <a:t>]</a:t>
            </a:r>
            <a:endParaRPr lang="pt-BR" sz="1200" dirty="0" smtClean="0">
              <a:hlinkClick r:id="rId3"/>
            </a:endParaRPr>
          </a:p>
          <a:p>
            <a:r>
              <a:rPr lang="pt-BR" sz="1200" dirty="0" smtClean="0">
                <a:hlinkClick r:id="rId3"/>
              </a:rPr>
              <a:t>www.portaldoempreendedor.gov.br</a:t>
            </a:r>
            <a:endParaRPr lang="pt-BR" sz="1200" dirty="0" smtClean="0"/>
          </a:p>
          <a:p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[TOOLTIP:</a:t>
            </a:r>
            <a:r>
              <a:rPr lang="pt-BR" sz="1200" baseline="0" dirty="0" smtClean="0"/>
              <a:t> site da </a:t>
            </a:r>
            <a:r>
              <a:rPr lang="pt-BR" sz="1200" baseline="0" dirty="0" err="1" smtClean="0"/>
              <a:t>Fenacon</a:t>
            </a:r>
            <a:r>
              <a:rPr lang="pt-BR" sz="1200" dirty="0" smtClean="0"/>
              <a:t>]</a:t>
            </a:r>
            <a:endParaRPr lang="pt-BR" sz="1200" dirty="0" smtClean="0">
              <a:hlinkClick r:id="rId3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hlinkClick r:id="rId4"/>
              </a:rPr>
              <a:t>www.fenacon.org.br</a:t>
            </a: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[SAIBA MAIS]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Essas empresas contábeis são optantes do simples nacional e deverão fazer o atendimento gratuito ao MEI, relativo à formalização e à primeira declaração anual.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[SAIBA MAIS]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Em função dessa mudança, você precisará do acompanhamento de um contador.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As alíquotas de impostos mudarão e o limite de faturamento anual mudará.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Consulte o contador para saber quais são esses impostos e esses limites.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doempreendedor.gov.b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4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82"/>
            <a:ext cx="7848600" cy="1927225"/>
          </a:xfrm>
        </p:spPr>
        <p:txBody>
          <a:bodyPr/>
          <a:lstStyle/>
          <a:p>
            <a:r>
              <a:rPr lang="en-US" sz="3600" dirty="0" err="1" smtClean="0"/>
              <a:t>Trilhas</a:t>
            </a:r>
            <a:r>
              <a:rPr lang="en-US" sz="3600" dirty="0" smtClean="0"/>
              <a:t> de </a:t>
            </a:r>
            <a:r>
              <a:rPr lang="en-US" sz="3600" dirty="0" err="1" smtClean="0"/>
              <a:t>autoatendimento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30966"/>
            <a:ext cx="6400800" cy="967860"/>
          </a:xfrm>
        </p:spPr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Microempreendedor individual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70162"/>
              </p:ext>
            </p:extLst>
          </p:nvPr>
        </p:nvGraphicFramePr>
        <p:xfrm>
          <a:off x="685800" y="3572466"/>
          <a:ext cx="820453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13"/>
                <a:gridCol w="4072437"/>
                <a:gridCol w="3078486"/>
              </a:tblGrid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Análise de viabilidade do negócio 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Biblioteca</a:t>
                      </a:r>
                      <a:endParaRPr lang="en-US" b="0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Trilha 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Formalização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Escritório de contabilidade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Organização e administração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Centro empresarial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Marketing e vendas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Shopping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Acesso ao crédito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Banco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1927"/>
            <a:ext cx="8475784" cy="5300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r>
              <a:rPr lang="pt-BR" sz="1700" dirty="0"/>
              <a:t>Veja onde você pode buscar mais informações</a:t>
            </a:r>
            <a:r>
              <a:rPr lang="pt-BR" sz="1700" dirty="0" smtClean="0"/>
              <a:t>:</a:t>
            </a:r>
          </a:p>
          <a:p>
            <a:pPr marL="0" indent="0">
              <a:buNone/>
            </a:pPr>
            <a:endParaRPr lang="pt-BR" sz="1700" dirty="0" smtClean="0"/>
          </a:p>
          <a:p>
            <a:pPr marL="0" indent="0">
              <a:buNone/>
            </a:pPr>
            <a:endParaRPr lang="pt-BR" sz="1700" dirty="0"/>
          </a:p>
          <a:p>
            <a:r>
              <a:rPr lang="pt-BR" sz="1700" dirty="0" smtClean="0"/>
              <a:t>Nos </a:t>
            </a:r>
            <a:r>
              <a:rPr lang="pt-BR" sz="1700" dirty="0"/>
              <a:t>pontos de atendimento do Sebrae/SC</a:t>
            </a:r>
            <a:r>
              <a:rPr lang="pt-BR" sz="1700" dirty="0" smtClean="0"/>
              <a:t>;</a:t>
            </a:r>
          </a:p>
          <a:p>
            <a:pPr marL="0" indent="0">
              <a:buNone/>
            </a:pPr>
            <a:endParaRPr lang="pt-BR" sz="1700" dirty="0" smtClean="0"/>
          </a:p>
          <a:p>
            <a:r>
              <a:rPr lang="pt-BR" sz="1700" dirty="0" smtClean="0"/>
              <a:t>Nos </a:t>
            </a:r>
            <a:r>
              <a:rPr lang="pt-BR" sz="1700" dirty="0"/>
              <a:t>escritórios de contabilidade</a:t>
            </a:r>
            <a:r>
              <a:rPr lang="pt-BR" sz="1700" dirty="0" smtClean="0"/>
              <a:t>;</a:t>
            </a:r>
          </a:p>
          <a:p>
            <a:pPr marL="0" indent="0">
              <a:buNone/>
            </a:pPr>
            <a:endParaRPr lang="pt-BR" sz="1700" dirty="0" smtClean="0"/>
          </a:p>
          <a:p>
            <a:r>
              <a:rPr lang="pt-BR" sz="1700" dirty="0" smtClean="0"/>
              <a:t>No </a:t>
            </a:r>
            <a:r>
              <a:rPr lang="pt-BR" sz="1700" dirty="0">
                <a:solidFill>
                  <a:srgbClr val="FF0000"/>
                </a:solidFill>
              </a:rPr>
              <a:t>Portal do </a:t>
            </a:r>
            <a:r>
              <a:rPr lang="pt-BR" sz="1700" dirty="0" smtClean="0">
                <a:solidFill>
                  <a:srgbClr val="FF0000"/>
                </a:solidFill>
              </a:rPr>
              <a:t>Empreendedor</a:t>
            </a:r>
            <a:r>
              <a:rPr lang="pt-BR" sz="1700" dirty="0" smtClean="0"/>
              <a:t>;</a:t>
            </a:r>
          </a:p>
          <a:p>
            <a:pPr marL="0" indent="0">
              <a:buNone/>
            </a:pPr>
            <a:endParaRPr lang="pt-BR" sz="1700" dirty="0" smtClean="0"/>
          </a:p>
          <a:p>
            <a:r>
              <a:rPr lang="pt-BR" sz="1700" dirty="0" smtClean="0"/>
              <a:t>No </a:t>
            </a:r>
            <a:r>
              <a:rPr lang="pt-BR" sz="1700" dirty="0" smtClean="0">
                <a:solidFill>
                  <a:srgbClr val="FF0000"/>
                </a:solidFill>
              </a:rPr>
              <a:t>site da </a:t>
            </a:r>
            <a:r>
              <a:rPr lang="pt-BR" sz="1700" dirty="0" err="1" smtClean="0">
                <a:solidFill>
                  <a:srgbClr val="FF0000"/>
                </a:solidFill>
              </a:rPr>
              <a:t>Fenacon</a:t>
            </a:r>
            <a:r>
              <a:rPr lang="pt-BR" sz="1700" dirty="0" smtClean="0">
                <a:solidFill>
                  <a:srgbClr val="FF0000"/>
                </a:solidFill>
              </a:rPr>
              <a:t> - </a:t>
            </a:r>
            <a:r>
              <a:rPr lang="pt-BR" sz="1600" dirty="0">
                <a:solidFill>
                  <a:srgbClr val="FF0000"/>
                </a:solidFill>
              </a:rPr>
              <a:t>Federação Nacional das Empresas de Serviços </a:t>
            </a:r>
            <a:r>
              <a:rPr lang="pt-BR" sz="1600" dirty="0" smtClean="0">
                <a:solidFill>
                  <a:srgbClr val="FF0000"/>
                </a:solidFill>
              </a:rPr>
              <a:t>Contábeis.</a:t>
            </a:r>
          </a:p>
          <a:p>
            <a:endParaRPr lang="pt-BR" sz="1700" dirty="0"/>
          </a:p>
          <a:p>
            <a:endParaRPr lang="pt-BR" sz="1700" dirty="0" smtClean="0"/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 smtClean="0">
              <a:solidFill>
                <a:srgbClr val="FF0000"/>
              </a:solidFill>
            </a:endParaRPr>
          </a:p>
          <a:p>
            <a:endParaRPr lang="pt-BR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3" y="5410710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301263" y="5410710"/>
            <a:ext cx="7526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No site da </a:t>
            </a:r>
            <a:r>
              <a:rPr lang="pt-BR" sz="1600" dirty="0" err="1" smtClean="0"/>
              <a:t>Fenacon</a:t>
            </a:r>
            <a:r>
              <a:rPr lang="pt-BR" sz="1600" dirty="0" smtClean="0"/>
              <a:t>, o </a:t>
            </a:r>
            <a:r>
              <a:rPr lang="pt-BR" sz="1600" dirty="0"/>
              <a:t>MEI pode acessar uma lista com </a:t>
            </a:r>
            <a:r>
              <a:rPr lang="pt-BR" sz="1600" dirty="0" smtClean="0"/>
              <a:t>todas </a:t>
            </a:r>
            <a:r>
              <a:rPr lang="pt-BR" sz="1600" dirty="0"/>
              <a:t>as empresas contábeis, com sua localização por estados e por </a:t>
            </a:r>
            <a:r>
              <a:rPr lang="pt-BR" sz="1600" dirty="0" smtClean="0"/>
              <a:t>cidades.</a:t>
            </a:r>
          </a:p>
          <a:p>
            <a:endParaRPr lang="pt-BR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Lei do MEI e a sua formalização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3648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1927"/>
            <a:ext cx="8475784" cy="5300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r>
              <a:rPr lang="pt-BR" sz="1700" dirty="0"/>
              <a:t>Você deixará de ser MEI quando</a:t>
            </a:r>
            <a:r>
              <a:rPr lang="pt-BR" sz="1700" dirty="0" smtClean="0"/>
              <a:t>:</a:t>
            </a:r>
          </a:p>
          <a:p>
            <a:pPr marL="0" indent="0">
              <a:buNone/>
            </a:pPr>
            <a:endParaRPr lang="pt-BR" sz="1700" dirty="0"/>
          </a:p>
          <a:p>
            <a:r>
              <a:rPr lang="pt-BR" sz="1700" dirty="0" smtClean="0"/>
              <a:t>Tiver </a:t>
            </a:r>
            <a:r>
              <a:rPr lang="pt-BR" sz="1700" dirty="0"/>
              <a:t>mais do que um funcionário</a:t>
            </a:r>
            <a:r>
              <a:rPr lang="pt-BR" sz="1700" dirty="0" smtClean="0"/>
              <a:t>;</a:t>
            </a:r>
          </a:p>
          <a:p>
            <a:r>
              <a:rPr lang="pt-BR" sz="1700" dirty="0" smtClean="0"/>
              <a:t>Faturar </a:t>
            </a:r>
            <a:r>
              <a:rPr lang="pt-BR" sz="1700" dirty="0"/>
              <a:t>acima de R$ 60.000,00 ao ano</a:t>
            </a:r>
            <a:r>
              <a:rPr lang="pt-BR" sz="1700" dirty="0" smtClean="0"/>
              <a:t>;</a:t>
            </a:r>
          </a:p>
          <a:p>
            <a:r>
              <a:rPr lang="pt-BR" sz="1700" dirty="0" smtClean="0"/>
              <a:t>Decidir </a:t>
            </a:r>
            <a:r>
              <a:rPr lang="pt-BR" sz="1700" dirty="0"/>
              <a:t>ter </a:t>
            </a:r>
            <a:r>
              <a:rPr lang="pt-BR" sz="1700" dirty="0" smtClean="0"/>
              <a:t>sócios;</a:t>
            </a:r>
          </a:p>
          <a:p>
            <a:pPr marL="0" indent="0">
              <a:buNone/>
            </a:pPr>
            <a:endParaRPr lang="pt-BR" sz="1700" dirty="0" smtClean="0"/>
          </a:p>
          <a:p>
            <a:pPr marL="0" indent="0">
              <a:buNone/>
            </a:pPr>
            <a:endParaRPr lang="pt-BR" sz="1700" dirty="0"/>
          </a:p>
          <a:p>
            <a:pPr marL="0" indent="0" algn="ctr">
              <a:buNone/>
            </a:pPr>
            <a:r>
              <a:rPr lang="pt-BR" sz="1800" b="1" i="1" dirty="0"/>
              <a:t>Em qualquer um desses casos, procure um contador para fazer a migração para a primeira </a:t>
            </a:r>
            <a:r>
              <a:rPr lang="pt-BR" sz="1800" b="1" i="1" dirty="0" smtClean="0"/>
              <a:t>faixa </a:t>
            </a:r>
            <a:r>
              <a:rPr lang="pt-BR" sz="1800" b="1" i="1" dirty="0"/>
              <a:t>do Simples Nacional</a:t>
            </a:r>
            <a:r>
              <a:rPr lang="pt-BR" sz="1800" b="1" i="1" dirty="0" smtClean="0"/>
              <a:t>.</a:t>
            </a:r>
          </a:p>
          <a:p>
            <a:pPr marL="0" indent="0" algn="ctr">
              <a:buNone/>
            </a:pPr>
            <a:endParaRPr lang="pt-BR" sz="1800" b="1" i="1" dirty="0"/>
          </a:p>
          <a:p>
            <a:pPr marL="0" indent="0" algn="ctr">
              <a:buNone/>
            </a:pPr>
            <a:endParaRPr lang="pt-BR" sz="1800" b="1" i="1" dirty="0"/>
          </a:p>
          <a:p>
            <a:pPr marL="0" indent="0">
              <a:buNone/>
            </a:pPr>
            <a:endParaRPr lang="pt-BR" sz="1700" dirty="0"/>
          </a:p>
          <a:p>
            <a:endParaRPr lang="pt-BR" sz="1700" dirty="0" smtClean="0"/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 smtClean="0">
              <a:solidFill>
                <a:srgbClr val="FF0000"/>
              </a:solidFill>
            </a:endParaRPr>
          </a:p>
          <a:p>
            <a:endParaRPr lang="pt-BR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5292476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617784" y="5325258"/>
            <a:ext cx="752621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Atenção!!</a:t>
            </a:r>
          </a:p>
          <a:p>
            <a:endParaRPr lang="pt-BR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Motivos para </a:t>
            </a:r>
            <a:r>
              <a:rPr lang="pt-BR" sz="2400" b="1" dirty="0" err="1" smtClean="0"/>
              <a:t>desenquadramento</a:t>
            </a:r>
            <a:r>
              <a:rPr lang="pt-BR" sz="2400" b="1" dirty="0" smtClean="0"/>
              <a:t> como MEI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9698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3856892" cy="508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Chegamos ao final da parada </a:t>
            </a:r>
            <a:r>
              <a:rPr lang="pt-BR" sz="1600" b="1" dirty="0" smtClean="0"/>
              <a:t>Formalização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Você conheceu </a:t>
            </a:r>
            <a:r>
              <a:rPr lang="pt-BR" sz="1600" dirty="0"/>
              <a:t>quem é </a:t>
            </a:r>
            <a:r>
              <a:rPr lang="pt-BR" sz="1600" dirty="0" smtClean="0"/>
              <a:t>MEI, compreendeu </a:t>
            </a:r>
            <a:r>
              <a:rPr lang="pt-BR" sz="1600" dirty="0"/>
              <a:t>a Lei do MEI e a sua </a:t>
            </a:r>
            <a:r>
              <a:rPr lang="pt-BR" sz="1600" dirty="0" smtClean="0"/>
              <a:t>formalização, e identificou </a:t>
            </a:r>
            <a:r>
              <a:rPr lang="pt-BR" sz="1600" dirty="0"/>
              <a:t>os motivos para </a:t>
            </a:r>
            <a:r>
              <a:rPr lang="pt-BR" sz="1600" dirty="0" err="1"/>
              <a:t>desenquadramento</a:t>
            </a:r>
            <a:r>
              <a:rPr lang="pt-BR" sz="1600" dirty="0"/>
              <a:t> como </a:t>
            </a:r>
            <a:r>
              <a:rPr lang="pt-BR" sz="1600" dirty="0" smtClean="0"/>
              <a:t>MEI.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Agora, </a:t>
            </a:r>
            <a:r>
              <a:rPr lang="pt-BR" sz="1600" dirty="0" smtClean="0"/>
              <a:t>aprofunde-se nessas informações para sua formalização e </a:t>
            </a:r>
            <a:r>
              <a:rPr lang="pt-BR" sz="1600" b="1" dirty="0" smtClean="0"/>
              <a:t>sucesso</a:t>
            </a:r>
            <a:r>
              <a:rPr lang="pt-BR" sz="1600" dirty="0" smtClean="0"/>
              <a:t>!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46" y="2290104"/>
            <a:ext cx="2840861" cy="26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2</a:t>
            </a:r>
            <a:r>
              <a:rPr lang="pt-BR" sz="2700" dirty="0" smtClean="0"/>
              <a:t>:</a:t>
            </a:r>
            <a:br>
              <a:rPr lang="pt-BR" sz="2700" dirty="0" smtClean="0"/>
            </a:br>
            <a:r>
              <a:rPr lang="pt-BR" sz="2800" dirty="0"/>
              <a:t>Benefícios e custos da </a:t>
            </a:r>
            <a:r>
              <a:rPr lang="pt-BR" sz="2800" dirty="0" smtClean="0"/>
              <a:t>formalização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61" y="4024142"/>
            <a:ext cx="3165231" cy="22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0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Benefícios e custos da formalização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7737"/>
            <a:ext cx="7742892" cy="335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Benefícios e custos da formalização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Como o próprio nome já diz, ao </a:t>
            </a:r>
            <a:r>
              <a:rPr lang="pt-BR" sz="1600" dirty="0"/>
              <a:t>percorrê-la, </a:t>
            </a:r>
            <a:r>
              <a:rPr lang="pt-BR" sz="1600" dirty="0" smtClean="0"/>
              <a:t>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saberá quais são os benefícios e </a:t>
            </a:r>
            <a:r>
              <a:rPr lang="pt-BR" sz="1600" dirty="0" smtClean="0"/>
              <a:t>os custos para formalizar sua empresa.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informações trazidas nas próximas telas para você!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74" y="737761"/>
            <a:ext cx="2351226" cy="16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Benefícios da formalização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671013"/>
            <a:ext cx="827156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Neste </a:t>
            </a:r>
            <a:r>
              <a:rPr lang="pt-BR" sz="1600" dirty="0"/>
              <a:t>momento, </a:t>
            </a:r>
            <a:r>
              <a:rPr lang="pt-BR" sz="1600" dirty="0" smtClean="0"/>
              <a:t>vamos conhecer quais </a:t>
            </a:r>
            <a:r>
              <a:rPr lang="pt-BR" sz="1600" dirty="0"/>
              <a:t>são os benefícios que o empreendedor registrado </a:t>
            </a:r>
            <a:r>
              <a:rPr lang="pt-BR" sz="1600" dirty="0" smtClean="0"/>
              <a:t>como </a:t>
            </a:r>
            <a:r>
              <a:rPr lang="pt-BR" sz="1600" dirty="0"/>
              <a:t>MEI terá ao se </a:t>
            </a:r>
            <a:r>
              <a:rPr lang="pt-BR" sz="1600" dirty="0" smtClean="0"/>
              <a:t>formalizar:</a:t>
            </a:r>
          </a:p>
          <a:p>
            <a:endParaRPr lang="pt-BR" sz="160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Formalização </a:t>
            </a:r>
            <a:r>
              <a:rPr lang="pt-BR" sz="1600" dirty="0"/>
              <a:t>simplificada, rápida, gratuita e feita pela internet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Obtenção </a:t>
            </a:r>
            <a:r>
              <a:rPr lang="pt-BR" sz="1600" dirty="0"/>
              <a:t>de número no Cadastro Nacional de Pessoa Jurídica (CNPJ</a:t>
            </a:r>
            <a:r>
              <a:rPr lang="pt-BR" sz="1600" dirty="0" smtClean="0"/>
              <a:t>).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Pode </a:t>
            </a:r>
            <a:r>
              <a:rPr lang="pt-BR" sz="1600" dirty="0"/>
              <a:t>registrar até um empregado, com baixo custo de impostos - 3% de </a:t>
            </a:r>
            <a:r>
              <a:rPr lang="pt-BR" sz="1600" dirty="0" smtClean="0"/>
              <a:t>previdência </a:t>
            </a:r>
            <a:r>
              <a:rPr lang="pt-BR" sz="1600" dirty="0"/>
              <a:t>e 8% FGTS sobre o salário mínimo por mês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Acesso </a:t>
            </a:r>
            <a:r>
              <a:rPr lang="pt-BR" sz="1600" dirty="0"/>
              <a:t>aos produtos e serviços bancários por ser pessoa jurídica, incluindo </a:t>
            </a:r>
            <a:r>
              <a:rPr lang="pt-BR" sz="1600" dirty="0" smtClean="0"/>
              <a:t>crédito com </a:t>
            </a:r>
            <a:r>
              <a:rPr lang="pt-BR" sz="1600" dirty="0"/>
              <a:t>taxas diferenciadas e mais baratas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Apoio </a:t>
            </a:r>
            <a:r>
              <a:rPr lang="pt-BR" sz="1600" dirty="0"/>
              <a:t>técnico do Sebrae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Dispensa da formalidade de escrituração contábil.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Cobertura da Previdência Social para o MEI e para a sua família.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Contribuição previdenciária mensal especialmente reduzida (de 11% para 5%).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9615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Benefícios da formalização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807077"/>
            <a:ext cx="81191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Possibilidade </a:t>
            </a:r>
            <a:r>
              <a:rPr lang="pt-BR" sz="1600" dirty="0"/>
              <a:t>de ampliar mercado por ser pessoa jurídica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Emissão </a:t>
            </a:r>
            <a:r>
              <a:rPr lang="pt-BR" sz="1600" dirty="0"/>
              <a:t>de nota fiscal de venda para outras empresas ou para o </a:t>
            </a:r>
            <a:r>
              <a:rPr lang="pt-BR" sz="1600" dirty="0" smtClean="0"/>
              <a:t>governo.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Possibilidade </a:t>
            </a:r>
            <a:r>
              <a:rPr lang="pt-BR" sz="1600" dirty="0"/>
              <a:t>de comprovação de renda quando necessário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Desempenho </a:t>
            </a:r>
            <a:r>
              <a:rPr lang="pt-BR" sz="1600" dirty="0"/>
              <a:t>da atividade de forma legal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Aposentadoria </a:t>
            </a:r>
            <a:r>
              <a:rPr lang="pt-BR" sz="1600" dirty="0"/>
              <a:t>por idade aos 65 anos se for homem e aos 60 anos se for </a:t>
            </a:r>
            <a:r>
              <a:rPr lang="pt-BR" sz="1600" dirty="0" smtClean="0"/>
              <a:t>mulher, ambos </a:t>
            </a:r>
            <a:r>
              <a:rPr lang="pt-BR" sz="1600" dirty="0"/>
              <a:t>com tempo de contribuição de no mínimo 15 anos para a previdência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Aposentadoria </a:t>
            </a:r>
            <a:r>
              <a:rPr lang="pt-BR" sz="1600" dirty="0"/>
              <a:t>por invalidez a partir de um ano de contribuição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Auxílio-doença </a:t>
            </a:r>
            <a:r>
              <a:rPr lang="pt-BR" sz="1600" dirty="0"/>
              <a:t>a partir de um ano de contribuição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Salário-maternidade </a:t>
            </a:r>
            <a:r>
              <a:rPr lang="pt-BR" sz="1600" dirty="0"/>
              <a:t>a partir de dez meses de contribuição</a:t>
            </a:r>
            <a:r>
              <a:rPr lang="pt-B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família do MEI tem direito a alguns benefícios como pensão por morte e auxílio--reclusão, no caso de acontecimentos imprevistos.</a:t>
            </a:r>
            <a:endParaRPr lang="pt-BR" sz="1600" dirty="0" smtClean="0"/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812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Custos da formalização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4459368"/>
            <a:ext cx="8119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Neste </a:t>
            </a:r>
            <a:r>
              <a:rPr lang="pt-BR" sz="1600" dirty="0" smtClean="0"/>
              <a:t>tópico, você irá conhecer: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O</a:t>
            </a:r>
            <a:r>
              <a:rPr lang="pt-BR" sz="1600" dirty="0" smtClean="0"/>
              <a:t>s </a:t>
            </a:r>
            <a:r>
              <a:rPr lang="pt-BR" sz="1600" dirty="0"/>
              <a:t>custos mensais com </a:t>
            </a:r>
            <a:r>
              <a:rPr lang="pt-BR" sz="1600" dirty="0" smtClean="0"/>
              <a:t>tributos;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Os custos </a:t>
            </a:r>
            <a:r>
              <a:rPr lang="pt-BR" sz="1600" dirty="0"/>
              <a:t>para </a:t>
            </a:r>
            <a:r>
              <a:rPr lang="pt-BR" sz="1600" dirty="0" smtClean="0"/>
              <a:t>manter </a:t>
            </a:r>
            <a:r>
              <a:rPr lang="pt-BR" sz="1600" dirty="0"/>
              <a:t>um funcionário.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7" y="1538990"/>
            <a:ext cx="2010485" cy="26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197" y="1524000"/>
            <a:ext cx="8119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Ao se registrar, o MEI estará enquadrado numa categoria especial do Simples Nacional.</a:t>
            </a:r>
          </a:p>
        </p:txBody>
      </p:sp>
      <p:pic>
        <p:nvPicPr>
          <p:cNvPr id="6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7" y="2183634"/>
            <a:ext cx="574433" cy="5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1660575" y="2226454"/>
            <a:ext cx="7026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Você sabia que esta categoria </a:t>
            </a:r>
            <a:r>
              <a:rPr lang="pt-BR" sz="1600" b="1" dirty="0" smtClean="0"/>
              <a:t>é isenta </a:t>
            </a:r>
            <a:r>
              <a:rPr lang="pt-BR" sz="1600" b="1" dirty="0"/>
              <a:t>dos tributos federais</a:t>
            </a:r>
            <a:r>
              <a:rPr lang="pt-BR" sz="1600" b="1" dirty="0" smtClean="0"/>
              <a:t>? </a:t>
            </a:r>
            <a:r>
              <a:rPr lang="pt-BR" sz="1600" dirty="0"/>
              <a:t>Entre os tributos isentos estão: Imposto de Renda, PIS, </a:t>
            </a:r>
            <a:r>
              <a:rPr lang="pt-BR" sz="1600" dirty="0" err="1"/>
              <a:t>Cofins</a:t>
            </a:r>
            <a:r>
              <a:rPr lang="pt-BR" sz="1600" dirty="0"/>
              <a:t>, CSLL, IPI, salário educação, contribuição sindical e contribuição para o Sistema S (Sesc, Senac, </a:t>
            </a:r>
            <a:r>
              <a:rPr lang="pt-BR" sz="1600" dirty="0" err="1"/>
              <a:t>Senar</a:t>
            </a:r>
            <a:r>
              <a:rPr lang="pt-BR" sz="1600" dirty="0"/>
              <a:t>, Sesi, Senai, Sebrae e </a:t>
            </a:r>
            <a:r>
              <a:rPr lang="pt-BR" sz="1600" dirty="0" err="1"/>
              <a:t>etc</a:t>
            </a:r>
            <a:r>
              <a:rPr lang="pt-BR" sz="1600" dirty="0"/>
              <a:t>).</a:t>
            </a:r>
          </a:p>
          <a:p>
            <a:r>
              <a:rPr lang="pt-BR" sz="1600" b="1" dirty="0" smtClean="0"/>
              <a:t> </a:t>
            </a:r>
            <a:endParaRPr lang="pt-BR" sz="1600" b="1" dirty="0"/>
          </a:p>
        </p:txBody>
      </p:sp>
      <p:sp>
        <p:nvSpPr>
          <p:cNvPr id="9" name="Retângulo 8"/>
          <p:cNvSpPr/>
          <p:nvPr/>
        </p:nvSpPr>
        <p:spPr>
          <a:xfrm>
            <a:off x="457200" y="3957354"/>
            <a:ext cx="8229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valor a ser pago depende se sua atividade pertence ao ramo da indústria, </a:t>
            </a:r>
            <a:r>
              <a:rPr lang="pt-BR" sz="1600" dirty="0" smtClean="0"/>
              <a:t>do comércio </a:t>
            </a:r>
            <a:r>
              <a:rPr lang="pt-BR" sz="1600" dirty="0"/>
              <a:t>ou de </a:t>
            </a:r>
            <a:r>
              <a:rPr lang="pt-BR" sz="1600" dirty="0" smtClean="0"/>
              <a:t>serviço</a:t>
            </a:r>
            <a:r>
              <a:rPr lang="pt-BR" sz="1600" dirty="0"/>
              <a:t>, sendo distribuído da seguinte forma</a:t>
            </a:r>
            <a:r>
              <a:rPr lang="pt-BR" sz="1600" dirty="0" smtClean="0"/>
              <a:t>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INSS;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ISS;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ICMS.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10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84" y="4898906"/>
            <a:ext cx="29561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67" y="5400248"/>
            <a:ext cx="29561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85" y="5900418"/>
            <a:ext cx="295617" cy="33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Custos mensais com tributos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976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Custos mensais com tributos</a:t>
            </a:r>
            <a:endParaRPr lang="pt-BR" sz="2400" dirty="0"/>
          </a:p>
        </p:txBody>
      </p:sp>
      <p:sp>
        <p:nvSpPr>
          <p:cNvPr id="15" name="Retângulo 14"/>
          <p:cNvSpPr/>
          <p:nvPr/>
        </p:nvSpPr>
        <p:spPr>
          <a:xfrm>
            <a:off x="457196" y="1784822"/>
            <a:ext cx="8119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 smtClean="0"/>
              <a:t>Caso </a:t>
            </a:r>
            <a:r>
              <a:rPr lang="pt-BR" b="1" i="1" dirty="0"/>
              <a:t>o seu negócio tenha duas </a:t>
            </a:r>
            <a:r>
              <a:rPr lang="pt-BR" b="1" i="1" dirty="0" smtClean="0"/>
              <a:t>atividades:</a:t>
            </a:r>
          </a:p>
          <a:p>
            <a:pPr algn="ctr"/>
            <a:endParaRPr lang="pt-BR" b="1" i="1" dirty="0" smtClean="0"/>
          </a:p>
          <a:p>
            <a:pPr algn="ctr"/>
            <a:endParaRPr lang="pt-BR" b="1" i="1" dirty="0"/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Sendo </a:t>
            </a:r>
            <a:r>
              <a:rPr lang="pt-BR" sz="1600" dirty="0"/>
              <a:t>uma de serviço e outra de comércio </a:t>
            </a:r>
            <a:r>
              <a:rPr lang="pt-BR" sz="1600" dirty="0" smtClean="0"/>
              <a:t> ou </a:t>
            </a:r>
            <a:r>
              <a:rPr lang="pt-BR" sz="1600" dirty="0"/>
              <a:t>indústria, você irá pagar no máximo </a:t>
            </a:r>
            <a:r>
              <a:rPr lang="pt-BR" sz="1600" b="1" dirty="0"/>
              <a:t>R$ </a:t>
            </a:r>
            <a:r>
              <a:rPr lang="pt-BR" sz="1600" b="1" dirty="0" smtClean="0"/>
              <a:t>37,10</a:t>
            </a:r>
            <a:r>
              <a:rPr lang="pt-BR" sz="1600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pt-BR" sz="1600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Se </a:t>
            </a:r>
            <a:r>
              <a:rPr lang="pt-BR" sz="1600" dirty="0"/>
              <a:t>o seu negócio tiver apenas atividades </a:t>
            </a:r>
            <a:r>
              <a:rPr lang="pt-BR" sz="1600" dirty="0" smtClean="0"/>
              <a:t>de </a:t>
            </a:r>
            <a:r>
              <a:rPr lang="pt-BR" sz="1600" dirty="0"/>
              <a:t>serviço, você irá pagar no máximo R$ </a:t>
            </a:r>
            <a:r>
              <a:rPr lang="pt-BR" sz="1600" b="1" dirty="0" smtClean="0"/>
              <a:t>36,10</a:t>
            </a:r>
            <a:r>
              <a:rPr lang="pt-BR" sz="1600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pt-BR" sz="1600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Se </a:t>
            </a:r>
            <a:r>
              <a:rPr lang="pt-BR" sz="1600" dirty="0"/>
              <a:t>o seu negócio tiver apenas atividades de </a:t>
            </a:r>
            <a:r>
              <a:rPr lang="pt-BR" sz="1600" dirty="0" smtClean="0"/>
              <a:t>comércio </a:t>
            </a:r>
            <a:r>
              <a:rPr lang="pt-BR" sz="1600" dirty="0"/>
              <a:t>ou indústria, você irá pagar no máximo </a:t>
            </a:r>
            <a:r>
              <a:rPr lang="pt-BR" sz="1600" b="1" dirty="0"/>
              <a:t>R$ 32,10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97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Trilha</a:t>
            </a:r>
            <a:r>
              <a:rPr lang="en-US" sz="3200" dirty="0" smtClean="0"/>
              <a:t> 2: </a:t>
            </a:r>
            <a:r>
              <a:rPr lang="pt-BR" sz="3200" dirty="0"/>
              <a:t>Formalização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532149"/>
          </a:xfrm>
        </p:spPr>
        <p:txBody>
          <a:bodyPr>
            <a:normAutofit/>
          </a:bodyPr>
          <a:lstStyle/>
          <a:p>
            <a:r>
              <a:rPr lang="pt-BR" b="1" dirty="0" smtClean="0"/>
              <a:t>Paradas:</a:t>
            </a:r>
          </a:p>
          <a:p>
            <a:r>
              <a:rPr lang="pt-BR" dirty="0"/>
              <a:t>Parada 1: Legislação do MEI </a:t>
            </a:r>
            <a:endParaRPr lang="pt-BR" dirty="0" smtClean="0"/>
          </a:p>
          <a:p>
            <a:r>
              <a:rPr lang="pt-BR" dirty="0" smtClean="0"/>
              <a:t>Parada </a:t>
            </a:r>
            <a:r>
              <a:rPr lang="pt-BR" dirty="0"/>
              <a:t>2: Benefícios e custos da formalização </a:t>
            </a:r>
            <a:endParaRPr lang="pt-BR" dirty="0" smtClean="0"/>
          </a:p>
          <a:p>
            <a:r>
              <a:rPr lang="pt-BR" dirty="0" smtClean="0"/>
              <a:t>Parada </a:t>
            </a:r>
            <a:r>
              <a:rPr lang="pt-BR" dirty="0"/>
              <a:t>3: Passo a passo da </a:t>
            </a:r>
            <a:r>
              <a:rPr lang="pt-BR" dirty="0" smtClean="0"/>
              <a:t>formalização</a:t>
            </a:r>
            <a:endParaRPr lang="pt-BR" dirty="0"/>
          </a:p>
          <a:p>
            <a:r>
              <a:rPr lang="pt-BR" dirty="0"/>
              <a:t>Parada 4: Obrigações do </a:t>
            </a:r>
            <a:r>
              <a:rPr lang="pt-BR" dirty="0" smtClean="0"/>
              <a:t>MEI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8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197" y="1958710"/>
            <a:ext cx="811916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Caso você tenha um funcionário, você terá mais os encargos sociais sobre o salário do </a:t>
            </a:r>
            <a:r>
              <a:rPr lang="pt-BR" sz="1600" dirty="0" smtClean="0"/>
              <a:t>funcionário</a:t>
            </a:r>
            <a:r>
              <a:rPr lang="pt-BR" sz="1600" dirty="0"/>
              <a:t>. 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Por </a:t>
            </a:r>
            <a:r>
              <a:rPr lang="pt-BR" b="1" i="1" dirty="0"/>
              <a:t>determinação da legislação trabalhista, o valor do salário pago ao seu funcionário </a:t>
            </a:r>
            <a:r>
              <a:rPr lang="pt-BR" b="1" i="1" dirty="0" smtClean="0"/>
              <a:t>deverá </a:t>
            </a:r>
            <a:r>
              <a:rPr lang="pt-BR" b="1" i="1" dirty="0"/>
              <a:t>ser, no máximo, um salário mínimo ou o piso da categoria, quando existir.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7200" y="4452024"/>
            <a:ext cx="8229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Sobre este salário, incidirão 3% para o INSS e 8% para o FGTS. </a:t>
            </a:r>
            <a:r>
              <a:rPr lang="pt-BR" sz="1600" dirty="0" smtClean="0"/>
              <a:t>Clique abaixo e veja </a:t>
            </a:r>
            <a:r>
              <a:rPr lang="pt-BR" sz="1600" dirty="0"/>
              <a:t>o exemplo a seguir:</a:t>
            </a:r>
            <a:endParaRPr lang="pt-BR" sz="1600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Custo de um funcionário</a:t>
            </a:r>
            <a:endParaRPr lang="pt-BR" sz="2400" dirty="0"/>
          </a:p>
        </p:txBody>
      </p:sp>
      <p:pic>
        <p:nvPicPr>
          <p:cNvPr id="13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55" y="5512843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32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67062" y="1194278"/>
            <a:ext cx="80197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Salário mínimo: </a:t>
            </a:r>
            <a:r>
              <a:rPr lang="pt-BR" dirty="0"/>
              <a:t>R$ </a:t>
            </a:r>
            <a:r>
              <a:rPr lang="pt-BR" dirty="0" smtClean="0"/>
              <a:t>622,00</a:t>
            </a:r>
          </a:p>
          <a:p>
            <a:endParaRPr lang="pt-BR" dirty="0"/>
          </a:p>
          <a:p>
            <a:r>
              <a:rPr lang="pt-BR" b="1" dirty="0"/>
              <a:t>INSS</a:t>
            </a:r>
            <a:r>
              <a:rPr lang="pt-BR" dirty="0"/>
              <a:t> (previdência patronal) 3</a:t>
            </a:r>
            <a:r>
              <a:rPr lang="pt-BR" dirty="0" smtClean="0"/>
              <a:t>% x </a:t>
            </a:r>
            <a:r>
              <a:rPr lang="pt-BR" dirty="0"/>
              <a:t>622,00 = R$ </a:t>
            </a:r>
            <a:r>
              <a:rPr lang="pt-BR" dirty="0" smtClean="0"/>
              <a:t>18,66</a:t>
            </a:r>
          </a:p>
          <a:p>
            <a:endParaRPr lang="pt-BR" b="1" dirty="0"/>
          </a:p>
          <a:p>
            <a:r>
              <a:rPr lang="pt-BR" b="1" dirty="0"/>
              <a:t>FGTS </a:t>
            </a:r>
            <a:r>
              <a:rPr lang="pt-BR" dirty="0"/>
              <a:t>8% x 622,00 = R$ </a:t>
            </a:r>
            <a:r>
              <a:rPr lang="pt-BR" dirty="0" smtClean="0"/>
              <a:t>49,76</a:t>
            </a:r>
          </a:p>
          <a:p>
            <a:endParaRPr lang="pt-BR" b="1" dirty="0"/>
          </a:p>
          <a:p>
            <a:r>
              <a:rPr lang="pt-BR" b="1" dirty="0"/>
              <a:t>Total mensal = R$ </a:t>
            </a:r>
            <a:r>
              <a:rPr lang="pt-BR" b="1" dirty="0" smtClean="0"/>
              <a:t>690,42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algn="ctr"/>
            <a:r>
              <a:rPr lang="pt-BR" b="1" i="1" dirty="0"/>
              <a:t>Atenção! Além deste custo mensal, você terá que pagar para o seu </a:t>
            </a:r>
            <a:r>
              <a:rPr lang="pt-BR" b="1" i="1" dirty="0" smtClean="0"/>
              <a:t>funcionário, </a:t>
            </a:r>
            <a:r>
              <a:rPr lang="pt-BR" b="1" i="1" dirty="0"/>
              <a:t>o vale </a:t>
            </a:r>
            <a:r>
              <a:rPr lang="pt-BR" b="1" i="1" dirty="0" smtClean="0"/>
              <a:t>transporte</a:t>
            </a:r>
            <a:r>
              <a:rPr lang="pt-BR" b="1" i="1" dirty="0"/>
              <a:t>, o 13º salário, mais 1/3 do salário como abono de férias e liberar o funcionário para gozar </a:t>
            </a:r>
          </a:p>
          <a:p>
            <a:pPr algn="ctr"/>
            <a:r>
              <a:rPr lang="pt-BR" b="1" i="1" dirty="0"/>
              <a:t>30 dias de férias por ano.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1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821723" cy="5193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Chegamos </a:t>
            </a:r>
            <a:r>
              <a:rPr lang="pt-BR" sz="1600" dirty="0"/>
              <a:t>ao final da parada </a:t>
            </a:r>
            <a:r>
              <a:rPr lang="pt-BR" sz="1600" b="1" dirty="0" smtClean="0"/>
              <a:t>Benefícios e custos da formalização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Você identificou quais </a:t>
            </a:r>
            <a:r>
              <a:rPr lang="pt-BR" sz="1600" dirty="0"/>
              <a:t>são os benefícios e os custos para formalizar sua </a:t>
            </a:r>
            <a:r>
              <a:rPr lang="pt-BR" sz="1600" dirty="0" smtClean="0"/>
              <a:t>empresa.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Agora</a:t>
            </a:r>
            <a:r>
              <a:rPr lang="pt-BR" sz="1600" dirty="0"/>
              <a:t>, </a:t>
            </a:r>
            <a:r>
              <a:rPr lang="pt-BR" sz="1600" dirty="0" smtClean="0"/>
              <a:t>foque nos benefícios, fique atento aos custos, e tenha muito </a:t>
            </a:r>
            <a:r>
              <a:rPr lang="pt-BR" sz="1600" b="1" dirty="0" smtClean="0"/>
              <a:t>sucesso</a:t>
            </a:r>
            <a:r>
              <a:rPr lang="pt-BR" sz="1600" dirty="0" smtClean="0"/>
              <a:t>!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8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3:</a:t>
            </a:r>
            <a:br>
              <a:rPr lang="pt-BR" sz="2700" dirty="0" smtClean="0"/>
            </a:br>
            <a:r>
              <a:rPr lang="pt-BR" sz="2800" dirty="0"/>
              <a:t>Passo a passo da formalização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54" y="4073734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2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Benefícios e custos da formalização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7737"/>
            <a:ext cx="7742892" cy="335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Passo a passo da formalização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No decorrer dela, você: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conhecerá </a:t>
            </a:r>
            <a:r>
              <a:rPr lang="pt-BR" sz="1600" dirty="0"/>
              <a:t>o passo a passo para se </a:t>
            </a:r>
            <a:r>
              <a:rPr lang="pt-BR" sz="1600" dirty="0" smtClean="0"/>
              <a:t>formalizar como MEI.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Aproveite todas as </a:t>
            </a:r>
            <a:r>
              <a:rPr lang="pt-BR" sz="1600" dirty="0" smtClean="0"/>
              <a:t>dicas e informações!!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14" y="533400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85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1º passo - Consulta de viabilidade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2078055"/>
            <a:ext cx="82715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primeiro passo recomendável ao empreendedor </a:t>
            </a:r>
            <a:r>
              <a:rPr lang="pt-BR" sz="1600" smtClean="0"/>
              <a:t>é: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Consultar </a:t>
            </a:r>
            <a:r>
              <a:rPr lang="pt-BR" b="1" i="1" dirty="0"/>
              <a:t>a prefeitura do seu município </a:t>
            </a:r>
            <a:r>
              <a:rPr lang="pt-BR" b="1" i="1" dirty="0" smtClean="0"/>
              <a:t>para </a:t>
            </a:r>
            <a:r>
              <a:rPr lang="pt-BR" b="1" i="1" dirty="0"/>
              <a:t>saber se existem ou não restrições para a sua atividade no local </a:t>
            </a:r>
            <a:r>
              <a:rPr lang="pt-BR" b="1" i="1" dirty="0" smtClean="0"/>
              <a:t>escolhido. Isto </a:t>
            </a:r>
            <a:r>
              <a:rPr lang="pt-BR" b="1" i="1" dirty="0"/>
              <a:t>é o que </a:t>
            </a:r>
            <a:r>
              <a:rPr lang="pt-BR" b="1" i="1" dirty="0" smtClean="0"/>
              <a:t>chamamos </a:t>
            </a:r>
            <a:r>
              <a:rPr lang="pt-BR" b="1" i="1" dirty="0"/>
              <a:t>de consulta de </a:t>
            </a:r>
            <a:r>
              <a:rPr lang="pt-BR" b="1" i="1" dirty="0" smtClean="0"/>
              <a:t>viabilidade ou </a:t>
            </a:r>
            <a:r>
              <a:rPr lang="pt-BR" b="1" i="1" dirty="0"/>
              <a:t>pesquisa prévia</a:t>
            </a:r>
            <a:r>
              <a:rPr lang="pt-BR" b="1" i="1" dirty="0" smtClean="0"/>
              <a:t>.</a:t>
            </a:r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Existe tratamento diferenciado para as atividades que são estabelecidas, não estabelecidas e </a:t>
            </a:r>
            <a:r>
              <a:rPr lang="pt-BR" sz="1600" dirty="0" smtClean="0"/>
              <a:t>também </a:t>
            </a:r>
            <a:r>
              <a:rPr lang="pt-BR" sz="1600" dirty="0"/>
              <a:t>quanto aos graus de risco que podem oferecer.</a:t>
            </a: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4027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2º passo - Registro Federal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544366"/>
            <a:ext cx="827156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A formalização é feita através do Portal do Empreendedor: </a:t>
            </a:r>
            <a:r>
              <a:rPr lang="pt-BR" b="1" i="1" dirty="0" smtClean="0">
                <a:hlinkClick r:id="rId3"/>
              </a:rPr>
              <a:t>www.portaldoempreendedor.gov.br</a:t>
            </a:r>
            <a:endParaRPr lang="pt-BR" b="1" i="1" dirty="0" smtClean="0"/>
          </a:p>
          <a:p>
            <a:pPr algn="ctr"/>
            <a:endParaRPr lang="pt-BR" b="1" i="1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Em </a:t>
            </a:r>
            <a:r>
              <a:rPr lang="pt-BR" sz="1600" dirty="0"/>
              <a:t>caso de dificuldade de acesso à internet, você pode procurar </a:t>
            </a:r>
            <a:r>
              <a:rPr lang="pt-BR" sz="1600" b="1" dirty="0"/>
              <a:t>escritórios de contabilidade</a:t>
            </a:r>
            <a:r>
              <a:rPr lang="pt-BR" sz="1600" dirty="0"/>
              <a:t> </a:t>
            </a:r>
            <a:r>
              <a:rPr lang="pt-BR" sz="1600" dirty="0" smtClean="0"/>
              <a:t>optantes </a:t>
            </a:r>
            <a:r>
              <a:rPr lang="pt-BR" sz="1600" dirty="0"/>
              <a:t>pelo Simples Nacional, que deverão promover o atendimento gratuito relativo à </a:t>
            </a:r>
            <a:r>
              <a:rPr lang="pt-BR" sz="1600" dirty="0" smtClean="0"/>
              <a:t>formalização </a:t>
            </a:r>
            <a:r>
              <a:rPr lang="pt-BR" sz="1600" dirty="0"/>
              <a:t>no Portal do </a:t>
            </a:r>
            <a:r>
              <a:rPr lang="pt-BR" sz="1600" dirty="0" smtClean="0"/>
              <a:t>Empreendedor.</a:t>
            </a:r>
          </a:p>
          <a:p>
            <a:endParaRPr lang="pt-BR" sz="1600" dirty="0"/>
          </a:p>
          <a:p>
            <a:r>
              <a:rPr lang="pt-BR" sz="1600" dirty="0" smtClean="0"/>
              <a:t>Os </a:t>
            </a:r>
            <a:r>
              <a:rPr lang="pt-BR" sz="1600" dirty="0"/>
              <a:t>pontos de atendimentos do Sebrae/SC também </a:t>
            </a:r>
            <a:r>
              <a:rPr lang="pt-BR" sz="1600" dirty="0" smtClean="0"/>
              <a:t>poderão </a:t>
            </a:r>
            <a:r>
              <a:rPr lang="pt-BR" sz="1600" dirty="0"/>
              <a:t>agendar atendimento com contadores, além de prestar orientações técnicas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Clique a seguir e verifique o que é importante ter em mãos para </a:t>
            </a:r>
            <a:r>
              <a:rPr lang="pt-BR" sz="1600" dirty="0"/>
              <a:t>agilizar o seu </a:t>
            </a:r>
            <a:r>
              <a:rPr lang="pt-BR" sz="1600" dirty="0" smtClean="0"/>
              <a:t>atendimento:</a:t>
            </a:r>
            <a:endParaRPr lang="pt-BR" sz="1600" dirty="0"/>
          </a:p>
        </p:txBody>
      </p:sp>
      <p:pic>
        <p:nvPicPr>
          <p:cNvPr id="6" name="Picture 7" descr="Macintosh HD:Users:bruna.ferencz:Desktop:Captura de Tela 2013-08-15 às 10.42.23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5" y="2610157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386590" y="2610157"/>
            <a:ext cx="73002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Você mesmo pode formalizar o seu negócio, basta seguir os passos do </a:t>
            </a:r>
            <a:r>
              <a:rPr lang="pt-BR" sz="1600" i="1" dirty="0"/>
              <a:t>site</a:t>
            </a:r>
            <a:r>
              <a:rPr lang="pt-BR" sz="1600" dirty="0"/>
              <a:t>. Mas o ideal é </a:t>
            </a:r>
            <a:r>
              <a:rPr lang="pt-BR" sz="1600" dirty="0" smtClean="0"/>
              <a:t>pedir </a:t>
            </a:r>
            <a:r>
              <a:rPr lang="pt-BR" sz="1600" dirty="0"/>
              <a:t>orientação a um contador. </a:t>
            </a:r>
          </a:p>
        </p:txBody>
      </p:sp>
      <p:pic>
        <p:nvPicPr>
          <p:cNvPr id="7" name="Picture 2" descr="Macintosh HD:Users:bruna.ferencz:Desktop:Captura de Tela 2013-08-15 às 10.39.49.png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5914793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38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4600" y="147973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arteira </a:t>
            </a:r>
            <a:r>
              <a:rPr lang="pt-BR" dirty="0"/>
              <a:t>de identidade e CPF</a:t>
            </a:r>
            <a:r>
              <a:rPr lang="pt-BR" dirty="0" smtClean="0"/>
              <a:t>;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Documento </a:t>
            </a:r>
            <a:r>
              <a:rPr lang="pt-BR" dirty="0"/>
              <a:t>de cadastramento do imóvel onde será a sede da </a:t>
            </a:r>
            <a:r>
              <a:rPr lang="pt-BR" dirty="0" smtClean="0"/>
              <a:t>empresa (carnê </a:t>
            </a:r>
            <a:r>
              <a:rPr lang="pt-BR" dirty="0"/>
              <a:t>de IPTU, por exemplo</a:t>
            </a:r>
            <a:r>
              <a:rPr lang="pt-BR" dirty="0" smtClean="0"/>
              <a:t>);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Nome </a:t>
            </a:r>
            <a:r>
              <a:rPr lang="pt-BR" dirty="0"/>
              <a:t>da atividade que será exercida</a:t>
            </a:r>
            <a:r>
              <a:rPr lang="pt-BR" dirty="0" smtClean="0"/>
              <a:t>;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Consulta </a:t>
            </a:r>
            <a:r>
              <a:rPr lang="pt-BR" dirty="0"/>
              <a:t>de viabilidade ou consulta prévia emitida pela prefeitura.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4600" y="4788959"/>
            <a:ext cx="80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Concluída a inscrição, o empreendedor deverá solicitar o carnê para pagamento do imposto </a:t>
            </a:r>
            <a:r>
              <a:rPr lang="pt-BR" b="1" i="1" dirty="0" smtClean="0"/>
              <a:t>mensal </a:t>
            </a:r>
            <a:r>
              <a:rPr lang="pt-BR" b="1" i="1" dirty="0"/>
              <a:t>(guia DAS), que poderá ser emitido no próprio Portal do Empreendedor.</a:t>
            </a:r>
          </a:p>
        </p:txBody>
      </p:sp>
    </p:spTree>
    <p:extLst>
      <p:ext uri="{BB962C8B-B14F-4D97-AF65-F5344CB8AC3E}">
        <p14:creationId xmlns:p14="http://schemas.microsoft.com/office/powerpoint/2010/main" val="1369148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3º passo - Regularização municipal 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2244285"/>
            <a:ext cx="827156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Com o certificado de MEI e o CNPJ em mãos, mais os documentos do imóvel, você terá um </a:t>
            </a:r>
            <a:r>
              <a:rPr lang="pt-BR" sz="1600" dirty="0" smtClean="0"/>
              <a:t>prazo </a:t>
            </a:r>
            <a:r>
              <a:rPr lang="pt-BR" sz="1600" dirty="0"/>
              <a:t>máximo de 180 dias para ir até a prefeitura e requerer o </a:t>
            </a:r>
            <a:r>
              <a:rPr lang="pt-BR" sz="1600" b="1" dirty="0"/>
              <a:t>alvará definitivo</a:t>
            </a:r>
            <a:r>
              <a:rPr lang="pt-BR" sz="1600" dirty="0"/>
              <a:t>. </a:t>
            </a: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/>
              <a:t>Lembre-se de que não basta a formalização no Portal do Empreendedor. Mantenha-se </a:t>
            </a:r>
            <a:r>
              <a:rPr lang="pt-BR" b="1" i="1" dirty="0" smtClean="0"/>
              <a:t>regularizado </a:t>
            </a:r>
            <a:r>
              <a:rPr lang="pt-BR" b="1" i="1" dirty="0"/>
              <a:t>no âmbito do município, respeitando as regras estabelecidas nos códigos de postura </a:t>
            </a:r>
            <a:r>
              <a:rPr lang="pt-BR" b="1" i="1" dirty="0" smtClean="0"/>
              <a:t>locais </a:t>
            </a:r>
            <a:r>
              <a:rPr lang="pt-BR" b="1" i="1" dirty="0"/>
              <a:t>e as exigências de proteção à saúde humana (sanitária) e de sustentabilidade (ambiental</a:t>
            </a:r>
            <a:r>
              <a:rPr lang="pt-BR" b="1" i="1" dirty="0" smtClean="0"/>
              <a:t>).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99029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7112833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Orientações gerais após formalização como MEI 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7200" y="1659675"/>
            <a:ext cx="82715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Após concluir sua inscrição como MEI, você deve emitir/imprimir os seguintes documentos</a:t>
            </a:r>
            <a:r>
              <a:rPr lang="pt-BR" sz="1600" dirty="0" smtClean="0"/>
              <a:t>:</a:t>
            </a:r>
          </a:p>
          <a:p>
            <a:endParaRPr lang="pt-BR" sz="1600" dirty="0"/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Certificado de Condição de MEI (www.portaldoempreendedor.gov.br);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Cadastro Nacional de Pessoa Jurídica (www.receita.fazenda.gov.br);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/>
              <a:t>Inscrição Estadual, para empresas do comércio e da indústria (www.sef.sc.gov.br);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 smtClean="0"/>
              <a:t>Documento </a:t>
            </a:r>
            <a:r>
              <a:rPr lang="pt-BR" sz="1600" dirty="0"/>
              <a:t>de registro ou inscrição em outras instituições, como vigilância </a:t>
            </a:r>
            <a:r>
              <a:rPr lang="pt-BR" sz="1600" dirty="0" smtClean="0"/>
              <a:t>sanitária</a:t>
            </a:r>
            <a:r>
              <a:rPr lang="pt-BR" sz="1600" dirty="0"/>
              <a:t>, </a:t>
            </a:r>
            <a:r>
              <a:rPr lang="pt-BR" sz="1600" dirty="0" err="1"/>
              <a:t>etc</a:t>
            </a:r>
            <a:r>
              <a:rPr lang="pt-BR" sz="1600" dirty="0"/>
              <a:t>, dependendo da atividade escolhida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pPr algn="ctr"/>
            <a:r>
              <a:rPr lang="pt-BR" b="1" i="1" dirty="0"/>
              <a:t>Portanto, consulte o contador </a:t>
            </a:r>
            <a:r>
              <a:rPr lang="pt-BR" b="1" i="1" dirty="0" smtClean="0"/>
              <a:t>para </a:t>
            </a:r>
            <a:r>
              <a:rPr lang="pt-BR" b="1" i="1" dirty="0"/>
              <a:t>saber quais são as exigências legais para </a:t>
            </a:r>
            <a:r>
              <a:rPr lang="pt-BR" b="1" i="1" dirty="0" smtClean="0"/>
              <a:t>seu </a:t>
            </a:r>
            <a:r>
              <a:rPr lang="pt-BR" b="1" i="1" dirty="0"/>
              <a:t>tipo de negócio. </a:t>
            </a:r>
            <a:endParaRPr lang="pt-BR" sz="2000" b="1" i="1" dirty="0"/>
          </a:p>
        </p:txBody>
      </p:sp>
      <p:pic>
        <p:nvPicPr>
          <p:cNvPr id="6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1" y="5559469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716373" y="5626778"/>
            <a:ext cx="70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Os documentos da vigilância sanitária vão depender da atividade e do município.</a:t>
            </a:r>
          </a:p>
        </p:txBody>
      </p:sp>
    </p:spTree>
    <p:extLst>
      <p:ext uri="{BB962C8B-B14F-4D97-AF65-F5344CB8AC3E}">
        <p14:creationId xmlns:p14="http://schemas.microsoft.com/office/powerpoint/2010/main" val="19550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Você está no </a:t>
            </a:r>
            <a:r>
              <a:rPr lang="pt-BR" sz="2000" b="1" dirty="0" smtClean="0">
                <a:solidFill>
                  <a:schemeClr val="tx1"/>
                </a:solidFill>
              </a:rPr>
              <a:t>Escritório de contabilidade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"/>
            <a:ext cx="8229600" cy="351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Apresentação da </a:t>
            </a:r>
            <a:r>
              <a:rPr lang="pt-BR" dirty="0" smtClean="0">
                <a:solidFill>
                  <a:schemeClr val="bg1"/>
                </a:solidFill>
              </a:rPr>
              <a:t>trilha: </a:t>
            </a:r>
            <a:r>
              <a:rPr lang="pt-BR" dirty="0" err="1" smtClean="0">
                <a:solidFill>
                  <a:srgbClr val="EEECE1"/>
                </a:solidFill>
              </a:rPr>
              <a:t>Preview</a:t>
            </a:r>
            <a:r>
              <a:rPr lang="pt-BR" dirty="0" smtClean="0">
                <a:solidFill>
                  <a:srgbClr val="EEECE1"/>
                </a:solidFill>
              </a:rPr>
              <a:t> no mapa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4567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i="1" dirty="0" smtClean="0"/>
              <a:t>Organize seu tempo e contabilize muitas informações importantes pra você!</a:t>
            </a: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Aqui você encontra a trilha </a:t>
            </a:r>
            <a:r>
              <a:rPr lang="pt-BR" sz="1600" b="1" dirty="0" smtClean="0"/>
              <a:t>Formalização</a:t>
            </a:r>
            <a:r>
              <a:rPr lang="pt-BR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Nela, você verá informações sobre a legislação do MEI,</a:t>
            </a:r>
            <a:r>
              <a:rPr lang="pt-BR" sz="1600" dirty="0"/>
              <a:t> </a:t>
            </a:r>
            <a:r>
              <a:rPr lang="pt-BR" sz="1600" dirty="0" smtClean="0"/>
              <a:t>os benefícios e os custos da formalização, e receberá as instruções </a:t>
            </a:r>
            <a:r>
              <a:rPr lang="pt-BR" sz="1600" dirty="0"/>
              <a:t>necessárias para se </a:t>
            </a:r>
            <a:r>
              <a:rPr lang="pt-BR" sz="1600" dirty="0" smtClean="0"/>
              <a:t>formalizar.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Percorrendo todas as paradas dessa trilha, você:</a:t>
            </a:r>
          </a:p>
          <a:p>
            <a:pPr marL="0" indent="0">
              <a:buNone/>
            </a:pPr>
            <a:r>
              <a:rPr lang="pt-BR" sz="1600" dirty="0" smtClean="0"/>
              <a:t> </a:t>
            </a:r>
          </a:p>
          <a:p>
            <a:r>
              <a:rPr lang="pt-BR" sz="1600" dirty="0" smtClean="0"/>
              <a:t>descobrirá </a:t>
            </a:r>
            <a:r>
              <a:rPr lang="pt-BR" sz="1600" dirty="0"/>
              <a:t>quem é MEI;</a:t>
            </a:r>
          </a:p>
          <a:p>
            <a:r>
              <a:rPr lang="pt-BR" sz="1600" dirty="0" smtClean="0"/>
              <a:t>conhecerá a </a:t>
            </a:r>
            <a:r>
              <a:rPr lang="pt-BR" sz="1600" dirty="0"/>
              <a:t>Lei do MEI e a sua formalização;</a:t>
            </a:r>
          </a:p>
          <a:p>
            <a:r>
              <a:rPr lang="pt-BR" sz="1600" dirty="0" smtClean="0"/>
              <a:t>identificará os </a:t>
            </a:r>
            <a:r>
              <a:rPr lang="pt-BR" sz="1600" dirty="0"/>
              <a:t>motivos para </a:t>
            </a:r>
            <a:r>
              <a:rPr lang="pt-BR" sz="1600" dirty="0" err="1"/>
              <a:t>desenquadramento</a:t>
            </a:r>
            <a:r>
              <a:rPr lang="pt-BR" sz="1600" dirty="0"/>
              <a:t> como </a:t>
            </a:r>
            <a:r>
              <a:rPr lang="pt-BR" sz="1600" dirty="0" smtClean="0"/>
              <a:t>MEI;</a:t>
            </a:r>
          </a:p>
          <a:p>
            <a:r>
              <a:rPr lang="pt-BR" sz="1600" dirty="0"/>
              <a:t>saberá quais são os benefícios e os custos para formalizar sua </a:t>
            </a:r>
            <a:r>
              <a:rPr lang="pt-BR" sz="1600" dirty="0" smtClean="0"/>
              <a:t>empresa;</a:t>
            </a:r>
          </a:p>
          <a:p>
            <a:r>
              <a:rPr lang="pt-BR" sz="1600" dirty="0"/>
              <a:t>conhecerá o passo a passo para se formalizar como </a:t>
            </a:r>
            <a:r>
              <a:rPr lang="pt-BR" sz="1600" dirty="0" smtClean="0"/>
              <a:t>MEI;</a:t>
            </a:r>
          </a:p>
          <a:p>
            <a:r>
              <a:rPr lang="pt-BR" sz="1600" dirty="0"/>
              <a:t>compreenderá suas obrigações mensais e anuais como MEI.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77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Chegamos ao final da parada </a:t>
            </a:r>
            <a:r>
              <a:rPr lang="pt-BR" sz="1600" b="1" dirty="0"/>
              <a:t>Passo a passo da formalização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r>
              <a:rPr lang="pt-BR" sz="1600" dirty="0" smtClean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Agora que você conheceu e compreendeu os passos a serem dados para formalizar seu negócio, siga as orientações passadas e obtenha sucesso nessa importante etapa!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782772"/>
            <a:ext cx="8229600" cy="2694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Ilustração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pessoa</a:t>
            </a:r>
            <a:r>
              <a:rPr lang="en-US" sz="1400" dirty="0" smtClean="0"/>
              <a:t> </a:t>
            </a:r>
            <a:r>
              <a:rPr lang="en-US" sz="1400" dirty="0" err="1" smtClean="0"/>
              <a:t>contente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err="1" smtClean="0"/>
              <a:t>entrando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prédio</a:t>
            </a:r>
            <a:r>
              <a:rPr lang="en-US" sz="1400" dirty="0" smtClean="0"/>
              <a:t> da </a:t>
            </a:r>
            <a:r>
              <a:rPr lang="en-US" sz="1400" dirty="0" err="1" smtClean="0"/>
              <a:t>prefeitura</a:t>
            </a:r>
            <a:r>
              <a:rPr lang="en-US" sz="1400" dirty="0" smtClean="0"/>
              <a:t>,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escritório</a:t>
            </a:r>
            <a:r>
              <a:rPr lang="en-US" sz="1400" dirty="0" smtClean="0"/>
              <a:t> de </a:t>
            </a:r>
            <a:r>
              <a:rPr lang="en-US" sz="1400" dirty="0" err="1" smtClean="0"/>
              <a:t>contabilidade</a:t>
            </a:r>
            <a:r>
              <a:rPr lang="en-US" sz="1400" dirty="0" smtClean="0"/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0629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4:</a:t>
            </a:r>
            <a:br>
              <a:rPr lang="pt-BR" sz="2700" dirty="0" smtClean="0"/>
            </a:br>
            <a:r>
              <a:rPr lang="pt-BR" sz="2800" dirty="0"/>
              <a:t>Obrigações do MEI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87" y="3894992"/>
            <a:ext cx="19443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Obrigações do MEI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9577"/>
            <a:ext cx="7970520" cy="3653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Obrigações do MEI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Após formalizar sua </a:t>
            </a:r>
            <a:r>
              <a:rPr lang="pt-BR" sz="1600" dirty="0"/>
              <a:t>atividade como MEI, </a:t>
            </a:r>
            <a:r>
              <a:rPr lang="pt-BR" sz="1600" dirty="0" smtClean="0"/>
              <a:t>você precisa </a:t>
            </a:r>
            <a:r>
              <a:rPr lang="pt-BR" sz="1600" dirty="0"/>
              <a:t>ficar </a:t>
            </a:r>
            <a:r>
              <a:rPr lang="pt-BR" sz="1600" dirty="0" smtClean="0"/>
              <a:t>atento(a) </a:t>
            </a:r>
            <a:r>
              <a:rPr lang="pt-BR" sz="1600" dirty="0"/>
              <a:t>às </a:t>
            </a:r>
            <a:r>
              <a:rPr lang="pt-BR" sz="1600" dirty="0" smtClean="0"/>
              <a:t>suas novas </a:t>
            </a:r>
            <a:r>
              <a:rPr lang="pt-BR" sz="1600" dirty="0"/>
              <a:t>responsabilidades e </a:t>
            </a:r>
            <a:r>
              <a:rPr lang="pt-BR" sz="1600" dirty="0" smtClean="0"/>
              <a:t>terá que ter mais </a:t>
            </a:r>
            <a:r>
              <a:rPr lang="pt-BR" sz="1600" dirty="0"/>
              <a:t>cuidado com a documentação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Ao percorrer essa parada, você: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/>
              <a:t> </a:t>
            </a:r>
            <a:r>
              <a:rPr lang="pt-BR" sz="1600" dirty="0" smtClean="0"/>
              <a:t>compreenderá suas obrigações </a:t>
            </a:r>
            <a:r>
              <a:rPr lang="pt-BR" sz="1600" dirty="0"/>
              <a:t>mensais e </a:t>
            </a:r>
            <a:r>
              <a:rPr lang="pt-BR" sz="1600" dirty="0" smtClean="0"/>
              <a:t>anuais como MEI.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informações trazidas nas próximas telas para você!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cinthia.cunha\Desktop\MEI\Imagens\Trilha 1\Parada 3\mei_t1_p3_ima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533400"/>
            <a:ext cx="19446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2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Obrigações mensais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918360"/>
            <a:ext cx="827156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Dentre as suas obrigações mensais como MEI, estão as seguintes atividades: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cap="all" dirty="0">
                <a:solidFill>
                  <a:srgbClr val="FF0000"/>
                </a:solidFill>
              </a:rPr>
              <a:t>Notas </a:t>
            </a:r>
            <a:r>
              <a:rPr lang="pt-BR" sz="1600" b="1" cap="all" dirty="0" smtClean="0">
                <a:solidFill>
                  <a:srgbClr val="FF0000"/>
                </a:solidFill>
              </a:rPr>
              <a:t>fiscais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cap="all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cap="all" dirty="0">
                <a:solidFill>
                  <a:srgbClr val="FF0000"/>
                </a:solidFill>
              </a:rPr>
              <a:t>Segunda via das notas </a:t>
            </a:r>
            <a:r>
              <a:rPr lang="pt-BR" sz="1600" b="1" cap="all" dirty="0" smtClean="0">
                <a:solidFill>
                  <a:srgbClr val="FF0000"/>
                </a:solidFill>
              </a:rPr>
              <a:t>fiscais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cap="all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cap="all" dirty="0">
                <a:solidFill>
                  <a:srgbClr val="FF0000"/>
                </a:solidFill>
              </a:rPr>
              <a:t>Guia </a:t>
            </a:r>
            <a:r>
              <a:rPr lang="pt-BR" sz="1600" b="1" cap="all" dirty="0" smtClean="0">
                <a:solidFill>
                  <a:srgbClr val="FF0000"/>
                </a:solidFill>
              </a:rPr>
              <a:t>DAS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cap="all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cap="all" dirty="0">
                <a:solidFill>
                  <a:srgbClr val="FF0000"/>
                </a:solidFill>
              </a:rPr>
              <a:t>INSS e </a:t>
            </a:r>
            <a:r>
              <a:rPr lang="pt-BR" sz="1600" b="1" cap="all" dirty="0" smtClean="0">
                <a:solidFill>
                  <a:srgbClr val="FF0000"/>
                </a:solidFill>
              </a:rPr>
              <a:t>FGTS</a:t>
            </a:r>
          </a:p>
          <a:p>
            <a:endParaRPr lang="pt-BR" sz="1600" b="1" cap="all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cap="all" dirty="0">
                <a:solidFill>
                  <a:srgbClr val="FF0000"/>
                </a:solidFill>
              </a:rPr>
              <a:t>Relatório de receitas brutas</a:t>
            </a:r>
            <a:endParaRPr lang="pt-BR" sz="1600" b="1" cap="all" dirty="0" smtClean="0">
              <a:solidFill>
                <a:srgbClr val="FF0000"/>
              </a:solidFill>
            </a:endParaRPr>
          </a:p>
          <a:p>
            <a:endParaRPr lang="pt-BR" sz="1600" cap="all" dirty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7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85" y="2867658"/>
            <a:ext cx="29561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85" y="3340098"/>
            <a:ext cx="29561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61" y="3841666"/>
            <a:ext cx="29561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78" y="4345938"/>
            <a:ext cx="29561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69" y="4803138"/>
            <a:ext cx="295617" cy="33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250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Como é feito o pagamento mensal?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613560"/>
            <a:ext cx="8271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pagamento mensal dos tributos é feito através do carnê (guia DAS), que contém as taxas </a:t>
            </a:r>
            <a:r>
              <a:rPr lang="pt-BR" sz="1600" dirty="0" smtClean="0"/>
              <a:t>que </a:t>
            </a:r>
            <a:r>
              <a:rPr lang="pt-BR" sz="1600" dirty="0"/>
              <a:t>são obrigatórias referentes à contribuição do INSS, ICMS e ISS.</a:t>
            </a:r>
            <a:endParaRPr lang="pt-BR" sz="1600" dirty="0" smtClean="0"/>
          </a:p>
          <a:p>
            <a:endParaRPr lang="pt-BR" sz="1600" dirty="0"/>
          </a:p>
          <a:p>
            <a:endParaRPr lang="pt-BR" sz="1600" cap="all" dirty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12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5" y="2859052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607820" y="2986885"/>
            <a:ext cx="592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Impressão da guia DAS para pagamento </a:t>
            </a:r>
            <a:r>
              <a:rPr lang="pt-BR" sz="1600" b="1" dirty="0" smtClean="0"/>
              <a:t>mensal.</a:t>
            </a:r>
            <a:endParaRPr lang="pt-BR" sz="1600" b="1" dirty="0"/>
          </a:p>
        </p:txBody>
      </p:sp>
      <p:sp>
        <p:nvSpPr>
          <p:cNvPr id="6" name="Retângulo 5"/>
          <p:cNvSpPr/>
          <p:nvPr/>
        </p:nvSpPr>
        <p:spPr>
          <a:xfrm>
            <a:off x="672564" y="3942899"/>
            <a:ext cx="811916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/>
              <a:t>Atenção</a:t>
            </a:r>
            <a:r>
              <a:rPr lang="pt-BR" b="1" i="1" dirty="0" smtClean="0"/>
              <a:t>! O </a:t>
            </a:r>
            <a:r>
              <a:rPr lang="pt-BR" b="1" i="1" dirty="0"/>
              <a:t>único custo para a formalização é o pagamento mensal de R$ 31,10 (INSS), R$ </a:t>
            </a:r>
            <a:r>
              <a:rPr lang="pt-BR" b="1" i="1" dirty="0" smtClean="0"/>
              <a:t>5,00 </a:t>
            </a:r>
            <a:r>
              <a:rPr lang="pt-BR" b="1" i="1" dirty="0"/>
              <a:t>(para prestadores de serviço) e R$ 1,00 (para comércio e indústria) que é feito por meio </a:t>
            </a:r>
            <a:r>
              <a:rPr lang="pt-BR" b="1" i="1" dirty="0" smtClean="0"/>
              <a:t>deste </a:t>
            </a:r>
            <a:r>
              <a:rPr lang="pt-BR" b="1" i="1" dirty="0"/>
              <a:t>carnê emitido exclusivamente no Portal do Empreendedor. Qualquer outra cobrança será </a:t>
            </a:r>
            <a:r>
              <a:rPr lang="pt-BR" b="1" i="1" dirty="0" smtClean="0"/>
              <a:t>de </a:t>
            </a:r>
            <a:r>
              <a:rPr lang="pt-BR" b="1" i="1" dirty="0"/>
              <a:t>pagamento opcional.</a:t>
            </a:r>
          </a:p>
        </p:txBody>
      </p:sp>
    </p:spTree>
    <p:extLst>
      <p:ext uri="{BB962C8B-B14F-4D97-AF65-F5344CB8AC3E}">
        <p14:creationId xmlns:p14="http://schemas.microsoft.com/office/powerpoint/2010/main" val="274499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Obrigações gerais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1674520"/>
            <a:ext cx="827156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Uma de suas obrigações gerais como MEI, é a </a:t>
            </a:r>
            <a:r>
              <a:rPr lang="pt-BR" sz="1600" b="1" dirty="0" smtClean="0"/>
              <a:t>troca de categoria empresarial.</a:t>
            </a:r>
          </a:p>
          <a:p>
            <a:endParaRPr lang="pt-BR" sz="1600" b="1" dirty="0" smtClean="0"/>
          </a:p>
          <a:p>
            <a:endParaRPr lang="pt-BR" sz="1600" b="1" dirty="0" smtClean="0"/>
          </a:p>
          <a:p>
            <a:pPr algn="ctr"/>
            <a:r>
              <a:rPr lang="pt-BR" b="1" i="1" dirty="0" smtClean="0"/>
              <a:t>Você deve procurar </a:t>
            </a:r>
            <a:r>
              <a:rPr lang="pt-BR" b="1" i="1" dirty="0"/>
              <a:t>um contador para mudar de categoria empresarial (MEI) quando perceber que a </a:t>
            </a:r>
            <a:r>
              <a:rPr lang="pt-BR" b="1" i="1" dirty="0" smtClean="0"/>
              <a:t>soma </a:t>
            </a:r>
            <a:r>
              <a:rPr lang="pt-BR" b="1" i="1" dirty="0"/>
              <a:t>das suas vendas anuais vai ultrapassar o limite de R$ 60.000,00.</a:t>
            </a:r>
            <a:endParaRPr lang="pt-BR" b="1" i="1" dirty="0" smtClean="0"/>
          </a:p>
          <a:p>
            <a:pPr algn="ctr"/>
            <a:endParaRPr lang="pt-BR" b="1" i="1" dirty="0" smtClean="0"/>
          </a:p>
          <a:p>
            <a:pPr algn="ctr"/>
            <a:endParaRPr lang="pt-BR" b="1" i="1" dirty="0" smtClean="0"/>
          </a:p>
          <a:p>
            <a:pPr algn="ctr"/>
            <a:endParaRPr lang="pt-BR" b="1" i="1" cap="all" dirty="0"/>
          </a:p>
          <a:p>
            <a:endParaRPr lang="pt-BR" sz="1600" dirty="0" smtClean="0"/>
          </a:p>
          <a:p>
            <a:endParaRPr 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567634" y="3725330"/>
            <a:ext cx="811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MEIs</a:t>
            </a:r>
            <a:r>
              <a:rPr lang="pt-BR" sz="1600" dirty="0"/>
              <a:t> que exercem a atividade no </a:t>
            </a:r>
            <a:r>
              <a:rPr lang="pt-BR" sz="1600" b="1" dirty="0" smtClean="0"/>
              <a:t>comércio</a:t>
            </a:r>
            <a:r>
              <a:rPr lang="pt-BR" sz="1600" dirty="0" smtClean="0"/>
              <a:t> e </a:t>
            </a:r>
            <a:r>
              <a:rPr lang="pt-BR" sz="1600" dirty="0"/>
              <a:t>na </a:t>
            </a:r>
            <a:r>
              <a:rPr lang="pt-BR" sz="1600" b="1" dirty="0" smtClean="0"/>
              <a:t>indústria</a:t>
            </a:r>
            <a:r>
              <a:rPr lang="pt-BR" sz="1600" dirty="0" smtClean="0"/>
              <a:t> têm </a:t>
            </a:r>
            <a:r>
              <a:rPr lang="pt-BR" sz="1600" dirty="0"/>
              <a:t>vínculo com o governo do </a:t>
            </a:r>
            <a:r>
              <a:rPr lang="pt-BR" sz="1600" dirty="0" smtClean="0"/>
              <a:t>estado </a:t>
            </a:r>
            <a:r>
              <a:rPr lang="pt-BR" sz="1600" dirty="0"/>
              <a:t>e possuem algumas obrigações</a:t>
            </a:r>
            <a:r>
              <a:rPr lang="pt-BR" sz="1600" dirty="0" smtClean="0"/>
              <a:t>. Clique a seguir e conheça quais são:</a:t>
            </a:r>
          </a:p>
          <a:p>
            <a:endParaRPr lang="pt-BR" sz="1600" dirty="0"/>
          </a:p>
        </p:txBody>
      </p:sp>
      <p:pic>
        <p:nvPicPr>
          <p:cNvPr id="12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6" y="4527431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567635" y="5326707"/>
            <a:ext cx="8119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Aqueles que exercem a </a:t>
            </a:r>
            <a:r>
              <a:rPr lang="pt-BR" sz="1600" b="1" dirty="0"/>
              <a:t>prestação de serviços </a:t>
            </a:r>
            <a:r>
              <a:rPr lang="pt-BR" sz="1600" dirty="0"/>
              <a:t>também possuem algumas </a:t>
            </a:r>
            <a:r>
              <a:rPr lang="pt-BR" sz="1600" dirty="0" smtClean="0"/>
              <a:t>obrigações. Verifique-as clicando a seguir:</a:t>
            </a:r>
            <a:endParaRPr lang="pt-BR" sz="1600" dirty="0"/>
          </a:p>
        </p:txBody>
      </p:sp>
      <p:pic>
        <p:nvPicPr>
          <p:cNvPr id="13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5" y="5981153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85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4 MODAL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94360" y="1731169"/>
            <a:ext cx="8092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É obrigatória a emissão de nota fiscal de vendas para pessoa jurídica</a:t>
            </a:r>
            <a:r>
              <a:rPr lang="pt-BR" dirty="0" smtClean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Se a venda for feita para pessoa física, não é obrigatória a emissão da nota fiscal, porém, se ela solicitar, você poderá emitir</a:t>
            </a:r>
            <a:r>
              <a:rPr lang="pt-BR" dirty="0" smtClean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Se você quiser fazer o bloco de notas na gráfica, deve usar o seu número da Inscrição Estadual que obteve no Portal do empreendedor</a:t>
            </a:r>
            <a:r>
              <a:rPr lang="pt-BR" dirty="0" smtClean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Para circulação com mercadoria, é necessário que o MEI tenha consigo a nota fiscal referente a essa mercadoria.</a:t>
            </a:r>
          </a:p>
        </p:txBody>
      </p:sp>
    </p:spTree>
    <p:extLst>
      <p:ext uri="{BB962C8B-B14F-4D97-AF65-F5344CB8AC3E}">
        <p14:creationId xmlns:p14="http://schemas.microsoft.com/office/powerpoint/2010/main" val="2043723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4 MODAL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1" y="1613560"/>
            <a:ext cx="8382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É </a:t>
            </a:r>
            <a:r>
              <a:rPr lang="pt-BR" dirty="0"/>
              <a:t>obrigatória a emissão de nota fiscal de prestação de serviço para pessoa jurídica</a:t>
            </a:r>
            <a:r>
              <a:rPr lang="pt-BR" dirty="0" smtClean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Se a prestação de serviço for feita para pessoa física, não é obrigatória a emissão da nota </a:t>
            </a:r>
            <a:r>
              <a:rPr lang="pt-BR" dirty="0" smtClean="0"/>
              <a:t>fiscal</a:t>
            </a:r>
            <a:r>
              <a:rPr lang="pt-BR" dirty="0"/>
              <a:t>, porém, se ela solicitar, você poderá emitir</a:t>
            </a:r>
            <a:r>
              <a:rPr lang="pt-BR" dirty="0" smtClean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Com a emissão do alvará, o MEI recebe o Cadastro Municipal de Contribuinte (CMC). Use </a:t>
            </a:r>
            <a:r>
              <a:rPr lang="pt-BR" dirty="0" smtClean="0"/>
              <a:t>este </a:t>
            </a:r>
            <a:r>
              <a:rPr lang="pt-BR" dirty="0"/>
              <a:t>número em qualquer gráfica para a confecção dos blocos de nota fiscal</a:t>
            </a:r>
            <a:r>
              <a:rPr lang="pt-BR" dirty="0" smtClean="0"/>
              <a:t>.</a:t>
            </a:r>
            <a:endParaRPr lang="pt-BR" sz="2000" b="1" i="1" dirty="0" smtClean="0"/>
          </a:p>
          <a:p>
            <a:pPr algn="ctr"/>
            <a:endParaRPr lang="pt-BR" sz="2000" b="1" i="1" cap="all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610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Obrigações gerais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1748070"/>
            <a:ext cx="822959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pt-BR" sz="1600" dirty="0"/>
              <a:t>Agora que você </a:t>
            </a:r>
            <a:r>
              <a:rPr lang="pt-BR" sz="1600" dirty="0" smtClean="0"/>
              <a:t>já sabe as obrigações mensais e gerais do MEI, sabe que uma </a:t>
            </a:r>
            <a:r>
              <a:rPr lang="pt-BR" sz="1600" dirty="0"/>
              <a:t>delas é o </a:t>
            </a:r>
            <a:r>
              <a:rPr lang="pt-BR" sz="1600" b="1" dirty="0"/>
              <a:t>alvará de </a:t>
            </a:r>
            <a:r>
              <a:rPr lang="pt-BR" sz="1600" b="1" dirty="0" smtClean="0"/>
              <a:t>funcionamento</a:t>
            </a:r>
            <a:r>
              <a:rPr lang="pt-BR" sz="1600" dirty="0" smtClean="0"/>
              <a:t>.</a:t>
            </a:r>
          </a:p>
          <a:p>
            <a:pPr>
              <a:spcBef>
                <a:spcPts val="1200"/>
              </a:spcBef>
              <a:buClr>
                <a:schemeClr val="accent1"/>
              </a:buClr>
            </a:pPr>
            <a:endParaRPr lang="pt-BR" sz="1600" dirty="0" smtClean="0"/>
          </a:p>
          <a:p>
            <a:pPr>
              <a:spcBef>
                <a:spcPts val="1200"/>
              </a:spcBef>
              <a:buClr>
                <a:schemeClr val="accent1"/>
              </a:buClr>
            </a:pPr>
            <a:endParaRPr lang="pt-BR" sz="1600" dirty="0" smtClean="0"/>
          </a:p>
          <a:p>
            <a:pPr algn="ctr">
              <a:spcBef>
                <a:spcPts val="1200"/>
              </a:spcBef>
              <a:buClr>
                <a:schemeClr val="accent1"/>
              </a:buClr>
            </a:pPr>
            <a:r>
              <a:rPr lang="pt-BR" b="1" i="1" dirty="0"/>
              <a:t>C</a:t>
            </a:r>
            <a:r>
              <a:rPr lang="pt-BR" b="1" i="1" dirty="0" smtClean="0"/>
              <a:t>ada </a:t>
            </a:r>
            <a:r>
              <a:rPr lang="pt-BR" b="1" i="1" dirty="0"/>
              <a:t>prefeitura tem a sua legislação própria sobre o alvará de funcionamento, que é a regularização anual da empresa junto ao município.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32558" y="4924235"/>
            <a:ext cx="7254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Alguns alvarás, </a:t>
            </a:r>
            <a:r>
              <a:rPr lang="pt-BR" sz="1600" dirty="0" smtClean="0"/>
              <a:t>como </a:t>
            </a:r>
            <a:r>
              <a:rPr lang="pt-BR" sz="1600" b="1" dirty="0" smtClean="0"/>
              <a:t>Alvará </a:t>
            </a:r>
            <a:r>
              <a:rPr lang="pt-BR" sz="1600" b="1" dirty="0"/>
              <a:t>de Funcionamento</a:t>
            </a:r>
            <a:r>
              <a:rPr lang="pt-BR" sz="1600" dirty="0"/>
              <a:t>, </a:t>
            </a:r>
            <a:r>
              <a:rPr lang="pt-BR" sz="1600" b="1" dirty="0"/>
              <a:t>Alvará </a:t>
            </a:r>
            <a:r>
              <a:rPr lang="pt-BR" sz="1600" b="1" dirty="0" smtClean="0"/>
              <a:t>Sanitário </a:t>
            </a:r>
            <a:r>
              <a:rPr lang="pt-BR" sz="1600" dirty="0" smtClean="0"/>
              <a:t>e </a:t>
            </a:r>
            <a:r>
              <a:rPr lang="pt-BR" sz="1600" b="1" dirty="0"/>
              <a:t>Alvará do Corpo de </a:t>
            </a:r>
            <a:r>
              <a:rPr lang="pt-BR" sz="1600" b="1" dirty="0" smtClean="0"/>
              <a:t>Bombeiros</a:t>
            </a:r>
            <a:r>
              <a:rPr lang="pt-BR" sz="1600" dirty="0"/>
              <a:t>, são renovados obedecendo aos prazos de cada </a:t>
            </a:r>
            <a:r>
              <a:rPr lang="pt-BR" sz="1600" dirty="0" smtClean="0"/>
              <a:t>caso.</a:t>
            </a:r>
          </a:p>
          <a:p>
            <a:endParaRPr lang="pt-BR" sz="1600" dirty="0"/>
          </a:p>
        </p:txBody>
      </p:sp>
      <p:pic>
        <p:nvPicPr>
          <p:cNvPr id="9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5" y="4814509"/>
            <a:ext cx="685800" cy="64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744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Declaração anual para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1" y="189837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A </a:t>
            </a:r>
            <a:r>
              <a:rPr lang="pt-BR" sz="1600" b="1" dirty="0"/>
              <a:t>Declaração Anual do Simples Nacional para o </a:t>
            </a:r>
            <a:r>
              <a:rPr lang="pt-BR" sz="1600" b="1" dirty="0" smtClean="0"/>
              <a:t>MEI </a:t>
            </a:r>
            <a:r>
              <a:rPr lang="pt-BR" sz="1600" dirty="0" smtClean="0"/>
              <a:t>chama-se </a:t>
            </a:r>
            <a:r>
              <a:rPr lang="pt-BR" sz="1600" dirty="0"/>
              <a:t>DASN-SIMEI, é o </a:t>
            </a:r>
            <a:r>
              <a:rPr lang="pt-BR" sz="1600" dirty="0" smtClean="0"/>
              <a:t>equivalente </a:t>
            </a:r>
            <a:r>
              <a:rPr lang="pt-BR" sz="1600" dirty="0"/>
              <a:t>à Declaração do Imposto de Renda das empresas. O prazo de entrega é sempre no início do </a:t>
            </a:r>
            <a:r>
              <a:rPr lang="pt-BR" sz="1600" dirty="0" smtClean="0"/>
              <a:t>ano</a:t>
            </a:r>
            <a:r>
              <a:rPr lang="pt-BR" sz="1600" dirty="0"/>
              <a:t>, geralmente entre os meses de janeiro e fevereiro.</a:t>
            </a:r>
          </a:p>
        </p:txBody>
      </p:sp>
      <p:pic>
        <p:nvPicPr>
          <p:cNvPr id="7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5" y="3645289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371600" y="3600319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Importante!!  </a:t>
            </a:r>
            <a:r>
              <a:rPr lang="pt-BR" sz="1600" dirty="0" smtClean="0"/>
              <a:t>Você </a:t>
            </a:r>
            <a:r>
              <a:rPr lang="pt-BR" sz="1600" dirty="0"/>
              <a:t>deve fazer sua Declaração pela internet no Portal do Empreendedor ou no </a:t>
            </a:r>
            <a:r>
              <a:rPr lang="pt-BR" sz="1600" dirty="0" smtClean="0"/>
              <a:t>site da </a:t>
            </a:r>
            <a:r>
              <a:rPr lang="pt-BR" sz="1600" dirty="0"/>
              <a:t>Receita Federal gratuitamente, usando como base os relatórios mensais de </a:t>
            </a:r>
            <a:r>
              <a:rPr lang="pt-BR" sz="1600" dirty="0" smtClean="0"/>
              <a:t>receitas </a:t>
            </a:r>
            <a:r>
              <a:rPr lang="pt-BR" sz="1600" dirty="0"/>
              <a:t>brutas, elaborados e guardados para este fim.</a:t>
            </a:r>
          </a:p>
        </p:txBody>
      </p:sp>
    </p:spTree>
    <p:extLst>
      <p:ext uri="{BB962C8B-B14F-4D97-AF65-F5344CB8AC3E}">
        <p14:creationId xmlns:p14="http://schemas.microsoft.com/office/powerpoint/2010/main" val="355990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4717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1F497D"/>
                </a:solidFill>
              </a:rPr>
              <a:t>Formalização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7004"/>
            <a:ext cx="8229600" cy="3120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 </a:t>
            </a:r>
            <a:r>
              <a:rPr lang="pt-BR" sz="1600" dirty="0" smtClean="0"/>
              <a:t>Aqui </a:t>
            </a:r>
            <a:r>
              <a:rPr lang="pt-BR" sz="1600" dirty="0"/>
              <a:t>você encontra a trilha </a:t>
            </a:r>
            <a:r>
              <a:rPr lang="pt-BR" sz="1600" b="1" dirty="0" smtClean="0"/>
              <a:t>Formalização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Nela, você verá informações sobre a legislação do MEI, os benefícios e os custos da formalização, e receberá as instruções necessárias para se formalizar.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Percorrendo todas as paradas dessa trilha, você: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descobrirá quem é MEI;</a:t>
            </a:r>
          </a:p>
          <a:p>
            <a:r>
              <a:rPr lang="pt-BR" sz="1600" dirty="0" smtClean="0"/>
              <a:t>conhecerá </a:t>
            </a:r>
            <a:r>
              <a:rPr lang="pt-BR" sz="1600" dirty="0"/>
              <a:t>a Lei do MEI e a sua formalização;</a:t>
            </a:r>
          </a:p>
          <a:p>
            <a:r>
              <a:rPr lang="pt-BR" sz="1600" dirty="0" smtClean="0"/>
              <a:t>identificará </a:t>
            </a:r>
            <a:r>
              <a:rPr lang="pt-BR" sz="1600" dirty="0"/>
              <a:t>os motivos para </a:t>
            </a:r>
            <a:r>
              <a:rPr lang="pt-BR" sz="1600" dirty="0" err="1"/>
              <a:t>desenquadramento</a:t>
            </a:r>
            <a:r>
              <a:rPr lang="pt-BR" sz="1600" dirty="0"/>
              <a:t> como MEI;</a:t>
            </a:r>
          </a:p>
          <a:p>
            <a:r>
              <a:rPr lang="pt-BR" sz="1600" dirty="0"/>
              <a:t>saberá quais são os benefícios e os custos para formalizar sua empresa;</a:t>
            </a:r>
          </a:p>
          <a:p>
            <a:r>
              <a:rPr lang="pt-BR" sz="1600" dirty="0"/>
              <a:t>conhecerá o passo a passo para se formalizar como MEI;</a:t>
            </a:r>
          </a:p>
          <a:p>
            <a:r>
              <a:rPr lang="pt-BR" sz="1600" dirty="0"/>
              <a:t>compreenderá suas obrigações mensais e anuais como MEI.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Apresentação da trilha: </a:t>
            </a:r>
            <a:r>
              <a:rPr lang="pt-BR" dirty="0" smtClean="0">
                <a:solidFill>
                  <a:srgbClr val="EEECE1"/>
                </a:solidFill>
              </a:rPr>
              <a:t>Tela de abertura</a:t>
            </a:r>
            <a:endParaRPr lang="pt-BR" dirty="0">
              <a:solidFill>
                <a:srgbClr val="EEECE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36" y="1082627"/>
            <a:ext cx="1996127" cy="18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Obrigações com empregado registrado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1" y="146366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Caso você opte em ter um empregado, precisa estar atento, pois, apesar de a legislação </a:t>
            </a:r>
            <a:r>
              <a:rPr lang="pt-BR" sz="1600" dirty="0" smtClean="0"/>
              <a:t>facilitar </a:t>
            </a:r>
            <a:r>
              <a:rPr lang="pt-BR" sz="1600" dirty="0"/>
              <a:t>para o MEI, a legislação trabalhista é a mesma das demais empresas em relação aos </a:t>
            </a:r>
            <a:r>
              <a:rPr lang="pt-BR" sz="1600" dirty="0" smtClean="0"/>
              <a:t>direitos </a:t>
            </a:r>
            <a:r>
              <a:rPr lang="pt-BR" sz="1600" dirty="0"/>
              <a:t>dos empregados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caso, é aconselhável ao MEI que tem um empregado registrado, que contrate os </a:t>
            </a:r>
            <a:r>
              <a:rPr lang="pt-BR" sz="1600" dirty="0" smtClean="0"/>
              <a:t>serviços </a:t>
            </a:r>
            <a:r>
              <a:rPr lang="pt-BR" sz="1600" dirty="0"/>
              <a:t>permanentes de um profissional habilitado, um contador. Ele vai orientá-lo e assessorá-lo </a:t>
            </a:r>
            <a:r>
              <a:rPr lang="pt-BR" sz="1600" dirty="0" smtClean="0"/>
              <a:t>a </a:t>
            </a:r>
            <a:r>
              <a:rPr lang="pt-BR" sz="1600" dirty="0"/>
              <a:t>cumprir todas as exigências legais de contratação, manutenção e </a:t>
            </a:r>
            <a:r>
              <a:rPr lang="pt-BR" sz="1600" dirty="0" smtClean="0"/>
              <a:t>demissão</a:t>
            </a:r>
            <a:r>
              <a:rPr lang="pt-BR" sz="1600" dirty="0"/>
              <a:t>. A manutenção </a:t>
            </a:r>
            <a:r>
              <a:rPr lang="pt-BR" sz="1600" dirty="0" smtClean="0"/>
              <a:t>de </a:t>
            </a:r>
            <a:r>
              <a:rPr lang="pt-BR" sz="1600" dirty="0"/>
              <a:t>um empregado para o MEI é a mesma de qualquer outra empresa.</a:t>
            </a:r>
          </a:p>
        </p:txBody>
      </p:sp>
      <p:pic>
        <p:nvPicPr>
          <p:cNvPr id="7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3" y="4061428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371600" y="4124988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Importante</a:t>
            </a:r>
            <a:r>
              <a:rPr lang="pt-BR" sz="1600" b="1" dirty="0"/>
              <a:t>!! </a:t>
            </a:r>
            <a:r>
              <a:rPr lang="pt-BR" sz="1600" dirty="0"/>
              <a:t>Existem obrigações que a empresa está sujeita na contratação de </a:t>
            </a:r>
            <a:r>
              <a:rPr lang="pt-BR" sz="1600" dirty="0" smtClean="0"/>
              <a:t>empregado. 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541284" y="5155822"/>
            <a:ext cx="8145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Todas as guias mensais de pagamento, declarações e compromissos mensais e anuais </a:t>
            </a:r>
            <a:r>
              <a:rPr lang="pt-BR" sz="1600" dirty="0" smtClean="0"/>
              <a:t>referentes </a:t>
            </a:r>
            <a:r>
              <a:rPr lang="pt-BR" sz="1600" dirty="0"/>
              <a:t>ao empregado deverão ser rigorosamente controladas pelo contador. </a:t>
            </a:r>
            <a:r>
              <a:rPr lang="pt-BR" sz="1600" dirty="0" smtClean="0"/>
              <a:t> Clique a seguir e conheça quais são essas guias:</a:t>
            </a:r>
            <a:endParaRPr lang="pt-BR" sz="1600" dirty="0"/>
          </a:p>
        </p:txBody>
      </p:sp>
      <p:pic>
        <p:nvPicPr>
          <p:cNvPr id="8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65" y="6041113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511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4360" y="1341429"/>
            <a:ext cx="809244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Guia </a:t>
            </a:r>
            <a:r>
              <a:rPr lang="pt-BR" dirty="0"/>
              <a:t>de recolhimento do FGTS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Folha </a:t>
            </a:r>
            <a:r>
              <a:rPr lang="pt-BR" dirty="0"/>
              <a:t>de pagamento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smtClean="0"/>
              <a:t>Informações </a:t>
            </a:r>
            <a:r>
              <a:rPr lang="pt-BR" dirty="0"/>
              <a:t>à Previdência Social INSS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PIS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err="1"/>
              <a:t>Caged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 err="1"/>
              <a:t>Rais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4392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4607168" cy="51581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Chegamos ao final da parada </a:t>
            </a:r>
            <a:r>
              <a:rPr lang="pt-BR" sz="1600" b="1" dirty="0" smtClean="0"/>
              <a:t>Obrigações do MEI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r>
              <a:rPr lang="pt-BR" sz="1600" dirty="0" smtClean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Agora você já sabe muita coisa </a:t>
            </a:r>
            <a:r>
              <a:rPr lang="pt-BR" sz="1600" dirty="0"/>
              <a:t>sobre </a:t>
            </a:r>
            <a:r>
              <a:rPr lang="pt-BR" sz="1600" dirty="0" smtClean="0"/>
              <a:t>as obrigações </a:t>
            </a:r>
            <a:r>
              <a:rPr lang="pt-BR" sz="1600" dirty="0"/>
              <a:t>mensais e sobre as anuais!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Você empreendedor(a), com certeza está acostumado(a) com desafios, e gosta de novas informações.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Procure sempre estar atento(a) ao que está acontecendo no mercado, e caminhe sempre para o sucesso de seu negócio!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4: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8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88" y="2324098"/>
            <a:ext cx="2481366" cy="3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1:</a:t>
            </a:r>
            <a:br>
              <a:rPr lang="pt-BR" sz="2700" dirty="0" smtClean="0"/>
            </a:br>
            <a:r>
              <a:rPr lang="pt-BR" sz="2800" dirty="0"/>
              <a:t>Legislação do </a:t>
            </a:r>
            <a:r>
              <a:rPr lang="pt-BR" sz="2800" dirty="0" smtClean="0"/>
              <a:t>MEI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93" y="4377103"/>
            <a:ext cx="2898218" cy="14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30760"/>
            <a:ext cx="7948246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está na parada </a:t>
            </a:r>
            <a:r>
              <a:rPr lang="pt-BR" sz="1600" b="1" dirty="0"/>
              <a:t>Legislação do </a:t>
            </a:r>
            <a:r>
              <a:rPr lang="pt-BR" sz="1600" b="1" dirty="0" smtClean="0"/>
              <a:t>MEI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As </a:t>
            </a:r>
            <a:r>
              <a:rPr lang="pt-BR" sz="1600" dirty="0" smtClean="0"/>
              <a:t>informações </a:t>
            </a:r>
            <a:r>
              <a:rPr lang="pt-BR" sz="1600" dirty="0"/>
              <a:t>apresentadas aqui </a:t>
            </a:r>
            <a:r>
              <a:rPr lang="pt-BR" sz="1600" dirty="0" smtClean="0"/>
              <a:t>serão </a:t>
            </a:r>
            <a:r>
              <a:rPr lang="pt-BR" sz="1600" dirty="0"/>
              <a:t>de grande utilidade para que </a:t>
            </a:r>
            <a:r>
              <a:rPr lang="pt-BR" sz="1600" dirty="0" smtClean="0"/>
              <a:t>você </a:t>
            </a:r>
            <a:r>
              <a:rPr lang="pt-BR" sz="1600" dirty="0"/>
              <a:t>formalize o seu </a:t>
            </a:r>
            <a:r>
              <a:rPr lang="pt-BR" sz="1600" dirty="0" smtClean="0"/>
              <a:t>negocio.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Nesta </a:t>
            </a:r>
            <a:r>
              <a:rPr lang="pt-BR" sz="1600" dirty="0"/>
              <a:t>etapa, </a:t>
            </a:r>
            <a:r>
              <a:rPr lang="pt-BR" sz="1600" dirty="0" smtClean="0"/>
              <a:t>você irá: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descobrir </a:t>
            </a:r>
            <a:r>
              <a:rPr lang="pt-BR" sz="1600" dirty="0" smtClean="0"/>
              <a:t>quem é MEI;</a:t>
            </a:r>
          </a:p>
          <a:p>
            <a:r>
              <a:rPr lang="pt-BR" sz="1600" dirty="0" smtClean="0"/>
              <a:t>conhecer a Lei do MEI e a sua formalização;</a:t>
            </a:r>
          </a:p>
          <a:p>
            <a:r>
              <a:rPr lang="pt-BR" sz="1600" dirty="0" smtClean="0"/>
              <a:t>identificar os motivos para </a:t>
            </a:r>
            <a:r>
              <a:rPr lang="pt-BR" sz="1600" dirty="0" err="1" smtClean="0"/>
              <a:t>desenquadramento</a:t>
            </a:r>
            <a:r>
              <a:rPr lang="pt-BR" sz="1600" dirty="0" smtClean="0"/>
              <a:t> como MEI.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63" y="893152"/>
            <a:ext cx="2702973" cy="177971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Legislação do MEI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66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50310"/>
            <a:ext cx="82296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 MEI surgiu para melhorar a vida de quem trabalha por conta própria ou tem um pequeno </a:t>
            </a:r>
            <a:r>
              <a:rPr lang="pt-BR" sz="1600" dirty="0" smtClean="0"/>
              <a:t>negócio </a:t>
            </a:r>
            <a:r>
              <a:rPr lang="pt-BR" sz="1600" dirty="0"/>
              <a:t>informal, com o objetivo de facilitar a sua legalização e permitir que o governo conheça </a:t>
            </a:r>
            <a:r>
              <a:rPr lang="pt-BR" sz="1600" dirty="0" smtClean="0"/>
              <a:t>a </a:t>
            </a:r>
            <a:r>
              <a:rPr lang="pt-BR" sz="1600" dirty="0"/>
              <a:t>realidade empresarial do país.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 algn="ctr">
              <a:buNone/>
            </a:pPr>
            <a:r>
              <a:rPr lang="pt-BR" sz="1800" b="1" i="1" dirty="0"/>
              <a:t>A legislação do MEI garante benefícios da previdência e oportunidades para milhões de </a:t>
            </a:r>
            <a:r>
              <a:rPr lang="pt-BR" sz="1800" b="1" i="1" dirty="0" smtClean="0"/>
              <a:t>brasileiros </a:t>
            </a:r>
            <a:r>
              <a:rPr lang="pt-BR" sz="1800" b="1" i="1" dirty="0"/>
              <a:t>que são informais e nunca tiveram auxílio, proteção ou vantagens garantidas por lei.</a:t>
            </a:r>
            <a:endParaRPr lang="pt-BR" sz="1800" b="1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Informações sobre o MEI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4" y="1586916"/>
            <a:ext cx="3201932" cy="18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2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5319"/>
            <a:ext cx="8229599" cy="4952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i="1" dirty="0" smtClean="0"/>
              <a:t>MEI é </a:t>
            </a:r>
            <a:r>
              <a:rPr lang="pt-BR" sz="1800" b="1" i="1" dirty="0"/>
              <a:t>a pessoa que trabalha por conta </a:t>
            </a:r>
            <a:r>
              <a:rPr lang="pt-BR" sz="1800" b="1" i="1" dirty="0" smtClean="0"/>
              <a:t>própria </a:t>
            </a:r>
            <a:r>
              <a:rPr lang="pt-BR" sz="1800" b="1" i="1" dirty="0"/>
              <a:t>e se legaliza como </a:t>
            </a:r>
            <a:r>
              <a:rPr lang="pt-BR" sz="1800" b="1" i="1" dirty="0" smtClean="0"/>
              <a:t>empresário(a).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 </a:t>
            </a:r>
            <a:r>
              <a:rPr lang="pt-BR" sz="1600" dirty="0"/>
              <a:t>Para ser MEI, </a:t>
            </a:r>
            <a:r>
              <a:rPr lang="pt-BR" sz="1600" dirty="0" smtClean="0"/>
              <a:t>é necessário: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F</a:t>
            </a:r>
            <a:r>
              <a:rPr lang="pt-BR" sz="1600" dirty="0" smtClean="0"/>
              <a:t>aturar </a:t>
            </a:r>
            <a:r>
              <a:rPr lang="pt-BR" sz="1600" dirty="0"/>
              <a:t>no </a:t>
            </a:r>
            <a:r>
              <a:rPr lang="pt-BR" sz="1600" dirty="0" smtClean="0"/>
              <a:t>máximo até </a:t>
            </a:r>
            <a:r>
              <a:rPr lang="pt-BR" sz="1600" dirty="0"/>
              <a:t>R$ 60.000,00 por ano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Não </a:t>
            </a:r>
            <a:r>
              <a:rPr lang="pt-BR" sz="1600" dirty="0"/>
              <a:t>ser </a:t>
            </a:r>
            <a:r>
              <a:rPr lang="pt-BR" sz="1600" dirty="0" smtClean="0"/>
              <a:t>sócio </a:t>
            </a:r>
            <a:r>
              <a:rPr lang="pt-BR" sz="1600" dirty="0"/>
              <a:t>ou </a:t>
            </a:r>
            <a:r>
              <a:rPr lang="pt-BR" sz="1600" dirty="0" smtClean="0"/>
              <a:t>proprietário </a:t>
            </a:r>
            <a:r>
              <a:rPr lang="pt-BR" sz="1600" dirty="0"/>
              <a:t>de outra empresa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Ter </a:t>
            </a:r>
            <a:r>
              <a:rPr lang="pt-BR" sz="1600" dirty="0"/>
              <a:t>apenas um empregado contratado (opcional)</a:t>
            </a:r>
            <a:r>
              <a:rPr lang="pt-BR" sz="1600" dirty="0" smtClean="0"/>
              <a:t>;</a:t>
            </a:r>
          </a:p>
          <a:p>
            <a:r>
              <a:rPr lang="pt-BR" sz="1600" dirty="0"/>
              <a:t>E</a:t>
            </a:r>
            <a:r>
              <a:rPr lang="pt-BR" sz="1600" dirty="0" smtClean="0"/>
              <a:t>xercer </a:t>
            </a:r>
            <a:r>
              <a:rPr lang="pt-BR" sz="1600" dirty="0"/>
              <a:t>atividades permitidas conforme a </a:t>
            </a:r>
            <a:r>
              <a:rPr lang="pt-BR" sz="1600" dirty="0" smtClean="0"/>
              <a:t>legislação</a:t>
            </a:r>
            <a:r>
              <a:rPr lang="pt-BR" sz="1600" dirty="0"/>
              <a:t>. </a:t>
            </a:r>
          </a:p>
          <a:p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Quem é MEI?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2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4676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Lei Complementar nº 128, de 19/12/2008, criou condições especiais para que o trabalhador </a:t>
            </a:r>
            <a:r>
              <a:rPr lang="pt-BR" sz="1600" dirty="0" smtClean="0"/>
              <a:t>conhecido </a:t>
            </a:r>
            <a:r>
              <a:rPr lang="pt-BR" sz="1600" dirty="0"/>
              <a:t>como informal ou autônomo possa se tornar um MEI </a:t>
            </a:r>
            <a:r>
              <a:rPr lang="pt-BR" sz="1600" dirty="0" smtClean="0"/>
              <a:t>legalizado: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b="1" dirty="0" smtClean="0">
                <a:solidFill>
                  <a:srgbClr val="FF0000"/>
                </a:solidFill>
              </a:rPr>
              <a:t>Condição 1;</a:t>
            </a:r>
          </a:p>
          <a:p>
            <a:pPr marL="0" indent="0">
              <a:buNone/>
            </a:pPr>
            <a:endParaRPr lang="pt-BR" sz="1600" b="1" dirty="0">
              <a:solidFill>
                <a:srgbClr val="FF0000"/>
              </a:solidFill>
            </a:endParaRPr>
          </a:p>
          <a:p>
            <a:r>
              <a:rPr lang="pt-BR" sz="1600" b="1" dirty="0">
                <a:solidFill>
                  <a:srgbClr val="FF0000"/>
                </a:solidFill>
              </a:rPr>
              <a:t>Condição </a:t>
            </a:r>
            <a:r>
              <a:rPr lang="pt-BR" sz="1600" b="1" dirty="0" smtClean="0">
                <a:solidFill>
                  <a:srgbClr val="FF0000"/>
                </a:solidFill>
              </a:rPr>
              <a:t>2;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b="1" dirty="0">
              <a:solidFill>
                <a:srgbClr val="FF0000"/>
              </a:solidFill>
            </a:endParaRPr>
          </a:p>
          <a:p>
            <a:r>
              <a:rPr lang="pt-BR" sz="1600" b="1" dirty="0">
                <a:solidFill>
                  <a:srgbClr val="FF0000"/>
                </a:solidFill>
              </a:rPr>
              <a:t>Condição </a:t>
            </a:r>
            <a:r>
              <a:rPr lang="pt-BR" sz="1600" b="1" dirty="0" smtClean="0">
                <a:solidFill>
                  <a:srgbClr val="FF0000"/>
                </a:solidFill>
              </a:rPr>
              <a:t>3.</a:t>
            </a:r>
          </a:p>
          <a:p>
            <a:endParaRPr lang="pt-BR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Ficou </a:t>
            </a:r>
            <a:r>
              <a:rPr lang="pt-BR" sz="1600" dirty="0"/>
              <a:t>animado(a) com essas informações?</a:t>
            </a:r>
          </a:p>
          <a:p>
            <a:pPr marL="0" indent="0" algn="ctr">
              <a:buNone/>
            </a:pPr>
            <a:endParaRPr lang="pt-BR" sz="18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Lei do MEI e a sua formalização</a:t>
            </a:r>
            <a:endParaRPr lang="pt-BR" sz="2400" dirty="0"/>
          </a:p>
        </p:txBody>
      </p:sp>
      <p:pic>
        <p:nvPicPr>
          <p:cNvPr id="7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97" y="2420782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29" y="3069070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67" y="3645274"/>
            <a:ext cx="350837" cy="33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/>
          <p:cNvSpPr/>
          <p:nvPr/>
        </p:nvSpPr>
        <p:spPr>
          <a:xfrm>
            <a:off x="457200" y="5316303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 smtClean="0"/>
              <a:t>O </a:t>
            </a:r>
            <a:r>
              <a:rPr lang="pt-BR" b="1" i="1" dirty="0"/>
              <a:t>cadastramento de sua empresa é feito via internet, mas você pode procurar um contador para ajudá-lo a se cadastrar pelo Portal do Empreendedor.</a:t>
            </a:r>
          </a:p>
        </p:txBody>
      </p:sp>
    </p:spTree>
    <p:extLst>
      <p:ext uri="{BB962C8B-B14F-4D97-AF65-F5344CB8AC3E}">
        <p14:creationId xmlns:p14="http://schemas.microsoft.com/office/powerpoint/2010/main" val="239497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4148</TotalTime>
  <Words>3829</Words>
  <Application>Microsoft Office PowerPoint</Application>
  <PresentationFormat>Apresentação na tela (4:3)</PresentationFormat>
  <Paragraphs>596</Paragraphs>
  <Slides>42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Clarity</vt:lpstr>
      <vt:lpstr>Trilhas de autoatendimento</vt:lpstr>
      <vt:lpstr>Trilha 2: Formalização</vt:lpstr>
      <vt:lpstr>Você está no Escritório de contabilidade.</vt:lpstr>
      <vt:lpstr>Formalização</vt:lpstr>
      <vt:lpstr>Parada 1: Legislação do MEI</vt:lpstr>
      <vt:lpstr>Legislação do MEI</vt:lpstr>
      <vt:lpstr>Informações sobre o MEI</vt:lpstr>
      <vt:lpstr>Quem é MEI?</vt:lpstr>
      <vt:lpstr>Lei do MEI e a sua formalização</vt:lpstr>
      <vt:lpstr>Lei do MEI e a sua formalização</vt:lpstr>
      <vt:lpstr>Motivos para desenquadramento como MEI</vt:lpstr>
      <vt:lpstr>Encerramento</vt:lpstr>
      <vt:lpstr>Parada 2: Benefícios e custos da formalização</vt:lpstr>
      <vt:lpstr>Benefícios e custos da formalização</vt:lpstr>
      <vt:lpstr>Benefícios da formalização</vt:lpstr>
      <vt:lpstr>Benefícios da formalização</vt:lpstr>
      <vt:lpstr>Custos da formalização</vt:lpstr>
      <vt:lpstr>Custos mensais com tributos</vt:lpstr>
      <vt:lpstr>Custos mensais com tributos</vt:lpstr>
      <vt:lpstr>Custo de um funcionário</vt:lpstr>
      <vt:lpstr>Apresentação do PowerPoint</vt:lpstr>
      <vt:lpstr>Encerramento</vt:lpstr>
      <vt:lpstr>Parada 3: Passo a passo da formalização</vt:lpstr>
      <vt:lpstr>Benefícios e custos da formalização</vt:lpstr>
      <vt:lpstr>1º passo - Consulta de viabilidade</vt:lpstr>
      <vt:lpstr>2º passo - Registro Federal</vt:lpstr>
      <vt:lpstr>Apresentação do PowerPoint</vt:lpstr>
      <vt:lpstr>3º passo - Regularização municipal </vt:lpstr>
      <vt:lpstr>Orientações gerais após formalização como MEI </vt:lpstr>
      <vt:lpstr>Encerramento</vt:lpstr>
      <vt:lpstr>Parada 4: Obrigações do MEI </vt:lpstr>
      <vt:lpstr>Obrigações do MEI</vt:lpstr>
      <vt:lpstr>Obrigações mensais</vt:lpstr>
      <vt:lpstr>Como é feito o pagamento mensal?</vt:lpstr>
      <vt:lpstr>Obrigações gerais</vt:lpstr>
      <vt:lpstr>Apresentação do PowerPoint</vt:lpstr>
      <vt:lpstr>Apresentação do PowerPoint</vt:lpstr>
      <vt:lpstr>Obrigações gerais</vt:lpstr>
      <vt:lpstr>Declaração anual para MEI</vt:lpstr>
      <vt:lpstr>Obrigações com empregado registrado</vt:lpstr>
      <vt:lpstr>Apresentação do PowerPoint</vt:lpstr>
      <vt:lpstr>Encerramento</vt:lpstr>
    </vt:vector>
  </TitlesOfParts>
  <Company>IEA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Trilhas de autoatendimento</dc:title>
  <dc:creator>Bruna Ferencz</dc:creator>
  <cp:lastModifiedBy>USER</cp:lastModifiedBy>
  <cp:revision>76</cp:revision>
  <dcterms:created xsi:type="dcterms:W3CDTF">2013-08-14T14:36:41Z</dcterms:created>
  <dcterms:modified xsi:type="dcterms:W3CDTF">2013-09-10T14:18:32Z</dcterms:modified>
</cp:coreProperties>
</file>