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27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8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29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30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35.xml" ContentType="application/vnd.openxmlformats-officedocument.presentationml.notesSlide+xml"/>
  <Override PartName="/ppt/comments/comment32.xml" ContentType="application/vnd.openxmlformats-officedocument.presentationml.comments+xml"/>
  <Override PartName="/ppt/notesSlides/notesSlide36.xml" ContentType="application/vnd.openxmlformats-officedocument.presentationml.notesSlide+xml"/>
  <Override PartName="/ppt/comments/comment33.xml" ContentType="application/vnd.openxmlformats-officedocument.presentationml.comments+xml"/>
  <Override PartName="/ppt/notesSlides/notesSlide37.xml" ContentType="application/vnd.openxmlformats-officedocument.presentationml.notesSlide+xml"/>
  <Override PartName="/ppt/comments/comment34.xml" ContentType="application/vnd.openxmlformats-officedocument.presentationml.comments+xml"/>
  <Override PartName="/ppt/notesSlides/notesSlide38.xml" ContentType="application/vnd.openxmlformats-officedocument.presentationml.notesSlide+xml"/>
  <Override PartName="/ppt/comments/comment35.xml" ContentType="application/vnd.openxmlformats-officedocument.presentationml.comments+xml"/>
  <Override PartName="/ppt/notesSlides/notesSlide39.xml" ContentType="application/vnd.openxmlformats-officedocument.presentationml.notesSlide+xml"/>
  <Override PartName="/ppt/comments/comment36.xml" ContentType="application/vnd.openxmlformats-officedocument.presentationml.comments+xml"/>
  <Override PartName="/ppt/notesSlides/notesSlide40.xml" ContentType="application/vnd.openxmlformats-officedocument.presentationml.notesSlide+xml"/>
  <Override PartName="/ppt/comments/comment37.xml" ContentType="application/vnd.openxmlformats-officedocument.presentationml.comments+xml"/>
  <Override PartName="/ppt/notesSlides/notesSlide41.xml" ContentType="application/vnd.openxmlformats-officedocument.presentationml.notesSlide+xml"/>
  <Override PartName="/ppt/comments/comment38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omments/comment39.xml" ContentType="application/vnd.openxmlformats-officedocument.presentationml.comments+xml"/>
  <Override PartName="/ppt/notesSlides/notesSlide44.xml" ContentType="application/vnd.openxmlformats-officedocument.presentationml.notesSlide+xml"/>
  <Override PartName="/ppt/comments/comment40.xml" ContentType="application/vnd.openxmlformats-officedocument.presentationml.comments+xml"/>
  <Override PartName="/ppt/notesSlides/notesSlide45.xml" ContentType="application/vnd.openxmlformats-officedocument.presentationml.notesSlide+xml"/>
  <Override PartName="/ppt/comments/comment41.xml" ContentType="application/vnd.openxmlformats-officedocument.presentationml.comments+xml"/>
  <Override PartName="/ppt/notesSlides/notesSlide46.xml" ContentType="application/vnd.openxmlformats-officedocument.presentationml.notesSlide+xml"/>
  <Override PartName="/ppt/comments/comment4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98" r:id="rId9"/>
    <p:sldId id="299" r:id="rId10"/>
    <p:sldId id="300" r:id="rId11"/>
    <p:sldId id="301" r:id="rId12"/>
    <p:sldId id="302" r:id="rId13"/>
    <p:sldId id="287" r:id="rId14"/>
    <p:sldId id="272" r:id="rId15"/>
    <p:sldId id="273" r:id="rId16"/>
    <p:sldId id="274" r:id="rId17"/>
    <p:sldId id="275" r:id="rId18"/>
    <p:sldId id="276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80" r:id="rId27"/>
    <p:sldId id="310" r:id="rId28"/>
    <p:sldId id="311" r:id="rId29"/>
    <p:sldId id="312" r:id="rId30"/>
    <p:sldId id="314" r:id="rId31"/>
    <p:sldId id="315" r:id="rId32"/>
    <p:sldId id="316" r:id="rId33"/>
    <p:sldId id="317" r:id="rId34"/>
    <p:sldId id="318" r:id="rId35"/>
    <p:sldId id="313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23" clrIdx="0"/>
  <p:cmAuthor id="1" name="Gabriella Miranda" initials="GM" lastIdx="8" clrIdx="1"/>
  <p:cmAuthor id="2" name="Cinthia Cunha" initials="CC" lastIdx="127" clrIdx="2"/>
  <p:cmAuthor id="3" name="USER" initials="U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6" autoAdjust="0"/>
  </p:normalViewPr>
  <p:slideViewPr>
    <p:cSldViewPr snapToGrid="0" snapToObjects="1"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0:53.277" idx="13">
    <p:pos x="3813" y="1192"/>
    <p:text>[IMAGEM DE REFERÊNCIA]
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3-09-10T09:48:42.349" idx="1">
    <p:pos x="4636" y="2916"/>
    <p:text>IMAGEM DE REFERENCIA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17">
    <p:pos x="3648" y="3179"/>
    <p:text>[IMAGEM DE REFERÊNCIA]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18">
    <p:pos x="4718" y="1904"/>
    <p:text>[IMAGEM DE REFERÊNCIA]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67">
    <p:pos x="5320" y="2008"/>
    <p:text>[DESTAQUE]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20">
    <p:pos x="3900" y="1210"/>
    <p:text>[IMAGEM DE REFERÊNCIA]</p:text>
  </p:cm>
  <p:cm authorId="2" dt="2013-08-16T11:14:30.934" idx="68">
    <p:pos x="5328" y="2903"/>
    <p:text>[DESTAQUE]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69">
    <p:pos x="3779" y="1301"/>
    <p:text>[IMAGEM DE REFERÊNCIA]</p:text>
  </p:cm>
  <p:cm authorId="2" dt="2013-08-16T11:14:30.934" idx="70">
    <p:pos x="3911" y="3115"/>
    <p:text>[DESTAQUE]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71">
    <p:pos x="3544" y="1263"/>
    <p:text>[IMAGEM DE REFERÊNCIA]</p:text>
  </p:cm>
  <p:cm authorId="2" dt="2013-08-16T11:14:30.934" idx="72">
    <p:pos x="3911" y="3115"/>
    <p:text>[DESTAQUE]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73">
    <p:pos x="3537" y="1263"/>
    <p:text>[IMAGEM DE REFERÊNCIA]</p:text>
  </p:cm>
  <p:cm authorId="2" dt="2013-08-16T11:14:30.934" idx="74">
    <p:pos x="4389" y="3373"/>
    <p:text>[DESTAQUE]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75">
    <p:pos x="3772" y="1293"/>
    <p:text>[IMAGEM DE REFERÊNCIA]</p:text>
  </p:cm>
  <p:cm authorId="2" dt="2013-08-16T11:14:30.934" idx="76">
    <p:pos x="3797" y="3085"/>
    <p:text>[DESTAQUE]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77">
    <p:pos x="3666" y="1232"/>
    <p:text>[IMAGEM DE REFERÊNCIA]</p:text>
  </p:cm>
  <p:cm authorId="2" dt="2013-08-16T11:14:30.934" idx="78">
    <p:pos x="4623" y="3434"/>
    <p:text>[DESTAQUE]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13.011" idx="49">
    <p:pos x="3814" y="3005"/>
    <p:text>[IMAGEM DE REFERÊNCIA]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79">
    <p:pos x="3666" y="1338"/>
    <p:text>[IMAGEM DE REFERÊNCIA]</p:text>
  </p:cm>
  <p:cm authorId="2" dt="2013-08-16T11:14:30.934" idx="80">
    <p:pos x="3881" y="3237"/>
    <p:text>[DESTAQUE]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81">
    <p:pos x="3666" y="1338"/>
    <p:text>[IMAGEM DE REFERÊNCIA]</p:text>
  </p:cm>
  <p:cm authorId="2" dt="2013-08-16T11:14:30.934" idx="82">
    <p:pos x="3881" y="3237"/>
    <p:text>[DESTAQUE]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3-09-10T10:06:07.042" idx="2">
    <p:pos x="4465" y="3204"/>
    <p:text>IMAGEM DE REFERÊNCIA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83">
    <p:pos x="3906" y="3043"/>
    <p:text>[IMAGEM DE REFERÊNCIA]</p:tex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84">
    <p:pos x="4696" y="1570"/>
    <p:text>[IMAGEM DE REFERÊNCIA]</p:tex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5:41.470" idx="87">
    <p:pos x="84" y="3230"/>
    <p:text>[EFEITO]</p:tex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86">
    <p:pos x="4229" y="2736"/>
    <p:text>[DESTAQUE]</p:tex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88">
    <p:pos x="3691" y="3441"/>
    <p:text>[DESTAQUE]</p:text>
  </p:cm>
  <p:cm authorId="2" dt="2013-08-16T13:59:32.623" idx="89">
    <p:pos x="3895" y="1144"/>
    <p:text>[IMAGEM DE REFERÊNCIA]</p:tex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90">
    <p:pos x="3684" y="3062"/>
    <p:text>[DESTAQUE]</p:text>
  </p:cm>
  <p:cm authorId="2" dt="2013-08-16T13:59:32.623" idx="91">
    <p:pos x="3895" y="1144"/>
    <p:text>[IMAGEM DE REFERÊNCIA]</p:tex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92">
    <p:pos x="3343" y="3578"/>
    <p:text>[DESTAQUE]</p:text>
  </p:cm>
  <p:cm authorId="2" dt="2013-08-16T13:59:32.623" idx="93">
    <p:pos x="3895" y="1144"/>
    <p:text>[IMAGEM DE REFERÊNCIA]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5:12:34.539" idx="45">
    <p:pos x="4464" y="2607"/>
    <p:text>[DESTAQUE]</p:text>
  </p:cm>
  <p:cm authorId="2" dt="2013-08-15T16:24:18.538" idx="50">
    <p:pos x="3661" y="724"/>
    <p:text>[IMAGEM DE REFERÊNCIA]</p:tex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94">
    <p:pos x="4153" y="3942"/>
    <p:text>[DESTAQUE]</p:text>
  </p:cm>
  <p:cm authorId="2" dt="2013-08-16T13:59:32.623" idx="95">
    <p:pos x="4024" y="1235"/>
    <p:text>[IMAGEM DE REFERÊNCIA]</p:tex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97">
    <p:pos x="3906" y="3043"/>
    <p:text>[IMAGEM DE REFERÊNCIA]</p:tex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98">
    <p:pos x="4696" y="1570"/>
    <p:text>[IMAGEM DE REFERÊNCIA]</p:tex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09:33:12.814" idx="100">
    <p:pos x="4441" y="2660"/>
    <p:text>[DESTAQUE]</p:tex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03">
    <p:pos x="3963" y="1334"/>
    <p:text>[IMAGEM DE REFERÊNCIA]</p:text>
  </p:cm>
  <p:cm authorId="2" dt="2013-08-19T10:23:45.497" idx="104">
    <p:pos x="53" y="3403"/>
    <p:text>[DROPDOWN]</p:tex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05">
    <p:pos x="3947" y="1304"/>
    <p:text>[IMAGEM DE REFERÊNCIA]</p:text>
  </p:cm>
  <p:cm authorId="2" dt="2013-08-19T10:43:03.726" idx="108">
    <p:pos x="262" y="3238"/>
    <p:text>[MODAL]</p:text>
  </p:cm>
  <p:cm authorId="2" dt="2013-08-19T10:43:10.261" idx="109">
    <p:pos x="252" y="3830"/>
    <p:text>[MODAL]</p:tex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0:45:15.545" idx="110">
    <p:pos x="4138" y="1273"/>
    <p:text>[DESTAQUE]</p:text>
  </p:cm>
  <p:cm authorId="2" dt="2013-08-19T10:50:04.508" idx="111">
    <p:pos x="3661" y="3327"/>
    <p:text>[DESTAQUE]</p:tex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12">
    <p:pos x="3947" y="1304"/>
    <p:text>[IMAGEM DE REFERÊNCIA]</p:tex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15">
    <p:pos x="3803" y="1099"/>
    <p:text>[IMAGEM DE REFERÊNCIA]</p:text>
  </p:cm>
  <p:cm authorId="2" dt="2013-08-19T11:00:17.097" idx="116">
    <p:pos x="3972" y="2933"/>
    <p:text>[DESTAQUE]</p:text>
  </p:cm>
  <p:cm authorId="2" dt="2013-08-19T11:01:25.310" idx="117">
    <p:pos x="3129" y="4003"/>
    <p:text>[MODAL]</p:tex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24">
    <p:pos x="3947" y="1304"/>
    <p:text>[IMAGEM DE REFERÊNCIA]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0:10:33.054" idx="2">
    <p:pos x="166" y="3563"/>
    <p:text>[EFEITO]</p:text>
  </p:cm>
  <p:cm authorId="2" dt="2013-08-15T15:19:56.123" idx="46">
    <p:pos x="2130" y="2161"/>
    <p:text>[TOOLTIP]</p:text>
  </p:cm>
  <p:cm authorId="2" dt="2013-08-15T15:24:58.173" idx="47">
    <p:pos x="2811" y="2175"/>
    <p:text>[TOOLTIP]</p:text>
  </p:cm>
  <p:cm authorId="2" dt="2013-08-15T16:24:33.985" idx="48">
    <p:pos x="3791" y="1322"/>
    <p:text>[IMAGEM DE REFERÊNCIA]</p:tex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25">
    <p:pos x="3720" y="1304"/>
    <p:text>[IMAGEM DE REFERÊNCIA]</p:tex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3:59:32.623" idx="126">
    <p:pos x="3720" y="1304"/>
    <p:text>[IMAGEM DE REFERÊNCIA]</p:tex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1:24:06.374" idx="127">
    <p:pos x="4328" y="3152"/>
    <p:text>[IMAGEM DE REFERÊNCIA]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33.985" idx="54">
    <p:pos x="3685" y="1443"/>
    <p:text>[IMAGEM DE REFERÊNCIA]</p:text>
  </p:cm>
  <p:cm authorId="2" dt="2013-08-19T08:55:44.529" idx="96">
    <p:pos x="5230" y="3251"/>
    <p:text>[DESTAQUE]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33.985" idx="55">
    <p:pos x="3700" y="1269"/>
    <p:text>[IMAGEM DE REFERÊNCIA]</p:text>
  </p:cm>
  <p:cm authorId="2" dt="2013-08-15T16:35:34.695" idx="56">
    <p:pos x="4972" y="3274"/>
    <p:text>[DESTAQUE]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41:21.353" idx="59">
    <p:pos x="3165" y="3733"/>
    <p:text>[MODAL]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33.985" idx="62">
    <p:pos x="3602" y="1148"/>
    <p:text>[IMAGEM DE REFERÊNCIA]</p:text>
  </p:cm>
  <p:cm authorId="2" dt="2013-08-15T16:49:01.707" idx="64">
    <p:pos x="2395" y="2759"/>
    <p:text>[EFEITO]</p:text>
  </p:cm>
  <p:cm authorId="2" dt="2013-08-15T16:50:20.090" idx="65">
    <p:pos x="3162" y="3922"/>
    <p:text>[MODAL]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51:49.129" idx="66">
    <p:pos x="4108" y="2865"/>
    <p:text>[DESTAQUE]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empresarial: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Microempreendedor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endParaRPr lang="pt-BR" sz="1200" dirty="0" smtClean="0">
              <a:solidFill>
                <a:schemeClr val="tx1"/>
              </a:solidFill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1: Análise de viabilidade do negócio (Biblioteca)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2: Formalização (Escritório de contabilidade)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chemeClr val="tx1"/>
                </a:solidFill>
              </a:rPr>
              <a:t>Trilha 3: Organização e administração (Centro empresarial)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1" dirty="0" smtClean="0">
                <a:solidFill>
                  <a:schemeClr val="tx1"/>
                </a:solidFill>
              </a:rPr>
              <a:t>Trilha 4: Marketing e vendas (Shopping)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rgbClr val="1F497D"/>
                </a:solidFill>
              </a:rPr>
              <a:t>Trilha 5: Acesso ao crédito (Banco)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</a:t>
            </a:r>
            <a:r>
              <a:rPr lang="en-US" sz="1200" baseline="0" dirty="0" smtClean="0"/>
              <a:t>que </a:t>
            </a:r>
            <a:r>
              <a:rPr lang="en-US" sz="1200" dirty="0" smtClean="0"/>
              <a:t>remeta a uma situação de </a:t>
            </a:r>
            <a:r>
              <a:rPr lang="pt-BR" sz="1200" dirty="0" smtClean="0"/>
              <a:t>fornecimento...</a:t>
            </a:r>
          </a:p>
          <a:p>
            <a:pPr algn="l"/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/>
              <a:t>[EFEITO]</a:t>
            </a:r>
          </a:p>
          <a:p>
            <a:pPr marL="0" indent="0">
              <a:buNone/>
            </a:pPr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pPr marL="0" indent="0">
              <a:buNone/>
            </a:pP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algn="l"/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pessoa</a:t>
            </a:r>
            <a:r>
              <a:rPr lang="en-US" sz="1200" dirty="0" smtClean="0"/>
              <a:t> com </a:t>
            </a:r>
            <a:r>
              <a:rPr lang="en-US" sz="1200" dirty="0" err="1" smtClean="0"/>
              <a:t>clientes</a:t>
            </a:r>
            <a:r>
              <a:rPr lang="en-US" sz="1200" dirty="0" smtClean="0"/>
              <a:t>, </a:t>
            </a:r>
            <a:r>
              <a:rPr lang="en-US" sz="1200" dirty="0" err="1" smtClean="0"/>
              <a:t>situação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compra</a:t>
            </a:r>
            <a:r>
              <a:rPr lang="en-US" sz="1200" dirty="0" smtClean="0"/>
              <a:t> e </a:t>
            </a:r>
            <a:r>
              <a:rPr lang="en-US" sz="1200" dirty="0" err="1" smtClean="0"/>
              <a:t>venda</a:t>
            </a:r>
            <a:r>
              <a:rPr lang="en-US" sz="1200" dirty="0" smtClean="0"/>
              <a:t>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Elementos de meios</a:t>
            </a:r>
            <a:r>
              <a:rPr lang="en-US" sz="1200" baseline="0" dirty="0" smtClean="0"/>
              <a:t> de comunicação: jornal, televisão, rádio, computador</a:t>
            </a:r>
            <a:r>
              <a:rPr lang="en-US" sz="1200" dirty="0" smtClean="0"/>
              <a:t>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smtClean="0"/>
              <a:t>Elementos de meios</a:t>
            </a:r>
            <a:r>
              <a:rPr lang="en-US" sz="1200" baseline="0" dirty="0" smtClean="0"/>
              <a:t> de comunicação: jornal, televisão, rádio, computador</a:t>
            </a:r>
            <a:r>
              <a:rPr lang="en-US" sz="1200" dirty="0" smtClean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 jornal....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uma televisão....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</a:t>
            </a:r>
            <a:r>
              <a:rPr lang="en-US" sz="1200" baseline="0" dirty="0" smtClean="0"/>
              <a:t> rádio</a:t>
            </a:r>
            <a:r>
              <a:rPr lang="en-US" sz="1200" dirty="0" smtClean="0"/>
              <a:t>....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que remeta a entrega de correspondência....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 smtClean="0"/>
              <a:t>Elementos visuais que remetam a marketing/propaganda/anuncio..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2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revista (s).....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 outdoor...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serviços de divulgação em som: carros, motos,</a:t>
            </a:r>
            <a:r>
              <a:rPr lang="en-US" sz="1200" baseline="0" dirty="0" smtClean="0"/>
              <a:t> caminhões</a:t>
            </a:r>
            <a:r>
              <a:rPr lang="en-US" sz="1200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panfletos...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Elementos</a:t>
            </a:r>
            <a:r>
              <a:rPr lang="en-US" sz="1200" dirty="0" smtClean="0"/>
              <a:t> de </a:t>
            </a:r>
            <a:r>
              <a:rPr lang="en-US" sz="1200" dirty="0" err="1" smtClean="0"/>
              <a:t>meios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comunicação</a:t>
            </a:r>
            <a:r>
              <a:rPr lang="en-US" sz="1200" baseline="0" dirty="0" smtClean="0"/>
              <a:t>: </a:t>
            </a:r>
            <a:r>
              <a:rPr lang="en-US" sz="1200" baseline="0" dirty="0" err="1" smtClean="0"/>
              <a:t>jornal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televisão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rádio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computador</a:t>
            </a:r>
            <a:r>
              <a:rPr lang="en-US" sz="1200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Personagens em acordo, se cumprimentando,</a:t>
            </a:r>
            <a:r>
              <a:rPr lang="en-US" sz="1200" baseline="0" dirty="0" smtClean="0"/>
              <a:t> elementos que remetam a negócios...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smtClean="0"/>
              <a:t>Personagens em acordo, se cumprimentando,</a:t>
            </a:r>
            <a:r>
              <a:rPr lang="en-US" sz="1200" baseline="0" dirty="0" smtClean="0"/>
              <a:t> elementos que remetam a negócios...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venda de um produto.....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Elementos como gráficos de</a:t>
            </a:r>
            <a:r>
              <a:rPr lang="en-US" sz="1200" baseline="0" dirty="0" smtClean="0"/>
              <a:t> mercado </a:t>
            </a:r>
            <a:r>
              <a:rPr lang="en-US" sz="1200" dirty="0" smtClean="0"/>
              <a:t>em jornal, </a:t>
            </a:r>
            <a:r>
              <a:rPr lang="en-US" sz="1200" dirty="0" err="1" smtClean="0"/>
              <a:t>lupas</a:t>
            </a:r>
            <a:r>
              <a:rPr lang="en-US" sz="1200" dirty="0" smtClean="0"/>
              <a:t>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3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Replicar imagem trilha 3, parada 2,</a:t>
            </a:r>
            <a:r>
              <a:rPr lang="pt-BR" sz="1200" baseline="0" dirty="0" smtClean="0"/>
              <a:t> slide 22</a:t>
            </a:r>
            <a:endParaRPr lang="pt-BR" sz="1200" dirty="0" smtClean="0"/>
          </a:p>
          <a:p>
            <a:r>
              <a:rPr lang="pt-BR" sz="1200" dirty="0" smtClean="0"/>
              <a:t>Imagem</a:t>
            </a:r>
            <a:r>
              <a:rPr lang="pt-BR" sz="1200" baseline="0" dirty="0" smtClean="0"/>
              <a:t> </a:t>
            </a:r>
            <a:r>
              <a:rPr lang="pt-BR" sz="1200" baseline="0" dirty="0" smtClean="0"/>
              <a:t>que remeta a valor, dinheiro, preço...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local de venda....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promoção, desconto, oferta....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Imagem de um estabelecimento cheio de clientes....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smtClean="0"/>
              <a:t>Imagem de um estabelecimento cheio de clientes....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com produtos a venda, e preços bem identificáveis....</a:t>
            </a:r>
          </a:p>
          <a:p>
            <a:endParaRPr lang="pt-BR" sz="1200" baseline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[DROPDOWN]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Percorrer a loja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 controle e domínio do ambiente de trabalho.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um cliente entra em sua loja e pede para ver um anel.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Você p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recisa saber exatamente onde está localizado esse produto.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 desagradável ficar perambulando pela loja tentando localizá-lo.</a:t>
            </a: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Localizar facilmente os preços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 as mercadorias devem ter etiqueta com o preço, e o atendente deve ter postura profissional para obter a confiança dos clientes.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exemplo: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um anel não tiver a etiqueta do preço, deve-se ter fácil acesso à lista de preço dos produtos. Isso dará credibilidade ao trabalho.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Conhecer os produtos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Tornar-se o expert que os clientes esperam.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 precisa conhecer o seu produto.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caso apresentado do anel, você deve saber se o produto pode enferrujar, quais os cuidados ao manipular detergentes, álcool,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tem garantia, entre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com cliente(s) questionando o vendedor sobre produto....</a:t>
            </a:r>
          </a:p>
          <a:p>
            <a:endParaRPr lang="pt-B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nos ícones, deverá abrir uma modal com os textos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(Uma modal para cada ícone).</a:t>
            </a:r>
            <a:endParaRPr lang="en-US" sz="120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Repetir lustração usada para miniatura no carrossel.</a:t>
            </a:r>
          </a:p>
          <a:p>
            <a:pPr algn="l"/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gráficos</a:t>
            </a:r>
            <a:r>
              <a:rPr lang="en-US" sz="1200" dirty="0" smtClean="0"/>
              <a:t> de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mercado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jornal</a:t>
            </a:r>
            <a:r>
              <a:rPr lang="en-US" sz="1200" dirty="0" smtClean="0"/>
              <a:t>, </a:t>
            </a:r>
            <a:r>
              <a:rPr lang="en-US" sz="1200" dirty="0" err="1" smtClean="0"/>
              <a:t>lupas</a:t>
            </a:r>
            <a:r>
              <a:rPr lang="en-US" sz="1200" dirty="0" smtClean="0"/>
              <a:t>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33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Replicar imagem trilha 1, parada 2, slide</a:t>
            </a:r>
            <a:r>
              <a:rPr lang="pt-BR" sz="1200" baseline="0" dirty="0" smtClean="0"/>
              <a:t> 44</a:t>
            </a:r>
            <a:endParaRPr lang="pt-BR" sz="1200" dirty="0" smtClean="0"/>
          </a:p>
          <a:p>
            <a:r>
              <a:rPr lang="pt-BR" sz="1200" dirty="0" smtClean="0"/>
              <a:t>Imagem</a:t>
            </a:r>
            <a:r>
              <a:rPr lang="pt-BR" sz="1200" baseline="0" dirty="0" smtClean="0"/>
              <a:t> </a:t>
            </a:r>
            <a:r>
              <a:rPr lang="pt-BR" sz="1200" baseline="0" dirty="0" smtClean="0"/>
              <a:t>que remeta a venda e cliente feliz....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demonstração de algum produto....</a:t>
            </a:r>
          </a:p>
          <a:p>
            <a:endParaRPr lang="pt-B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o texto do slide a seguir.</a:t>
            </a:r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Replicar imagem slide 42</a:t>
            </a:r>
          </a:p>
          <a:p>
            <a:r>
              <a:rPr lang="pt-BR" sz="1200" dirty="0" smtClean="0"/>
              <a:t>Imagem</a:t>
            </a:r>
            <a:r>
              <a:rPr lang="pt-BR" sz="1200" baseline="0" dirty="0" smtClean="0"/>
              <a:t> </a:t>
            </a:r>
            <a:r>
              <a:rPr lang="pt-BR" sz="1200" baseline="0" dirty="0" smtClean="0"/>
              <a:t>que remeta a venda e cliente feliz....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venda de dois produtos (venda complementar)... 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a um personagem contente ao telefone....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 personagem (vendedor,</a:t>
            </a:r>
            <a:r>
              <a:rPr lang="en-US" sz="1200" baseline="0" dirty="0" smtClean="0"/>
              <a:t> ou dono de loja) feliz</a:t>
            </a:r>
            <a:r>
              <a:rPr lang="en-US" sz="1200" dirty="0" smtClean="0"/>
              <a:t>, </a:t>
            </a:r>
            <a:r>
              <a:rPr lang="en-US" sz="1200" dirty="0" err="1" smtClean="0"/>
              <a:t>tendo</a:t>
            </a:r>
            <a:r>
              <a:rPr lang="en-US" sz="1200" dirty="0" smtClean="0"/>
              <a:t> sucesso....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de personagem em um ambiente que remeta a situação de oferta e procura / compra e venda...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[TOOLTIP:</a:t>
            </a:r>
            <a:r>
              <a:rPr lang="pt-BR" sz="1200" baseline="0" dirty="0" smtClean="0"/>
              <a:t> </a:t>
            </a:r>
            <a:r>
              <a:rPr lang="pt-BR" sz="1200" dirty="0" smtClean="0"/>
              <a:t>oferta]</a:t>
            </a:r>
          </a:p>
          <a:p>
            <a:r>
              <a:rPr lang="pt-BR" sz="1200" dirty="0" smtClean="0"/>
              <a:t>Pessoas ou empresas que desejam vender bens ou serviços.</a:t>
            </a:r>
          </a:p>
          <a:p>
            <a:endParaRPr lang="pt-BR" sz="1200" dirty="0" smtClean="0"/>
          </a:p>
          <a:p>
            <a:r>
              <a:rPr lang="pt-BR" sz="1200" dirty="0" smtClean="0"/>
              <a:t>[TOOLTIP:</a:t>
            </a:r>
            <a:r>
              <a:rPr lang="pt-BR" sz="1200" baseline="0" dirty="0" smtClean="0"/>
              <a:t> </a:t>
            </a:r>
            <a:r>
              <a:rPr lang="pt-BR" sz="1200" dirty="0" smtClean="0"/>
              <a:t>procura]</a:t>
            </a:r>
          </a:p>
          <a:p>
            <a:pPr marL="0" indent="0">
              <a:buNone/>
            </a:pPr>
            <a:r>
              <a:rPr lang="pt-BR" sz="1200" dirty="0" smtClean="0"/>
              <a:t>Pessoas ou empresas que querem comprar bens ou serviços.</a:t>
            </a:r>
          </a:p>
          <a:p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de personagens</a:t>
            </a:r>
            <a:r>
              <a:rPr lang="en-US" sz="1200" baseline="0" dirty="0" smtClean="0"/>
              <a:t> que </a:t>
            </a:r>
            <a:r>
              <a:rPr lang="en-US" sz="1200" dirty="0" smtClean="0"/>
              <a:t>remetam ao consumidor...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</a:t>
            </a:r>
            <a:r>
              <a:rPr lang="en-US" sz="1200" baseline="0" dirty="0" smtClean="0"/>
              <a:t>que </a:t>
            </a:r>
            <a:r>
              <a:rPr lang="en-US" sz="1200" dirty="0" smtClean="0"/>
              <a:t>remeta a uma situação de concorrência...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5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7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8.xml"/><Relationship Id="rId4" Type="http://schemas.openxmlformats.org/officeDocument/2006/relationships/image" Target="../media/image3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9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0.xml"/><Relationship Id="rId4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Microempreendedor individual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87987"/>
              </p:ext>
            </p:extLst>
          </p:nvPr>
        </p:nvGraphicFramePr>
        <p:xfrm>
          <a:off x="685800" y="3572466"/>
          <a:ext cx="82045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Análise de viabilidade do negócio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Biblioteca</a:t>
                      </a:r>
                      <a:endParaRPr lang="en-US" b="0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Formalização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Escritório de contabilidade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Organização e administração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Centro empresarial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Trilha 4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Marketing e vendas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Shopping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Acesso ao crédito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Banco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</a:t>
            </a:r>
            <a:r>
              <a:rPr lang="pt-BR" sz="2400" b="1" dirty="0" smtClean="0"/>
              <a:t>. Concorrentes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733926" y="1470240"/>
            <a:ext cx="77122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Qualidade </a:t>
            </a:r>
            <a:r>
              <a:rPr lang="pt-BR" sz="1600" dirty="0"/>
              <a:t>do </a:t>
            </a:r>
            <a:r>
              <a:rPr lang="pt-BR" sz="1600" dirty="0" smtClean="0"/>
              <a:t>produto;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Qualidade </a:t>
            </a:r>
            <a:r>
              <a:rPr lang="pt-BR" sz="1600" dirty="0"/>
              <a:t>no </a:t>
            </a:r>
            <a:r>
              <a:rPr lang="pt-BR" sz="1600" dirty="0" smtClean="0"/>
              <a:t>atendimento;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Preço;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Durabilidade;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Funcionalidade;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Acabamento;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Embalagem;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Facilidade </a:t>
            </a:r>
            <a:r>
              <a:rPr lang="pt-BR" sz="1600" dirty="0"/>
              <a:t>de </a:t>
            </a:r>
            <a:r>
              <a:rPr lang="pt-BR" sz="1600" dirty="0" smtClean="0"/>
              <a:t>acesso;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Forma </a:t>
            </a:r>
            <a:r>
              <a:rPr lang="pt-BR" sz="1600" dirty="0"/>
              <a:t>de apresentar a </a:t>
            </a:r>
            <a:r>
              <a:rPr lang="pt-BR" sz="1600" dirty="0" smtClean="0"/>
              <a:t>mercadoria;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Entre </a:t>
            </a:r>
            <a:r>
              <a:rPr lang="pt-BR" sz="1600" dirty="0"/>
              <a:t>outras.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5563" y="4332782"/>
            <a:ext cx="7952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Uma dica é você experimentar as mercadorias ou os serviços que os concorrentes estão </a:t>
            </a:r>
            <a:r>
              <a:rPr lang="pt-BR" sz="1600" dirty="0" smtClean="0"/>
              <a:t>apresentando</a:t>
            </a:r>
            <a:r>
              <a:rPr lang="pt-BR" sz="1600" dirty="0"/>
              <a:t>, observando o que você pode aperfeiçoar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Que tal um exemplo? Clique e veja: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35" y="5783881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40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829668"/>
            <a:ext cx="83258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Imagine o </a:t>
            </a:r>
            <a:r>
              <a:rPr lang="pt-BR" dirty="0" smtClean="0"/>
              <a:t>Fernando, dono de um carrinho de cachorro-quente: </a:t>
            </a:r>
          </a:p>
          <a:p>
            <a:endParaRPr lang="pt-BR" dirty="0"/>
          </a:p>
          <a:p>
            <a:r>
              <a:rPr lang="pt-BR" dirty="0" smtClean="0"/>
              <a:t>Hoje </a:t>
            </a:r>
            <a:r>
              <a:rPr lang="pt-BR" dirty="0"/>
              <a:t>em cada esquina existe um carrinho de cachorro-quente, </a:t>
            </a:r>
            <a:r>
              <a:rPr lang="pt-BR" dirty="0" smtClean="0"/>
              <a:t>não </a:t>
            </a:r>
            <a:r>
              <a:rPr lang="pt-BR" dirty="0"/>
              <a:t>é mesmo? Fernando precisa estar atento aos seus concorrentes e ao que eles </a:t>
            </a:r>
            <a:r>
              <a:rPr lang="pt-BR" dirty="0" smtClean="0"/>
              <a:t>oferecem </a:t>
            </a:r>
            <a:r>
              <a:rPr lang="pt-BR" dirty="0"/>
              <a:t>de diferente. Assim, poderá saber no que investir para se destacar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/>
              <a:t>sugestão é </a:t>
            </a:r>
            <a:r>
              <a:rPr lang="pt-BR" dirty="0" smtClean="0"/>
              <a:t>o Fernando </a:t>
            </a:r>
            <a:r>
              <a:rPr lang="pt-BR" dirty="0"/>
              <a:t>comprar um cachorro-quente do seu concorrente e comparar com </a:t>
            </a:r>
            <a:r>
              <a:rPr lang="pt-BR" dirty="0" smtClean="0"/>
              <a:t>o </a:t>
            </a:r>
            <a:r>
              <a:rPr lang="pt-BR" dirty="0"/>
              <a:t>seu, não deixando de observar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ponto onde ele está é melhor?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Como é o ambiente? Limpo? Espaçoso?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 embalagem é melhor?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O que ele pode oferecer de melhor?</a:t>
            </a:r>
          </a:p>
        </p:txBody>
      </p:sp>
    </p:spTree>
    <p:extLst>
      <p:ext uri="{BB962C8B-B14F-4D97-AF65-F5344CB8AC3E}">
        <p14:creationId xmlns:p14="http://schemas.microsoft.com/office/powerpoint/2010/main" val="17849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4. Fornecedores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57199" y="3171055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É considerado fornecedor não somente aquele de quem se compra matéria-prima ou </a:t>
            </a:r>
            <a:r>
              <a:rPr lang="pt-BR" sz="1600" dirty="0" smtClean="0"/>
              <a:t>mercadorias</a:t>
            </a:r>
            <a:r>
              <a:rPr lang="pt-BR" sz="1600" dirty="0"/>
              <a:t>, mas sim todos aqueles que fornecem os elementos para o funcionamento do negócio, tais </a:t>
            </a:r>
            <a:r>
              <a:rPr lang="pt-BR" sz="1600" dirty="0" smtClean="0"/>
              <a:t>como:</a:t>
            </a:r>
          </a:p>
          <a:p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Fornecimento </a:t>
            </a:r>
            <a:r>
              <a:rPr lang="pt-BR" sz="1600" u="sng" dirty="0">
                <a:solidFill>
                  <a:srgbClr val="FF0000"/>
                </a:solidFill>
              </a:rPr>
              <a:t>de mão de </a:t>
            </a:r>
            <a:r>
              <a:rPr lang="pt-BR" sz="1600" u="sng" dirty="0" smtClean="0">
                <a:solidFill>
                  <a:srgbClr val="FF0000"/>
                </a:solidFill>
              </a:rPr>
              <a:t>obra;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Energia elétrica;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Serviços </a:t>
            </a:r>
            <a:r>
              <a:rPr lang="pt-BR" sz="1600" u="sng" dirty="0">
                <a:solidFill>
                  <a:srgbClr val="FF0000"/>
                </a:solidFill>
              </a:rPr>
              <a:t>como contador, etc.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1025692"/>
            <a:ext cx="1943100" cy="19431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199" y="530512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É imprescindível ter muita atenção ao escolher os fornecedores da sua empresa, seja de </a:t>
            </a:r>
            <a:r>
              <a:rPr lang="pt-BR" sz="1600" dirty="0" smtClean="0"/>
              <a:t>matéria-prima</a:t>
            </a:r>
            <a:r>
              <a:rPr lang="pt-BR" sz="1600" dirty="0"/>
              <a:t>, mercadoria ou serviço</a:t>
            </a:r>
            <a:r>
              <a:rPr lang="pt-BR" sz="1600" dirty="0" smtClean="0"/>
              <a:t>. Veja um exemplo clicando aqui:</a:t>
            </a:r>
            <a:endParaRPr lang="pt-BR" sz="1600" dirty="0"/>
          </a:p>
        </p:txBody>
      </p:sp>
      <p:pic>
        <p:nvPicPr>
          <p:cNvPr id="10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6047172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1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53453" y="1991687"/>
            <a:ext cx="80370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Carmem comprava alguns colares de um fornecedor cujo preço era </a:t>
            </a:r>
            <a:r>
              <a:rPr lang="pt-BR" dirty="0" smtClean="0"/>
              <a:t>convidativo.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Após realizar </a:t>
            </a:r>
            <a:r>
              <a:rPr lang="pt-BR" dirty="0"/>
              <a:t>algumas vendas, começou a receber reclamações dos clientes, informando </a:t>
            </a:r>
            <a:r>
              <a:rPr lang="pt-BR" dirty="0" smtClean="0"/>
              <a:t>que </a:t>
            </a:r>
            <a:r>
              <a:rPr lang="pt-BR" dirty="0"/>
              <a:t>algumas peças tinham problemas de qualidade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b="1" i="1" dirty="0" smtClean="0"/>
              <a:t>Muito </a:t>
            </a:r>
            <a:r>
              <a:rPr lang="pt-BR" b="1" i="1" dirty="0"/>
              <a:t>cuidado na procedência do </a:t>
            </a:r>
            <a:r>
              <a:rPr lang="pt-BR" b="1" i="1" dirty="0" smtClean="0"/>
              <a:t>produto</a:t>
            </a:r>
            <a:r>
              <a:rPr lang="pt-BR" b="1" i="1" dirty="0"/>
              <a:t>. Informar-se sobre os fornecedores é essencial.</a:t>
            </a:r>
          </a:p>
        </p:txBody>
      </p:sp>
    </p:spTree>
    <p:extLst>
      <p:ext uri="{BB962C8B-B14F-4D97-AF65-F5344CB8AC3E}">
        <p14:creationId xmlns:p14="http://schemas.microsoft.com/office/powerpoint/2010/main" val="236574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065440"/>
            <a:ext cx="5410199" cy="4594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Chegamos </a:t>
            </a:r>
            <a:r>
              <a:rPr lang="pt-BR" sz="1600" dirty="0"/>
              <a:t>ao final da parada </a:t>
            </a:r>
            <a:r>
              <a:rPr lang="pt-BR" sz="1600" b="1" dirty="0" smtClean="0"/>
              <a:t>Análise do mercado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Você compreendeu </a:t>
            </a:r>
            <a:r>
              <a:rPr lang="pt-BR" sz="1600" dirty="0" smtClean="0"/>
              <a:t>a </a:t>
            </a:r>
            <a:r>
              <a:rPr lang="pt-BR" sz="1600" dirty="0"/>
              <a:t>importância </a:t>
            </a:r>
            <a:r>
              <a:rPr lang="pt-BR" sz="1600" dirty="0" smtClean="0"/>
              <a:t>do conceito </a:t>
            </a:r>
            <a:r>
              <a:rPr lang="pt-BR" sz="1600" dirty="0"/>
              <a:t>de </a:t>
            </a:r>
            <a:r>
              <a:rPr lang="pt-BR" sz="1600" dirty="0" smtClean="0"/>
              <a:t>mercado, e identificou </a:t>
            </a:r>
            <a:r>
              <a:rPr lang="pt-BR" sz="1600" dirty="0"/>
              <a:t>quem são os consumidores (clientes), os concorrentes, e fornecedores.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Agora</a:t>
            </a:r>
            <a:r>
              <a:rPr lang="pt-BR" sz="1600" dirty="0"/>
              <a:t>, </a:t>
            </a:r>
            <a:r>
              <a:rPr lang="pt-BR" sz="1600" dirty="0" smtClean="0"/>
              <a:t>que tal colocar em prática o que identificou??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26641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800" dirty="0"/>
              <a:t>Análise dos meios de comunicação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7" y="3905500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976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Análise dos meios de comunicação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805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Análise dos meios de comunicação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 irá: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Analisar e selecionar e os melhores meios de comunicação para divulgar seu negócio;</a:t>
            </a:r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</a:t>
            </a:r>
            <a:r>
              <a:rPr lang="pt-BR" sz="1600" dirty="0"/>
              <a:t>informações trazidas </a:t>
            </a:r>
            <a:r>
              <a:rPr lang="pt-BR" sz="1600" dirty="0" smtClean="0"/>
              <a:t>para você!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14" y="592813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Meios de comunicação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903854"/>
            <a:ext cx="811916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Para uma melhor divulgação de </a:t>
            </a:r>
            <a:r>
              <a:rPr lang="pt-BR" sz="1600" dirty="0"/>
              <a:t>seu negócio, é </a:t>
            </a:r>
            <a:r>
              <a:rPr lang="pt-BR" sz="1600" dirty="0" smtClean="0"/>
              <a:t>muito importante </a:t>
            </a:r>
            <a:r>
              <a:rPr lang="pt-BR" sz="1600" dirty="0"/>
              <a:t>analisar e </a:t>
            </a:r>
          </a:p>
          <a:p>
            <a:r>
              <a:rPr lang="pt-BR" sz="1600" dirty="0"/>
              <a:t>selecionar os meios de comunicação para </a:t>
            </a:r>
            <a:r>
              <a:rPr lang="pt-BR" sz="1600" dirty="0" smtClean="0"/>
              <a:t>atingir os seus consumidores.</a:t>
            </a:r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Toda </a:t>
            </a:r>
            <a:r>
              <a:rPr lang="pt-BR" b="1" i="1" dirty="0"/>
              <a:t>pessoa que deseja vender um produto precisa adequá-lo ao mercado, isto é, precisa </a:t>
            </a:r>
            <a:r>
              <a:rPr lang="pt-BR" b="1" i="1" dirty="0" smtClean="0"/>
              <a:t>informar </a:t>
            </a:r>
            <a:r>
              <a:rPr lang="pt-BR" b="1" i="1" dirty="0"/>
              <a:t>as características do produto, onde encontrá-lo e convencer as pessoas a procurá-lo</a:t>
            </a:r>
            <a:r>
              <a:rPr lang="pt-BR" b="1" i="1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É possível promover </a:t>
            </a:r>
            <a:r>
              <a:rPr lang="pt-BR" sz="1600" dirty="0" smtClean="0"/>
              <a:t>seu produto </a:t>
            </a:r>
            <a:r>
              <a:rPr lang="pt-BR" sz="1600" dirty="0"/>
              <a:t>de muitas </a:t>
            </a:r>
            <a:r>
              <a:rPr lang="pt-BR" sz="1600" dirty="0" smtClean="0"/>
              <a:t>formas, </a:t>
            </a:r>
            <a:r>
              <a:rPr lang="pt-BR" sz="1600" dirty="0"/>
              <a:t>e a escolha do meio de comunicação </a:t>
            </a:r>
            <a:r>
              <a:rPr lang="pt-BR" sz="1600" dirty="0" smtClean="0"/>
              <a:t>dependerá </a:t>
            </a:r>
            <a:r>
              <a:rPr lang="pt-BR" sz="1600" dirty="0"/>
              <a:t>muito do público que </a:t>
            </a:r>
            <a:r>
              <a:rPr lang="pt-BR" sz="1600" dirty="0" smtClean="0"/>
              <a:t>você deseja </a:t>
            </a:r>
            <a:r>
              <a:rPr lang="pt-BR" sz="1600" dirty="0"/>
              <a:t>atingir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Veja </a:t>
            </a:r>
            <a:r>
              <a:rPr lang="pt-BR" sz="1600" dirty="0" smtClean="0"/>
              <a:t>a seguir as </a:t>
            </a:r>
            <a:r>
              <a:rPr lang="pt-BR" sz="1600" dirty="0"/>
              <a:t>características de alguns meios de comunicação</a:t>
            </a:r>
            <a:r>
              <a:rPr lang="pt-BR" sz="1600" dirty="0" smtClean="0"/>
              <a:t>: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3912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1. Jornal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57836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b="1" dirty="0" smtClean="0"/>
              <a:t>jornal</a:t>
            </a:r>
            <a:r>
              <a:rPr lang="pt-BR" sz="1600" dirty="0" smtClean="0"/>
              <a:t> é </a:t>
            </a:r>
            <a:r>
              <a:rPr lang="pt-BR" sz="1600" dirty="0"/>
              <a:t>um meio de comunicação que permite ter uma boa cobertura em uma determinada </a:t>
            </a:r>
            <a:r>
              <a:rPr lang="pt-BR" sz="1600" dirty="0" smtClean="0"/>
              <a:t>região geográfica, e apresenta um custo mediano.</a:t>
            </a:r>
          </a:p>
          <a:p>
            <a:endParaRPr lang="pt-BR" sz="1600" dirty="0"/>
          </a:p>
          <a:p>
            <a:pPr algn="ctr"/>
            <a:r>
              <a:rPr lang="pt-BR" sz="1600" b="1" i="1" dirty="0" smtClean="0"/>
              <a:t>Esse meio de comunicação proporciona a possibilidade </a:t>
            </a:r>
            <a:r>
              <a:rPr lang="pt-BR" sz="1600" b="1" i="1" dirty="0"/>
              <a:t>de detalhamento do anúncio, de explorar características </a:t>
            </a:r>
            <a:r>
              <a:rPr lang="pt-BR" sz="1600" b="1" i="1" dirty="0" smtClean="0"/>
              <a:t>do </a:t>
            </a:r>
            <a:r>
              <a:rPr lang="pt-BR" sz="1600" b="1" i="1" dirty="0"/>
              <a:t>produto e precisão nas informações</a:t>
            </a:r>
            <a:r>
              <a:rPr lang="pt-BR" sz="1600" b="1" i="1" dirty="0" smtClean="0"/>
              <a:t>. O jornal  informa </a:t>
            </a:r>
            <a:r>
              <a:rPr lang="pt-BR" sz="1600" b="1" i="1" dirty="0"/>
              <a:t>o </a:t>
            </a:r>
            <a:r>
              <a:rPr lang="pt-BR" sz="1600" b="1" i="1" dirty="0" smtClean="0"/>
              <a:t>público, estabelecendo </a:t>
            </a:r>
            <a:r>
              <a:rPr lang="pt-BR" sz="1600" b="1" i="1" dirty="0"/>
              <a:t>uma comunicação eficiente e precisa. </a:t>
            </a:r>
            <a:endParaRPr lang="pt-BR" sz="1600" b="1" i="1" dirty="0" smtClean="0"/>
          </a:p>
          <a:p>
            <a:endParaRPr lang="pt-BR" sz="1600" dirty="0"/>
          </a:p>
          <a:p>
            <a:r>
              <a:rPr lang="pt-BR" sz="1600" dirty="0" smtClean="0"/>
              <a:t>Uma característica não tão vantajosa, é que o jornal possui </a:t>
            </a:r>
            <a:r>
              <a:rPr lang="pt-BR" sz="1600" dirty="0"/>
              <a:t>uma duração curta (em geral um dia</a:t>
            </a:r>
            <a:r>
              <a:rPr lang="pt-BR" sz="1600" dirty="0" smtClean="0"/>
              <a:t>).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410952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2</a:t>
            </a:r>
            <a:r>
              <a:rPr lang="pt-BR" sz="2400" b="1" dirty="0" smtClean="0"/>
              <a:t>. Televisão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578362"/>
            <a:ext cx="822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</a:t>
            </a:r>
            <a:r>
              <a:rPr lang="pt-BR" sz="1600" b="1" dirty="0" smtClean="0"/>
              <a:t>televisão</a:t>
            </a:r>
            <a:r>
              <a:rPr lang="pt-BR" sz="1600" dirty="0" smtClean="0"/>
              <a:t> é </a:t>
            </a:r>
            <a:r>
              <a:rPr lang="pt-BR" sz="1600" dirty="0"/>
              <a:t> reconhecidamente um dos meios mais procurados para a </a:t>
            </a:r>
            <a:r>
              <a:rPr lang="pt-BR" sz="1600" dirty="0" smtClean="0"/>
              <a:t>divulgação. Ela desperta </a:t>
            </a:r>
            <a:r>
              <a:rPr lang="pt-BR" sz="1600" dirty="0"/>
              <a:t>grande atenção do público e alcança um </a:t>
            </a:r>
            <a:r>
              <a:rPr lang="pt-BR" sz="1600" dirty="0" smtClean="0"/>
              <a:t>número de pessoas bastante abrangente.</a:t>
            </a:r>
          </a:p>
          <a:p>
            <a:endParaRPr lang="pt-BR" sz="1600" dirty="0"/>
          </a:p>
          <a:p>
            <a:pPr algn="ctr"/>
            <a:r>
              <a:rPr lang="pt-BR" b="1" i="1" dirty="0" smtClean="0"/>
              <a:t>A TV alia som e imagem, sendo uma grande vantagem sobre outros meios de comunicação.</a:t>
            </a:r>
          </a:p>
          <a:p>
            <a:endParaRPr lang="pt-BR" sz="1600" dirty="0"/>
          </a:p>
          <a:p>
            <a:r>
              <a:rPr lang="pt-BR" sz="1600" dirty="0" smtClean="0"/>
              <a:t>Entretanto</a:t>
            </a:r>
            <a:r>
              <a:rPr lang="pt-BR" sz="1600" dirty="0"/>
              <a:t>, </a:t>
            </a:r>
            <a:r>
              <a:rPr lang="pt-BR" sz="1600" dirty="0" smtClean="0"/>
              <a:t>além de possuir </a:t>
            </a:r>
            <a:r>
              <a:rPr lang="pt-BR" sz="1600" dirty="0"/>
              <a:t>um custo extremamente </a:t>
            </a:r>
            <a:r>
              <a:rPr lang="pt-BR" sz="1600" dirty="0" smtClean="0"/>
              <a:t>alto, a divulgação através da televisão não </a:t>
            </a:r>
            <a:r>
              <a:rPr lang="pt-BR" sz="1600" dirty="0"/>
              <a:t>permite </a:t>
            </a:r>
            <a:r>
              <a:rPr lang="pt-BR" sz="1600" dirty="0" smtClean="0"/>
              <a:t>selecionar </a:t>
            </a:r>
            <a:r>
              <a:rPr lang="pt-BR" sz="1600" dirty="0"/>
              <a:t>um segmento muito específico de público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900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Trilha 4: MARKETING E VENDAS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5515"/>
            <a:ext cx="8291971" cy="2522622"/>
          </a:xfrm>
        </p:spPr>
        <p:txBody>
          <a:bodyPr>
            <a:normAutofit/>
          </a:bodyPr>
          <a:lstStyle/>
          <a:p>
            <a:r>
              <a:rPr lang="pt-BR" b="1" dirty="0" smtClean="0"/>
              <a:t>Paradas:</a:t>
            </a:r>
          </a:p>
          <a:p>
            <a:r>
              <a:rPr lang="pt-BR" dirty="0"/>
              <a:t>1. </a:t>
            </a:r>
            <a:r>
              <a:rPr lang="pt-BR" dirty="0" smtClean="0"/>
              <a:t>Análise do mercado</a:t>
            </a:r>
            <a:endParaRPr lang="pt-BR" dirty="0"/>
          </a:p>
          <a:p>
            <a:r>
              <a:rPr lang="pt-BR" dirty="0"/>
              <a:t>2. </a:t>
            </a:r>
            <a:r>
              <a:rPr lang="pt-BR" dirty="0" smtClean="0"/>
              <a:t>Análise dos meios de comunicação</a:t>
            </a:r>
          </a:p>
          <a:p>
            <a:r>
              <a:rPr lang="pt-BR" dirty="0" smtClean="0"/>
              <a:t>3. Atuação no mercado</a:t>
            </a:r>
          </a:p>
          <a:p>
            <a:r>
              <a:rPr lang="pt-BR" dirty="0" smtClean="0"/>
              <a:t>4. Ações para vender mais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3</a:t>
            </a:r>
            <a:r>
              <a:rPr lang="pt-BR" sz="2400" b="1" dirty="0" smtClean="0"/>
              <a:t>. Rádio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578362"/>
            <a:ext cx="8229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b="1" dirty="0" smtClean="0"/>
              <a:t>rádio</a:t>
            </a:r>
            <a:r>
              <a:rPr lang="pt-BR" sz="1600" dirty="0" smtClean="0"/>
              <a:t> é </a:t>
            </a:r>
            <a:r>
              <a:rPr lang="pt-BR" sz="1600" dirty="0"/>
              <a:t>uma excelente forma de divulgação. Quem ouve não precisa parar o que está fazendo para escutar o </a:t>
            </a:r>
            <a:r>
              <a:rPr lang="pt-BR" sz="1600" dirty="0" smtClean="0"/>
              <a:t>anúncio.</a:t>
            </a:r>
          </a:p>
          <a:p>
            <a:endParaRPr lang="pt-BR" sz="1600" dirty="0"/>
          </a:p>
          <a:p>
            <a:pPr algn="ctr"/>
            <a:r>
              <a:rPr lang="pt-BR" b="1" i="1" dirty="0" smtClean="0"/>
              <a:t>O rádio é indicado </a:t>
            </a:r>
            <a:r>
              <a:rPr lang="pt-BR" b="1" i="1" dirty="0"/>
              <a:t>para a comunicação com um grande número de pessoas</a:t>
            </a:r>
            <a:r>
              <a:rPr lang="pt-BR" b="1" i="1" dirty="0" smtClean="0"/>
              <a:t>. </a:t>
            </a:r>
            <a:r>
              <a:rPr lang="pt-BR" b="1" i="1" dirty="0"/>
              <a:t>Com criatividade e um bom texto, </a:t>
            </a:r>
            <a:r>
              <a:rPr lang="pt-BR" b="1" i="1" dirty="0" smtClean="0"/>
              <a:t>você terá </a:t>
            </a:r>
            <a:r>
              <a:rPr lang="pt-BR" b="1" i="1" dirty="0"/>
              <a:t>uma boa </a:t>
            </a:r>
            <a:r>
              <a:rPr lang="pt-BR" b="1" i="1" dirty="0" smtClean="0"/>
              <a:t>divulgação.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Esse meio de comunicação possui </a:t>
            </a:r>
            <a:r>
              <a:rPr lang="pt-BR" sz="1600" dirty="0"/>
              <a:t>um custo </a:t>
            </a:r>
            <a:r>
              <a:rPr lang="pt-BR" sz="1600" dirty="0" smtClean="0"/>
              <a:t>baixo</a:t>
            </a:r>
            <a:r>
              <a:rPr lang="pt-BR" sz="1600" dirty="0"/>
              <a:t>, </a:t>
            </a:r>
            <a:r>
              <a:rPr lang="pt-BR" sz="1600" dirty="0" smtClean="0"/>
              <a:t>e tem como </a:t>
            </a:r>
            <a:r>
              <a:rPr lang="pt-BR" sz="1600" dirty="0"/>
              <a:t>limitações o fato de não ter imagem (apenas som), </a:t>
            </a:r>
            <a:r>
              <a:rPr lang="pt-BR" sz="1600" dirty="0" smtClean="0"/>
              <a:t>prendendo um pouco </a:t>
            </a:r>
            <a:r>
              <a:rPr lang="pt-BR" sz="1600" dirty="0"/>
              <a:t>menos a </a:t>
            </a:r>
            <a:r>
              <a:rPr lang="pt-BR" sz="1600" dirty="0" smtClean="0"/>
              <a:t>atenção </a:t>
            </a:r>
            <a:r>
              <a:rPr lang="pt-BR" sz="1600" dirty="0"/>
              <a:t>do público</a:t>
            </a:r>
            <a:r>
              <a:rPr lang="pt-BR" sz="1600" dirty="0" smtClean="0"/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88" y="1126458"/>
            <a:ext cx="1761624" cy="1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4. Mala-direta (correspondência)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494137"/>
            <a:ext cx="82536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</a:t>
            </a:r>
            <a:r>
              <a:rPr lang="pt-BR" sz="1600" b="1" dirty="0" smtClean="0"/>
              <a:t>correspondência</a:t>
            </a:r>
            <a:r>
              <a:rPr lang="pt-BR" sz="1600" dirty="0" smtClean="0"/>
              <a:t> permite </a:t>
            </a:r>
            <a:r>
              <a:rPr lang="pt-BR" sz="1600" dirty="0"/>
              <a:t>atingir o </a:t>
            </a:r>
            <a:r>
              <a:rPr lang="pt-BR" sz="1600" dirty="0" smtClean="0"/>
              <a:t>um público </a:t>
            </a:r>
            <a:r>
              <a:rPr lang="pt-BR" sz="1600" dirty="0"/>
              <a:t>específico e desejado, sem </a:t>
            </a:r>
            <a:r>
              <a:rPr lang="pt-BR" sz="1600" dirty="0" smtClean="0"/>
              <a:t>concorrência </a:t>
            </a:r>
            <a:r>
              <a:rPr lang="pt-BR" sz="1600" dirty="0"/>
              <a:t>de outros anúncios. 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Hoje </a:t>
            </a:r>
            <a:r>
              <a:rPr lang="pt-BR" b="1" i="1" dirty="0"/>
              <a:t>em dia a </a:t>
            </a:r>
            <a:r>
              <a:rPr lang="pt-BR" b="1" i="1" dirty="0" smtClean="0"/>
              <a:t>correspondência </a:t>
            </a:r>
            <a:r>
              <a:rPr lang="pt-BR" b="1" i="1" dirty="0"/>
              <a:t>ainda é muito utilizada, </a:t>
            </a:r>
            <a:r>
              <a:rPr lang="pt-BR" b="1" i="1" dirty="0" smtClean="0"/>
              <a:t>pois além </a:t>
            </a:r>
            <a:r>
              <a:rPr lang="pt-BR" b="1" i="1" dirty="0"/>
              <a:t>de existirem locais onde </a:t>
            </a:r>
            <a:r>
              <a:rPr lang="pt-BR" b="1" i="1" dirty="0" smtClean="0"/>
              <a:t>os outros meios de comunicação não são tão utilizados, </a:t>
            </a:r>
            <a:r>
              <a:rPr lang="pt-BR" b="1" i="1" dirty="0"/>
              <a:t>ela dá uma maior personalidade </a:t>
            </a:r>
            <a:r>
              <a:rPr lang="pt-BR" b="1" i="1" dirty="0" smtClean="0"/>
              <a:t>àquilo </a:t>
            </a:r>
            <a:r>
              <a:rPr lang="pt-BR" b="1" i="1" dirty="0"/>
              <a:t>que está contido</a:t>
            </a:r>
            <a:r>
              <a:rPr lang="pt-BR" b="1" i="1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A mala-direta traz </a:t>
            </a:r>
            <a:r>
              <a:rPr lang="pt-BR" sz="1600" dirty="0"/>
              <a:t>como desvantagens seu custo relativamente </a:t>
            </a:r>
            <a:r>
              <a:rPr lang="pt-BR" sz="1600" dirty="0" smtClean="0"/>
              <a:t>alto, </a:t>
            </a:r>
            <a:r>
              <a:rPr lang="pt-BR" sz="1600" dirty="0"/>
              <a:t>e sua </a:t>
            </a:r>
            <a:r>
              <a:rPr lang="pt-BR" sz="1600" dirty="0" smtClean="0"/>
              <a:t>imagem </a:t>
            </a:r>
            <a:r>
              <a:rPr lang="pt-BR" sz="1600" dirty="0"/>
              <a:t>de </a:t>
            </a:r>
            <a:r>
              <a:rPr lang="pt-BR" sz="1600" dirty="0" smtClean="0"/>
              <a:t>propaganda descartável.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17" y="1514851"/>
            <a:ext cx="1685174" cy="16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6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5. Revista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494137"/>
            <a:ext cx="82536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</a:t>
            </a:r>
            <a:r>
              <a:rPr lang="pt-BR" sz="1600" b="1" dirty="0" smtClean="0"/>
              <a:t>revista</a:t>
            </a:r>
            <a:r>
              <a:rPr lang="pt-BR" sz="1600" dirty="0" smtClean="0"/>
              <a:t> em relação ao jornal tem melhor </a:t>
            </a:r>
            <a:r>
              <a:rPr lang="pt-BR" sz="1600" dirty="0"/>
              <a:t>qualidade </a:t>
            </a:r>
            <a:r>
              <a:rPr lang="pt-BR" sz="1600" dirty="0" smtClean="0"/>
              <a:t>visual, </a:t>
            </a:r>
            <a:r>
              <a:rPr lang="pt-BR" sz="1600" dirty="0"/>
              <a:t>com maior credibilidade e mais durabilidade </a:t>
            </a:r>
            <a:r>
              <a:rPr lang="pt-BR" sz="1600" dirty="0" smtClean="0"/>
              <a:t>dos </a:t>
            </a:r>
            <a:r>
              <a:rPr lang="pt-BR" sz="1600" dirty="0"/>
              <a:t>anúncios que é superior a um </a:t>
            </a:r>
            <a:r>
              <a:rPr lang="pt-BR" sz="1600" dirty="0" smtClean="0"/>
              <a:t>dia.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algn="ctr"/>
            <a:r>
              <a:rPr lang="pt-BR" b="1" i="1" dirty="0" smtClean="0"/>
              <a:t>Sua periodicidade pode ser semanal</a:t>
            </a:r>
            <a:r>
              <a:rPr lang="pt-BR" b="1" i="1" dirty="0"/>
              <a:t>, quinzenal e mensal, atingindo um público mais </a:t>
            </a:r>
            <a:r>
              <a:rPr lang="pt-BR" b="1" i="1" dirty="0" smtClean="0"/>
              <a:t>específico.</a:t>
            </a:r>
          </a:p>
          <a:p>
            <a:pPr algn="ctr"/>
            <a:endParaRPr lang="pt-BR" b="1" i="1" dirty="0"/>
          </a:p>
          <a:p>
            <a:endParaRPr lang="pt-BR" sz="1600" dirty="0" smtClean="0"/>
          </a:p>
          <a:p>
            <a:r>
              <a:rPr lang="pt-BR" sz="1600" dirty="0" smtClean="0"/>
              <a:t>A revista entretanto</a:t>
            </a:r>
            <a:r>
              <a:rPr lang="pt-BR" sz="1600" dirty="0"/>
              <a:t>, tem um custo alto e atinge um grupo de </a:t>
            </a:r>
            <a:r>
              <a:rPr lang="pt-BR" sz="1600" dirty="0" smtClean="0"/>
              <a:t>leitores </a:t>
            </a:r>
            <a:r>
              <a:rPr lang="pt-BR" sz="1600" dirty="0"/>
              <a:t>que, apesar de segmentado, é de número muito restrito.</a:t>
            </a:r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19" y="1438776"/>
            <a:ext cx="2323097" cy="16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6. Outdoors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494137"/>
            <a:ext cx="82536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b="1" dirty="0" smtClean="0"/>
              <a:t>outdoor</a:t>
            </a:r>
            <a:r>
              <a:rPr lang="pt-BR" sz="1600" dirty="0" smtClean="0"/>
              <a:t> </a:t>
            </a:r>
            <a:r>
              <a:rPr lang="pt-BR" sz="1600" dirty="0"/>
              <a:t>d</a:t>
            </a:r>
            <a:r>
              <a:rPr lang="pt-BR" sz="1600" dirty="0" smtClean="0"/>
              <a:t>entre </a:t>
            </a:r>
            <a:r>
              <a:rPr lang="pt-BR" sz="1600" dirty="0"/>
              <a:t>os meios de comunicação existentes, </a:t>
            </a:r>
            <a:r>
              <a:rPr lang="pt-BR" sz="1600" dirty="0" smtClean="0"/>
              <a:t>é </a:t>
            </a:r>
            <a:r>
              <a:rPr lang="pt-BR" sz="1600" dirty="0"/>
              <a:t>um dos mais impactantes e de fundamental importância na interação entre a mensagem </a:t>
            </a:r>
            <a:r>
              <a:rPr lang="pt-BR" sz="1600" dirty="0" smtClean="0"/>
              <a:t>e </a:t>
            </a:r>
            <a:r>
              <a:rPr lang="pt-BR" sz="1600" dirty="0"/>
              <a:t>seu público-alvo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algn="ctr"/>
            <a:r>
              <a:rPr lang="pt-BR" b="1" i="1" dirty="0" smtClean="0"/>
              <a:t>O anúncio em outdoor traz muitas vantagens no mercado, </a:t>
            </a:r>
            <a:r>
              <a:rPr lang="pt-BR" b="1" i="1" dirty="0"/>
              <a:t>pois trata-se de um meio bastante flexível principalmente para as regiões urbanas, com maior concentração de consumo de produtos de massa</a:t>
            </a:r>
            <a:r>
              <a:rPr lang="pt-BR" b="1" i="1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Os outdoors possuem </a:t>
            </a:r>
            <a:r>
              <a:rPr lang="pt-BR" sz="1600" dirty="0"/>
              <a:t>um custo razoável, porém com um alcance limitado, ou seja, apenas </a:t>
            </a:r>
            <a:r>
              <a:rPr lang="pt-BR" sz="1600" dirty="0" smtClean="0"/>
              <a:t>aquelas </a:t>
            </a:r>
            <a:r>
              <a:rPr lang="pt-BR" sz="1600" dirty="0"/>
              <a:t>pessoas que transitam próximas aos </a:t>
            </a:r>
            <a:r>
              <a:rPr lang="pt-BR" sz="1600" dirty="0" smtClean="0"/>
              <a:t>outdoors podem </a:t>
            </a:r>
            <a:r>
              <a:rPr lang="pt-BR" sz="1600" dirty="0"/>
              <a:t>receber a mensagem.</a:t>
            </a:r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83" y="1261811"/>
            <a:ext cx="2236370" cy="18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7. Serviço de som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458041"/>
            <a:ext cx="82536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dirty="0"/>
              <a:t>uso de motos, carros e caminhões de som, apesar de estarem em </a:t>
            </a:r>
            <a:r>
              <a:rPr lang="pt-BR" sz="1600" dirty="0" smtClean="0"/>
              <a:t>desuso</a:t>
            </a:r>
            <a:r>
              <a:rPr lang="pt-BR" sz="1600" dirty="0"/>
              <a:t>, proporcionam uma </a:t>
            </a:r>
            <a:r>
              <a:rPr lang="pt-BR" sz="1600" dirty="0" smtClean="0"/>
              <a:t>excelente </a:t>
            </a:r>
            <a:r>
              <a:rPr lang="pt-BR" sz="1600" dirty="0"/>
              <a:t>divulgação da mensagem da empresa e </a:t>
            </a:r>
            <a:r>
              <a:rPr lang="pt-BR" sz="1600" dirty="0" smtClean="0"/>
              <a:t>possuem </a:t>
            </a:r>
            <a:r>
              <a:rPr lang="pt-BR" sz="1600" dirty="0"/>
              <a:t>um custo reduzido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pPr algn="ctr"/>
            <a:r>
              <a:rPr lang="pt-BR" b="1" i="1" dirty="0" smtClean="0"/>
              <a:t>O serviço de som é um meio de comunicação em massa certeiro para a divulgação local, pois sempre terão clientes prontos para ouvir a mensagem executada.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Entretanto, possuem restrições quanto ao tempo de exposição da mensagem para o público, </a:t>
            </a:r>
            <a:r>
              <a:rPr lang="pt-BR" sz="1600" dirty="0" smtClean="0"/>
              <a:t>pois </a:t>
            </a:r>
            <a:r>
              <a:rPr lang="pt-BR" sz="1600" dirty="0"/>
              <a:t>é variável conforme a velocidade do veículo e há possibilidade de ser mal sucedido em </a:t>
            </a:r>
            <a:r>
              <a:rPr lang="pt-BR" sz="1600" dirty="0" smtClean="0"/>
              <a:t>função </a:t>
            </a:r>
            <a:r>
              <a:rPr lang="pt-BR" sz="1600" dirty="0"/>
              <a:t>do uso em horários impróprios ou por mensagens de baixa qualidade, que podem ser </a:t>
            </a:r>
            <a:r>
              <a:rPr lang="pt-BR" sz="1600" dirty="0" smtClean="0"/>
              <a:t>extremamente </a:t>
            </a:r>
            <a:r>
              <a:rPr lang="pt-BR" sz="1600" dirty="0"/>
              <a:t>irritantes.</a:t>
            </a:r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80" y="1304674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3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10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8. Panfletos ou folhetos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33136" y="3458041"/>
            <a:ext cx="83739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distribuição de </a:t>
            </a:r>
            <a:r>
              <a:rPr lang="pt-BR" sz="1600" b="1" dirty="0" smtClean="0"/>
              <a:t>panfletos</a:t>
            </a:r>
            <a:r>
              <a:rPr lang="pt-BR" sz="1600" dirty="0" smtClean="0"/>
              <a:t> ou </a:t>
            </a:r>
            <a:r>
              <a:rPr lang="pt-BR" sz="1600" b="1" dirty="0" smtClean="0"/>
              <a:t>folhetos</a:t>
            </a:r>
            <a:r>
              <a:rPr lang="pt-BR" sz="1600" dirty="0" smtClean="0"/>
              <a:t> é </a:t>
            </a:r>
            <a:r>
              <a:rPr lang="pt-BR" sz="1600" dirty="0"/>
              <a:t>muito </a:t>
            </a:r>
            <a:r>
              <a:rPr lang="pt-BR" sz="1600" dirty="0" smtClean="0"/>
              <a:t>importante, </a:t>
            </a:r>
            <a:r>
              <a:rPr lang="pt-BR" sz="1600" dirty="0"/>
              <a:t>pois sua comercialização é barata e podem ser distribuídos facilmente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algn="ctr"/>
            <a:r>
              <a:rPr lang="pt-BR" b="1" i="1" dirty="0"/>
              <a:t>Também têm sido há muito tempo uma ferramenta importante de </a:t>
            </a:r>
            <a:r>
              <a:rPr lang="pt-BR" b="1" i="1" dirty="0" smtClean="0"/>
              <a:t>propaganda, e são utilizados </a:t>
            </a:r>
            <a:r>
              <a:rPr lang="pt-BR" b="1" i="1" dirty="0"/>
              <a:t>como meio de comunicação de massa.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Entre as desvantagens, os panfletos e folhetos têm </a:t>
            </a:r>
            <a:r>
              <a:rPr lang="pt-BR" sz="1600" dirty="0"/>
              <a:t>os mesmos problemas da mala-direta, ou seja, </a:t>
            </a:r>
            <a:r>
              <a:rPr lang="pt-BR" sz="1600" dirty="0" smtClean="0"/>
              <a:t>podem </a:t>
            </a:r>
            <a:r>
              <a:rPr lang="pt-BR" sz="1600" dirty="0"/>
              <a:t>ser considerados como propaganda descartável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79" y="1472014"/>
            <a:ext cx="1946442" cy="17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2128945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Chegamos ao final da parada </a:t>
            </a:r>
            <a:r>
              <a:rPr lang="pt-BR" sz="1600" b="1" dirty="0"/>
              <a:t>Análise dos meios de </a:t>
            </a:r>
            <a:r>
              <a:rPr lang="pt-BR" sz="1600" b="1" dirty="0" smtClean="0"/>
              <a:t>comunicação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Esperamos que você tenha aproveitado </a:t>
            </a:r>
            <a:r>
              <a:rPr lang="pt-BR" sz="1600" dirty="0" smtClean="0"/>
              <a:t>todas as informações e dicas </a:t>
            </a:r>
            <a:r>
              <a:rPr lang="pt-BR" sz="1600" dirty="0"/>
              <a:t>apresentadas </a:t>
            </a:r>
            <a:r>
              <a:rPr lang="pt-BR" sz="1600" dirty="0" smtClean="0"/>
              <a:t>aqui.</a:t>
            </a:r>
          </a:p>
          <a:p>
            <a:endParaRPr lang="pt-BR" sz="1600" dirty="0"/>
          </a:p>
          <a:p>
            <a:r>
              <a:rPr lang="pt-BR" sz="1600" dirty="0" smtClean="0"/>
              <a:t>Agora que você conheceu os </a:t>
            </a:r>
            <a:r>
              <a:rPr lang="pt-BR" sz="1600" dirty="0"/>
              <a:t>melhores meios de comunicação para divulgar seu negócio, </a:t>
            </a:r>
            <a:r>
              <a:rPr lang="pt-BR" sz="1600" dirty="0" smtClean="0"/>
              <a:t>analise </a:t>
            </a:r>
            <a:r>
              <a:rPr lang="pt-BR" sz="1600" dirty="0"/>
              <a:t>e </a:t>
            </a:r>
            <a:r>
              <a:rPr lang="pt-BR" sz="1600" dirty="0" smtClean="0"/>
              <a:t>selecione o que for melhor pra você!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b="1" i="1" dirty="0" smtClean="0"/>
              <a:t>Sucesso</a:t>
            </a:r>
            <a:r>
              <a:rPr lang="pt-BR" b="1" i="1" dirty="0"/>
              <a:t>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07" y="2128945"/>
            <a:ext cx="2449170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3:</a:t>
            </a:r>
            <a:br>
              <a:rPr lang="pt-BR" sz="2700" dirty="0" smtClean="0"/>
            </a:br>
            <a:r>
              <a:rPr lang="pt-BR" sz="2800" dirty="0"/>
              <a:t>Atuação no </a:t>
            </a:r>
            <a:r>
              <a:rPr lang="pt-BR" sz="2800" dirty="0" smtClean="0"/>
              <a:t>mercado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68" y="3999246"/>
            <a:ext cx="2807368" cy="19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805"/>
            <a:ext cx="7742892" cy="3356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Atuação no mercado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conhecerá </a:t>
            </a:r>
            <a:r>
              <a:rPr lang="pt-BR" sz="1600" dirty="0" smtClean="0"/>
              <a:t>as quatro formas </a:t>
            </a:r>
            <a:r>
              <a:rPr lang="pt-BR" sz="1600" dirty="0"/>
              <a:t>de agir nas relações de trocas existentes no mercado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compreenderá a importância do </a:t>
            </a:r>
            <a:r>
              <a:rPr lang="pt-BR" sz="1600" i="1" dirty="0" smtClean="0"/>
              <a:t>marketing </a:t>
            </a:r>
            <a:r>
              <a:rPr lang="pt-BR" sz="1600" dirty="0" smtClean="0"/>
              <a:t>para o sucesso de seu negócio.</a:t>
            </a:r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dicas e informações nas próximas telas!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9" y="749976"/>
            <a:ext cx="2454441" cy="163629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Atuação no mercado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0893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Agindo no mercado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1972049"/>
            <a:ext cx="81191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Hoje as empresas estão voltadas à satisfação das </a:t>
            </a:r>
            <a:r>
              <a:rPr lang="pt-BR" sz="1600" dirty="0" smtClean="0"/>
              <a:t>pessoas, e </a:t>
            </a:r>
            <a:r>
              <a:rPr lang="pt-BR" sz="1600" dirty="0"/>
              <a:t>o </a:t>
            </a:r>
            <a:r>
              <a:rPr lang="pt-BR" sz="1600" i="1" dirty="0" smtClean="0"/>
              <a:t>marketing</a:t>
            </a:r>
            <a:r>
              <a:rPr lang="pt-BR" sz="1600" dirty="0" smtClean="0"/>
              <a:t> passou </a:t>
            </a:r>
            <a:r>
              <a:rPr lang="pt-BR" sz="1600" dirty="0"/>
              <a:t>a ter um </a:t>
            </a:r>
            <a:r>
              <a:rPr lang="pt-BR" sz="1600" dirty="0" smtClean="0"/>
              <a:t>papel </a:t>
            </a:r>
            <a:r>
              <a:rPr lang="pt-BR" sz="1600" dirty="0"/>
              <a:t>importante para o sucesso de um negócio. Isso porque o </a:t>
            </a:r>
            <a:r>
              <a:rPr lang="pt-BR" sz="1600" i="1" dirty="0" smtClean="0"/>
              <a:t>marketing</a:t>
            </a:r>
            <a:r>
              <a:rPr lang="pt-BR" sz="1600" dirty="0" smtClean="0"/>
              <a:t> é </a:t>
            </a:r>
            <a:r>
              <a:rPr lang="pt-BR" sz="1600" dirty="0"/>
              <a:t>o meio de divulgar e </a:t>
            </a:r>
            <a:r>
              <a:rPr lang="pt-BR" sz="1600" dirty="0" smtClean="0"/>
              <a:t>vender </a:t>
            </a:r>
            <a:r>
              <a:rPr lang="pt-BR" sz="1600" dirty="0"/>
              <a:t>produtos com características e benefícios que satisfaçam as necessidades dos clientes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Podemos dizer que uma empresa pratica </a:t>
            </a:r>
            <a:r>
              <a:rPr lang="pt-BR" sz="1600" i="1" dirty="0" smtClean="0"/>
              <a:t>marketing</a:t>
            </a:r>
            <a:r>
              <a:rPr lang="pt-BR" sz="1600" dirty="0" smtClean="0"/>
              <a:t> quando: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Identifica </a:t>
            </a:r>
            <a:r>
              <a:rPr lang="pt-BR" sz="1600" dirty="0">
                <a:solidFill>
                  <a:srgbClr val="FF0000"/>
                </a:solidFill>
              </a:rPr>
              <a:t>as necessidades dos </a:t>
            </a:r>
            <a:r>
              <a:rPr lang="pt-BR" sz="1600" dirty="0" smtClean="0">
                <a:solidFill>
                  <a:srgbClr val="FF0000"/>
                </a:solidFill>
              </a:rPr>
              <a:t>consumidores;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Desenvolve </a:t>
            </a:r>
            <a:r>
              <a:rPr lang="pt-BR" sz="1600" dirty="0">
                <a:solidFill>
                  <a:srgbClr val="FF0000"/>
                </a:solidFill>
              </a:rPr>
              <a:t>bons produtos ou serviços para suprir essas </a:t>
            </a:r>
            <a:r>
              <a:rPr lang="pt-BR" sz="1600" dirty="0" smtClean="0">
                <a:solidFill>
                  <a:srgbClr val="FF0000"/>
                </a:solidFill>
              </a:rPr>
              <a:t>necessidades;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Define um </a:t>
            </a:r>
            <a:r>
              <a:rPr lang="pt-BR" sz="1600" dirty="0">
                <a:solidFill>
                  <a:srgbClr val="FF0000"/>
                </a:solidFill>
              </a:rPr>
              <a:t>preço adequado de </a:t>
            </a:r>
            <a:r>
              <a:rPr lang="pt-BR" sz="1600" dirty="0" smtClean="0">
                <a:solidFill>
                  <a:srgbClr val="FF0000"/>
                </a:solidFill>
              </a:rPr>
              <a:t>venda;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Distribui </a:t>
            </a:r>
            <a:r>
              <a:rPr lang="pt-BR" sz="1600" dirty="0">
                <a:solidFill>
                  <a:srgbClr val="FF0000"/>
                </a:solidFill>
              </a:rPr>
              <a:t>esses produtos em locais </a:t>
            </a:r>
            <a:r>
              <a:rPr lang="pt-BR" sz="1600" dirty="0" smtClean="0">
                <a:solidFill>
                  <a:srgbClr val="FF0000"/>
                </a:solidFill>
              </a:rPr>
              <a:t>convenientes;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Comunica-os devidamente.</a:t>
            </a:r>
          </a:p>
        </p:txBody>
      </p:sp>
    </p:spTree>
    <p:extLst>
      <p:ext uri="{BB962C8B-B14F-4D97-AF65-F5344CB8AC3E}">
        <p14:creationId xmlns:p14="http://schemas.microsoft.com/office/powerpoint/2010/main" val="15087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030"/>
            <a:ext cx="8229600" cy="990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no </a:t>
            </a:r>
            <a:r>
              <a:rPr lang="pt-BR" sz="2000" b="1" dirty="0" smtClean="0">
                <a:solidFill>
                  <a:schemeClr val="tx1"/>
                </a:solidFill>
              </a:rPr>
              <a:t>Shopping.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8078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i="1" dirty="0" smtClean="0"/>
              <a:t>Dedique o seu tempo e conheça muitas informações!</a:t>
            </a: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Marketing e vendas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Nela, você </a:t>
            </a:r>
            <a:r>
              <a:rPr lang="pt-BR" sz="1600" dirty="0"/>
              <a:t>conhecerá </a:t>
            </a:r>
            <a:r>
              <a:rPr lang="pt-BR" sz="1600" dirty="0" smtClean="0"/>
              <a:t>os melhores meios para comunicar-se com o seu cliente, além de compreender quais </a:t>
            </a:r>
            <a:r>
              <a:rPr lang="pt-BR" sz="1600" dirty="0"/>
              <a:t>são os passos de </a:t>
            </a:r>
            <a:r>
              <a:rPr lang="pt-BR" sz="1600" dirty="0" smtClean="0"/>
              <a:t>venda, </a:t>
            </a:r>
            <a:r>
              <a:rPr lang="pt-BR" sz="1600" dirty="0"/>
              <a:t>e qual é a importância de buscar </a:t>
            </a:r>
          </a:p>
          <a:p>
            <a:pPr marL="0" indent="0">
              <a:buNone/>
            </a:pPr>
            <a:r>
              <a:rPr lang="pt-BR" sz="1600" dirty="0"/>
              <a:t>informações sobre o consumidor e o seu mercado de </a:t>
            </a:r>
            <a:r>
              <a:rPr lang="pt-BR" sz="1600" dirty="0" smtClean="0"/>
              <a:t>atuação.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Percorrendo todas as paradas dessa trilha, você: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r>
              <a:rPr lang="pt-BR" sz="1600" dirty="0" smtClean="0"/>
              <a:t>identificará potenciais clientes para o seu negócio;</a:t>
            </a:r>
          </a:p>
          <a:p>
            <a:r>
              <a:rPr lang="pt-BR" sz="1600" dirty="0"/>
              <a:t>conhecerá os melhores meios de comunicação para atingir o público-alvo;</a:t>
            </a:r>
            <a:endParaRPr lang="pt-BR" sz="1600" dirty="0" smtClean="0"/>
          </a:p>
          <a:p>
            <a:r>
              <a:rPr lang="pt-BR" sz="1600" dirty="0" smtClean="0"/>
              <a:t>analisará </a:t>
            </a:r>
            <a:r>
              <a:rPr lang="pt-BR" sz="1600" dirty="0"/>
              <a:t>o mercado (clientes, concorrentes e fornecedores</a:t>
            </a:r>
            <a:r>
              <a:rPr lang="pt-BR" sz="1600" dirty="0" smtClean="0"/>
              <a:t>);</a:t>
            </a:r>
          </a:p>
          <a:p>
            <a:r>
              <a:rPr lang="pt-BR" sz="1600" dirty="0"/>
              <a:t>s</a:t>
            </a:r>
            <a:r>
              <a:rPr lang="pt-BR" sz="1600" dirty="0" smtClean="0"/>
              <a:t>aberá divulgar produtos e serviços;</a:t>
            </a:r>
          </a:p>
          <a:p>
            <a:r>
              <a:rPr lang="pt-BR" sz="1600" dirty="0"/>
              <a:t>compreenderá </a:t>
            </a:r>
            <a:r>
              <a:rPr lang="pt-BR" sz="1600" dirty="0" smtClean="0"/>
              <a:t>as </a:t>
            </a:r>
            <a:r>
              <a:rPr lang="pt-BR" sz="1600" dirty="0"/>
              <a:t>expectativas dos </a:t>
            </a:r>
            <a:r>
              <a:rPr lang="pt-BR" sz="1600" dirty="0" smtClean="0"/>
              <a:t>clientes;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Agindo no mercado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2188625"/>
            <a:ext cx="81191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Marketing é </a:t>
            </a:r>
            <a:r>
              <a:rPr lang="pt-BR" sz="1600" dirty="0"/>
              <a:t>praticamente colocar-se no lugar dos consumidores. Por isso, procure atender </a:t>
            </a:r>
            <a:r>
              <a:rPr lang="pt-BR" sz="1600" dirty="0" smtClean="0"/>
              <a:t>seus </a:t>
            </a:r>
            <a:r>
              <a:rPr lang="pt-BR" sz="1600" dirty="0"/>
              <a:t>clientes como você gostaria de ser atendido, buscando atender às necessidades e aos </a:t>
            </a:r>
            <a:r>
              <a:rPr lang="pt-BR" sz="1600" dirty="0" smtClean="0"/>
              <a:t>desejos </a:t>
            </a:r>
            <a:r>
              <a:rPr lang="pt-BR" sz="1600" dirty="0"/>
              <a:t>específicos de cada um </a:t>
            </a:r>
            <a:r>
              <a:rPr lang="pt-BR" sz="1600" dirty="0" smtClean="0"/>
              <a:t>deles. Pensando </a:t>
            </a:r>
            <a:r>
              <a:rPr lang="pt-BR" sz="1600" dirty="0"/>
              <a:t>no cliente é que a empresa obtém lucro</a:t>
            </a:r>
            <a:r>
              <a:rPr lang="pt-BR" sz="1600" b="1" i="1" dirty="0" smtClean="0"/>
              <a:t>.</a:t>
            </a:r>
          </a:p>
          <a:p>
            <a:pPr algn="ctr"/>
            <a:endParaRPr lang="pt-BR" sz="1600" dirty="0"/>
          </a:p>
          <a:p>
            <a:pPr algn="ctr"/>
            <a:endParaRPr lang="pt-BR" sz="1600" dirty="0" smtClean="0"/>
          </a:p>
          <a:p>
            <a:endParaRPr lang="pt-BR" sz="1600" dirty="0" smtClean="0"/>
          </a:p>
          <a:p>
            <a:pPr algn="ctr"/>
            <a:r>
              <a:rPr lang="pt-BR" b="1" i="1" dirty="0" smtClean="0"/>
              <a:t>Você </a:t>
            </a:r>
            <a:r>
              <a:rPr lang="pt-BR" b="1" i="1" dirty="0"/>
              <a:t>sabia que o empresário possui quatro </a:t>
            </a:r>
            <a:r>
              <a:rPr lang="pt-BR" b="1" i="1" dirty="0" smtClean="0"/>
              <a:t>formas </a:t>
            </a:r>
            <a:r>
              <a:rPr lang="pt-BR" b="1" i="1" dirty="0"/>
              <a:t>de agir nas relações de trocas existentes no </a:t>
            </a:r>
            <a:r>
              <a:rPr lang="pt-BR" b="1" i="1" dirty="0" smtClean="0"/>
              <a:t>mercado?</a:t>
            </a:r>
            <a:endParaRPr lang="pt-BR" b="1" i="1" dirty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Veja </a:t>
            </a:r>
            <a:r>
              <a:rPr lang="pt-BR" sz="1600" dirty="0"/>
              <a:t>a seguir a apresentação de </a:t>
            </a:r>
            <a:r>
              <a:rPr lang="pt-BR" sz="1600" dirty="0" smtClean="0"/>
              <a:t>cada </a:t>
            </a:r>
            <a:r>
              <a:rPr lang="pt-BR" sz="1600" dirty="0"/>
              <a:t>uma delas.</a:t>
            </a:r>
          </a:p>
        </p:txBody>
      </p:sp>
    </p:spTree>
    <p:extLst>
      <p:ext uri="{BB962C8B-B14F-4D97-AF65-F5344CB8AC3E}">
        <p14:creationId xmlns:p14="http://schemas.microsoft.com/office/powerpoint/2010/main" val="82555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1. Produto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6" y="3319593"/>
            <a:ext cx="81191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Produto</a:t>
            </a:r>
            <a:r>
              <a:rPr lang="pt-BR" sz="1600" dirty="0" smtClean="0"/>
              <a:t> é </a:t>
            </a:r>
            <a:r>
              <a:rPr lang="pt-BR" sz="1600" dirty="0"/>
              <a:t>o bem ou serviço que a empresa deseja vender no mercado, com características e benefícios </a:t>
            </a:r>
            <a:r>
              <a:rPr lang="pt-BR" sz="1600" dirty="0" smtClean="0"/>
              <a:t>que </a:t>
            </a:r>
            <a:r>
              <a:rPr lang="pt-BR" sz="1600" dirty="0"/>
              <a:t>satisfaçam as necessidades dos clientes/ consumidores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Para divulgar seus produtos ou serviços, é preciso ter em mente o que os clientes buscam. É </a:t>
            </a:r>
            <a:r>
              <a:rPr lang="pt-BR" b="1" i="1" dirty="0" smtClean="0"/>
              <a:t>importante </a:t>
            </a:r>
            <a:r>
              <a:rPr lang="pt-BR" b="1" i="1" dirty="0"/>
              <a:t>dar destaque à qualidade, à garantia, aos benefícios etc.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6" y="1202155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7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</a:t>
            </a:r>
            <a:r>
              <a:rPr lang="pt-BR" sz="2400" b="1" dirty="0" smtClean="0"/>
              <a:t>. Preço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3439909"/>
            <a:ext cx="811916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Preço</a:t>
            </a:r>
            <a:r>
              <a:rPr lang="pt-BR" sz="1600" dirty="0" smtClean="0"/>
              <a:t> é </a:t>
            </a:r>
            <a:r>
              <a:rPr lang="pt-BR" sz="1600" dirty="0"/>
              <a:t>o </a:t>
            </a:r>
            <a:r>
              <a:rPr lang="pt-BR" sz="1600" b="1" dirty="0"/>
              <a:t>valor</a:t>
            </a:r>
            <a:r>
              <a:rPr lang="pt-BR" sz="1600" dirty="0"/>
              <a:t> que os consumidores/clientes estão dispostos a pagar ou os valores praticados pelos </a:t>
            </a:r>
            <a:r>
              <a:rPr lang="pt-BR" sz="1600" dirty="0" smtClean="0"/>
              <a:t>concorrentes </a:t>
            </a:r>
            <a:r>
              <a:rPr lang="pt-BR" sz="1600" dirty="0"/>
              <a:t>no mercado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 smtClean="0"/>
              <a:t>Caso você queira divulgar </a:t>
            </a:r>
            <a:r>
              <a:rPr lang="pt-BR" b="1" i="1" dirty="0"/>
              <a:t>seu produto pelo </a:t>
            </a:r>
            <a:r>
              <a:rPr lang="pt-BR" b="1" i="1" dirty="0" smtClean="0"/>
              <a:t>preço, será preciso </a:t>
            </a:r>
            <a:r>
              <a:rPr lang="pt-BR" b="1" i="1" dirty="0"/>
              <a:t>ter um valor </a:t>
            </a:r>
            <a:r>
              <a:rPr lang="pt-BR" b="1" i="1" dirty="0" smtClean="0"/>
              <a:t>competitivo.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É </a:t>
            </a:r>
            <a:r>
              <a:rPr lang="pt-BR" sz="1600" dirty="0"/>
              <a:t>preciso pesquisar quanto o </a:t>
            </a:r>
            <a:r>
              <a:rPr lang="pt-BR" sz="1600" dirty="0" smtClean="0"/>
              <a:t>seu cliente </a:t>
            </a:r>
            <a:r>
              <a:rPr lang="pt-BR" sz="1600" dirty="0"/>
              <a:t>está disposto a pagar </a:t>
            </a:r>
            <a:r>
              <a:rPr lang="pt-BR" sz="1600" dirty="0" smtClean="0"/>
              <a:t>pelo seu produto ou serviço, </a:t>
            </a:r>
            <a:r>
              <a:rPr lang="pt-BR" sz="1600" dirty="0"/>
              <a:t>e ainda </a:t>
            </a:r>
            <a:r>
              <a:rPr lang="pt-BR" sz="1600" dirty="0" smtClean="0"/>
              <a:t>qual o preço praticado pela concorrência.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4" y="1239203"/>
            <a:ext cx="1911667" cy="18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6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3. Ponto de venda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848997"/>
            <a:ext cx="811916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Ponto de venda </a:t>
            </a:r>
            <a:r>
              <a:rPr lang="pt-BR" sz="1600" dirty="0" smtClean="0"/>
              <a:t>é </a:t>
            </a:r>
            <a:r>
              <a:rPr lang="pt-BR" sz="1600" dirty="0"/>
              <a:t>o local ou forma de distribuição que a empresa mantém para disponibilizar aos </a:t>
            </a:r>
            <a:r>
              <a:rPr lang="pt-BR" sz="1600" dirty="0" smtClean="0"/>
              <a:t>clientes/consumidores </a:t>
            </a:r>
            <a:r>
              <a:rPr lang="pt-BR" sz="1600" dirty="0"/>
              <a:t>seus produtos ou serviços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No </a:t>
            </a:r>
            <a:r>
              <a:rPr lang="pt-BR" b="1" i="1" dirty="0" smtClean="0"/>
              <a:t>caso da </a:t>
            </a:r>
            <a:r>
              <a:rPr lang="pt-BR" b="1" i="1" dirty="0"/>
              <a:t>maioria dos seus clientes se </a:t>
            </a:r>
            <a:r>
              <a:rPr lang="pt-BR" b="1" i="1" dirty="0" smtClean="0"/>
              <a:t>deslocar </a:t>
            </a:r>
            <a:r>
              <a:rPr lang="pt-BR" b="1" i="1" dirty="0"/>
              <a:t>de </a:t>
            </a:r>
            <a:r>
              <a:rPr lang="pt-BR" b="1" i="1" dirty="0" smtClean="0"/>
              <a:t>carro por exemplo, </a:t>
            </a:r>
            <a:r>
              <a:rPr lang="pt-BR" b="1" i="1" dirty="0"/>
              <a:t>é </a:t>
            </a:r>
            <a:r>
              <a:rPr lang="pt-BR" b="1" i="1" dirty="0" smtClean="0"/>
              <a:t>interessante </a:t>
            </a:r>
            <a:r>
              <a:rPr lang="pt-BR" b="1" i="1" dirty="0"/>
              <a:t>que no local tenha estacionamento para veículos.</a:t>
            </a:r>
            <a:endParaRPr lang="pt-BR" sz="2000" b="1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3" y="1374274"/>
            <a:ext cx="2618873" cy="18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3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4. Promoção de </a:t>
            </a:r>
            <a:r>
              <a:rPr lang="pt-BR" sz="2400" b="1" i="1" dirty="0" smtClean="0"/>
              <a:t>marketing</a:t>
            </a:r>
            <a:endParaRPr lang="pt-BR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3443075"/>
            <a:ext cx="811916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Promoção de </a:t>
            </a:r>
            <a:r>
              <a:rPr lang="pt-BR" sz="1600" b="1" i="1" dirty="0" smtClean="0"/>
              <a:t>marketing</a:t>
            </a:r>
            <a:r>
              <a:rPr lang="pt-BR" sz="1600" dirty="0"/>
              <a:t> </a:t>
            </a:r>
            <a:r>
              <a:rPr lang="pt-BR" sz="1600" dirty="0" smtClean="0"/>
              <a:t>são </a:t>
            </a:r>
            <a:r>
              <a:rPr lang="pt-BR" sz="1600" dirty="0"/>
              <a:t>os esforços de comunicação para incentivar as vendas, oferecendo ao consumidor a </a:t>
            </a:r>
            <a:r>
              <a:rPr lang="pt-BR" sz="1600" dirty="0" smtClean="0"/>
              <a:t>compra </a:t>
            </a:r>
            <a:r>
              <a:rPr lang="pt-BR" sz="1600" dirty="0"/>
              <a:t>de um bem ou serviço com valor promocional (mais baixo). </a:t>
            </a:r>
            <a:r>
              <a:rPr lang="pt-BR" sz="1600" dirty="0" smtClean="0"/>
              <a:t>A promoção é </a:t>
            </a:r>
            <a:r>
              <a:rPr lang="pt-BR" sz="1600" dirty="0"/>
              <a:t>uma ferramenta de </a:t>
            </a:r>
            <a:r>
              <a:rPr lang="pt-BR" sz="1600" dirty="0" smtClean="0"/>
              <a:t>incentivo </a:t>
            </a:r>
            <a:r>
              <a:rPr lang="pt-BR" sz="1600" dirty="0"/>
              <a:t>para estimular a compra mais rápida, ou seja, imediata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pPr algn="ctr"/>
            <a:endParaRPr lang="pt-BR" b="1" i="1" dirty="0"/>
          </a:p>
          <a:p>
            <a:pPr algn="ctr"/>
            <a:r>
              <a:rPr lang="pt-BR" b="1" i="1" dirty="0" smtClean="0"/>
              <a:t>A </a:t>
            </a:r>
            <a:r>
              <a:rPr lang="pt-BR" b="1" i="1" dirty="0"/>
              <a:t>escolha do tipo de promoção que você irá realizar em seu estabelecimento não pode ser feita de forma aleatória, uma vez que a ação gerará </a:t>
            </a:r>
            <a:r>
              <a:rPr lang="pt-BR" b="1" i="1" dirty="0" smtClean="0"/>
              <a:t>custos. </a:t>
            </a:r>
            <a:r>
              <a:rPr lang="pt-BR" b="1" i="1" dirty="0"/>
              <a:t>Dessa maneira, é importante que </a:t>
            </a:r>
            <a:r>
              <a:rPr lang="pt-BR" b="1" i="1" dirty="0" smtClean="0"/>
              <a:t>você fique </a:t>
            </a:r>
            <a:r>
              <a:rPr lang="pt-BR" b="1" i="1" dirty="0"/>
              <a:t>bem atento ao seu </a:t>
            </a:r>
            <a:r>
              <a:rPr lang="pt-BR" b="1" i="1" dirty="0" smtClean="0"/>
              <a:t>segmento e </a:t>
            </a:r>
            <a:r>
              <a:rPr lang="pt-BR" b="1" i="1" dirty="0"/>
              <a:t>saiba selecionar qual a melhor estratégia </a:t>
            </a:r>
            <a:r>
              <a:rPr lang="pt-BR" b="1" i="1" dirty="0" smtClean="0"/>
              <a:t>para o seu negócio.</a:t>
            </a:r>
            <a:endParaRPr lang="pt-BR" sz="2400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85" y="1367590"/>
            <a:ext cx="3436320" cy="18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5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FFFFFF"/>
                </a:solidFill>
              </a:rPr>
              <a:t>Parada </a:t>
            </a:r>
            <a:r>
              <a:rPr lang="pt-BR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2489905"/>
            <a:ext cx="4114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Chegamos ao final da parada </a:t>
            </a:r>
            <a:r>
              <a:rPr lang="pt-BR" sz="1600" b="1" dirty="0" smtClean="0"/>
              <a:t>Atuação no mercado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Esperamos que você tenha aproveitado </a:t>
            </a:r>
            <a:r>
              <a:rPr lang="pt-BR" sz="1600" dirty="0" smtClean="0"/>
              <a:t>todas as informações apresentadas aqui.</a:t>
            </a:r>
          </a:p>
          <a:p>
            <a:endParaRPr lang="pt-BR" sz="1600" dirty="0"/>
          </a:p>
          <a:p>
            <a:r>
              <a:rPr lang="pt-BR" sz="1600" dirty="0" smtClean="0"/>
              <a:t>Agora que você compreendeu </a:t>
            </a:r>
            <a:r>
              <a:rPr lang="pt-BR" sz="1600" dirty="0"/>
              <a:t>a importância </a:t>
            </a:r>
            <a:r>
              <a:rPr lang="pt-BR" sz="1600" dirty="0" smtClean="0"/>
              <a:t>dos 4 Os do </a:t>
            </a:r>
            <a:r>
              <a:rPr lang="pt-BR" sz="1600" i="1" dirty="0"/>
              <a:t>marketing </a:t>
            </a:r>
            <a:r>
              <a:rPr lang="pt-BR" sz="1600" dirty="0"/>
              <a:t>para o sucesso de seu negócio</a:t>
            </a:r>
            <a:r>
              <a:rPr lang="pt-BR" sz="1600" dirty="0" smtClean="0"/>
              <a:t>, aplique-os em seu dia-a-dia e sucesso!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73" y="2489905"/>
            <a:ext cx="3635927" cy="24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7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4:</a:t>
            </a:r>
            <a:br>
              <a:rPr lang="pt-BR" sz="2700" dirty="0" smtClean="0"/>
            </a:br>
            <a:r>
              <a:rPr lang="pt-BR" sz="2800" dirty="0"/>
              <a:t>Ações para vender </a:t>
            </a:r>
            <a:r>
              <a:rPr lang="pt-BR" sz="2800" dirty="0" smtClean="0"/>
              <a:t>mais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90" y="3919286"/>
            <a:ext cx="3372853" cy="25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62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14805"/>
            <a:ext cx="8081211" cy="397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Ações para vender mais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compreenderá a importância de argumentar com seus clientes sobre os benefícios do seu produto e serviço;</a:t>
            </a:r>
          </a:p>
          <a:p>
            <a:r>
              <a:rPr lang="pt-BR" sz="1600" dirty="0" smtClean="0"/>
              <a:t>conhecerá as 7 etapas para o sucesso de suas vendas.</a:t>
            </a:r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dicas e informações a seguir!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Ações para vender mais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74" y="533400"/>
            <a:ext cx="2490537" cy="18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67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Ações e atitudes para vender mais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2020177"/>
            <a:ext cx="81191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oferecer produtos e serviços que vendam mais, </a:t>
            </a:r>
            <a:r>
              <a:rPr lang="pt-BR" sz="1600" dirty="0" smtClean="0"/>
              <a:t>a sua </a:t>
            </a:r>
            <a:r>
              <a:rPr lang="pt-BR" sz="1600" dirty="0"/>
              <a:t>empresa deve estar atenta às </a:t>
            </a:r>
            <a:r>
              <a:rPr lang="pt-BR" sz="1600" dirty="0" smtClean="0"/>
              <a:t>necessidades </a:t>
            </a:r>
            <a:r>
              <a:rPr lang="pt-BR" sz="1600" dirty="0"/>
              <a:t>e oportunidades do mercado para oferecer ao cliente algo especial ou diferente, que a </a:t>
            </a:r>
            <a:r>
              <a:rPr lang="pt-BR" sz="1600" dirty="0" smtClean="0"/>
              <a:t>concorrência </a:t>
            </a:r>
            <a:r>
              <a:rPr lang="pt-BR" sz="1600" dirty="0"/>
              <a:t>não esteja oferecendo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/>
              <a:t>Muito importante também, é saber argumentar com o </a:t>
            </a:r>
            <a:r>
              <a:rPr lang="pt-BR" b="1" i="1" dirty="0" smtClean="0"/>
              <a:t>seu cliente </a:t>
            </a:r>
            <a:r>
              <a:rPr lang="pt-BR" b="1" i="1" dirty="0"/>
              <a:t>sobre os benefícios do produto ou </a:t>
            </a:r>
            <a:r>
              <a:rPr lang="pt-BR" b="1" i="1" dirty="0" smtClean="0"/>
              <a:t>serviço </a:t>
            </a:r>
            <a:r>
              <a:rPr lang="pt-BR" b="1" i="1" dirty="0"/>
              <a:t>que </a:t>
            </a:r>
            <a:r>
              <a:rPr lang="pt-BR" b="1" i="1" dirty="0" smtClean="0"/>
              <a:t>você está </a:t>
            </a:r>
            <a:r>
              <a:rPr lang="pt-BR" b="1" i="1" dirty="0"/>
              <a:t>vendendo e, para isso, é importante conhecer as etapas da venda. </a:t>
            </a:r>
            <a:endParaRPr lang="pt-BR" b="1" i="1" dirty="0" smtClean="0"/>
          </a:p>
          <a:p>
            <a:pPr algn="ctr"/>
            <a:endParaRPr lang="pt-BR" b="1" i="1" dirty="0"/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 smtClean="0"/>
              <a:t>Acompanhe a seguir algumas </a:t>
            </a:r>
            <a:r>
              <a:rPr lang="pt-BR" sz="1600" dirty="0"/>
              <a:t>informações </a:t>
            </a:r>
            <a:r>
              <a:rPr lang="pt-BR" sz="1600" dirty="0" smtClean="0"/>
              <a:t>para você </a:t>
            </a:r>
            <a:r>
              <a:rPr lang="pt-BR" sz="1600" dirty="0"/>
              <a:t>vender mais.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58820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1. A preparação diária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848997"/>
            <a:ext cx="81191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Em sua preparação diária, o </a:t>
            </a:r>
            <a:r>
              <a:rPr lang="pt-BR" sz="1600" dirty="0"/>
              <a:t>objetivo é fornecer informações para que o vendedor se sinta preparado e confiante, a cada </a:t>
            </a:r>
            <a:r>
              <a:rPr lang="pt-BR" sz="1600" dirty="0" smtClean="0"/>
              <a:t>dia </a:t>
            </a:r>
            <a:r>
              <a:rPr lang="pt-BR" sz="1600" dirty="0"/>
              <a:t>de trabalho, como</a:t>
            </a:r>
            <a:r>
              <a:rPr lang="pt-BR" sz="1600" dirty="0" smtClean="0"/>
              <a:t>: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Percorrer a </a:t>
            </a:r>
            <a:r>
              <a:rPr lang="pt-BR" sz="1600" dirty="0" smtClean="0">
                <a:solidFill>
                  <a:srgbClr val="FF0000"/>
                </a:solidFill>
              </a:rPr>
              <a:t>loja;</a:t>
            </a:r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Localizar facilmente os </a:t>
            </a:r>
            <a:r>
              <a:rPr lang="pt-BR" sz="1600" dirty="0" smtClean="0">
                <a:solidFill>
                  <a:srgbClr val="FF0000"/>
                </a:solidFill>
              </a:rPr>
              <a:t>preços;</a:t>
            </a:r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Conhecer os </a:t>
            </a:r>
            <a:r>
              <a:rPr lang="pt-BR" sz="1600" dirty="0" smtClean="0">
                <a:solidFill>
                  <a:srgbClr val="FF0000"/>
                </a:solidFill>
              </a:rPr>
              <a:t>produtos.</a:t>
            </a:r>
            <a:endParaRPr lang="pt-BR" sz="1600" dirty="0">
              <a:solidFill>
                <a:srgbClr val="FF0000"/>
              </a:solidFill>
            </a:endParaRPr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1" y="1524000"/>
            <a:ext cx="2719638" cy="1833813"/>
          </a:xfrm>
          <a:prstGeom prst="rect">
            <a:avLst/>
          </a:prstGeom>
        </p:spPr>
      </p:pic>
      <p:pic>
        <p:nvPicPr>
          <p:cNvPr id="7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38" y="4805656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54" y="5283432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66" y="5806610"/>
            <a:ext cx="350837" cy="33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91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048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1F497D"/>
                </a:solidFill>
              </a:rPr>
              <a:t>Marketing e vendas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4953"/>
            <a:ext cx="8229600" cy="3120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 smtClean="0"/>
              <a:t>Marketing e vendas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Nela, você conhecerá os melhores meios para comunicar-se com o seu cliente, além de compreender quais são os passos de venda, e qual é a importância de buscar </a:t>
            </a:r>
          </a:p>
          <a:p>
            <a:pPr marL="0" indent="0">
              <a:buNone/>
            </a:pPr>
            <a:r>
              <a:rPr lang="pt-BR" sz="1600" dirty="0"/>
              <a:t>informações sobre o consumidor e o seu mercado de atuação.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identificará potenciais clientes para o seu negócio;</a:t>
            </a:r>
          </a:p>
          <a:p>
            <a:r>
              <a:rPr lang="pt-BR" sz="1600" dirty="0"/>
              <a:t>conhecerá os melhores meios de comunicação para atingir o público-alvo;</a:t>
            </a:r>
          </a:p>
          <a:p>
            <a:r>
              <a:rPr lang="pt-BR" sz="1600" dirty="0"/>
              <a:t>analisará o mercado (clientes, concorrentes e fornecedores);</a:t>
            </a:r>
          </a:p>
          <a:p>
            <a:r>
              <a:rPr lang="pt-BR" sz="1600" dirty="0"/>
              <a:t>saberá divulgar produtos e serviços;</a:t>
            </a:r>
          </a:p>
          <a:p>
            <a:r>
              <a:rPr lang="pt-BR" sz="1600" dirty="0"/>
              <a:t>compreenderá as expectativas dos clientes;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74" y="1050902"/>
            <a:ext cx="2671052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</a:t>
            </a:r>
            <a:r>
              <a:rPr lang="pt-BR" sz="2400" b="1" dirty="0" smtClean="0"/>
              <a:t>. Abertura da venda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451941"/>
            <a:ext cx="811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ser um verdadeiro vendedor, o profissional deve saber usar uma das armas mais </a:t>
            </a:r>
            <a:r>
              <a:rPr lang="pt-BR" sz="1600" dirty="0" smtClean="0"/>
              <a:t>potentes </a:t>
            </a:r>
            <a:r>
              <a:rPr lang="pt-BR" sz="1600" dirty="0"/>
              <a:t>na comunicação - </a:t>
            </a:r>
            <a:r>
              <a:rPr lang="pt-BR" sz="1600" b="1" dirty="0"/>
              <a:t>a </a:t>
            </a:r>
            <a:r>
              <a:rPr lang="pt-BR" sz="1600" b="1" dirty="0" smtClean="0"/>
              <a:t>pergunta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É </a:t>
            </a:r>
            <a:r>
              <a:rPr lang="pt-BR" sz="1600" dirty="0"/>
              <a:t>por meio da pergunta que o vendedor obtém as melhores </a:t>
            </a:r>
            <a:r>
              <a:rPr lang="pt-BR" sz="1600" dirty="0" smtClean="0"/>
              <a:t>munições </a:t>
            </a:r>
            <a:r>
              <a:rPr lang="pt-BR" sz="1600" dirty="0"/>
              <a:t>no processo de compra e venda. </a:t>
            </a:r>
            <a:r>
              <a:rPr lang="pt-BR" sz="1600" dirty="0" smtClean="0"/>
              <a:t>Clique nas perguntas abaixo e veja </a:t>
            </a:r>
            <a:r>
              <a:rPr lang="pt-BR" sz="1600" dirty="0"/>
              <a:t>alguns exemplos: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00" y="1391653"/>
            <a:ext cx="3590675" cy="175154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15722" y="5145947"/>
            <a:ext cx="6971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que o senhor está achando do produto?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Você prefere o molho tradicional de tomate ou aceita experimentar uma nova </a:t>
            </a:r>
            <a:r>
              <a:rPr lang="pt-BR" sz="1600" dirty="0" smtClean="0"/>
              <a:t>receita</a:t>
            </a:r>
            <a:r>
              <a:rPr lang="pt-BR" sz="1600" dirty="0"/>
              <a:t>? </a:t>
            </a:r>
          </a:p>
        </p:txBody>
      </p:sp>
      <p:pic>
        <p:nvPicPr>
          <p:cNvPr id="15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8" y="5024488"/>
            <a:ext cx="513228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8" y="5807666"/>
            <a:ext cx="513228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321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1" y="435091"/>
            <a:ext cx="8349917" cy="3076025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O que o senhor está achando do produto</a:t>
            </a:r>
            <a:r>
              <a:rPr lang="pt-BR" sz="1600" b="1" dirty="0" smtClean="0">
                <a:solidFill>
                  <a:srgbClr val="FF0000"/>
                </a:solidFill>
              </a:rPr>
              <a:t>?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pt-BR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>
                <a:solidFill>
                  <a:schemeClr val="tx1"/>
                </a:solidFill>
                <a:latin typeface="+mn-lt"/>
              </a:rPr>
              <a:t>Imagine  que você é dono de um cachorro-quente. Você pode fazer a seguinte pergunta ao seu 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cliente</a:t>
            </a:r>
            <a:r>
              <a:rPr lang="pt-BR" sz="1600" dirty="0" smtClean="0">
                <a:solidFill>
                  <a:schemeClr val="tx1"/>
                </a:solidFill>
                <a:latin typeface="+mn-lt"/>
              </a:rPr>
              <a:t>:</a:t>
            </a:r>
            <a:br>
              <a:rPr lang="pt-BR" sz="1600" dirty="0" smtClean="0">
                <a:solidFill>
                  <a:schemeClr val="tx1"/>
                </a:solidFill>
                <a:latin typeface="+mn-lt"/>
              </a:rPr>
            </a:br>
            <a:r>
              <a:rPr lang="pt-BR" sz="16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sz="1600" dirty="0" smtClean="0">
                <a:solidFill>
                  <a:schemeClr val="tx1"/>
                </a:solidFill>
                <a:latin typeface="+mn-lt"/>
              </a:rPr>
            </a:br>
            <a:r>
              <a:rPr lang="pt-BR" sz="1600" dirty="0">
                <a:solidFill>
                  <a:schemeClr val="tx1"/>
                </a:solidFill>
              </a:rPr>
              <a:t/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/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endParaRPr lang="pt-BR" sz="2000" b="1" i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7200" y="1944659"/>
            <a:ext cx="822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/>
              <a:t>Você está gostando do </a:t>
            </a:r>
            <a:r>
              <a:rPr lang="pt-BR" sz="2000" b="1" i="1" dirty="0" smtClean="0"/>
              <a:t>lanche?</a:t>
            </a:r>
          </a:p>
          <a:p>
            <a:pPr algn="ctr"/>
            <a:endParaRPr lang="pt-BR" b="1" i="1" dirty="0"/>
          </a:p>
          <a:p>
            <a:r>
              <a:rPr lang="pt-BR" sz="1600" dirty="0" smtClean="0"/>
              <a:t>É </a:t>
            </a:r>
            <a:r>
              <a:rPr lang="pt-BR" sz="1600" dirty="0"/>
              <a:t>com perguntas abertas e bem formuladas que os melhores vendedores ganham mais vendas e mais clientes.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1" y="4140820"/>
            <a:ext cx="82295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Você prefere o molho tradicional de tomate ou aceita experimentar uma nova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receita?</a:t>
            </a:r>
          </a:p>
          <a:p>
            <a:pPr algn="ctr"/>
            <a:endParaRPr lang="pt-BR" b="1" i="1" dirty="0"/>
          </a:p>
          <a:p>
            <a:pPr algn="ctr"/>
            <a:r>
              <a:rPr lang="pt-BR" b="1" i="1" dirty="0" smtClean="0"/>
              <a:t>Cuidado</a:t>
            </a:r>
            <a:r>
              <a:rPr lang="pt-BR" b="1" i="1" dirty="0"/>
              <a:t>! As palavras devem ser usadas para expressar e não para </a:t>
            </a:r>
            <a:r>
              <a:rPr lang="pt-BR" b="1" i="1" dirty="0" smtClean="0"/>
              <a:t>impressionar.</a:t>
            </a:r>
          </a:p>
          <a:p>
            <a:endParaRPr lang="pt-BR" sz="1600" dirty="0"/>
          </a:p>
          <a:p>
            <a:r>
              <a:rPr lang="pt-BR" sz="1600" dirty="0" smtClean="0"/>
              <a:t>Fazer perguntas </a:t>
            </a:r>
            <a:r>
              <a:rPr lang="pt-BR" sz="1600" dirty="0"/>
              <a:t>é um ótimo meio de se aproximar dos clientes, mas cuidado: não seja inconveniente </a:t>
            </a:r>
            <a:r>
              <a:rPr lang="pt-BR" sz="1600" dirty="0" smtClean="0"/>
              <a:t>fazendo </a:t>
            </a:r>
            <a:r>
              <a:rPr lang="pt-BR" sz="1600" dirty="0"/>
              <a:t>muitos questionamentos ao mesmo tempo, pois isso às vezes se torna cansativo.</a:t>
            </a:r>
          </a:p>
        </p:txBody>
      </p:sp>
    </p:spTree>
    <p:extLst>
      <p:ext uri="{BB962C8B-B14F-4D97-AF65-F5344CB8AC3E}">
        <p14:creationId xmlns:p14="http://schemas.microsoft.com/office/powerpoint/2010/main" val="116946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3. Sondagem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451941"/>
            <a:ext cx="8119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sondagem determina </a:t>
            </a:r>
            <a:r>
              <a:rPr lang="pt-BR" sz="1600" dirty="0"/>
              <a:t>os desejos, necessidades e vontades do cliente. Desenvolve a confiança no </a:t>
            </a:r>
            <a:r>
              <a:rPr lang="pt-BR" sz="1600" dirty="0" smtClean="0"/>
              <a:t>vendedor </a:t>
            </a:r>
            <a:r>
              <a:rPr lang="pt-BR" sz="1600" dirty="0"/>
              <a:t>e descobre as razões que os levaram a querer determinado produto ou serviço.</a:t>
            </a:r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390399"/>
            <a:ext cx="2619375" cy="1743075"/>
          </a:xfrm>
          <a:prstGeom prst="rect">
            <a:avLst/>
          </a:prstGeom>
        </p:spPr>
      </p:pic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6" y="4521769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503947" y="4546474"/>
            <a:ext cx="70505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Vamos imaginar um cliente </a:t>
            </a:r>
            <a:r>
              <a:rPr lang="pt-BR" sz="1600" dirty="0" smtClean="0"/>
              <a:t>entrando em sua loja, </a:t>
            </a:r>
            <a:r>
              <a:rPr lang="pt-BR" sz="1600" dirty="0"/>
              <a:t>querendo comprar um </a:t>
            </a:r>
            <a:r>
              <a:rPr lang="pt-BR" sz="1600" dirty="0" smtClean="0"/>
              <a:t>produto</a:t>
            </a:r>
            <a:r>
              <a:rPr lang="pt-BR" sz="1600" dirty="0"/>
              <a:t>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Você deve </a:t>
            </a:r>
            <a:r>
              <a:rPr lang="pt-BR" sz="1600" dirty="0"/>
              <a:t>perguntar se é para uso pessoal ou para presentear, ou também </a:t>
            </a:r>
          </a:p>
          <a:p>
            <a:r>
              <a:rPr lang="pt-BR" sz="1600" dirty="0"/>
              <a:t>se é para uma pessoa mais clássica ou ousada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Essa </a:t>
            </a:r>
            <a:r>
              <a:rPr lang="pt-BR" sz="1600" dirty="0"/>
              <a:t>sondagem ajuda na hora de </a:t>
            </a:r>
            <a:r>
              <a:rPr lang="pt-BR" sz="1600" dirty="0" smtClean="0"/>
              <a:t>fazer </a:t>
            </a:r>
            <a:r>
              <a:rPr lang="pt-BR" sz="1600" dirty="0"/>
              <a:t>a venda e saber qual produto oferecer ao cliente. </a:t>
            </a:r>
          </a:p>
        </p:txBody>
      </p:sp>
    </p:spTree>
    <p:extLst>
      <p:ext uri="{BB962C8B-B14F-4D97-AF65-F5344CB8AC3E}">
        <p14:creationId xmlns:p14="http://schemas.microsoft.com/office/powerpoint/2010/main" val="315737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64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4. Demonstração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2984290"/>
            <a:ext cx="811916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demonstração deve </a:t>
            </a:r>
            <a:r>
              <a:rPr lang="pt-BR" sz="1600" dirty="0"/>
              <a:t>estar relacionada com os desejos, as necessidades e as vontades do cliente. As pessoas </a:t>
            </a:r>
            <a:r>
              <a:rPr lang="pt-BR" sz="1600" dirty="0" smtClean="0"/>
              <a:t>não </a:t>
            </a:r>
            <a:r>
              <a:rPr lang="pt-BR" sz="1600" dirty="0"/>
              <a:t>compram o que o produto faz, mas o benefício que ele traz. </a:t>
            </a:r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Uma </a:t>
            </a:r>
            <a:r>
              <a:rPr lang="pt-BR" b="1" i="1" dirty="0"/>
              <a:t>demonstração eficiente, </a:t>
            </a:r>
            <a:r>
              <a:rPr lang="pt-BR" b="1" i="1" dirty="0" smtClean="0"/>
              <a:t>no </a:t>
            </a:r>
            <a:r>
              <a:rPr lang="pt-BR" b="1" i="1" dirty="0"/>
              <a:t>caso dos produtos tangíveis, faz com que o cliente diga “Vou levar!”, em vez de você </a:t>
            </a:r>
            <a:r>
              <a:rPr lang="pt-BR" b="1" i="1" dirty="0" smtClean="0"/>
              <a:t>precisar </a:t>
            </a:r>
            <a:r>
              <a:rPr lang="pt-BR" b="1" i="1" dirty="0"/>
              <a:t>perguntar “Você quer comprar</a:t>
            </a:r>
            <a:r>
              <a:rPr lang="pt-BR" b="1" i="1" dirty="0" smtClean="0"/>
              <a:t>?”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É importante demonstrar o produto ao cliente porque algumas </a:t>
            </a:r>
            <a:r>
              <a:rPr lang="pt-BR" sz="1600" dirty="0" smtClean="0"/>
              <a:t>pessoas gostam </a:t>
            </a:r>
            <a:r>
              <a:rPr lang="pt-BR" sz="1600" dirty="0"/>
              <a:t>de tocar o produto, preferem visualizar e às vezes até cheirar. Então, como no primeiro </a:t>
            </a:r>
            <a:r>
              <a:rPr lang="pt-BR" sz="1600" dirty="0" smtClean="0"/>
              <a:t>momento </a:t>
            </a:r>
            <a:r>
              <a:rPr lang="pt-BR" sz="1600" dirty="0"/>
              <a:t>não conhecemos o cliente, é importante mostrar o produto, deixando o cliente à </a:t>
            </a:r>
            <a:r>
              <a:rPr lang="pt-BR" sz="1600" dirty="0" smtClean="0"/>
              <a:t>vontade </a:t>
            </a:r>
            <a:r>
              <a:rPr lang="pt-BR" sz="1600" dirty="0"/>
              <a:t>para tocar, cheirar e sentir o produto em suas mãos, aqueles produtos que são tangíveis</a:t>
            </a:r>
            <a:r>
              <a:rPr lang="pt-BR" sz="1600" dirty="0" smtClean="0"/>
              <a:t>. Clique e veja um exemplo:</a:t>
            </a:r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23" y="6354348"/>
            <a:ext cx="508435" cy="48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7" y="1023491"/>
            <a:ext cx="2485451" cy="15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1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9705" y="2151848"/>
            <a:ext cx="78445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Imagine </a:t>
            </a:r>
            <a:r>
              <a:rPr lang="pt-BR" dirty="0" smtClean="0"/>
              <a:t>que você é dono de um salão.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</a:t>
            </a:r>
            <a:r>
              <a:rPr lang="pt-BR" dirty="0"/>
              <a:t>, ao fazer um corte, </a:t>
            </a:r>
            <a:r>
              <a:rPr lang="pt-BR" dirty="0" smtClean="0"/>
              <a:t>você </a:t>
            </a:r>
            <a:r>
              <a:rPr lang="pt-BR" dirty="0"/>
              <a:t>lava os cabelos do cliente com </a:t>
            </a:r>
            <a:r>
              <a:rPr lang="pt-BR" dirty="0" smtClean="0"/>
              <a:t>uma </a:t>
            </a:r>
            <a:r>
              <a:rPr lang="pt-BR" dirty="0"/>
              <a:t>nova linha de xampu e cremes falando dos seus benefícios, mostrando os </a:t>
            </a:r>
            <a:r>
              <a:rPr lang="pt-BR" dirty="0" smtClean="0"/>
              <a:t>produtos </a:t>
            </a:r>
            <a:r>
              <a:rPr lang="pt-BR" dirty="0"/>
              <a:t>e deixando o cliente tocá-los, provavelmente ele vai gostar e vai querer levá-los.</a:t>
            </a:r>
          </a:p>
        </p:txBody>
      </p:sp>
    </p:spTree>
    <p:extLst>
      <p:ext uri="{BB962C8B-B14F-4D97-AF65-F5344CB8AC3E}">
        <p14:creationId xmlns:p14="http://schemas.microsoft.com/office/powerpoint/2010/main" val="1238061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5. Fechamento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3451941"/>
            <a:ext cx="8119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fechamento da venda deve ser feito após a demonstração, para que seja eficiente. É o </a:t>
            </a:r>
            <a:r>
              <a:rPr lang="pt-BR" sz="1600" dirty="0" smtClean="0"/>
              <a:t>momento </a:t>
            </a:r>
            <a:r>
              <a:rPr lang="pt-BR" sz="1600" dirty="0"/>
              <a:t>em que o cliente está entusiasmado e disposto a comprar. O vendedor profissional não </a:t>
            </a:r>
            <a:r>
              <a:rPr lang="pt-BR" sz="1600" dirty="0" smtClean="0"/>
              <a:t>pergunta </a:t>
            </a:r>
            <a:r>
              <a:rPr lang="pt-BR" sz="1600" dirty="0"/>
              <a:t>se o cliente vai comprar, mas quantos ele vai comprar.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390399"/>
            <a:ext cx="2619375" cy="1743075"/>
          </a:xfrm>
          <a:prstGeom prst="rect">
            <a:avLst/>
          </a:prstGeom>
        </p:spPr>
      </p:pic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6" y="4521769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503947" y="4546474"/>
            <a:ext cx="70505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Vamos </a:t>
            </a:r>
            <a:r>
              <a:rPr lang="pt-BR" sz="1600" dirty="0" smtClean="0"/>
              <a:t>continuar o exemplo do salão </a:t>
            </a:r>
            <a:r>
              <a:rPr lang="pt-BR" sz="1600" dirty="0"/>
              <a:t>de </a:t>
            </a:r>
            <a:r>
              <a:rPr lang="pt-BR" sz="1600" dirty="0" smtClean="0"/>
              <a:t>beleza.</a:t>
            </a:r>
          </a:p>
          <a:p>
            <a:endParaRPr lang="pt-BR" sz="1600" dirty="0"/>
          </a:p>
          <a:p>
            <a:r>
              <a:rPr lang="pt-BR" sz="1600" dirty="0" smtClean="0"/>
              <a:t>Aproveitando </a:t>
            </a:r>
            <a:r>
              <a:rPr lang="pt-BR" sz="1600" dirty="0"/>
              <a:t>que o cliente está </a:t>
            </a:r>
            <a:r>
              <a:rPr lang="pt-BR" sz="1600" dirty="0" smtClean="0"/>
              <a:t>convencido </a:t>
            </a:r>
            <a:r>
              <a:rPr lang="pt-BR" sz="1600" dirty="0"/>
              <a:t>a levar o produto, </a:t>
            </a:r>
            <a:r>
              <a:rPr lang="pt-BR" sz="1600" dirty="0" smtClean="0"/>
              <a:t>você </a:t>
            </a:r>
            <a:r>
              <a:rPr lang="pt-BR" sz="1600" dirty="0"/>
              <a:t>pode perguntar se ele quer levar o condicionador ou o </a:t>
            </a:r>
            <a:r>
              <a:rPr lang="pt-BR" sz="1600" dirty="0" smtClean="0"/>
              <a:t>creme </a:t>
            </a:r>
            <a:r>
              <a:rPr lang="pt-BR" sz="1600" dirty="0"/>
              <a:t>sem </a:t>
            </a:r>
            <a:r>
              <a:rPr lang="pt-BR" sz="1600" dirty="0" smtClean="0"/>
              <a:t>enxágue, </a:t>
            </a:r>
            <a:r>
              <a:rPr lang="pt-BR" sz="1600" dirty="0"/>
              <a:t>e a quantidade que quer levar.</a:t>
            </a:r>
          </a:p>
        </p:txBody>
      </p:sp>
    </p:spTree>
    <p:extLst>
      <p:ext uri="{BB962C8B-B14F-4D97-AF65-F5344CB8AC3E}">
        <p14:creationId xmlns:p14="http://schemas.microsoft.com/office/powerpoint/2010/main" val="334676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6</a:t>
            </a:r>
            <a:r>
              <a:rPr lang="pt-BR" sz="2400" b="1" dirty="0" smtClean="0"/>
              <a:t>. Venda adicional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451941"/>
            <a:ext cx="8119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Após concretizada a venda principal, o vendedor poderá oferecer ao cliente produtos </a:t>
            </a:r>
            <a:r>
              <a:rPr lang="pt-BR" sz="1600" dirty="0" smtClean="0"/>
              <a:t>relacionados </a:t>
            </a:r>
            <a:r>
              <a:rPr lang="pt-BR" sz="1600" dirty="0"/>
              <a:t>ao bem adquirido. Por exemplo: na compra de uma calça, oferecer cintos, </a:t>
            </a:r>
            <a:r>
              <a:rPr lang="pt-BR" sz="1600" dirty="0" smtClean="0"/>
              <a:t>camisas, etc...</a:t>
            </a:r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6" y="4804732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503947" y="4888511"/>
            <a:ext cx="7050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Imagine que </a:t>
            </a:r>
            <a:r>
              <a:rPr lang="pt-BR" sz="1600" dirty="0"/>
              <a:t>um </a:t>
            </a:r>
            <a:r>
              <a:rPr lang="pt-BR" sz="1600" dirty="0" smtClean="0"/>
              <a:t>cliente em uma loja </a:t>
            </a:r>
            <a:r>
              <a:rPr lang="pt-BR" sz="1600" dirty="0"/>
              <a:t>de bijuteria </a:t>
            </a:r>
            <a:r>
              <a:rPr lang="pt-BR" sz="1600" dirty="0" smtClean="0"/>
              <a:t>comprou </a:t>
            </a:r>
            <a:r>
              <a:rPr lang="pt-BR" sz="1600" dirty="0"/>
              <a:t>um </a:t>
            </a:r>
            <a:r>
              <a:rPr lang="pt-BR" sz="1600" dirty="0" smtClean="0"/>
              <a:t>anel. Além do anel pode lhe ser oferecido um </a:t>
            </a:r>
            <a:r>
              <a:rPr lang="pt-BR" sz="1600" dirty="0"/>
              <a:t>brinco que </a:t>
            </a:r>
            <a:r>
              <a:rPr lang="pt-BR" sz="1600" dirty="0" smtClean="0"/>
              <a:t>combine, </a:t>
            </a:r>
            <a:r>
              <a:rPr lang="pt-BR" sz="1600" dirty="0"/>
              <a:t>ou um </a:t>
            </a:r>
            <a:r>
              <a:rPr lang="pt-BR" sz="1600" dirty="0" smtClean="0"/>
              <a:t>colar.</a:t>
            </a:r>
            <a:endParaRPr lang="pt-BR" sz="1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79" y="1239253"/>
            <a:ext cx="2727157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8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7</a:t>
            </a:r>
            <a:r>
              <a:rPr lang="pt-BR" sz="2400" b="1" dirty="0" smtClean="0"/>
              <a:t>. Pós-venda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637" y="3451941"/>
            <a:ext cx="811916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pós-venda é </a:t>
            </a:r>
            <a:r>
              <a:rPr lang="pt-BR" sz="1600" dirty="0"/>
              <a:t>o convite ao cliente para que retorne à </a:t>
            </a:r>
            <a:r>
              <a:rPr lang="pt-BR" sz="1600" dirty="0" smtClean="0"/>
              <a:t>loja.</a:t>
            </a:r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Telefonar </a:t>
            </a:r>
            <a:r>
              <a:rPr lang="pt-BR" b="1" i="1" dirty="0"/>
              <a:t>perguntando se está satisfeito com o produto, </a:t>
            </a:r>
            <a:r>
              <a:rPr lang="pt-BR" b="1" i="1" dirty="0" smtClean="0"/>
              <a:t>enviar </a:t>
            </a:r>
            <a:r>
              <a:rPr lang="pt-BR" b="1" i="1" dirty="0"/>
              <a:t>cartões de agradecimento, entre outras, são atitudes que superam as expectativas do cliente</a:t>
            </a:r>
            <a:r>
              <a:rPr lang="pt-BR" b="1" i="1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Você poderá </a:t>
            </a:r>
            <a:r>
              <a:rPr lang="pt-BR" sz="1600" dirty="0"/>
              <a:t>ligar para o cliente algumas semanas depois da </a:t>
            </a:r>
            <a:r>
              <a:rPr lang="pt-BR" sz="1600" dirty="0" smtClean="0"/>
              <a:t>venda </a:t>
            </a:r>
            <a:r>
              <a:rPr lang="pt-BR" sz="1600" dirty="0"/>
              <a:t>e perguntar se o produto está atendendo às expectativas. Além dos telefonemas, </a:t>
            </a:r>
            <a:r>
              <a:rPr lang="pt-BR" sz="1600" dirty="0" smtClean="0"/>
              <a:t>você pode </a:t>
            </a:r>
            <a:r>
              <a:rPr lang="pt-BR" sz="1600" dirty="0"/>
              <a:t>também se comunicar com seus clientes enviando pesquisas por </a:t>
            </a:r>
            <a:r>
              <a:rPr lang="pt-BR" sz="1600" dirty="0" smtClean="0"/>
              <a:t>e-mail ou correspondência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02" y="122195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4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10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248990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Chegamos ao final da parada </a:t>
            </a:r>
            <a:r>
              <a:rPr lang="pt-BR" sz="1600" b="1" dirty="0" smtClean="0"/>
              <a:t>Ações para vender mais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Esperamos que você tenha aproveitado </a:t>
            </a:r>
            <a:r>
              <a:rPr lang="pt-BR" sz="1600" dirty="0" smtClean="0"/>
              <a:t>todas as dicas e informações apresentadas aqui.</a:t>
            </a:r>
          </a:p>
          <a:p>
            <a:endParaRPr lang="pt-BR" sz="1600" dirty="0"/>
          </a:p>
          <a:p>
            <a:r>
              <a:rPr lang="pt-BR" sz="1600" dirty="0" smtClean="0"/>
              <a:t>Agora que você compreendeu a </a:t>
            </a:r>
            <a:r>
              <a:rPr lang="pt-BR" sz="1600" dirty="0"/>
              <a:t>importância de argumentar com seus clientes sobre </a:t>
            </a:r>
            <a:r>
              <a:rPr lang="pt-BR" sz="1600" dirty="0" smtClean="0"/>
              <a:t>o </a:t>
            </a:r>
            <a:r>
              <a:rPr lang="pt-BR" sz="1600" dirty="0"/>
              <a:t>seu produto e </a:t>
            </a:r>
            <a:r>
              <a:rPr lang="pt-BR" sz="1600" dirty="0" smtClean="0"/>
              <a:t>serviço, e conheceu </a:t>
            </a:r>
            <a:r>
              <a:rPr lang="pt-BR" sz="1600" dirty="0"/>
              <a:t>as 7 etapas para </a:t>
            </a:r>
            <a:r>
              <a:rPr lang="pt-BR" sz="1600" dirty="0" smtClean="0"/>
              <a:t>vender mais, coloque-as em prática e garanta o seu sucesso!!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35" y="2489905"/>
            <a:ext cx="3008865" cy="23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1371600"/>
            <a:ext cx="8252460" cy="1927225"/>
          </a:xfrm>
        </p:spPr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br>
              <a:rPr lang="pt-BR" sz="2700" dirty="0" smtClean="0"/>
            </a:br>
            <a:r>
              <a:rPr lang="pt-BR" sz="2800" dirty="0" smtClean="0"/>
              <a:t>Análise </a:t>
            </a:r>
            <a:r>
              <a:rPr lang="pt-BR" sz="2800" dirty="0"/>
              <a:t>do mercado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82" y="4073441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Análise do mercado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057401"/>
            <a:ext cx="8229601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 smtClean="0"/>
              <a:t>Análise do mercado.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Você já parou para pensar que sem clientes não existem negócios e são os clientes que </a:t>
            </a:r>
            <a:r>
              <a:rPr lang="pt-BR" sz="1600" dirty="0" smtClean="0"/>
              <a:t>justificam </a:t>
            </a:r>
            <a:r>
              <a:rPr lang="pt-BR" sz="1600" dirty="0"/>
              <a:t>a existência da empresa</a:t>
            </a:r>
            <a:r>
              <a:rPr lang="pt-BR" sz="1600" dirty="0" smtClean="0"/>
              <a:t>?</a:t>
            </a:r>
          </a:p>
          <a:p>
            <a:pPr marL="0" indent="0">
              <a:buNone/>
            </a:pPr>
            <a:endParaRPr lang="pt-BR" sz="1600" dirty="0"/>
          </a:p>
          <a:p>
            <a:pPr marL="0" indent="0" algn="ctr">
              <a:buNone/>
            </a:pPr>
            <a:r>
              <a:rPr lang="pt-BR" sz="1800" b="1" i="1" dirty="0" smtClean="0"/>
              <a:t>Procure </a:t>
            </a:r>
            <a:r>
              <a:rPr lang="pt-BR" sz="1800" b="1" i="1" dirty="0"/>
              <a:t>obter informações para melhorar </a:t>
            </a:r>
            <a:r>
              <a:rPr lang="pt-BR" sz="1800" b="1" i="1" dirty="0" smtClean="0"/>
              <a:t>seu </a:t>
            </a:r>
            <a:r>
              <a:rPr lang="pt-BR" sz="1800" b="1" i="1" dirty="0"/>
              <a:t>relacionamento com os </a:t>
            </a:r>
            <a:r>
              <a:rPr lang="pt-BR" sz="1800" b="1" i="1" dirty="0" smtClean="0"/>
              <a:t>seus clientes </a:t>
            </a:r>
            <a:r>
              <a:rPr lang="pt-BR" sz="1800" b="1" i="1" dirty="0"/>
              <a:t>e isso dá resultado. </a:t>
            </a:r>
            <a:r>
              <a:rPr lang="pt-BR" sz="1800" b="1" i="1" dirty="0" smtClean="0"/>
              <a:t>Você conseguirá </a:t>
            </a:r>
            <a:r>
              <a:rPr lang="pt-BR" sz="1800" b="1" i="1" dirty="0"/>
              <a:t>saber exatamente do que eles gostam e o </a:t>
            </a:r>
            <a:r>
              <a:rPr lang="pt-BR" sz="1800" b="1" i="1" dirty="0" smtClean="0"/>
              <a:t>que </a:t>
            </a:r>
            <a:r>
              <a:rPr lang="pt-BR" sz="1800" b="1" i="1" dirty="0"/>
              <a:t>os deixam satisfeitos.</a:t>
            </a:r>
            <a:endParaRPr lang="pt-BR" sz="1800" b="1" i="1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longo dessa parada, </a:t>
            </a:r>
            <a:r>
              <a:rPr lang="pt-BR" sz="1600" dirty="0" smtClean="0"/>
              <a:t>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</a:t>
            </a:r>
            <a:r>
              <a:rPr lang="pt-BR" sz="1600" dirty="0" smtClean="0"/>
              <a:t>ompreenderá o conceito de mercado;</a:t>
            </a:r>
          </a:p>
          <a:p>
            <a:r>
              <a:rPr lang="pt-BR" sz="1600" dirty="0"/>
              <a:t>i</a:t>
            </a:r>
            <a:r>
              <a:rPr lang="pt-BR" sz="1600" dirty="0" smtClean="0"/>
              <a:t>dentificará quem são os consumidores (clientes), os concorrentes, e fornecedores.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96" y="596316"/>
            <a:ext cx="2203604" cy="14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1" y="3595848"/>
            <a:ext cx="8081009" cy="297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Mercado é a relação entre a </a:t>
            </a:r>
            <a:r>
              <a:rPr lang="pt-BR" sz="1600" u="sng" dirty="0" smtClean="0">
                <a:solidFill>
                  <a:srgbClr val="FF0000"/>
                </a:solidFill>
              </a:rPr>
              <a:t>oferta</a:t>
            </a:r>
            <a:r>
              <a:rPr lang="pt-BR" sz="1600" b="1" dirty="0" smtClean="0"/>
              <a:t> </a:t>
            </a:r>
            <a:r>
              <a:rPr lang="pt-BR" sz="1600" dirty="0" smtClean="0"/>
              <a:t>e </a:t>
            </a:r>
            <a:r>
              <a:rPr lang="pt-BR" sz="1600" dirty="0"/>
              <a:t>a </a:t>
            </a:r>
            <a:r>
              <a:rPr lang="pt-BR" sz="1600" u="sng" dirty="0" smtClean="0">
                <a:solidFill>
                  <a:srgbClr val="FF0000"/>
                </a:solidFill>
              </a:rPr>
              <a:t>procura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empreendedor deve buscar informações que o ajudem a compreender da melhor forma </a:t>
            </a:r>
            <a:r>
              <a:rPr lang="pt-BR" sz="1600" dirty="0" smtClean="0"/>
              <a:t>possível </a:t>
            </a:r>
            <a:r>
              <a:rPr lang="pt-BR" sz="1600" dirty="0"/>
              <a:t>os seguintes componentes do mercado</a:t>
            </a:r>
            <a:r>
              <a:rPr lang="pt-BR" sz="1600" dirty="0" smtClean="0"/>
              <a:t>: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u="sng" dirty="0" smtClean="0">
                <a:solidFill>
                  <a:srgbClr val="FF0000"/>
                </a:solidFill>
              </a:rPr>
              <a:t>Consumidor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Concorrente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Fornecedor</a:t>
            </a:r>
            <a:endParaRPr lang="pt-BR" sz="16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1. </a:t>
            </a:r>
            <a:r>
              <a:rPr lang="pt-BR" sz="2400" b="1" dirty="0" smtClean="0"/>
              <a:t>Mercado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4" y="1039687"/>
            <a:ext cx="2145632" cy="21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5848"/>
            <a:ext cx="8081009" cy="297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São pessoas ou organizações que, para satisfazerem as suas necessidades, compram bens </a:t>
            </a:r>
            <a:r>
              <a:rPr lang="pt-BR" sz="1600" dirty="0" smtClean="0"/>
              <a:t>ou </a:t>
            </a:r>
            <a:r>
              <a:rPr lang="pt-BR" sz="1600" dirty="0"/>
              <a:t>serviços que uma empresa (ou uma pessoa) vende.</a:t>
            </a: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</a:t>
            </a:r>
            <a:r>
              <a:rPr lang="pt-BR" sz="2400" b="1" dirty="0" smtClean="0"/>
              <a:t>. Consumidores (clientes)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31" y="1250669"/>
            <a:ext cx="1923047" cy="234517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479928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No </a:t>
            </a:r>
            <a:r>
              <a:rPr lang="pt-BR" b="1" i="1" dirty="0" smtClean="0"/>
              <a:t>caso de um salão de beleza por exemplo, os </a:t>
            </a:r>
            <a:r>
              <a:rPr lang="pt-BR" b="1" i="1" dirty="0"/>
              <a:t>consumidores são as pessoas que cortam e ou tingem os </a:t>
            </a:r>
            <a:r>
              <a:rPr lang="pt-BR" b="1" i="1" dirty="0" smtClean="0"/>
              <a:t>cabelos</a:t>
            </a:r>
            <a:r>
              <a:rPr lang="pt-BR" b="1" i="1" dirty="0"/>
              <a:t>, fazem as unhas, fazem hidratação, aqueles que buscam serviços para </a:t>
            </a:r>
            <a:r>
              <a:rPr lang="pt-BR" b="1" i="1" dirty="0" smtClean="0"/>
              <a:t>seu bem </a:t>
            </a:r>
            <a:r>
              <a:rPr lang="pt-BR" b="1" i="1" dirty="0"/>
              <a:t>pessoal. </a:t>
            </a:r>
          </a:p>
        </p:txBody>
      </p:sp>
    </p:spTree>
    <p:extLst>
      <p:ext uri="{BB962C8B-B14F-4D97-AF65-F5344CB8AC3E}">
        <p14:creationId xmlns:p14="http://schemas.microsoft.com/office/powerpoint/2010/main" val="305353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</a:t>
            </a:r>
            <a:r>
              <a:rPr lang="pt-BR" sz="2400" b="1" dirty="0" smtClean="0"/>
              <a:t>. Concorrentes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2" y="1313829"/>
            <a:ext cx="2474495" cy="185587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7199" y="3507939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São todas as empresas que comercializam produtos ou prestam serviços e que concorrem </a:t>
            </a:r>
            <a:r>
              <a:rPr lang="pt-BR" sz="1600" dirty="0" smtClean="0"/>
              <a:t>direta </a:t>
            </a:r>
            <a:r>
              <a:rPr lang="pt-BR" sz="1600" dirty="0"/>
              <a:t>ou indiretamente com os seus produtos e serviços, que podem ou não atuar na mesma </a:t>
            </a:r>
            <a:r>
              <a:rPr lang="pt-BR" sz="1600" dirty="0" smtClean="0"/>
              <a:t>área </a:t>
            </a:r>
            <a:r>
              <a:rPr lang="pt-BR" sz="1600" dirty="0"/>
              <a:t>geográfica que a sua e que também buscam satisfazer às necessidades dos clientes.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421" y="483114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Atente-se em relação aos seus concorrentes, nas suas mercadorias ou nos serviços que eles </a:t>
            </a:r>
            <a:r>
              <a:rPr lang="pt-BR" b="1" i="1" dirty="0" smtClean="0"/>
              <a:t>estão </a:t>
            </a:r>
            <a:r>
              <a:rPr lang="pt-BR" b="1" i="1" dirty="0"/>
              <a:t>oferecendo.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1421" y="5998258"/>
            <a:ext cx="8145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seguir, veja algumas </a:t>
            </a:r>
            <a:r>
              <a:rPr lang="pt-BR" sz="1600" dirty="0"/>
              <a:t>características </a:t>
            </a:r>
            <a:r>
              <a:rPr lang="pt-BR" sz="1600" dirty="0" smtClean="0"/>
              <a:t>que são </a:t>
            </a:r>
            <a:r>
              <a:rPr lang="pt-BR" sz="1600" dirty="0"/>
              <a:t>essenciais para você observar</a:t>
            </a:r>
            <a:r>
              <a:rPr lang="pt-BR" sz="1600" dirty="0" smtClean="0"/>
              <a:t>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3670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1362</TotalTime>
  <Words>3603</Words>
  <Application>Microsoft Office PowerPoint</Application>
  <PresentationFormat>Apresentação na tela (4:3)</PresentationFormat>
  <Paragraphs>573</Paragraphs>
  <Slides>48</Slides>
  <Notes>46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Clarity</vt:lpstr>
      <vt:lpstr>Trilhas de autoatendimento</vt:lpstr>
      <vt:lpstr>Trilha 4: MARKETING E VENDAS</vt:lpstr>
      <vt:lpstr>Você está no Shopping.</vt:lpstr>
      <vt:lpstr>Marketing e vendas</vt:lpstr>
      <vt:lpstr>Parada 1: Análise do mercado </vt:lpstr>
      <vt:lpstr>Análise do mercado</vt:lpstr>
      <vt:lpstr>1. Mercado</vt:lpstr>
      <vt:lpstr>2. Consumidores (clientes)</vt:lpstr>
      <vt:lpstr>3. Concorrentes</vt:lpstr>
      <vt:lpstr>3. Concorrentes</vt:lpstr>
      <vt:lpstr>Apresentação do PowerPoint</vt:lpstr>
      <vt:lpstr>4. Fornecedores</vt:lpstr>
      <vt:lpstr>Apresentação do PowerPoint</vt:lpstr>
      <vt:lpstr>Encerramento</vt:lpstr>
      <vt:lpstr>Parada 2: Análise dos meios de comunicação </vt:lpstr>
      <vt:lpstr>Análise dos meios de comunicação</vt:lpstr>
      <vt:lpstr>Meios de comunicação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Encerramento</vt:lpstr>
      <vt:lpstr>Parada 3: Atuação no mercado</vt:lpstr>
      <vt:lpstr>Apresentação do PowerPoint</vt:lpstr>
      <vt:lpstr>Agindo no mercado</vt:lpstr>
      <vt:lpstr>Agindo no mercado</vt:lpstr>
      <vt:lpstr>1. Produto</vt:lpstr>
      <vt:lpstr>2. Preço</vt:lpstr>
      <vt:lpstr>3. Ponto de venda</vt:lpstr>
      <vt:lpstr>4. Promoção de marketing</vt:lpstr>
      <vt:lpstr>Encerramento</vt:lpstr>
      <vt:lpstr>Parada 4: Ações para vender mais</vt:lpstr>
      <vt:lpstr>Apresentação do PowerPoint</vt:lpstr>
      <vt:lpstr>Ações e atitudes para vender mais</vt:lpstr>
      <vt:lpstr>1. A preparação diária</vt:lpstr>
      <vt:lpstr>2. Abertura da venda</vt:lpstr>
      <vt:lpstr>O que o senhor está achando do produto?   Imagine  que você é dono de um cachorro-quente. Você pode fazer a seguinte pergunta ao seu cliente:      </vt:lpstr>
      <vt:lpstr>3. Sondagem</vt:lpstr>
      <vt:lpstr>4. Demonstração</vt:lpstr>
      <vt:lpstr>Apresentação do PowerPoint</vt:lpstr>
      <vt:lpstr>5. Fechamento</vt:lpstr>
      <vt:lpstr>6. Venda adicional</vt:lpstr>
      <vt:lpstr>7. Pós-venda</vt:lpstr>
      <vt:lpstr>Encerramento</vt:lpstr>
    </vt:vector>
  </TitlesOfParts>
  <Company>IEA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USER</cp:lastModifiedBy>
  <cp:revision>99</cp:revision>
  <dcterms:created xsi:type="dcterms:W3CDTF">2013-08-14T14:36:41Z</dcterms:created>
  <dcterms:modified xsi:type="dcterms:W3CDTF">2013-09-10T14:48:43Z</dcterms:modified>
</cp:coreProperties>
</file>