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84" r:id="rId13"/>
    <p:sldId id="285" r:id="rId14"/>
    <p:sldId id="28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Ferencz" initials="" lastIdx="22" clrIdx="0"/>
  <p:cmAuthor id="1" name="Gabriella Miranda" initials="GM" lastIdx="8" clrIdx="1"/>
  <p:cmAuthor id="2" name="USER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47" autoAdjust="0"/>
  </p:normalViewPr>
  <p:slideViewPr>
    <p:cSldViewPr snapToGrid="0" snapToObjects="1"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9-10T10:44:16.205" idx="1">
    <p:pos x="3519" y="3006"/>
    <p:text>IMAGEM DE REFERÊNCIA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4:56:14.004" idx="10">
    <p:pos x="635" y="3706"/>
    <p:text>Inserir link para abrir em uma nova janela.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4:56:14.004" idx="11">
    <p:pos x="809" y="3296"/>
    <p:text>Inserir link para abrir em uma nova janela.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4:56:14.004" idx="12">
    <p:pos x="3304" y="3801"/>
    <p:text>Inserir link para abrir em uma nova janela.</p:text>
  </p:cm>
  <p:cm authorId="1" dt="2013-08-14T16:21:27.766" idx="5">
    <p:pos x="5313" y="1909"/>
    <p:text>[DESTAQUE]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4T16:23:12.941" idx="6">
    <p:pos x="1183" y="2827"/>
    <p:text>[GALERIA]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4:56:14.004" idx="14">
    <p:pos x="122" y="2166"/>
    <p:text>Inserir link para abrir em uma nova janela.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09-10T10:47:59.797" idx="2">
    <p:pos x="3741" y="1527"/>
    <p:text>IMAGEM DE REFERENCIA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5:18:29.936" idx="1">
    <p:pos x="183" y="2209"/>
    <p:text>[TOOLTIP]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5:18:59.117" idx="16">
    <p:pos x="1455" y="1732"/>
    <p:text>[TOOLTIP]</p:text>
  </p:cm>
  <p:cm authorId="1" dt="2013-08-14T16:19:55.506" idx="1">
    <p:pos x="244" y="2224"/>
    <p:text>[DESTAQUE]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4:24:04.629" idx="2">
    <p:pos x="158" y="2715"/>
    <p:text>[EFEITO]</p:text>
  </p:cm>
  <p:cm authorId="1" dt="2013-08-14T16:20:31.111" idx="2">
    <p:pos x="241" y="2063"/>
    <p:text>[DESTAQUE]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4:33:16.880" idx="4">
    <p:pos x="472" y="1054"/>
    <p:text>[GALERIA]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4:41:01.738" idx="7">
    <p:pos x="158" y="2063"/>
    <p:text>[DROPDOWN]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8-14T14:42:33.975" idx="8">
    <p:pos x="158" y="1210"/>
    <p:text>[EFEITO]</p:text>
  </p:cm>
  <p:cm authorId="0" dt="2013-08-14T15:19:51.002" idx="17">
    <p:pos x="1488" y="1975"/>
    <p:text>[TOOLTIP]</p:text>
  </p:cm>
  <p:cm authorId="1" dt="2013-08-14T16:20:56.051" idx="3">
    <p:pos x="5373" y="2889"/>
    <p:text>[DESTAQUE]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4T16:21:12.628" idx="4">
    <p:pos x="5210" y="2037"/>
    <p:text>[DESTAQUE]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FC2BC-D24F-094B-9962-8C47AB0BA328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567E0-3025-B646-82AC-4E413CF156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Momento empresarial: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Microempreendedor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individual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457200">
              <a:spcBef>
                <a:spcPts val="0"/>
              </a:spcBef>
              <a:buClrTx/>
              <a:buSzTx/>
              <a:defRPr/>
            </a:pPr>
            <a:endParaRPr lang="pt-BR" sz="1200" dirty="0" smtClean="0">
              <a:solidFill>
                <a:schemeClr val="tx1"/>
              </a:solidFill>
            </a:endParaRP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1: Análise de viabilidade do negócio (Biblioteca)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2: Formalização (Escritório de contabilidade)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3: Organização e administração (Centro empresarial)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dirty="0" smtClean="0">
                <a:solidFill>
                  <a:schemeClr val="tx1"/>
                </a:solidFill>
              </a:rPr>
              <a:t>Trilha 4: Marketing e vendas (Shopping)</a:t>
            </a:r>
          </a:p>
          <a:p>
            <a:pPr defTabSz="457200">
              <a:spcBef>
                <a:spcPts val="0"/>
              </a:spcBef>
              <a:buClrTx/>
              <a:buSzTx/>
              <a:defRPr/>
            </a:pPr>
            <a:r>
              <a:rPr lang="pt-BR" sz="1200" b="1" dirty="0" smtClean="0">
                <a:solidFill>
                  <a:srgbClr val="1F497D"/>
                </a:solidFill>
              </a:rPr>
              <a:t>Trilha 5: Acesso ao crédito (Banco)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7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imagens e o</a:t>
            </a:r>
            <a:r>
              <a:rPr lang="pt-BR" sz="1200" baseline="0" dirty="0" smtClean="0"/>
              <a:t> texto como legenda em uma galeria estilo carrossel</a:t>
            </a:r>
            <a:r>
              <a:rPr lang="pt-BR" sz="1200" baseline="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*IMAGENS</a:t>
            </a:r>
            <a:r>
              <a:rPr lang="pt-BR" sz="1200" baseline="0" dirty="0" smtClean="0"/>
              <a:t> DE REFERENCIA</a:t>
            </a:r>
            <a:r>
              <a:rPr lang="pt-BR" sz="1200" baseline="0" dirty="0" smtClean="0"/>
              <a:t>.</a:t>
            </a:r>
          </a:p>
          <a:p>
            <a:r>
              <a:rPr lang="pt-BR" sz="1200" dirty="0" smtClean="0"/>
              <a:t>Ilustração de uma agenda de negócios..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imagens e o</a:t>
            </a:r>
            <a:r>
              <a:rPr lang="pt-BR" sz="1200" baseline="0" dirty="0" smtClean="0"/>
              <a:t> texto como legenda em uma galeria estilo carrossel</a:t>
            </a:r>
            <a:r>
              <a:rPr lang="pt-BR" sz="1200" baseline="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*IMAGENS</a:t>
            </a:r>
            <a:r>
              <a:rPr lang="pt-BR" sz="1200" baseline="0" dirty="0" smtClean="0"/>
              <a:t> DE REFERENCIA</a:t>
            </a:r>
            <a:r>
              <a:rPr lang="pt-BR" sz="1200" baseline="0" dirty="0" smtClean="0"/>
              <a:t>.</a:t>
            </a:r>
          </a:p>
          <a:p>
            <a:r>
              <a:rPr lang="pt-BR" sz="1200" dirty="0" smtClean="0"/>
              <a:t>Personagens firmando um acordo..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[DROPDOWN]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Medidas de política econômica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Restrições ao crédito, política cambial e de juros, abertura do mercado mediante alteração nas alíquotas de importações, fixação do salário mínimo, disposição sobre incidência de impostos sobre a renda etc.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Fenômenos naturais e imprevisíveis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Tempestades, inundações, deslizamentos de terra, desabamentos, erosões, incêndios e outros fenômenos que provocam danos diretos e/ou indiretos às pessoas, ao negócio e/ou à sociedade.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Riscos de mercado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Riscos associados à possibilidade de desvalorização ou de valorização de um ativo (título público ou ação, por exemplo) em função de alterações políticas e econômicas ou da situação individual da empresa ou do banco que emitiu o ativo.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200" dirty="0" smtClean="0"/>
              <a:t>[EFEITO]</a:t>
            </a:r>
          </a:p>
          <a:p>
            <a:pPr marL="0" indent="0">
              <a:buNone/>
            </a:pPr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  <a:p>
            <a:pPr marL="0" indent="0">
              <a:buNone/>
            </a:pPr>
            <a:r>
              <a:rPr lang="pt-BR" sz="1200" dirty="0" smtClean="0"/>
              <a:t> </a:t>
            </a:r>
          </a:p>
          <a:p>
            <a:pPr marL="0" indent="0">
              <a:buNone/>
            </a:pPr>
            <a:r>
              <a:rPr lang="pt-BR" sz="1200" dirty="0" smtClean="0"/>
              <a:t>[TOOLTIP </a:t>
            </a:r>
            <a:r>
              <a:rPr lang="pt-BR" sz="1200" u="sng" dirty="0" smtClean="0">
                <a:solidFill>
                  <a:srgbClr val="1F497D"/>
                </a:solidFill>
              </a:rPr>
              <a:t>liquidez</a:t>
            </a:r>
            <a:r>
              <a:rPr lang="pt-BR" sz="1200" dirty="0" smtClean="0"/>
              <a:t>]</a:t>
            </a:r>
          </a:p>
          <a:p>
            <a:pPr marL="0" indent="0">
              <a:buNone/>
            </a:pPr>
            <a:r>
              <a:rPr lang="pt-BR" sz="1200" dirty="0" smtClean="0"/>
              <a:t>Possibilidade de vender os ativos disponibilizados rapidamente e por valor comercial compatível com a dívida.</a:t>
            </a:r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REPLICAR imagem</a:t>
            </a:r>
            <a:r>
              <a:rPr lang="pt-BR" sz="1200" baseline="0" dirty="0" smtClean="0"/>
              <a:t> </a:t>
            </a:r>
            <a:r>
              <a:rPr lang="pt-BR" sz="1200" dirty="0" smtClean="0"/>
              <a:t>Trilha 3, Parada 1, slide 18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aseline="0" dirty="0" smtClean="0"/>
              <a:t>Replicar imagem trilha 3, parada 1, slide 8</a:t>
            </a:r>
            <a:endParaRPr lang="pt-BR" sz="1200" baseline="0" dirty="0" smtClean="0"/>
          </a:p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Replicar</a:t>
            </a:r>
            <a:r>
              <a:rPr lang="en-US" sz="1200" dirty="0" smtClean="0"/>
              <a:t> </a:t>
            </a:r>
            <a:r>
              <a:rPr lang="en-US" sz="1200" dirty="0" err="1" smtClean="0"/>
              <a:t>imagem</a:t>
            </a:r>
            <a:r>
              <a:rPr lang="en-US" sz="1200" dirty="0" smtClean="0"/>
              <a:t> </a:t>
            </a:r>
            <a:r>
              <a:rPr lang="en-US" sz="1200" dirty="0" err="1" smtClean="0"/>
              <a:t>trillha</a:t>
            </a:r>
            <a:r>
              <a:rPr lang="en-US" sz="1200" baseline="0" dirty="0" smtClean="0"/>
              <a:t> 1, </a:t>
            </a:r>
            <a:r>
              <a:rPr lang="en-US" sz="1200" baseline="0" dirty="0" err="1" smtClean="0"/>
              <a:t>parada</a:t>
            </a:r>
            <a:r>
              <a:rPr lang="en-US" sz="1200" baseline="0" dirty="0" smtClean="0"/>
              <a:t> 3, slide 45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Elementos</a:t>
            </a:r>
            <a:r>
              <a:rPr lang="en-US" sz="1200" dirty="0" smtClean="0"/>
              <a:t> </a:t>
            </a:r>
            <a:r>
              <a:rPr lang="en-US" sz="1200" dirty="0" smtClean="0"/>
              <a:t>de </a:t>
            </a:r>
            <a:r>
              <a:rPr lang="en-US" sz="1200" dirty="0" err="1" smtClean="0"/>
              <a:t>finanças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, </a:t>
            </a:r>
            <a:r>
              <a:rPr lang="en-US" sz="1200" dirty="0" err="1" smtClean="0"/>
              <a:t>papéis</a:t>
            </a:r>
            <a:r>
              <a:rPr lang="en-US" sz="1200" dirty="0" smtClean="0"/>
              <a:t>, </a:t>
            </a:r>
            <a:r>
              <a:rPr lang="en-US" sz="1200" dirty="0" err="1" smtClean="0"/>
              <a:t>contratos</a:t>
            </a:r>
            <a:r>
              <a:rPr lang="en-US" sz="1200" dirty="0" smtClean="0"/>
              <a:t>, </a:t>
            </a:r>
            <a:r>
              <a:rPr lang="en-US" sz="1200" dirty="0" err="1" smtClean="0"/>
              <a:t>dinheiro</a:t>
            </a:r>
            <a:r>
              <a:rPr lang="en-US" sz="1200" dirty="0" smtClean="0"/>
              <a:t>, </a:t>
            </a:r>
            <a:r>
              <a:rPr lang="en-US" sz="1200" dirty="0" err="1" smtClean="0"/>
              <a:t>investimento</a:t>
            </a:r>
            <a:r>
              <a:rPr lang="en-US" sz="1200" dirty="0" smtClean="0"/>
              <a:t>…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0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 smtClean="0"/>
              <a:t>Repetir</a:t>
            </a:r>
            <a:r>
              <a:rPr lang="en-US" sz="1200" dirty="0" smtClean="0"/>
              <a:t> </a:t>
            </a:r>
            <a:r>
              <a:rPr lang="en-US" sz="1200" dirty="0" err="1" smtClean="0"/>
              <a:t>lustração</a:t>
            </a:r>
            <a:r>
              <a:rPr lang="en-US" sz="1200" dirty="0" smtClean="0"/>
              <a:t> </a:t>
            </a:r>
            <a:r>
              <a:rPr lang="en-US" sz="1200" dirty="0" err="1" smtClean="0"/>
              <a:t>usada</a:t>
            </a:r>
            <a:r>
              <a:rPr lang="en-US" sz="1200" dirty="0" smtClean="0"/>
              <a:t> </a:t>
            </a:r>
            <a:r>
              <a:rPr lang="en-US" sz="1200" dirty="0" err="1" smtClean="0"/>
              <a:t>para</a:t>
            </a:r>
            <a:r>
              <a:rPr lang="en-US" sz="1200" dirty="0" smtClean="0"/>
              <a:t> </a:t>
            </a:r>
            <a:r>
              <a:rPr lang="en-US" sz="1200" dirty="0" err="1" smtClean="0"/>
              <a:t>miniatura</a:t>
            </a:r>
            <a:r>
              <a:rPr lang="en-US" sz="1200" dirty="0" smtClean="0"/>
              <a:t> no </a:t>
            </a:r>
            <a:r>
              <a:rPr lang="en-US" sz="1200" dirty="0" err="1" smtClean="0"/>
              <a:t>carrossel</a:t>
            </a:r>
            <a:r>
              <a:rPr lang="en-US" sz="1200" dirty="0" smtClean="0"/>
              <a:t>.</a:t>
            </a:r>
          </a:p>
          <a:p>
            <a:pPr algn="l"/>
            <a:r>
              <a:rPr lang="en-US" sz="1200" dirty="0" err="1" smtClean="0"/>
              <a:t>Elementos</a:t>
            </a:r>
            <a:r>
              <a:rPr lang="en-US" sz="1200" dirty="0" smtClean="0"/>
              <a:t> de </a:t>
            </a:r>
            <a:r>
              <a:rPr lang="en-US" sz="1200" dirty="0" err="1" smtClean="0"/>
              <a:t>finanças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, </a:t>
            </a:r>
            <a:r>
              <a:rPr lang="en-US" sz="1200" dirty="0" err="1" smtClean="0"/>
              <a:t>papéis</a:t>
            </a:r>
            <a:r>
              <a:rPr lang="en-US" sz="1200" dirty="0" smtClean="0"/>
              <a:t>, </a:t>
            </a:r>
            <a:r>
              <a:rPr lang="en-US" sz="1200" dirty="0" err="1" smtClean="0"/>
              <a:t>contratos</a:t>
            </a:r>
            <a:r>
              <a:rPr lang="en-US" sz="1200" dirty="0" smtClean="0"/>
              <a:t>, </a:t>
            </a:r>
            <a:r>
              <a:rPr lang="en-US" sz="1200" dirty="0" err="1" smtClean="0"/>
              <a:t>dinheiro</a:t>
            </a:r>
            <a:r>
              <a:rPr lang="en-US" sz="1200" dirty="0" smtClean="0"/>
              <a:t>, </a:t>
            </a:r>
            <a:r>
              <a:rPr lang="en-US" sz="1200" dirty="0" err="1" smtClean="0"/>
              <a:t>investimento</a:t>
            </a:r>
            <a:r>
              <a:rPr lang="en-US" sz="1200" dirty="0" smtClean="0"/>
              <a:t>…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Replicar</a:t>
            </a:r>
            <a:r>
              <a:rPr lang="en-US" sz="1200" dirty="0" smtClean="0"/>
              <a:t> </a:t>
            </a:r>
            <a:r>
              <a:rPr lang="en-US" sz="1200" dirty="0" err="1" smtClean="0"/>
              <a:t>imagem</a:t>
            </a:r>
            <a:r>
              <a:rPr lang="en-US" sz="1200" dirty="0" smtClean="0"/>
              <a:t> </a:t>
            </a:r>
            <a:r>
              <a:rPr lang="en-US" sz="1200" dirty="0" err="1" smtClean="0"/>
              <a:t>trilha</a:t>
            </a:r>
            <a:r>
              <a:rPr lang="en-US" sz="1200" dirty="0" smtClean="0"/>
              <a:t> 2,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parada</a:t>
            </a:r>
            <a:r>
              <a:rPr lang="en-US" sz="1200" baseline="0" dirty="0" smtClean="0"/>
              <a:t> 1, slide 4</a:t>
            </a:r>
            <a:endParaRPr lang="en-US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Ilustração</a:t>
            </a:r>
            <a:r>
              <a:rPr lang="en-US" sz="1200" dirty="0" smtClean="0"/>
              <a:t> </a:t>
            </a:r>
            <a:r>
              <a:rPr lang="en-US" sz="1200" dirty="0" smtClean="0"/>
              <a:t>de </a:t>
            </a:r>
            <a:r>
              <a:rPr lang="en-US" sz="1200" dirty="0" err="1" smtClean="0"/>
              <a:t>duas</a:t>
            </a:r>
            <a:r>
              <a:rPr lang="en-US" sz="1200" dirty="0" smtClean="0"/>
              <a:t> </a:t>
            </a:r>
            <a:r>
              <a:rPr lang="en-US" sz="1200" dirty="0" err="1" smtClean="0"/>
              <a:t>pessoas</a:t>
            </a:r>
            <a:r>
              <a:rPr lang="en-US" sz="1200" dirty="0" smtClean="0"/>
              <a:t> </a:t>
            </a:r>
            <a:r>
              <a:rPr lang="en-US" sz="1200" dirty="0" err="1" smtClean="0"/>
              <a:t>dando</a:t>
            </a:r>
            <a:r>
              <a:rPr lang="en-US" sz="1200" dirty="0" smtClean="0"/>
              <a:t> as </a:t>
            </a:r>
            <a:r>
              <a:rPr lang="en-US" sz="1200" dirty="0" err="1" smtClean="0"/>
              <a:t>mãos</a:t>
            </a:r>
            <a:r>
              <a:rPr lang="en-US" sz="1200" dirty="0" smtClean="0"/>
              <a:t>, </a:t>
            </a:r>
            <a:r>
              <a:rPr lang="en-US" sz="1200" dirty="0" err="1" smtClean="0"/>
              <a:t>firmando</a:t>
            </a:r>
            <a:r>
              <a:rPr lang="en-US" sz="1200" dirty="0" smtClean="0"/>
              <a:t> um </a:t>
            </a:r>
            <a:r>
              <a:rPr lang="en-US" sz="1200" dirty="0" err="1" smtClean="0"/>
              <a:t>acordo</a:t>
            </a:r>
            <a:r>
              <a:rPr lang="en-US" sz="1200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[TOOLTIP:</a:t>
            </a:r>
            <a:r>
              <a:rPr lang="pt-BR" sz="1200" baseline="0" dirty="0" smtClean="0"/>
              <a:t> </a:t>
            </a:r>
            <a:r>
              <a:rPr lang="pt-BR" sz="1200" dirty="0" smtClean="0"/>
              <a:t>Caráter]</a:t>
            </a:r>
          </a:p>
          <a:p>
            <a:r>
              <a:rPr lang="pt-BR" sz="1200" dirty="0" smtClean="0"/>
              <a:t>A intenção de pagar.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[TOOLTIP: Capacidade]</a:t>
            </a:r>
          </a:p>
          <a:p>
            <a:r>
              <a:rPr lang="pt-BR" sz="1200" dirty="0" smtClean="0"/>
              <a:t>A habilidade de pagar.</a:t>
            </a:r>
          </a:p>
          <a:p>
            <a:r>
              <a:rPr lang="pt-BR" sz="1200" dirty="0" smtClean="0"/>
              <a:t>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[TOOLTIP Capital]</a:t>
            </a:r>
          </a:p>
          <a:p>
            <a:r>
              <a:rPr lang="pt-BR" sz="1200" dirty="0" smtClean="0"/>
              <a:t>A análise econômico-financeira.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[TOOLTIP: Condições]</a:t>
            </a:r>
          </a:p>
          <a:p>
            <a:r>
              <a:rPr lang="pt-BR" sz="1200" dirty="0" smtClean="0"/>
              <a:t>O ambiente externo à empresa.</a:t>
            </a:r>
          </a:p>
          <a:p>
            <a:r>
              <a:rPr lang="pt-BR" sz="1200" dirty="0" smtClean="0"/>
              <a:t> </a:t>
            </a:r>
          </a:p>
          <a:p>
            <a:r>
              <a:rPr lang="pt-BR" sz="1200" dirty="0" smtClean="0"/>
              <a:t>[TOOLTIP: Colateral]</a:t>
            </a:r>
          </a:p>
          <a:p>
            <a:r>
              <a:rPr lang="pt-BR" sz="1200" dirty="0" smtClean="0"/>
              <a:t>As garantias.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200" dirty="0" smtClean="0"/>
              <a:t>[TOOLTIP </a:t>
            </a:r>
            <a:r>
              <a:rPr lang="pt-BR" sz="1200" u="sng" dirty="0" smtClean="0">
                <a:solidFill>
                  <a:srgbClr val="1F497D"/>
                </a:solidFill>
              </a:rPr>
              <a:t>empresas que fazem análise de crédito</a:t>
            </a:r>
            <a:r>
              <a:rPr lang="pt-BR" sz="1200" dirty="0" smtClean="0"/>
              <a:t>]</a:t>
            </a:r>
          </a:p>
          <a:p>
            <a:pPr marL="0" indent="0">
              <a:buNone/>
            </a:pPr>
            <a:r>
              <a:rPr lang="pt-BR" sz="1200" dirty="0" smtClean="0"/>
              <a:t>Por exemplo: Serasa, SPC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[EFEITO]</a:t>
            </a:r>
          </a:p>
          <a:p>
            <a:r>
              <a:rPr lang="pt-BR" sz="1200" dirty="0" smtClean="0"/>
              <a:t>Os tópicos devem entrar um a um na tela com efeito Fade in </a:t>
            </a:r>
            <a:r>
              <a:rPr lang="pt-BR" sz="1200" dirty="0" err="1" smtClean="0"/>
              <a:t>left</a:t>
            </a:r>
            <a:r>
              <a:rPr lang="pt-BR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imagens e o</a:t>
            </a:r>
            <a:r>
              <a:rPr lang="pt-BR" sz="1200" baseline="0" dirty="0" smtClean="0"/>
              <a:t> texto como legenda em uma galeria estilo carrossel.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Replicar</a:t>
            </a:r>
            <a:r>
              <a:rPr lang="pt-BR" sz="1200" baseline="0" dirty="0" smtClean="0"/>
              <a:t> imagem slide 5</a:t>
            </a:r>
          </a:p>
          <a:p>
            <a:r>
              <a:rPr lang="pt-BR" sz="1200" dirty="0" smtClean="0"/>
              <a:t>Imagem que remeta a finanças. Elementos como calculadoras, lápis, papéis..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[GALERIA]</a:t>
            </a:r>
          </a:p>
          <a:p>
            <a:r>
              <a:rPr lang="pt-BR" sz="1200" dirty="0" smtClean="0"/>
              <a:t>Aplicar imagens e o</a:t>
            </a:r>
            <a:r>
              <a:rPr lang="pt-BR" sz="1200" baseline="0" dirty="0" smtClean="0"/>
              <a:t> texto como legenda em uma galeria estilo carrossel</a:t>
            </a:r>
            <a:r>
              <a:rPr lang="pt-BR" sz="1200" baseline="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Replicar imagem trilha 3, parada</a:t>
            </a:r>
            <a:r>
              <a:rPr lang="pt-BR" sz="1200" baseline="0" dirty="0" smtClean="0"/>
              <a:t> 1, slide 4</a:t>
            </a:r>
          </a:p>
          <a:p>
            <a:r>
              <a:rPr lang="pt-BR" sz="1200" dirty="0" smtClean="0"/>
              <a:t>Personagens em uma reunião de negócios...</a:t>
            </a:r>
            <a:endParaRPr lang="pt-BR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567E0-3025-B646-82AC-4E413CF15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September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September 10,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.com.b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ixa.gov.b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rozero.sc.gov.b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3.xml"/><Relationship Id="rId4" Type="http://schemas.openxmlformats.org/officeDocument/2006/relationships/hyperlink" Target="http://www.sicoobsc.com.b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credi.com.b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ecred.coop.b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doempreendedor.gov.b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782"/>
            <a:ext cx="7848600" cy="1927225"/>
          </a:xfrm>
        </p:spPr>
        <p:txBody>
          <a:bodyPr/>
          <a:lstStyle/>
          <a:p>
            <a:r>
              <a:rPr lang="en-US" sz="3600" dirty="0" err="1" smtClean="0"/>
              <a:t>Trilhas</a:t>
            </a:r>
            <a:r>
              <a:rPr lang="en-US" sz="3600" dirty="0" smtClean="0"/>
              <a:t> de </a:t>
            </a:r>
            <a:r>
              <a:rPr lang="en-US" sz="3600" dirty="0" err="1" smtClean="0"/>
              <a:t>autoatendimento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30966"/>
            <a:ext cx="6400800" cy="967860"/>
          </a:xfrm>
        </p:spPr>
        <p:txBody>
          <a:bodyPr/>
          <a:lstStyle/>
          <a:p>
            <a:r>
              <a:rPr lang="pt-BR" dirty="0" smtClean="0"/>
              <a:t>Momento empresarial (Mapa):</a:t>
            </a:r>
          </a:p>
          <a:p>
            <a:r>
              <a:rPr lang="pt-BR" b="1" dirty="0" smtClean="0"/>
              <a:t>Microempreendedor individual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28714"/>
              </p:ext>
            </p:extLst>
          </p:nvPr>
        </p:nvGraphicFramePr>
        <p:xfrm>
          <a:off x="685800" y="3572466"/>
          <a:ext cx="820453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613"/>
                <a:gridCol w="4072437"/>
                <a:gridCol w="3078486"/>
              </a:tblGrid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Análise de viabilidade do negócio 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Biblioteca</a:t>
                      </a:r>
                      <a:endParaRPr lang="en-US" b="0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Formalização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Escritório de contabilidade</a:t>
                      </a:r>
                      <a:endParaRPr lang="en-US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/>
                        <a:t>Organização e administração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Centro empresarial</a:t>
                      </a:r>
                      <a:endParaRPr lang="en-US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Trilha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Marketing e vendas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Shopping</a:t>
                      </a:r>
                      <a:endParaRPr lang="en-US" dirty="0"/>
                    </a:p>
                  </a:txBody>
                  <a:tcPr/>
                </a:tc>
              </a:tr>
              <a:tr h="291291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Trilha 5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Acesso ao crédito 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tx2"/>
                          </a:solidFill>
                        </a:rPr>
                        <a:t>Banco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2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2. Capacidade: A habilidade de pagar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análise da capacidade se refere à competência empresarial do empreendedor, ou seja, à sua experiência e ao seu conhecimento sobre o negócio.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 base dessa análise é uma visita à empresa, que tem como objetivo constatar suas condições de operação e de funcionamento</a:t>
            </a:r>
            <a:r>
              <a:rPr lang="pt-BR" sz="1600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pt-BR" sz="1800" b="1" i="1" dirty="0" smtClean="0"/>
              <a:t>Você entenderá melhor essa análise se possuir um Plano de Negócio.</a:t>
            </a:r>
          </a:p>
          <a:p>
            <a:pPr marL="0" indent="0" algn="ctr">
              <a:buNone/>
            </a:pPr>
            <a:endParaRPr lang="pt-BR" sz="1800" i="1" dirty="0" smtClean="0"/>
          </a:p>
          <a:p>
            <a:pPr marL="0" indent="0">
              <a:buNone/>
            </a:pPr>
            <a:r>
              <a:rPr lang="pt-BR" sz="1600" dirty="0" smtClean="0"/>
              <a:t>Os </a:t>
            </a:r>
            <a:r>
              <a:rPr lang="pt-BR" sz="1600" dirty="0"/>
              <a:t>principais pontos observados na visita são:</a:t>
            </a:r>
          </a:p>
          <a:p>
            <a:r>
              <a:rPr lang="pt-BR" sz="1600" dirty="0"/>
              <a:t>Estratégia empresarial.</a:t>
            </a:r>
          </a:p>
          <a:p>
            <a:r>
              <a:rPr lang="pt-BR" sz="1600" dirty="0"/>
              <a:t>Organização e funcionamento.</a:t>
            </a:r>
          </a:p>
          <a:p>
            <a:r>
              <a:rPr lang="pt-BR" sz="1600" dirty="0"/>
              <a:t>Capacitação do empreendedor e tempo de atividade. 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Se você conhece o mercado e seu negócio, trabalha de forma organizada e tem planos de crescimento, está no caminho certo para conquistar o C capacidade.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7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3. Capital: A análise econômico-financeira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48" y="4904486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 análise do capital, assim como a do caráter, é técnica. Sua base é a análise econômico-financeira do negócio feita a partir dos números da empresa.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04415" y="2015795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 de 4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1000897" y="1915297"/>
            <a:ext cx="7364627" cy="42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48" y="2169683"/>
            <a:ext cx="194430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0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3. Capital: A análise econômico-financeira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5676" y="4904486"/>
            <a:ext cx="6870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Como o MEI não é obrigado a ter escrituração contábil, o banco irá fazer uma espécie de balanço falado. Nesses casos, a análise de concessão de crédito se baseia muito mais nos números referentes ao patrimônio e à renda do empreendedor do que em relatórios contábeis.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04415" y="2015795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2 de 4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1000897" y="1915297"/>
            <a:ext cx="7364627" cy="42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0" y="2500714"/>
            <a:ext cx="3444240" cy="18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7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3. Capital: A análise econômico-financeira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7433" y="4904486"/>
            <a:ext cx="6567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banco perguntará quais são seus gastos mensais e sua expectativa de vendas para os meses seguintes, obtendo informações para definir o grau de endividamento da empresa e sua capacidade de pagamento.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04415" y="2015795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3 de 4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1000897" y="1915297"/>
            <a:ext cx="7364627" cy="42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6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t="13403" r="10162" b="8655"/>
          <a:stretch/>
        </p:blipFill>
        <p:spPr bwMode="auto">
          <a:xfrm>
            <a:off x="2961609" y="2663775"/>
            <a:ext cx="3294924" cy="1945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662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3. Capital: A análise econômico-financeira</a:t>
            </a:r>
            <a:endParaRPr lang="pt-B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48" y="4904486"/>
            <a:ext cx="64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conquistar o C capital, sempre registre seus gastos mensais claramente e saiba quais são suas expectativas de vendas. Assim, você poderá comprovar sua capacidade de conduzir um negócio sustentável.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04415" y="2015795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4 de 4</a:t>
            </a:r>
            <a:endParaRPr lang="pt-BR" sz="1400" dirty="0"/>
          </a:p>
        </p:txBody>
      </p:sp>
      <p:sp>
        <p:nvSpPr>
          <p:cNvPr id="11" name="Retângulo 10"/>
          <p:cNvSpPr/>
          <p:nvPr/>
        </p:nvSpPr>
        <p:spPr>
          <a:xfrm>
            <a:off x="1000897" y="1915297"/>
            <a:ext cx="7364627" cy="425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72" y="2508423"/>
            <a:ext cx="3015049" cy="20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4. Condições: O ambiente externo à empresa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análise das condições depende de informações externas ao negócio e de condições que a empresa não tem poder para influenciar; refere-se ao ambiente econômico, à taxa de juros, à cotação do dólar, entre outros fatores.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Os principais aspectos que o banco leva em conta na análise das condições são:</a:t>
            </a:r>
          </a:p>
          <a:p>
            <a:pPr marL="0" indent="0">
              <a:buNone/>
            </a:pPr>
            <a:endParaRPr lang="pt-BR" sz="1600" u="sng" dirty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pt-BR" sz="1600" u="sng" dirty="0">
                <a:solidFill>
                  <a:srgbClr val="FF0000"/>
                </a:solidFill>
              </a:rPr>
              <a:t>Medidas de política econômica </a:t>
            </a:r>
            <a:endParaRPr lang="pt-BR" sz="16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600" u="sng" dirty="0">
                <a:solidFill>
                  <a:srgbClr val="FF0000"/>
                </a:solidFill>
              </a:rPr>
              <a:t>Fenômenos naturais e </a:t>
            </a:r>
            <a:r>
              <a:rPr lang="pt-BR" sz="1600" u="sng" dirty="0" smtClean="0">
                <a:solidFill>
                  <a:srgbClr val="FF0000"/>
                </a:solidFill>
              </a:rPr>
              <a:t>imprevisíveis</a:t>
            </a:r>
          </a:p>
          <a:p>
            <a:pPr marL="0" indent="0">
              <a:buNone/>
            </a:pPr>
            <a:r>
              <a:rPr lang="pt-BR" sz="1600" u="sng" dirty="0">
                <a:solidFill>
                  <a:srgbClr val="FF0000"/>
                </a:solidFill>
              </a:rPr>
              <a:t>Riscos de mercado </a:t>
            </a:r>
            <a:endParaRPr lang="pt-BR" sz="16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600" u="sng" dirty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pt-BR" sz="1600" u="sng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pt-BR" sz="1600" dirty="0"/>
              <a:t>Por isso, sempre busque informações sobre o que está acontecendo na economia mundial e no seu mercado específico; conquistar o C condições requer que o cenário global e o ambiente da empresa sejam propícios aos investimentos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4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5. Colateral: As garantias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O C colateral:</a:t>
            </a:r>
          </a:p>
          <a:p>
            <a:r>
              <a:rPr lang="pt-BR" sz="1600" dirty="0"/>
              <a:t>refere-se às garantias oferecidas pelo cliente para o pagamento da dívida;</a:t>
            </a:r>
          </a:p>
          <a:p>
            <a:r>
              <a:rPr lang="pt-BR" sz="1600" dirty="0"/>
              <a:t>representa o valor dos bens e direitos que o cliente oferece para garantir a operação de crédito;</a:t>
            </a:r>
          </a:p>
          <a:p>
            <a:r>
              <a:rPr lang="pt-BR" sz="1600" dirty="0"/>
              <a:t>tem o objetivo de fortalecer as informações de análise de crédito. 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Quanto maior for a </a:t>
            </a:r>
            <a:r>
              <a:rPr lang="pt-BR" sz="1600" u="sng" dirty="0">
                <a:solidFill>
                  <a:srgbClr val="FF0000"/>
                </a:solidFill>
              </a:rPr>
              <a:t>liquidez</a:t>
            </a:r>
            <a:r>
              <a:rPr lang="pt-BR" sz="1600" dirty="0"/>
              <a:t>  dos ativos disponibilizados, maior é a chance de o banco liberar o crédito, pois terá plenas condições de reaver os recursos emprestados caso o cliente fique inadimplente.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 algn="ctr">
              <a:buNone/>
            </a:pPr>
            <a:r>
              <a:rPr lang="pt-BR" sz="1800" b="1" i="1" dirty="0"/>
              <a:t>As garantias pessoais e reais são consideradas na análise, bem como os mecanismos de garantias complementares. Por isso, busque apresentar detalhadamente o que você possui como garantia ao banco, ganhando condições de conquistar o C colateral.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8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2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Chegamos ao final da parada </a:t>
            </a:r>
            <a:r>
              <a:rPr lang="pt-BR" sz="1600" b="1" dirty="0"/>
              <a:t>Definição de crédito e os 5Cs para obtê-lo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Você compreendeu o que é crédito e conheceu os cinco requisitos para que o banco conceda crédito a um cliente. 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Agora, analise se você se encaixa nessas condições ou o que precisa fazer para se encaixar. Sucesso</a:t>
            </a:r>
            <a:r>
              <a:rPr lang="pt-BR" sz="1600" dirty="0" smtClean="0"/>
              <a:t>!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9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782772"/>
            <a:ext cx="8229600" cy="26942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Ilustração</a:t>
            </a:r>
            <a:r>
              <a:rPr lang="en-US" sz="1400" dirty="0" smtClean="0"/>
              <a:t> de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pessoa</a:t>
            </a:r>
            <a:r>
              <a:rPr lang="en-US" sz="1400" dirty="0" smtClean="0"/>
              <a:t> </a:t>
            </a:r>
            <a:r>
              <a:rPr lang="en-US" sz="1400" dirty="0" err="1" smtClean="0"/>
              <a:t>contente</a:t>
            </a:r>
            <a:r>
              <a:rPr lang="en-US" sz="1400" dirty="0" smtClean="0"/>
              <a:t> </a:t>
            </a:r>
            <a:r>
              <a:rPr lang="en-US" sz="1400" dirty="0" err="1" smtClean="0"/>
              <a:t>fazendo</a:t>
            </a:r>
            <a:r>
              <a:rPr lang="en-US" sz="1400" dirty="0" smtClean="0"/>
              <a:t> </a:t>
            </a:r>
            <a:r>
              <a:rPr lang="en-US" sz="1400" dirty="0" err="1" smtClean="0"/>
              <a:t>anotações</a:t>
            </a:r>
            <a:r>
              <a:rPr lang="en-US" sz="1400" dirty="0" smtClean="0"/>
              <a:t>/</a:t>
            </a:r>
            <a:r>
              <a:rPr lang="en-US" sz="1400" dirty="0" err="1" smtClean="0"/>
              <a:t>planejamento</a:t>
            </a:r>
            <a:r>
              <a:rPr lang="en-US" sz="1400" dirty="0" smtClean="0"/>
              <a:t>. </a:t>
            </a:r>
            <a:r>
              <a:rPr lang="en-US" sz="1400" dirty="0" err="1" smtClean="0"/>
              <a:t>Elementos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perto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: </a:t>
            </a:r>
            <a:r>
              <a:rPr lang="en-US" sz="1400" dirty="0" err="1" smtClean="0"/>
              <a:t>calculadora</a:t>
            </a:r>
            <a:r>
              <a:rPr lang="en-US" sz="1400" dirty="0" smtClean="0"/>
              <a:t>, </a:t>
            </a:r>
            <a:r>
              <a:rPr lang="en-US" sz="1400" dirty="0" err="1" smtClean="0"/>
              <a:t>lápis</a:t>
            </a:r>
            <a:r>
              <a:rPr lang="en-US" sz="1400" dirty="0" smtClean="0"/>
              <a:t>, </a:t>
            </a:r>
            <a:r>
              <a:rPr lang="en-US" sz="1400" dirty="0" err="1" smtClean="0"/>
              <a:t>contratos</a:t>
            </a:r>
            <a:r>
              <a:rPr lang="en-US" sz="1400" dirty="0" smtClean="0"/>
              <a:t>, </a:t>
            </a:r>
            <a:r>
              <a:rPr lang="en-US" sz="1400" dirty="0" err="1" smtClean="0"/>
              <a:t>cálculos</a:t>
            </a:r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9062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2</a:t>
            </a:r>
            <a:r>
              <a:rPr lang="pt-BR" sz="2700" dirty="0" smtClean="0"/>
              <a:t>:</a:t>
            </a:r>
            <a:br>
              <a:rPr lang="pt-BR" sz="2700" dirty="0" smtClean="0"/>
            </a:br>
            <a:r>
              <a:rPr lang="pt-BR" sz="2800" dirty="0"/>
              <a:t>Linhas de crédito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0368" y="3939257"/>
            <a:ext cx="2055286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Ilustração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miniatura</a:t>
            </a:r>
            <a:r>
              <a:rPr lang="en-US" sz="1400" dirty="0" smtClean="0"/>
              <a:t> no </a:t>
            </a:r>
            <a:r>
              <a:rPr lang="en-US" sz="1400" dirty="0" err="1" smtClean="0"/>
              <a:t>carrossel</a:t>
            </a:r>
            <a:r>
              <a:rPr lang="en-US" sz="1400" dirty="0"/>
              <a:t>:</a:t>
            </a:r>
            <a:endParaRPr lang="en-US" sz="1400" dirty="0" smtClean="0"/>
          </a:p>
          <a:p>
            <a:pPr algn="ctr"/>
            <a:r>
              <a:rPr lang="x-none" sz="1400" dirty="0" smtClean="0"/>
              <a:t>Algo que remeta a instituições financeiras.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598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Linhas de crédito</a:t>
            </a:r>
            <a:r>
              <a:rPr lang="pt-BR" sz="2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42892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chegou à parada </a:t>
            </a:r>
            <a:r>
              <a:rPr lang="pt-BR" sz="1600" b="1" dirty="0"/>
              <a:t>Linhas de crédito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percorrê-la, poderá: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conhecer as linhas de crédito para o MEI;</a:t>
            </a:r>
          </a:p>
          <a:p>
            <a:r>
              <a:rPr lang="pt-BR" sz="1600" dirty="0"/>
              <a:t>identificar os bancos que oferecem crédito ao MEI.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Aproveite as informações trazidas pelas próximas telas!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7173" y="1015872"/>
            <a:ext cx="2055286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Repetir</a:t>
            </a:r>
            <a:r>
              <a:rPr lang="en-US" sz="1400" dirty="0" smtClean="0"/>
              <a:t> </a:t>
            </a:r>
            <a:r>
              <a:rPr lang="en-US" sz="1400" dirty="0" err="1" smtClean="0"/>
              <a:t>Ilustração</a:t>
            </a:r>
            <a:r>
              <a:rPr lang="en-US" sz="1400" dirty="0" smtClean="0"/>
              <a:t> </a:t>
            </a:r>
            <a:r>
              <a:rPr lang="en-US" sz="1400" dirty="0" err="1" smtClean="0"/>
              <a:t>usada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miniatura</a:t>
            </a:r>
            <a:r>
              <a:rPr lang="en-US" sz="1400" dirty="0" smtClean="0"/>
              <a:t> no </a:t>
            </a:r>
            <a:r>
              <a:rPr lang="en-US" sz="1400" dirty="0" err="1" smtClean="0"/>
              <a:t>carrossel</a:t>
            </a:r>
            <a:r>
              <a:rPr lang="en-US" sz="1400" dirty="0" smtClean="0"/>
              <a:t>.</a:t>
            </a:r>
          </a:p>
          <a:p>
            <a:pPr algn="ctr"/>
            <a:r>
              <a:rPr lang="x-none" sz="1400" dirty="0" smtClean="0"/>
              <a:t>Algo </a:t>
            </a:r>
            <a:r>
              <a:rPr lang="x-none" sz="1400" dirty="0"/>
              <a:t>que remeta a instituições financeiras.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41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Trilha</a:t>
            </a:r>
            <a:r>
              <a:rPr lang="en-US" sz="3200" dirty="0" smtClean="0"/>
              <a:t> 5: </a:t>
            </a:r>
            <a:r>
              <a:rPr lang="pt-BR" sz="3200" dirty="0" smtClean="0">
                <a:solidFill>
                  <a:srgbClr val="1F497D"/>
                </a:solidFill>
              </a:rPr>
              <a:t>Acesso </a:t>
            </a:r>
            <a:r>
              <a:rPr lang="pt-BR" sz="3200" dirty="0">
                <a:solidFill>
                  <a:srgbClr val="1F497D"/>
                </a:solidFill>
              </a:rPr>
              <a:t>ao </a:t>
            </a:r>
            <a:r>
              <a:rPr lang="pt-BR" sz="3200" dirty="0" smtClean="0">
                <a:solidFill>
                  <a:srgbClr val="1F497D"/>
                </a:solidFill>
              </a:rPr>
              <a:t>crédito </a:t>
            </a: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Paradas:</a:t>
            </a:r>
          </a:p>
          <a:p>
            <a:r>
              <a:rPr lang="pt-BR" dirty="0"/>
              <a:t>1. Definição de crédito e os 5Cs para obtê-lo</a:t>
            </a:r>
          </a:p>
          <a:p>
            <a:r>
              <a:rPr lang="pt-BR" dirty="0"/>
              <a:t>2. Linhas de crédito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998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Crédito para MEI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A </a:t>
            </a:r>
            <a:r>
              <a:rPr lang="pt-BR" sz="1600" dirty="0"/>
              <a:t>maior parte do crédito para MEI é para capital de giro e isso é feito basicamente por bancos públicos como o Banco do Brasil, Caixa Econômica Federal, organizações de microcrédito e cooperativas de crédito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A </a:t>
            </a:r>
            <a:r>
              <a:rPr lang="pt-BR" sz="1600" dirty="0"/>
              <a:t>seguir, são apresentadas informações sobre linhas de crédito de acordo com as diferentes instituições bancárias. Acompanhe-as!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871786"/>
            <a:ext cx="3171825" cy="206621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103583" y="3190700"/>
            <a:ext cx="4583217" cy="111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i="1" dirty="0" smtClean="0"/>
              <a:t>Capital </a:t>
            </a:r>
            <a:r>
              <a:rPr lang="pt-BR" sz="1600" b="1" i="1" dirty="0"/>
              <a:t>de giro é o recurso utilizado para sustentar as operações do dia a dia da empresa; é o capital disponível para condução normal dos negócios.</a:t>
            </a:r>
          </a:p>
        </p:txBody>
      </p:sp>
    </p:spTree>
    <p:extLst>
      <p:ext uri="{BB962C8B-B14F-4D97-AF65-F5344CB8AC3E}">
        <p14:creationId xmlns:p14="http://schemas.microsoft.com/office/powerpoint/2010/main" val="343912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Banco do Brasil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O Banco do Brasil oferece várias linhas de crédito, como o microcrédito, que atende desde o MEI até a Microempresa e Pequena Empresa (MPE).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Para </a:t>
            </a:r>
            <a:r>
              <a:rPr lang="pt-BR" sz="1600" dirty="0"/>
              <a:t>obter mais informações sobre as linhas de crédito do Banco do Brasil, acesse seu site: </a:t>
            </a:r>
            <a:r>
              <a:rPr lang="pt-BR" sz="1600" u="sng" dirty="0">
                <a:hlinkClick r:id="rId3"/>
              </a:rPr>
              <a:t>www.bb.com.br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9" name="Imagem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38" y="2374589"/>
            <a:ext cx="3149678" cy="23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Caixa Econômica Federal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A </a:t>
            </a:r>
            <a:r>
              <a:rPr lang="pt-BR" sz="1600" dirty="0"/>
              <a:t>Caixa Econômica Federal também oferece várias linhas de crédito para o MEI e para a MPE.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Acesse o site da Caixa Econômica Federal para buscar mais informações sobre suas opções: </a:t>
            </a:r>
            <a:r>
              <a:rPr lang="pt-BR" sz="1600" u="sng" dirty="0">
                <a:hlinkClick r:id="rId3"/>
              </a:rPr>
              <a:t>www.caixa.gov.br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10" y="1925958"/>
            <a:ext cx="5774725" cy="11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Agências de microcrédito (</a:t>
            </a:r>
            <a:r>
              <a:rPr lang="pt-BR" sz="2400" b="1" dirty="0" err="1"/>
              <a:t>Oscip</a:t>
            </a:r>
            <a:r>
              <a:rPr lang="pt-BR" sz="2400" b="1" dirty="0"/>
              <a:t>)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As agências de microcrédito (</a:t>
            </a:r>
            <a:r>
              <a:rPr lang="pt-BR" sz="1600" dirty="0" err="1"/>
              <a:t>Oscip</a:t>
            </a:r>
            <a:r>
              <a:rPr lang="pt-BR" sz="1600" dirty="0"/>
              <a:t>), situadas em diversas cidades do estado de Santa </a:t>
            </a:r>
            <a:r>
              <a:rPr lang="pt-BR" sz="1600" dirty="0" smtClean="0"/>
              <a:t>Catarina, </a:t>
            </a:r>
            <a:r>
              <a:rPr lang="pt-BR" sz="1600" dirty="0"/>
              <a:t>habilitadas pela Agência de Fomento do Estado de Santa Catarina (</a:t>
            </a:r>
            <a:r>
              <a:rPr lang="pt-BR" sz="1600" dirty="0" err="1"/>
              <a:t>Badesc</a:t>
            </a:r>
            <a:r>
              <a:rPr lang="pt-BR" sz="1600" dirty="0"/>
              <a:t>), têm a função de operacionalizar os empréstimos do Programa Juro Zero, disponibilizado pelo Governo do Estado de Santa Catarina.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No Programa Juro Zero, o MEI formalizado tem acesso a uma linha de crédito de até </a:t>
            </a:r>
            <a:r>
              <a:rPr lang="pt-BR" sz="1600" dirty="0" err="1"/>
              <a:t>R</a:t>
            </a:r>
            <a:r>
              <a:rPr lang="pt-BR" sz="1600" dirty="0"/>
              <a:t>$ 3.000,00 (três mil reais) e, se pagar todas as prestações em dia, a última parcela é paga pelo Governo do Estado de Santa Catarina.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Acesse o site do Juro Zero para mais informações: </a:t>
            </a:r>
            <a:r>
              <a:rPr lang="pt-BR" sz="1600" u="sng" dirty="0">
                <a:hlinkClick r:id="rId3"/>
              </a:rPr>
              <a:t>www.jurozero.sc.gov.br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5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13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793749"/>
            <a:ext cx="2715200" cy="141700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326974" y="2982039"/>
            <a:ext cx="5259654" cy="132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 i="1" dirty="0" smtClean="0"/>
              <a:t>A intenção é fomentar o empreendedorismo, estimular a formalização e promover o desenvolvimento da economia catarinense. 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71540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Cooperativas de crédito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1"/>
            <a:ext cx="8229599" cy="288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As cooperativas de crédito são instituições que atendem seus cooperados de forma personalizada. São fundamentais na inclusão financeira, pois trabalham com juros mais baixos que a maioria dos bancos e ainda fortalecem a união dos cooperados.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Além de financiamentos, oferecem outros serviços financeiros e seu objetivo é fomentar o desenvolvimento empresarial e a geração de emprego e renda nas regiões onde estão inseridas.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Localize uma cooperativa de crédito em seu município, escolhendo um dos três sistemas de cooperativas a seguir</a:t>
            </a:r>
            <a:r>
              <a:rPr lang="pt-BR" sz="1600" dirty="0" smtClean="0"/>
              <a:t>: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20" name="Imagem 1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09" y="4919784"/>
            <a:ext cx="1799590" cy="668020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3065526" y="5646964"/>
            <a:ext cx="3102156" cy="66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dirty="0" err="1"/>
              <a:t>Sicoob</a:t>
            </a:r>
            <a:r>
              <a:rPr lang="pt-BR" sz="1400" dirty="0"/>
              <a:t>: </a:t>
            </a:r>
            <a:r>
              <a:rPr lang="pt-BR" sz="1400" u="sng" dirty="0">
                <a:hlinkClick r:id="rId4"/>
              </a:rPr>
              <a:t>www.sicoobsc.com.br</a:t>
            </a:r>
            <a:endParaRPr lang="pt-BR" sz="1400" dirty="0"/>
          </a:p>
        </p:txBody>
      </p:sp>
      <p:sp>
        <p:nvSpPr>
          <p:cNvPr id="22" name="Retângulo 21"/>
          <p:cNvSpPr/>
          <p:nvPr/>
        </p:nvSpPr>
        <p:spPr>
          <a:xfrm>
            <a:off x="2340928" y="4612007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1 de 3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2340928" y="4612007"/>
            <a:ext cx="4595131" cy="170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99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Cooperativas de crédito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1"/>
            <a:ext cx="8229599" cy="288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As cooperativas de crédito são instituições que atendem seus cooperados de forma personalizada. São fundamentais na inclusão financeira, pois trabalham com juros mais baixos que a maioria dos bancos e ainda fortalecem a união dos cooperados.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Além de financiamentos, oferecem outros serviços financeiros e seu objetivo é fomentar o desenvolvimento empresarial e a geração de emprego e renda nas regiões onde estão inseridas.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Localize uma cooperativa de crédito em seu município, escolhendo um dos três sistemas de cooperativas a seguir</a:t>
            </a:r>
            <a:r>
              <a:rPr lang="pt-BR" sz="1600" dirty="0" smtClean="0"/>
              <a:t>: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065526" y="5646964"/>
            <a:ext cx="3102156" cy="66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dirty="0" err="1"/>
              <a:t>Sicredi</a:t>
            </a:r>
            <a:r>
              <a:rPr lang="pt-BR" sz="1400" dirty="0"/>
              <a:t>: </a:t>
            </a:r>
            <a:r>
              <a:rPr lang="pt-BR" sz="1400" u="sng" dirty="0">
                <a:hlinkClick r:id="rId3"/>
              </a:rPr>
              <a:t>www.sicredi.com.br</a:t>
            </a:r>
            <a:endParaRPr lang="pt-BR" sz="1400" dirty="0"/>
          </a:p>
        </p:txBody>
      </p:sp>
      <p:sp>
        <p:nvSpPr>
          <p:cNvPr id="22" name="Retângulo 21"/>
          <p:cNvSpPr/>
          <p:nvPr/>
        </p:nvSpPr>
        <p:spPr>
          <a:xfrm>
            <a:off x="2340928" y="4612007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2 de 3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2340928" y="4612007"/>
            <a:ext cx="4595131" cy="170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5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09" y="4922961"/>
            <a:ext cx="179959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2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Cooperativas de crédito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1"/>
            <a:ext cx="8229599" cy="288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As cooperativas de crédito são instituições que atendem seus cooperados de forma personalizada. São fundamentais na inclusão financeira, pois trabalham com juros mais baixos que a maioria dos bancos e ainda fortalecem a união dos cooperados.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Além de financiamentos, oferecem outros serviços financeiros e seu objetivo é fomentar o desenvolvimento empresarial e a geração de emprego e renda nas regiões onde estão inseridas.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Localize uma cooperativa de crédito em seu município, escolhendo um dos três sistemas de cooperativas a seguir</a:t>
            </a:r>
            <a:r>
              <a:rPr lang="pt-BR" sz="1600" dirty="0" smtClean="0"/>
              <a:t>: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6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6" name="Picture 15" descr="Captura de Tela 2013-08-14 às 15.09.2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61" y="5035852"/>
            <a:ext cx="1969078" cy="549701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3065526" y="5646964"/>
            <a:ext cx="3102156" cy="668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400" dirty="0" err="1"/>
              <a:t>Cecred</a:t>
            </a:r>
            <a:r>
              <a:rPr lang="pt-BR" sz="1400" dirty="0"/>
              <a:t>: </a:t>
            </a:r>
            <a:r>
              <a:rPr lang="pt-BR" sz="1400" u="sng" dirty="0">
                <a:hlinkClick r:id="rId4"/>
              </a:rPr>
              <a:t>www.cecred.coop.br</a:t>
            </a:r>
            <a:endParaRPr lang="pt-BR" sz="1400" dirty="0"/>
          </a:p>
        </p:txBody>
      </p:sp>
      <p:sp>
        <p:nvSpPr>
          <p:cNvPr id="22" name="Retângulo 21"/>
          <p:cNvSpPr/>
          <p:nvPr/>
        </p:nvSpPr>
        <p:spPr>
          <a:xfrm>
            <a:off x="2340928" y="4612007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3 de 3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2340928" y="4612007"/>
            <a:ext cx="4595131" cy="170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17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Encerramento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4000"/>
            <a:ext cx="4595381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Para </a:t>
            </a:r>
            <a:r>
              <a:rPr lang="pt-BR" sz="1600" dirty="0"/>
              <a:t>encerrar esta parada, é importante ressaltar que as linhas de crédito disponíveis são de responsabilidade de cada instituição bancária, podendo sofrer alterações a qualquer </a:t>
            </a:r>
            <a:r>
              <a:rPr lang="pt-BR" sz="1600" dirty="0" smtClean="0"/>
              <a:t>momento.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O Portal </a:t>
            </a:r>
            <a:r>
              <a:rPr lang="pt-BR" sz="1600" dirty="0"/>
              <a:t>do </a:t>
            </a:r>
            <a:r>
              <a:rPr lang="pt-BR" sz="1600" dirty="0" smtClean="0"/>
              <a:t>Empreendedor (</a:t>
            </a:r>
            <a:r>
              <a:rPr lang="pt-BR" sz="1600" u="sng" dirty="0" smtClean="0">
                <a:hlinkClick r:id="rId3"/>
              </a:rPr>
              <a:t>www.portaldoempreendedor.gov.br</a:t>
            </a:r>
            <a:r>
              <a:rPr lang="pt-BR" sz="1600" dirty="0"/>
              <a:t>) é uma excelente fonte para manter você a par das principais atualizações dessas e de outras </a:t>
            </a:r>
            <a:r>
              <a:rPr lang="pt-BR" sz="1600" dirty="0" smtClean="0"/>
              <a:t>informações. 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smtClean="0"/>
              <a:t>Acesse</a:t>
            </a:r>
            <a:r>
              <a:rPr lang="pt-BR" sz="1600" dirty="0"/>
              <a:t>-o</a:t>
            </a:r>
            <a:r>
              <a:rPr lang="pt-BR" sz="1600" dirty="0" smtClean="0"/>
              <a:t>!</a:t>
            </a:r>
            <a:endParaRPr lang="pt-BR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2: </a:t>
            </a:r>
            <a:r>
              <a:rPr lang="pt-BR" dirty="0" smtClean="0">
                <a:solidFill>
                  <a:schemeClr val="bg2"/>
                </a:solidFill>
              </a:rPr>
              <a:t>Tela 7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8240" y="1523999"/>
            <a:ext cx="3703242" cy="4952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Ilustração</a:t>
            </a:r>
            <a:r>
              <a:rPr lang="en-US" sz="1400" dirty="0" smtClean="0"/>
              <a:t> de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pessoa</a:t>
            </a:r>
            <a:r>
              <a:rPr lang="en-US" sz="1400" dirty="0" smtClean="0"/>
              <a:t> </a:t>
            </a:r>
            <a:r>
              <a:rPr lang="x-none" sz="1400" dirty="0" smtClean="0"/>
              <a:t>fazendo pesquisas na internet.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059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Você está no </a:t>
            </a:r>
            <a:r>
              <a:rPr lang="pt-BR" sz="2000" b="1" dirty="0">
                <a:solidFill>
                  <a:schemeClr val="tx1"/>
                </a:solidFill>
              </a:rPr>
              <a:t>Banco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16"/>
            <a:ext cx="8229600" cy="3514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Apresentação da </a:t>
            </a:r>
            <a:r>
              <a:rPr lang="pt-BR" dirty="0" smtClean="0">
                <a:solidFill>
                  <a:schemeClr val="bg1"/>
                </a:solidFill>
              </a:rPr>
              <a:t>trilha: </a:t>
            </a:r>
            <a:r>
              <a:rPr lang="pt-BR" dirty="0" err="1" smtClean="0">
                <a:solidFill>
                  <a:srgbClr val="EEECE1"/>
                </a:solidFill>
              </a:rPr>
              <a:t>Preview</a:t>
            </a:r>
            <a:r>
              <a:rPr lang="pt-BR" dirty="0" smtClean="0">
                <a:solidFill>
                  <a:srgbClr val="EEECE1"/>
                </a:solidFill>
              </a:rPr>
              <a:t> no mapa</a:t>
            </a:r>
            <a:endParaRPr lang="pt-BR" dirty="0">
              <a:solidFill>
                <a:srgbClr val="EEECE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  <a:r>
              <a:rPr lang="pt-BR" sz="1600" i="1" dirty="0" smtClean="0"/>
              <a:t>Invista seu tempo e lucre com muitas informações!</a:t>
            </a:r>
            <a:endParaRPr lang="pt-BR" sz="1600" dirty="0" smtClean="0"/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Aqui você encontra a trilha </a:t>
            </a:r>
            <a:r>
              <a:rPr lang="pt-BR" sz="1600" b="1" dirty="0" smtClean="0"/>
              <a:t>Acesso ao crédito</a:t>
            </a:r>
            <a:r>
              <a:rPr lang="pt-BR" sz="16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Nela, você identificará aspectos importantes para o crescimento do seu negócio por meio do acesso ao crédito.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Percorrendo todas as paradas dessa trilha, você: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/>
              <a:t> </a:t>
            </a:r>
          </a:p>
          <a:p>
            <a:r>
              <a:rPr lang="pt-BR" sz="1600" dirty="0" smtClean="0"/>
              <a:t>compreenderá o conceito de crédito;</a:t>
            </a:r>
          </a:p>
          <a:p>
            <a:r>
              <a:rPr lang="pt-BR" sz="1600" dirty="0" smtClean="0"/>
              <a:t>saberá quais são os requisitos necessários à obtenção do crédito – 5 </a:t>
            </a:r>
            <a:r>
              <a:rPr lang="pt-BR" sz="1600" dirty="0" err="1" smtClean="0"/>
              <a:t>Cs</a:t>
            </a:r>
            <a:r>
              <a:rPr lang="pt-BR" sz="1600" dirty="0" smtClean="0"/>
              <a:t> do crédito;</a:t>
            </a:r>
          </a:p>
          <a:p>
            <a:r>
              <a:rPr lang="pt-BR" sz="1600" dirty="0" smtClean="0"/>
              <a:t>conhecerá as linhas de crédito para o MEI;</a:t>
            </a:r>
          </a:p>
          <a:p>
            <a:r>
              <a:rPr lang="pt-BR" sz="1600" dirty="0" smtClean="0"/>
              <a:t>identificará os bancos que oferecem crédito ao MEI.</a:t>
            </a:r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77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4717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1F497D"/>
                </a:solidFill>
              </a:rPr>
              <a:t>Acesso ao crédito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0097"/>
            <a:ext cx="8229600" cy="3120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 </a:t>
            </a:r>
            <a:r>
              <a:rPr lang="pt-BR" sz="1600" dirty="0" smtClean="0"/>
              <a:t>Aqui </a:t>
            </a:r>
            <a:r>
              <a:rPr lang="pt-BR" sz="1600" dirty="0"/>
              <a:t>você encontra a trilha </a:t>
            </a:r>
            <a:r>
              <a:rPr lang="pt-BR" sz="1600" b="1" dirty="0"/>
              <a:t>Acesso ao crédito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Nela, você identificará aspectos importantes para o crescimento do seu negócio por meio do acesso ao crédito.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Percorrendo todas as paradas dessa trilha, você: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compreenderá o conceito de crédito;</a:t>
            </a:r>
          </a:p>
          <a:p>
            <a:r>
              <a:rPr lang="pt-BR" sz="1600" dirty="0"/>
              <a:t>saberá quais são os requisitos necessários à obtenção do crédito – 5 </a:t>
            </a:r>
            <a:r>
              <a:rPr lang="pt-BR" sz="1600" dirty="0" err="1"/>
              <a:t>Cs</a:t>
            </a:r>
            <a:r>
              <a:rPr lang="pt-BR" sz="1600" dirty="0"/>
              <a:t> do crédito;</a:t>
            </a:r>
          </a:p>
          <a:p>
            <a:r>
              <a:rPr lang="pt-BR" sz="1600" dirty="0"/>
              <a:t>conhecerá as linhas de crédito para o MEI;</a:t>
            </a:r>
          </a:p>
          <a:p>
            <a:r>
              <a:rPr lang="pt-BR" sz="1600" dirty="0"/>
              <a:t>identificará os bancos que oferecem crédito ao MEI.</a:t>
            </a:r>
          </a:p>
          <a:p>
            <a:pPr marL="0" indent="0">
              <a:buNone/>
            </a:pPr>
            <a:endParaRPr lang="en-US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solidFill>
                  <a:schemeClr val="bg1"/>
                </a:solidFill>
              </a:rPr>
              <a:t>Apresentação da trilha: </a:t>
            </a:r>
            <a:r>
              <a:rPr lang="pt-BR" dirty="0" smtClean="0">
                <a:solidFill>
                  <a:srgbClr val="EEECE1"/>
                </a:solidFill>
              </a:rPr>
              <a:t>Tela de abertura</a:t>
            </a:r>
            <a:endParaRPr lang="pt-BR" dirty="0">
              <a:solidFill>
                <a:srgbClr val="EEECE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80574"/>
            <a:ext cx="8229600" cy="1568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Ilustração</a:t>
            </a:r>
            <a:r>
              <a:rPr lang="en-US" sz="1400" dirty="0" smtClean="0"/>
              <a:t> de </a:t>
            </a:r>
            <a:r>
              <a:rPr lang="en-US" sz="1400" dirty="0" err="1" smtClean="0"/>
              <a:t>personagens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um </a:t>
            </a:r>
            <a:r>
              <a:rPr lang="en-US" sz="1400" dirty="0" err="1" smtClean="0"/>
              <a:t>ambiente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lembre</a:t>
            </a:r>
            <a:r>
              <a:rPr lang="en-US" sz="1400" dirty="0"/>
              <a:t> </a:t>
            </a:r>
            <a:r>
              <a:rPr lang="en-US" sz="1400" dirty="0" smtClean="0"/>
              <a:t>um </a:t>
            </a:r>
            <a:r>
              <a:rPr lang="en-US" sz="1400" dirty="0" err="1" smtClean="0"/>
              <a:t>banco</a:t>
            </a:r>
            <a:r>
              <a:rPr lang="en-US" sz="1400" dirty="0" smtClean="0"/>
              <a:t>.</a:t>
            </a:r>
          </a:p>
          <a:p>
            <a:pPr algn="ctr"/>
            <a:r>
              <a:rPr lang="en-US" sz="1400" dirty="0" err="1" smtClean="0"/>
              <a:t>Elementos</a:t>
            </a:r>
            <a:r>
              <a:rPr lang="en-US" sz="1400" dirty="0" smtClean="0"/>
              <a:t> </a:t>
            </a:r>
            <a:r>
              <a:rPr lang="en-US" sz="1400" dirty="0" err="1" smtClean="0"/>
              <a:t>visuais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remetam</a:t>
            </a:r>
            <a:r>
              <a:rPr lang="en-US" sz="1400" dirty="0" smtClean="0"/>
              <a:t> </a:t>
            </a:r>
            <a:r>
              <a:rPr lang="en-US" sz="1400" dirty="0" err="1" smtClean="0"/>
              <a:t>finanças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1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700" dirty="0"/>
              <a:t>Parada </a:t>
            </a:r>
            <a:r>
              <a:rPr lang="pt-BR" sz="2700" dirty="0" smtClean="0"/>
              <a:t>1:</a:t>
            </a:r>
            <a:br>
              <a:rPr lang="pt-BR" sz="2700" dirty="0" smtClean="0"/>
            </a:br>
            <a:r>
              <a:rPr lang="pt-BR" sz="2700" dirty="0" smtClean="0"/>
              <a:t>Definição </a:t>
            </a:r>
            <a:r>
              <a:rPr lang="pt-BR" sz="2700" dirty="0"/>
              <a:t>de crédito e os 5Cs para obtê-</a:t>
            </a:r>
            <a:r>
              <a:rPr lang="pt-BR" sz="2700" dirty="0" smtClean="0"/>
              <a:t>lo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48" y="3714750"/>
            <a:ext cx="194430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Definição de crédito e os 5Cs para obtê-lo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42892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Você está na parada </a:t>
            </a:r>
            <a:r>
              <a:rPr lang="pt-BR" sz="1600" b="1" dirty="0"/>
              <a:t>Definição de crédito e os 5Cs para obtê-lo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Aqui, entraremos em </a:t>
            </a:r>
            <a:r>
              <a:rPr lang="pt-BR" sz="1600" dirty="0" smtClean="0"/>
              <a:t>contato </a:t>
            </a:r>
            <a:r>
              <a:rPr lang="pt-BR" sz="1600" dirty="0"/>
              <a:t>com a definição do que é crédito </a:t>
            </a:r>
            <a:r>
              <a:rPr lang="pt-BR" sz="1600" dirty="0" smtClean="0"/>
              <a:t>e</a:t>
            </a:r>
          </a:p>
          <a:p>
            <a:pPr marL="0" indent="0">
              <a:buNone/>
            </a:pPr>
            <a:r>
              <a:rPr lang="pt-BR" sz="1600" dirty="0" smtClean="0"/>
              <a:t>ainda </a:t>
            </a:r>
            <a:r>
              <a:rPr lang="pt-BR" sz="1600" dirty="0"/>
              <a:t>veremos do que precisamos para que um banco nos </a:t>
            </a:r>
            <a:r>
              <a:rPr lang="pt-BR" sz="1600" dirty="0" smtClean="0"/>
              <a:t>conceda</a:t>
            </a:r>
          </a:p>
          <a:p>
            <a:pPr marL="0" indent="0">
              <a:buNone/>
            </a:pPr>
            <a:r>
              <a:rPr lang="pt-BR" sz="1600" dirty="0" smtClean="0"/>
              <a:t>empréstimos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Ao longo dessa parada, vamos: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r>
              <a:rPr lang="pt-BR" sz="1600" dirty="0"/>
              <a:t>compreender o conceito de crédito;</a:t>
            </a:r>
          </a:p>
          <a:p>
            <a:r>
              <a:rPr lang="pt-BR" sz="1600" dirty="0"/>
              <a:t>saber quais são os requisitos necessários à obtenção do crédito – 5 </a:t>
            </a:r>
            <a:r>
              <a:rPr lang="pt-BR" sz="1600" dirty="0" err="1"/>
              <a:t>Cs</a:t>
            </a:r>
            <a:r>
              <a:rPr lang="pt-BR" sz="1600" dirty="0"/>
              <a:t> do crédito.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1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87" y="719911"/>
            <a:ext cx="1586513" cy="20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Definição de crédito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9" y="4424383"/>
            <a:ext cx="8157891" cy="1804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/>
              <a:t>Crédito</a:t>
            </a:r>
            <a:r>
              <a:rPr lang="pt-BR" sz="1600" dirty="0"/>
              <a:t> é uma relação de confiança que conquistamos com base na análise do nosso passado e nas nossas intenções para o futuro.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Em outras palavras, </a:t>
            </a:r>
            <a:r>
              <a:rPr lang="pt-BR" sz="1600" b="1" dirty="0"/>
              <a:t>crédito</a:t>
            </a:r>
            <a:r>
              <a:rPr lang="pt-BR" sz="1600" dirty="0"/>
              <a:t> não é algo que ganhamos e sim algo que conquistamos, seja do fornecedor, do cliente ou do banco.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2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36" y="1766888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5 </a:t>
            </a:r>
            <a:r>
              <a:rPr lang="pt-BR" sz="2400" b="1" dirty="0" err="1"/>
              <a:t>Cs</a:t>
            </a:r>
            <a:r>
              <a:rPr lang="pt-BR" sz="2400" b="1" dirty="0"/>
              <a:t> para obtenção de crédito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Quando almejamos que um banco nos conceda crédito, precisamos compreender que sua principal função é vender dinheiro e que os juros são sua margem bruta - o valor que ele recebe para cobrir os seus próprios custos.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Por isso, toda vez que procuramos um banco para pedir um empréstimo, ele analisa cinco requisitos: </a:t>
            </a:r>
          </a:p>
          <a:p>
            <a:pPr marL="0" indent="0">
              <a:buNone/>
            </a:pPr>
            <a:endParaRPr lang="en-US" sz="1600" u="sng" dirty="0" smtClean="0"/>
          </a:p>
          <a:p>
            <a:r>
              <a:rPr lang="pt-BR" sz="1600" u="sng" dirty="0" smtClean="0">
                <a:solidFill>
                  <a:srgbClr val="FF0000"/>
                </a:solidFill>
              </a:rPr>
              <a:t>Caráter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Capacidade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Capital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Condições</a:t>
            </a:r>
            <a:endParaRPr lang="pt-BR" sz="1600" u="sng" dirty="0">
              <a:solidFill>
                <a:srgbClr val="FF0000"/>
              </a:solidFill>
            </a:endParaRPr>
          </a:p>
          <a:p>
            <a:r>
              <a:rPr lang="pt-BR" sz="1600" u="sng" dirty="0" smtClean="0">
                <a:solidFill>
                  <a:srgbClr val="FF0000"/>
                </a:solidFill>
              </a:rPr>
              <a:t>Colateral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Esses requisitos são conhecidos como </a:t>
            </a:r>
            <a:r>
              <a:rPr lang="pt-BR" sz="1600" b="1" dirty="0"/>
              <a:t>5 </a:t>
            </a:r>
            <a:r>
              <a:rPr lang="pt-BR" sz="1600" b="1" dirty="0" err="1"/>
              <a:t>Cs</a:t>
            </a:r>
            <a:r>
              <a:rPr lang="pt-BR" sz="1600" b="1" dirty="0"/>
              <a:t> do crédito</a:t>
            </a:r>
            <a:r>
              <a:rPr lang="pt-BR" sz="1600" dirty="0"/>
              <a:t> e estão detalhados a partir da próxima tela.</a:t>
            </a:r>
          </a:p>
          <a:p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3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174314" cy="990600"/>
          </a:xfrm>
        </p:spPr>
        <p:txBody>
          <a:bodyPr>
            <a:normAutofit/>
          </a:bodyPr>
          <a:lstStyle/>
          <a:p>
            <a:r>
              <a:rPr lang="pt-BR" sz="2400" b="1" dirty="0"/>
              <a:t>1. Caráter: A intenção de pagar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avaliação do caráter é feita pelo banco por meio da análise do cadastro do cliente que pretende obter o crédito.</a:t>
            </a:r>
          </a:p>
          <a:p>
            <a:pPr marL="0" indent="0">
              <a:buNone/>
            </a:pPr>
            <a:r>
              <a:rPr lang="pt-BR" sz="1600" dirty="0"/>
              <a:t> </a:t>
            </a:r>
          </a:p>
          <a:p>
            <a:pPr marL="0" indent="0">
              <a:buNone/>
            </a:pPr>
            <a:r>
              <a:rPr lang="pt-BR" sz="1600" dirty="0"/>
              <a:t> </a:t>
            </a:r>
            <a:r>
              <a:rPr lang="pt-BR" sz="1600" dirty="0" smtClean="0"/>
              <a:t>As informações sobre o cadastro podem ser levantadas junto às </a:t>
            </a:r>
            <a:r>
              <a:rPr lang="pt-BR" sz="1600" u="sng" dirty="0" smtClean="0">
                <a:solidFill>
                  <a:srgbClr val="FF0000"/>
                </a:solidFill>
              </a:rPr>
              <a:t>empresas que fazem análise de crédito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i="1" dirty="0"/>
          </a:p>
          <a:p>
            <a:pPr marL="0" indent="0">
              <a:buNone/>
            </a:pPr>
            <a:r>
              <a:rPr lang="pt-BR" sz="1600" i="1" dirty="0"/>
              <a:t> </a:t>
            </a:r>
          </a:p>
          <a:p>
            <a:pPr marL="0" indent="0" algn="ctr">
              <a:buNone/>
            </a:pPr>
            <a:r>
              <a:rPr lang="pt-BR" sz="1800" b="1" i="1" dirty="0"/>
              <a:t>Se você está em dia com as suas obrigações financeiras, certamente conquistará o C caráter!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516"/>
            <a:ext cx="8229600" cy="351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Parada </a:t>
            </a:r>
            <a:r>
              <a:rPr lang="pt-BR" dirty="0" smtClean="0">
                <a:solidFill>
                  <a:srgbClr val="FFFFFF"/>
                </a:solidFill>
              </a:rPr>
              <a:t>1: </a:t>
            </a:r>
            <a:r>
              <a:rPr lang="pt-BR" dirty="0" smtClean="0">
                <a:solidFill>
                  <a:schemeClr val="bg2"/>
                </a:solidFill>
              </a:rPr>
              <a:t>Tela 4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75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403</TotalTime>
  <Words>1579</Words>
  <Application>Microsoft Office PowerPoint</Application>
  <PresentationFormat>Apresentação na tela (4:3)</PresentationFormat>
  <Paragraphs>351</Paragraphs>
  <Slides>27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Clarity</vt:lpstr>
      <vt:lpstr>Trilhas de autoatendimento</vt:lpstr>
      <vt:lpstr>Trilha 5: Acesso ao crédito </vt:lpstr>
      <vt:lpstr>Você está no Banco.</vt:lpstr>
      <vt:lpstr>Acesso ao crédito</vt:lpstr>
      <vt:lpstr>Parada 1: Definição de crédito e os 5Cs para obtê-lo</vt:lpstr>
      <vt:lpstr>Definição de crédito e os 5Cs para obtê-lo</vt:lpstr>
      <vt:lpstr>Definição de crédito</vt:lpstr>
      <vt:lpstr>5 Cs para obtenção de crédito</vt:lpstr>
      <vt:lpstr>1. Caráter: A intenção de pagar</vt:lpstr>
      <vt:lpstr>2. Capacidade: A habilidade de pagar</vt:lpstr>
      <vt:lpstr>3. Capital: A análise econômico-financeira</vt:lpstr>
      <vt:lpstr>3. Capital: A análise econômico-financeira</vt:lpstr>
      <vt:lpstr>3. Capital: A análise econômico-financeira</vt:lpstr>
      <vt:lpstr>3. Capital: A análise econômico-financeira</vt:lpstr>
      <vt:lpstr>4. Condições: O ambiente externo à empresa</vt:lpstr>
      <vt:lpstr>5. Colateral: As garantias</vt:lpstr>
      <vt:lpstr>Encerramento</vt:lpstr>
      <vt:lpstr>Parada 2: Linhas de crédito </vt:lpstr>
      <vt:lpstr>Linhas de crédito </vt:lpstr>
      <vt:lpstr>Crédito para MEI</vt:lpstr>
      <vt:lpstr>Banco do Brasil</vt:lpstr>
      <vt:lpstr>Caixa Econômica Federal</vt:lpstr>
      <vt:lpstr>Agências de microcrédito (Oscip)</vt:lpstr>
      <vt:lpstr>Cooperativas de crédito</vt:lpstr>
      <vt:lpstr>Cooperativas de crédito</vt:lpstr>
      <vt:lpstr>Cooperativas de crédito</vt:lpstr>
      <vt:lpstr>Encerramento</vt:lpstr>
    </vt:vector>
  </TitlesOfParts>
  <Company>IEA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Trilhas de autoatendimento</dc:title>
  <dc:creator>Bruna Ferencz</dc:creator>
  <cp:lastModifiedBy>USER</cp:lastModifiedBy>
  <cp:revision>32</cp:revision>
  <dcterms:created xsi:type="dcterms:W3CDTF">2013-08-14T14:36:41Z</dcterms:created>
  <dcterms:modified xsi:type="dcterms:W3CDTF">2013-09-10T16:03:57Z</dcterms:modified>
</cp:coreProperties>
</file>