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comments/comment3.xml" ContentType="application/vnd.openxmlformats-officedocument.presentationml.comments+xml"/>
  <Override PartName="/ppt/notesSlides/notesSlide4.xml" ContentType="application/vnd.openxmlformats-officedocument.presentationml.notesSlide+xml"/>
  <Override PartName="/ppt/comments/comment4.xml" ContentType="application/vnd.openxmlformats-officedocument.presentationml.comments+xml"/>
  <Override PartName="/ppt/notesSlides/notesSlide5.xml" ContentType="application/vnd.openxmlformats-officedocument.presentationml.notesSlide+xml"/>
  <Override PartName="/ppt/comments/comment5.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6.xml" ContentType="application/vnd.openxmlformats-officedocument.presentationml.comments+xml"/>
  <Override PartName="/ppt/notesSlides/notesSlide9.xml" ContentType="application/vnd.openxmlformats-officedocument.presentationml.notesSlide+xml"/>
  <Override PartName="/ppt/comments/comment7.xml" ContentType="application/vnd.openxmlformats-officedocument.presentationml.comments+xml"/>
  <Override PartName="/ppt/notesSlides/notesSlide10.xml" ContentType="application/vnd.openxmlformats-officedocument.presentationml.notesSlide+xml"/>
  <Override PartName="/ppt/comments/comment8.xml" ContentType="application/vnd.openxmlformats-officedocument.presentationml.comments+xml"/>
  <Override PartName="/ppt/notesSlides/notesSlide11.xml" ContentType="application/vnd.openxmlformats-officedocument.presentationml.notesSlide+xml"/>
  <Override PartName="/ppt/comments/comment9.xml" ContentType="application/vnd.openxmlformats-officedocument.presentationml.comments+xml"/>
  <Override PartName="/ppt/notesSlides/notesSlide12.xml" ContentType="application/vnd.openxmlformats-officedocument.presentationml.notesSlide+xml"/>
  <Override PartName="/ppt/comments/comment10.xml" ContentType="application/vnd.openxmlformats-officedocument.presentationml.comments+xml"/>
  <Override PartName="/ppt/notesSlides/notesSlide13.xml" ContentType="application/vnd.openxmlformats-officedocument.presentationml.notesSlide+xml"/>
  <Override PartName="/ppt/comments/comment11.xml" ContentType="application/vnd.openxmlformats-officedocument.presentationml.comments+xml"/>
  <Override PartName="/ppt/notesSlides/notesSlide14.xml" ContentType="application/vnd.openxmlformats-officedocument.presentationml.notesSlide+xml"/>
  <Override PartName="/ppt/comments/comment12.xml" ContentType="application/vnd.openxmlformats-officedocument.presentationml.comment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omments/comment13.xml" ContentType="application/vnd.openxmlformats-officedocument.presentationml.comments+xml"/>
  <Override PartName="/ppt/comments/comment14.xml" ContentType="application/vnd.openxmlformats-officedocument.presentationml.comments+xml"/>
  <Override PartName="/ppt/notesSlides/notesSlide17.xml" ContentType="application/vnd.openxmlformats-officedocument.presentationml.notesSlide+xml"/>
  <Override PartName="/ppt/comments/comment15.xml" ContentType="application/vnd.openxmlformats-officedocument.presentationml.comment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omments/comment16.xml" ContentType="application/vnd.openxmlformats-officedocument.presentationml.comments+xml"/>
  <Override PartName="/ppt/notesSlides/notesSlide21.xml" ContentType="application/vnd.openxmlformats-officedocument.presentationml.notesSlide+xml"/>
  <Override PartName="/ppt/comments/comment17.xml" ContentType="application/vnd.openxmlformats-officedocument.presentationml.comment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omments/comment18.xml" ContentType="application/vnd.openxmlformats-officedocument.presentationml.comments+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39"/>
  </p:notesMasterIdLst>
  <p:sldIdLst>
    <p:sldId id="256" r:id="rId2"/>
    <p:sldId id="257" r:id="rId3"/>
    <p:sldId id="258" r:id="rId4"/>
    <p:sldId id="259" r:id="rId5"/>
    <p:sldId id="261" r:id="rId6"/>
    <p:sldId id="260" r:id="rId7"/>
    <p:sldId id="262" r:id="rId8"/>
    <p:sldId id="264" r:id="rId9"/>
    <p:sldId id="263" r:id="rId10"/>
    <p:sldId id="265" r:id="rId11"/>
    <p:sldId id="266" r:id="rId12"/>
    <p:sldId id="272" r:id="rId13"/>
    <p:sldId id="273" r:id="rId14"/>
    <p:sldId id="274" r:id="rId15"/>
    <p:sldId id="275" r:id="rId16"/>
    <p:sldId id="277" r:id="rId17"/>
    <p:sldId id="296" r:id="rId18"/>
    <p:sldId id="279" r:id="rId19"/>
    <p:sldId id="282" r:id="rId20"/>
    <p:sldId id="285" r:id="rId21"/>
    <p:sldId id="283" r:id="rId22"/>
    <p:sldId id="286" r:id="rId23"/>
    <p:sldId id="297" r:id="rId24"/>
    <p:sldId id="298" r:id="rId25"/>
    <p:sldId id="299" r:id="rId26"/>
    <p:sldId id="300" r:id="rId27"/>
    <p:sldId id="287" r:id="rId28"/>
    <p:sldId id="288" r:id="rId29"/>
    <p:sldId id="289" r:id="rId30"/>
    <p:sldId id="290" r:id="rId31"/>
    <p:sldId id="291" r:id="rId32"/>
    <p:sldId id="292" r:id="rId33"/>
    <p:sldId id="294" r:id="rId34"/>
    <p:sldId id="301" r:id="rId35"/>
    <p:sldId id="293" r:id="rId36"/>
    <p:sldId id="302" r:id="rId37"/>
    <p:sldId id="303"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runa Ferencz" initials="" lastIdx="22" clrIdx="0"/>
  <p:cmAuthor id="1" name="Gabriella Miranda" initials="GM" lastIdx="8" clrIdx="1"/>
  <p:cmAuthor id="2" name="Alice Demaria" initials="" lastIdx="36" clrIdx="2"/>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01" autoAdjust="0"/>
    <p:restoredTop sz="88831" autoAdjust="0"/>
  </p:normalViewPr>
  <p:slideViewPr>
    <p:cSldViewPr snapToGrid="0" snapToObjects="1">
      <p:cViewPr varScale="1">
        <p:scale>
          <a:sx n="105" d="100"/>
          <a:sy n="105" d="100"/>
        </p:scale>
        <p:origin x="-2080" y="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printerSettings" Target="printerSettings/printerSettings1.bin"/><Relationship Id="rId41" Type="http://schemas.openxmlformats.org/officeDocument/2006/relationships/commentAuthors" Target="commentAuthors.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3-09-15T17:37:02.617" idx="31">
    <p:pos x="182" y="2892"/>
    <p:text>Caixa de informação</p:text>
  </p:cm>
</p:cmLst>
</file>

<file path=ppt/comments/comment10.xml><?xml version="1.0" encoding="utf-8"?>
<p:cmLst xmlns:a="http://schemas.openxmlformats.org/drawingml/2006/main" xmlns:r="http://schemas.openxmlformats.org/officeDocument/2006/relationships" xmlns:p="http://schemas.openxmlformats.org/presentationml/2006/main">
  <p:cm authorId="2" dt="2013-09-15T17:46:52.437" idx="35">
    <p:pos x="164" y="1311"/>
    <p:text>ABA 5
</p:text>
  </p:cm>
  <p:cm authorId="2" dt="2013-08-29T15:40:46.541" idx="30">
    <p:pos x="605" y="3076"/>
    <p:text>[Saiba Mais ]
Porém, para constituir uma EIRELI, é preciso ter capital social de, no mínimo, cem salários mínimos, e as regras são as mesmas aplicadas às sociedades limitadas. O nome empresarial deverá, necessariamente, conter a expressão EIRELI, do mesmo modo como hoje ocorre com as sociedades limitadas (Ltda.) e as anônimas (S.A.). É proibido ao empresário individual de responsabilidade limitada (Eireli) figurar em mais de uma empresa da mesma modalidade. 
</p:text>
  </p:cm>
</p:cmLst>
</file>

<file path=ppt/comments/comment11.xml><?xml version="1.0" encoding="utf-8"?>
<p:cmLst xmlns:a="http://schemas.openxmlformats.org/drawingml/2006/main" xmlns:r="http://schemas.openxmlformats.org/officeDocument/2006/relationships" xmlns:p="http://schemas.openxmlformats.org/presentationml/2006/main">
  <p:cm authorId="2" dt="2013-08-29T10:47:27.421" idx="21">
    <p:pos x="192" y="1509"/>
    <p:text>Link externo para o conteúdo na integra da lei. 
HTLM: http://www2.camara.leg.br/legin/fed/leicom/2006/leicomplementar-123-14-dezembro-2006-548099-normaatualizada-pl.html
ou PDF:</p:text>
  </p:cm>
</p:cmLst>
</file>

<file path=ppt/comments/comment12.xml><?xml version="1.0" encoding="utf-8"?>
<p:cmLst xmlns:a="http://schemas.openxmlformats.org/drawingml/2006/main" xmlns:r="http://schemas.openxmlformats.org/officeDocument/2006/relationships" xmlns:p="http://schemas.openxmlformats.org/presentationml/2006/main">
  <p:cm authorId="2" dt="2013-08-29T14:20:04.676" idx="28">
    <p:pos x="218" y="1256"/>
    <p:text>Destaque</p:text>
  </p:cm>
</p:cmLst>
</file>

<file path=ppt/comments/comment13.xml><?xml version="1.0" encoding="utf-8"?>
<p:cmLst xmlns:a="http://schemas.openxmlformats.org/drawingml/2006/main" xmlns:r="http://schemas.openxmlformats.org/officeDocument/2006/relationships" xmlns:p="http://schemas.openxmlformats.org/presentationml/2006/main">
  <p:cm authorId="2" dt="2013-08-29T10:56:14.555" idx="22">
    <p:pos x="121" y="1033"/>
    <p:text>DESTAQUE</p:text>
  </p:cm>
</p:cmLst>
</file>

<file path=ppt/comments/comment14.xml><?xml version="1.0" encoding="utf-8"?>
<p:cmLst xmlns:a="http://schemas.openxmlformats.org/drawingml/2006/main" xmlns:r="http://schemas.openxmlformats.org/officeDocument/2006/relationships" xmlns:p="http://schemas.openxmlformats.org/presentationml/2006/main">
  <p:cm authorId="2" dt="2013-08-29T10:59:43.860" idx="23">
    <p:pos x="263" y="1448"/>
    <p:text>FADE IN</p:text>
  </p:cm>
</p:cmLst>
</file>

<file path=ppt/comments/comment15.xml><?xml version="1.0" encoding="utf-8"?>
<p:cmLst xmlns:a="http://schemas.openxmlformats.org/drawingml/2006/main" xmlns:r="http://schemas.openxmlformats.org/officeDocument/2006/relationships" xmlns:p="http://schemas.openxmlformats.org/presentationml/2006/main">
  <p:cm authorId="2" dt="2013-08-29T11:06:25.310" idx="25">
    <p:pos x="1828" y="3450"/>
    <p:text>[TOOLTIP]
Habite-se: Documento expedido pela Prefeitura que autoriza a utilização efetiva de um imóvel.</p:text>
  </p:cm>
</p:cmLst>
</file>

<file path=ppt/comments/comment16.xml><?xml version="1.0" encoding="utf-8"?>
<p:cmLst xmlns:a="http://schemas.openxmlformats.org/drawingml/2006/main" xmlns:r="http://schemas.openxmlformats.org/officeDocument/2006/relationships" xmlns:p="http://schemas.openxmlformats.org/presentationml/2006/main">
  <p:cm authorId="2" dt="2013-08-29T11:45:19.962" idx="26">
    <p:pos x="389" y="3610"/>
    <p:text>Conteúdo para o SAIBA MAIS:
Sendo registro de Empresário, o nome é do próprio titular, acompanhado da especificação da atividade, é aconselhável realizar a Busca Prévia no caso de pessoas que tenham a  possibilidade de nome idêntico ao de outras. A Junta Comercial de Santa Catarina disponibiliza a solicitação desta pesquisa pela internet no seu site www.jucesc.sc.gov.br &lt;ABRIR EM NOVA JANELA&gt;. O solicitante poderá receber o resultado da pesquisa via internet, pelo correio ou retira-lá no balcão da JUCESC. 
</p:text>
  </p:cm>
</p:cmLst>
</file>

<file path=ppt/comments/comment17.xml><?xml version="1.0" encoding="utf-8"?>
<p:cmLst xmlns:a="http://schemas.openxmlformats.org/drawingml/2006/main" xmlns:r="http://schemas.openxmlformats.org/officeDocument/2006/relationships" xmlns:p="http://schemas.openxmlformats.org/presentationml/2006/main">
  <p:cm authorId="2" dt="2013-08-29T14:26:49.275" idx="27">
    <p:pos x="61" y="1418"/>
    <p:text>[Drop down]
3.1 - Registro do Contrato Social ou Declaração de Empresário.
O Contrato Social ou Declaração de Empresário, em linhas gerais, estabelece o regime jurídico, as regras para o funcionamento e a liquidação da empresa.
3.2 - Inscrição no Cadastro Nacional da Pessoa Jurídica – CNPJ
O CNPJ é o cadastro administrado pela Receita Federal que registra as informações cadastrais das pessoas jurídicas e de algumas entidades não caracterizadas como tais.
3.3 - Inscrição Estadual
A empresa que tem atividade de Circulação de Mercadorias deve solicitar sua inclusão no Cadastro de Contribuintes do Imposto sobre Circulação de Mercadorias e Serviços ICMS obtendo, assim, sua Inscrição Estadual.
3.4 - Inscrição Municipal e Alvará de licença para estabelecimento
O Alvará é uma licença concedida pela Prefeitura, permitindo a localização e o funcionamento de estabelecimentos comerciais, industriais, agrícolas, prestadores de serviços, bem como de sociedades, instituições, e associações de qualquer natureza, vinculadas a pessoas físicas ou jurídicas.
Os prestadores de serviços estão obrigados a efetuar a inscrição no cadastro de contribuintes do Município, obtendo sua Inscrição Municipal. A inscrição municipal é feita automaticamente junto com a obtenção do alvará.
</p:text>
  </p:cm>
</p:cmLst>
</file>

<file path=ppt/comments/comment18.xml><?xml version="1.0" encoding="utf-8"?>
<p:cmLst xmlns:a="http://schemas.openxmlformats.org/drawingml/2006/main" xmlns:r="http://schemas.openxmlformats.org/officeDocument/2006/relationships" xmlns:p="http://schemas.openxmlformats.org/presentationml/2006/main">
  <p:cm authorId="2" dt="2013-09-17T11:42:16.470" idx="29">
    <p:pos x="764" y="1761"/>
    <p:text>[tooltip]:
Por exemplo, uma ótica precisa de um ótico, uma escola infantil precisa de um pedagogo, em uma farmácia precisa de um farmacêutico etc.
</p:text>
  </p:cm>
</p:cmLst>
</file>

<file path=ppt/comments/comment2.xml><?xml version="1.0" encoding="utf-8"?>
<p:cmLst xmlns:a="http://schemas.openxmlformats.org/drawingml/2006/main" xmlns:r="http://schemas.openxmlformats.org/officeDocument/2006/relationships" xmlns:p="http://schemas.openxmlformats.org/presentationml/2006/main">
  <p:cm authorId="2" dt="2013-08-29T10:05:36.422" idx="14">
    <p:pos x="188" y="2454"/>
    <p:text>Destaque</p:text>
  </p:cm>
</p:cmLst>
</file>

<file path=ppt/comments/comment3.xml><?xml version="1.0" encoding="utf-8"?>
<p:cmLst xmlns:a="http://schemas.openxmlformats.org/drawingml/2006/main" xmlns:r="http://schemas.openxmlformats.org/officeDocument/2006/relationships" xmlns:p="http://schemas.openxmlformats.org/presentationml/2006/main">
  <p:cm authorId="2" dt="2013-08-29T10:09:32.828" idx="15">
    <p:pos x="1213" y="2752"/>
    <p:text>[tooltip]
Capital social: patrimônio da empresa, formado pelo capital colocado por cada um dos sócios.</p:text>
  </p:cm>
  <p:cm authorId="2" dt="2013-09-15T17:39:41.797" idx="18">
    <p:pos x="1398" y="1736"/>
    <p:text>[TOOLTIP]
Plano de negócio: Para saber como montar o seu Plano de negócio, vá até a Trilha Análise da Viabilidade do Negócio, na Biblioteca.</p:text>
  </p:cm>
</p:cmLst>
</file>

<file path=ppt/comments/comment4.xml><?xml version="1.0" encoding="utf-8"?>
<p:cmLst xmlns:a="http://schemas.openxmlformats.org/drawingml/2006/main" xmlns:r="http://schemas.openxmlformats.org/officeDocument/2006/relationships" xmlns:p="http://schemas.openxmlformats.org/presentationml/2006/main">
  <p:cm authorId="2" dt="2013-08-29T10:11:18.153" idx="16">
    <p:pos x="170" y="1228"/>
    <p:text>efeito de fade in</p:text>
  </p:cm>
</p:cmLst>
</file>

<file path=ppt/comments/comment5.xml><?xml version="1.0" encoding="utf-8"?>
<p:cmLst xmlns:a="http://schemas.openxmlformats.org/drawingml/2006/main" xmlns:r="http://schemas.openxmlformats.org/officeDocument/2006/relationships" xmlns:p="http://schemas.openxmlformats.org/presentationml/2006/main">
  <p:cm authorId="2" dt="2013-09-15T17:44:08.221" idx="17">
    <p:pos x="254" y="972"/>
    <p:text>Efeito fade in </p:text>
  </p:cm>
</p:cmLst>
</file>

<file path=ppt/comments/comment6.xml><?xml version="1.0" encoding="utf-8"?>
<p:cmLst xmlns:a="http://schemas.openxmlformats.org/drawingml/2006/main" xmlns:r="http://schemas.openxmlformats.org/officeDocument/2006/relationships" xmlns:p="http://schemas.openxmlformats.org/presentationml/2006/main">
  <p:cm authorId="2" dt="2013-09-15T17:45:15.139" idx="19">
    <p:pos x="121" y="1326"/>
    <p:text>Recurso ABAS
[aba 1]</p:text>
  </p:cm>
</p:cmLst>
</file>

<file path=ppt/comments/comment7.xml><?xml version="1.0" encoding="utf-8"?>
<p:cmLst xmlns:a="http://schemas.openxmlformats.org/drawingml/2006/main" xmlns:r="http://schemas.openxmlformats.org/officeDocument/2006/relationships" xmlns:p="http://schemas.openxmlformats.org/presentationml/2006/main">
  <p:cm authorId="2" dt="2013-08-29T10:39:43.528" idx="20">
    <p:pos x="899" y="3448"/>
    <p:text>Modal EXEMPLO:
Pedro Pereira da Silva Junior
Pedro Pereira da Silva Junior Consultor Técnico
P.P. da Silva Júnior
P. Pereira da Silva júnior
Pedro Pereira da Silva Júnior Eletricista
</p:text>
  </p:cm>
  <p:cm authorId="2" dt="2013-09-15T17:45:38.628" idx="32">
    <p:pos x="126" y="1302"/>
    <p:text>ABA 2</p:text>
  </p:cm>
</p:cmLst>
</file>

<file path=ppt/comments/comment8.xml><?xml version="1.0" encoding="utf-8"?>
<p:cmLst xmlns:a="http://schemas.openxmlformats.org/drawingml/2006/main" xmlns:r="http://schemas.openxmlformats.org/officeDocument/2006/relationships" xmlns:p="http://schemas.openxmlformats.org/presentationml/2006/main">
  <p:cm authorId="2" dt="2013-09-15T17:45:50.717" idx="33">
    <p:pos x="126" y="1407"/>
    <p:text>ABA 3</p:text>
  </p:cm>
</p:cmLst>
</file>

<file path=ppt/comments/comment9.xml><?xml version="1.0" encoding="utf-8"?>
<p:cmLst xmlns:a="http://schemas.openxmlformats.org/drawingml/2006/main" xmlns:r="http://schemas.openxmlformats.org/officeDocument/2006/relationships" xmlns:p="http://schemas.openxmlformats.org/presentationml/2006/main">
  <p:cm authorId="2" dt="2013-09-15T17:46:01.296" idx="34">
    <p:pos x="212" y="1359"/>
    <p:text>ABA 4</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6FC2BC-D24F-094B-9962-8C47AB0BA328}" type="datetimeFigureOut">
              <a:rPr lang="en-US" smtClean="0"/>
              <a:t>19/09/13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C567E0-3025-B646-82AC-4E413CF15647}" type="slidenum">
              <a:rPr lang="en-US" smtClean="0"/>
              <a:t>‹#›</a:t>
            </a:fld>
            <a:endParaRPr lang="en-US"/>
          </a:p>
        </p:txBody>
      </p:sp>
    </p:spTree>
    <p:extLst>
      <p:ext uri="{BB962C8B-B14F-4D97-AF65-F5344CB8AC3E}">
        <p14:creationId xmlns:p14="http://schemas.microsoft.com/office/powerpoint/2010/main" val="146555150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Momento empresarial (Mapa):</a:t>
            </a:r>
          </a:p>
          <a:p>
            <a:r>
              <a:rPr lang="pt-BR" b="1" dirty="0" smtClean="0"/>
              <a:t>Potencial empreendedor</a:t>
            </a:r>
          </a:p>
          <a:p>
            <a:endParaRPr lang="en-US" b="0" dirty="0" smtClean="0"/>
          </a:p>
          <a:p>
            <a:r>
              <a:rPr lang="pt-BR" sz="1200" kern="1200" dirty="0" smtClean="0">
                <a:solidFill>
                  <a:schemeClr val="tx1"/>
                </a:solidFill>
                <a:effectLst/>
                <a:latin typeface="+mn-lt"/>
                <a:ea typeface="+mn-ea"/>
                <a:cs typeface="+mn-cs"/>
              </a:rPr>
              <a:t>Trilha 1	Geração de ideias de negócios		Praça</a:t>
            </a:r>
          </a:p>
          <a:p>
            <a:r>
              <a:rPr lang="pt-BR" sz="1200" kern="1200" dirty="0" smtClean="0">
                <a:solidFill>
                  <a:schemeClr val="tx1"/>
                </a:solidFill>
                <a:effectLst/>
                <a:latin typeface="+mn-lt"/>
                <a:ea typeface="+mn-ea"/>
                <a:cs typeface="+mn-cs"/>
              </a:rPr>
              <a:t>Trilha 2	Análise de viabilidade do negócio		Biblioteca</a:t>
            </a:r>
          </a:p>
          <a:p>
            <a:r>
              <a:rPr lang="pt-BR" sz="1200" b="1" kern="1200" dirty="0" smtClean="0">
                <a:solidFill>
                  <a:schemeClr val="tx1"/>
                </a:solidFill>
                <a:effectLst/>
                <a:latin typeface="+mn-lt"/>
                <a:ea typeface="+mn-ea"/>
                <a:cs typeface="+mn-cs"/>
              </a:rPr>
              <a:t>Trilha 3	Formalização				Contabilidade</a:t>
            </a:r>
          </a:p>
          <a:p>
            <a:r>
              <a:rPr lang="pt-BR" sz="1200" kern="1200" dirty="0" smtClean="0">
                <a:solidFill>
                  <a:schemeClr val="tx1"/>
                </a:solidFill>
                <a:effectLst/>
                <a:latin typeface="+mn-lt"/>
                <a:ea typeface="+mn-ea"/>
                <a:cs typeface="+mn-cs"/>
              </a:rPr>
              <a:t>Trilha 4	Organização e administração		Centro empresarial</a:t>
            </a:r>
          </a:p>
          <a:p>
            <a:r>
              <a:rPr lang="pt-BR" sz="1200" kern="1200" dirty="0" smtClean="0">
                <a:solidFill>
                  <a:schemeClr val="tx1"/>
                </a:solidFill>
                <a:effectLst/>
                <a:latin typeface="+mn-lt"/>
                <a:ea typeface="+mn-ea"/>
                <a:cs typeface="+mn-cs"/>
              </a:rPr>
              <a:t>Trilha 5	Marketing e vendas				Shopping</a:t>
            </a:r>
          </a:p>
          <a:p>
            <a:r>
              <a:rPr lang="pt-BR" sz="1200" b="0" kern="1200" dirty="0" smtClean="0">
                <a:solidFill>
                  <a:schemeClr val="tx1"/>
                </a:solidFill>
                <a:effectLst/>
                <a:latin typeface="+mn-lt"/>
                <a:ea typeface="+mn-ea"/>
                <a:cs typeface="+mn-cs"/>
              </a:rPr>
              <a:t>Trilha 6	Gestão de pessoas			Centro de capacitação</a:t>
            </a:r>
          </a:p>
          <a:p>
            <a:r>
              <a:rPr lang="pt-BR" sz="1200" kern="1200" dirty="0" smtClean="0">
                <a:solidFill>
                  <a:schemeClr val="tx1"/>
                </a:solidFill>
                <a:effectLst/>
                <a:latin typeface="+mn-lt"/>
                <a:ea typeface="+mn-ea"/>
                <a:cs typeface="+mn-cs"/>
              </a:rPr>
              <a:t>Trilha 7	</a:t>
            </a:r>
            <a:r>
              <a:rPr lang="pt-BR" sz="1200" kern="1200" dirty="0" err="1" smtClean="0">
                <a:solidFill>
                  <a:schemeClr val="tx1"/>
                </a:solidFill>
                <a:effectLst/>
                <a:latin typeface="+mn-lt"/>
                <a:ea typeface="+mn-ea"/>
                <a:cs typeface="+mn-cs"/>
              </a:rPr>
              <a:t>Canvas</a:t>
            </a:r>
            <a:r>
              <a:rPr lang="pt-BR" sz="1200" kern="1200" dirty="0" smtClean="0">
                <a:solidFill>
                  <a:schemeClr val="tx1"/>
                </a:solidFill>
                <a:effectLst/>
                <a:latin typeface="+mn-lt"/>
                <a:ea typeface="+mn-ea"/>
                <a:cs typeface="+mn-cs"/>
              </a:rPr>
              <a:t>					Universidade</a:t>
            </a:r>
          </a:p>
          <a:p>
            <a:r>
              <a:rPr lang="pt-BR" sz="1200" kern="1200" dirty="0" smtClean="0">
                <a:solidFill>
                  <a:schemeClr val="tx1"/>
                </a:solidFill>
                <a:effectLst/>
                <a:latin typeface="+mn-lt"/>
                <a:ea typeface="+mn-ea"/>
                <a:cs typeface="+mn-cs"/>
              </a:rPr>
              <a:t>Trilha 8	Startups					Centro tecnológico</a:t>
            </a:r>
          </a:p>
          <a:p>
            <a:pPr marL="0" marR="0" indent="0" algn="l" defTabSz="4572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E4C567E0-3025-B646-82AC-4E413CF15647}" type="slidenum">
              <a:rPr lang="en-US" smtClean="0"/>
              <a:t>1</a:t>
            </a:fld>
            <a:endParaRPr lang="en-US"/>
          </a:p>
        </p:txBody>
      </p:sp>
    </p:spTree>
    <p:extLst>
      <p:ext uri="{BB962C8B-B14F-4D97-AF65-F5344CB8AC3E}">
        <p14:creationId xmlns:p14="http://schemas.microsoft.com/office/powerpoint/2010/main" val="20465070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sz="1200" dirty="0" smtClean="0"/>
          </a:p>
        </p:txBody>
      </p:sp>
      <p:sp>
        <p:nvSpPr>
          <p:cNvPr id="4" name="Slide Number Placeholder 3"/>
          <p:cNvSpPr>
            <a:spLocks noGrp="1"/>
          </p:cNvSpPr>
          <p:nvPr>
            <p:ph type="sldNum" sz="quarter" idx="10"/>
          </p:nvPr>
        </p:nvSpPr>
        <p:spPr/>
        <p:txBody>
          <a:bodyPr/>
          <a:lstStyle/>
          <a:p>
            <a:fld id="{E4C567E0-3025-B646-82AC-4E413CF15647}" type="slidenum">
              <a:rPr lang="en-US" smtClean="0"/>
              <a:t>18</a:t>
            </a:fld>
            <a:endParaRPr lang="en-US"/>
          </a:p>
        </p:txBody>
      </p:sp>
    </p:spTree>
    <p:extLst>
      <p:ext uri="{BB962C8B-B14F-4D97-AF65-F5344CB8AC3E}">
        <p14:creationId xmlns:p14="http://schemas.microsoft.com/office/powerpoint/2010/main" val="41227149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sz="1200" dirty="0" smtClean="0"/>
          </a:p>
        </p:txBody>
      </p:sp>
      <p:sp>
        <p:nvSpPr>
          <p:cNvPr id="4" name="Slide Number Placeholder 3"/>
          <p:cNvSpPr>
            <a:spLocks noGrp="1"/>
          </p:cNvSpPr>
          <p:nvPr>
            <p:ph type="sldNum" sz="quarter" idx="10"/>
          </p:nvPr>
        </p:nvSpPr>
        <p:spPr/>
        <p:txBody>
          <a:bodyPr/>
          <a:lstStyle/>
          <a:p>
            <a:fld id="{E4C567E0-3025-B646-82AC-4E413CF15647}" type="slidenum">
              <a:rPr lang="en-US" smtClean="0"/>
              <a:t>19</a:t>
            </a:fld>
            <a:endParaRPr lang="en-US"/>
          </a:p>
        </p:txBody>
      </p:sp>
    </p:spTree>
    <p:extLst>
      <p:ext uri="{BB962C8B-B14F-4D97-AF65-F5344CB8AC3E}">
        <p14:creationId xmlns:p14="http://schemas.microsoft.com/office/powerpoint/2010/main" val="41227149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pt-BR" sz="1200" dirty="0" smtClean="0"/>
              <a:t>SAIBA</a:t>
            </a:r>
            <a:r>
              <a:rPr lang="pt-BR" sz="1200" baseline="0" dirty="0" smtClean="0"/>
              <a:t> MAIS</a:t>
            </a:r>
          </a:p>
          <a:p>
            <a:pPr marL="0" indent="0">
              <a:buNone/>
            </a:pPr>
            <a:endParaRPr lang="pt-BR" sz="1200" dirty="0" smtClean="0"/>
          </a:p>
          <a:p>
            <a:pPr marL="0" indent="0">
              <a:buNone/>
            </a:pPr>
            <a:r>
              <a:rPr lang="pt-BR" sz="1200" dirty="0" smtClean="0"/>
              <a:t>Porém, para constituir uma EIRELI, é preciso ter no mínimo, o capital social de cem salários</a:t>
            </a:r>
            <a:r>
              <a:rPr lang="pt-BR" sz="1200" b="1" dirty="0" smtClean="0"/>
              <a:t> </a:t>
            </a:r>
            <a:r>
              <a:rPr lang="pt-BR" sz="1200" dirty="0" smtClean="0"/>
              <a:t>mínimos, e as regras são as mesmas aplicadas às sociedades limitadas. O nome empresarial deverá, necessariamente, conter a expressão EIRELI, do mesmo modo como hoje ocorre com as sociedades limitadas (Ltda.) e as anônimas (S.A.). É proibido ao empresário individual de responsabilidade limitada (</a:t>
            </a:r>
            <a:r>
              <a:rPr lang="pt-BR" sz="1200" dirty="0" err="1" smtClean="0"/>
              <a:t>Eireli</a:t>
            </a:r>
            <a:r>
              <a:rPr lang="pt-BR" sz="1200" dirty="0" smtClean="0"/>
              <a:t>) figurar em mais de uma empresa da mesma modalidade. </a:t>
            </a:r>
          </a:p>
          <a:p>
            <a:endParaRPr lang="pt-BR" sz="1200" dirty="0" smtClean="0"/>
          </a:p>
        </p:txBody>
      </p:sp>
      <p:sp>
        <p:nvSpPr>
          <p:cNvPr id="4" name="Slide Number Placeholder 3"/>
          <p:cNvSpPr>
            <a:spLocks noGrp="1"/>
          </p:cNvSpPr>
          <p:nvPr>
            <p:ph type="sldNum" sz="quarter" idx="10"/>
          </p:nvPr>
        </p:nvSpPr>
        <p:spPr/>
        <p:txBody>
          <a:bodyPr/>
          <a:lstStyle/>
          <a:p>
            <a:fld id="{E4C567E0-3025-B646-82AC-4E413CF15647}" type="slidenum">
              <a:rPr lang="en-US" smtClean="0"/>
              <a:t>20</a:t>
            </a:fld>
            <a:endParaRPr lang="en-US"/>
          </a:p>
        </p:txBody>
      </p:sp>
    </p:spTree>
    <p:extLst>
      <p:ext uri="{BB962C8B-B14F-4D97-AF65-F5344CB8AC3E}">
        <p14:creationId xmlns:p14="http://schemas.microsoft.com/office/powerpoint/2010/main" val="41227149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sz="1200" dirty="0" smtClean="0"/>
          </a:p>
        </p:txBody>
      </p:sp>
      <p:sp>
        <p:nvSpPr>
          <p:cNvPr id="4" name="Slide Number Placeholder 3"/>
          <p:cNvSpPr>
            <a:spLocks noGrp="1"/>
          </p:cNvSpPr>
          <p:nvPr>
            <p:ph type="sldNum" sz="quarter" idx="10"/>
          </p:nvPr>
        </p:nvSpPr>
        <p:spPr/>
        <p:txBody>
          <a:bodyPr/>
          <a:lstStyle/>
          <a:p>
            <a:fld id="{E4C567E0-3025-B646-82AC-4E413CF15647}" type="slidenum">
              <a:rPr lang="en-US" smtClean="0"/>
              <a:t>21</a:t>
            </a:fld>
            <a:endParaRPr lang="en-US"/>
          </a:p>
        </p:txBody>
      </p:sp>
    </p:spTree>
    <p:extLst>
      <p:ext uri="{BB962C8B-B14F-4D97-AF65-F5344CB8AC3E}">
        <p14:creationId xmlns:p14="http://schemas.microsoft.com/office/powerpoint/2010/main" val="41227149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sz="1200" dirty="0" smtClean="0"/>
          </a:p>
        </p:txBody>
      </p:sp>
      <p:sp>
        <p:nvSpPr>
          <p:cNvPr id="4" name="Slide Number Placeholder 3"/>
          <p:cNvSpPr>
            <a:spLocks noGrp="1"/>
          </p:cNvSpPr>
          <p:nvPr>
            <p:ph type="sldNum" sz="quarter" idx="10"/>
          </p:nvPr>
        </p:nvSpPr>
        <p:spPr/>
        <p:txBody>
          <a:bodyPr/>
          <a:lstStyle/>
          <a:p>
            <a:fld id="{E4C567E0-3025-B646-82AC-4E413CF15647}" type="slidenum">
              <a:rPr lang="en-US" smtClean="0"/>
              <a:t>22</a:t>
            </a:fld>
            <a:endParaRPr lang="en-US"/>
          </a:p>
        </p:txBody>
      </p:sp>
    </p:spTree>
    <p:extLst>
      <p:ext uri="{BB962C8B-B14F-4D97-AF65-F5344CB8AC3E}">
        <p14:creationId xmlns:p14="http://schemas.microsoft.com/office/powerpoint/2010/main" val="41227149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sz="1200" dirty="0" smtClean="0"/>
          </a:p>
        </p:txBody>
      </p:sp>
      <p:sp>
        <p:nvSpPr>
          <p:cNvPr id="4" name="Slide Number Placeholder 3"/>
          <p:cNvSpPr>
            <a:spLocks noGrp="1"/>
          </p:cNvSpPr>
          <p:nvPr>
            <p:ph type="sldNum" sz="quarter" idx="10"/>
          </p:nvPr>
        </p:nvSpPr>
        <p:spPr/>
        <p:txBody>
          <a:bodyPr/>
          <a:lstStyle/>
          <a:p>
            <a:fld id="{E4C567E0-3025-B646-82AC-4E413CF15647}" type="slidenum">
              <a:rPr lang="en-US" smtClean="0"/>
              <a:t>23</a:t>
            </a:fld>
            <a:endParaRPr lang="en-US"/>
          </a:p>
        </p:txBody>
      </p:sp>
    </p:spTree>
    <p:extLst>
      <p:ext uri="{BB962C8B-B14F-4D97-AF65-F5344CB8AC3E}">
        <p14:creationId xmlns:p14="http://schemas.microsoft.com/office/powerpoint/2010/main" val="41227149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sz="1200" dirty="0" smtClean="0"/>
          </a:p>
        </p:txBody>
      </p:sp>
      <p:sp>
        <p:nvSpPr>
          <p:cNvPr id="4" name="Slide Number Placeholder 3"/>
          <p:cNvSpPr>
            <a:spLocks noGrp="1"/>
          </p:cNvSpPr>
          <p:nvPr>
            <p:ph type="sldNum" sz="quarter" idx="10"/>
          </p:nvPr>
        </p:nvSpPr>
        <p:spPr/>
        <p:txBody>
          <a:bodyPr/>
          <a:lstStyle/>
          <a:p>
            <a:fld id="{E4C567E0-3025-B646-82AC-4E413CF15647}" type="slidenum">
              <a:rPr lang="en-US" smtClean="0"/>
              <a:t>24</a:t>
            </a:fld>
            <a:endParaRPr lang="en-US"/>
          </a:p>
        </p:txBody>
      </p:sp>
    </p:spTree>
    <p:extLst>
      <p:ext uri="{BB962C8B-B14F-4D97-AF65-F5344CB8AC3E}">
        <p14:creationId xmlns:p14="http://schemas.microsoft.com/office/powerpoint/2010/main" val="41227149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kern="1200" dirty="0" smtClean="0">
                <a:solidFill>
                  <a:schemeClr val="tx1"/>
                </a:solidFill>
                <a:latin typeface="+mn-lt"/>
                <a:ea typeface="+mn-ea"/>
                <a:cs typeface="+mn-cs"/>
              </a:rPr>
              <a:t>[TOOLTIP]</a:t>
            </a:r>
          </a:p>
          <a:p>
            <a:r>
              <a:rPr lang="pt-BR" sz="1200" kern="1200" dirty="0" smtClean="0">
                <a:solidFill>
                  <a:schemeClr val="tx1"/>
                </a:solidFill>
                <a:latin typeface="+mn-lt"/>
                <a:ea typeface="+mn-ea"/>
                <a:cs typeface="+mn-cs"/>
              </a:rPr>
              <a:t>Habite-se: Documento expedido pela Prefeitura que autoriza a utilização efetiva de um imóvel.</a:t>
            </a:r>
            <a:endParaRPr lang="pt-BR" dirty="0"/>
          </a:p>
        </p:txBody>
      </p:sp>
      <p:sp>
        <p:nvSpPr>
          <p:cNvPr id="4" name="Slide Number Placeholder 3"/>
          <p:cNvSpPr>
            <a:spLocks noGrp="1"/>
          </p:cNvSpPr>
          <p:nvPr>
            <p:ph type="sldNum" sz="quarter" idx="10"/>
          </p:nvPr>
        </p:nvSpPr>
        <p:spPr/>
        <p:txBody>
          <a:bodyPr/>
          <a:lstStyle/>
          <a:p>
            <a:fld id="{E4C567E0-3025-B646-82AC-4E413CF15647}" type="slidenum">
              <a:rPr lang="en-US" smtClean="0"/>
              <a:t>26</a:t>
            </a:fld>
            <a:endParaRPr lang="en-US"/>
          </a:p>
        </p:txBody>
      </p:sp>
    </p:spTree>
    <p:extLst>
      <p:ext uri="{BB962C8B-B14F-4D97-AF65-F5344CB8AC3E}">
        <p14:creationId xmlns:p14="http://schemas.microsoft.com/office/powerpoint/2010/main" val="6336784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sz="1200" dirty="0" smtClean="0"/>
          </a:p>
        </p:txBody>
      </p:sp>
      <p:sp>
        <p:nvSpPr>
          <p:cNvPr id="4" name="Slide Number Placeholder 3"/>
          <p:cNvSpPr>
            <a:spLocks noGrp="1"/>
          </p:cNvSpPr>
          <p:nvPr>
            <p:ph type="sldNum" sz="quarter" idx="10"/>
          </p:nvPr>
        </p:nvSpPr>
        <p:spPr/>
        <p:txBody>
          <a:bodyPr/>
          <a:lstStyle/>
          <a:p>
            <a:fld id="{E4C567E0-3025-B646-82AC-4E413CF15647}" type="slidenum">
              <a:rPr lang="en-US" smtClean="0"/>
              <a:t>29</a:t>
            </a:fld>
            <a:endParaRPr lang="en-US"/>
          </a:p>
        </p:txBody>
      </p:sp>
    </p:spTree>
    <p:extLst>
      <p:ext uri="{BB962C8B-B14F-4D97-AF65-F5344CB8AC3E}">
        <p14:creationId xmlns:p14="http://schemas.microsoft.com/office/powerpoint/2010/main" val="41227149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sz="1200" dirty="0" smtClean="0"/>
          </a:p>
        </p:txBody>
      </p:sp>
      <p:sp>
        <p:nvSpPr>
          <p:cNvPr id="4" name="Slide Number Placeholder 3"/>
          <p:cNvSpPr>
            <a:spLocks noGrp="1"/>
          </p:cNvSpPr>
          <p:nvPr>
            <p:ph type="sldNum" sz="quarter" idx="10"/>
          </p:nvPr>
        </p:nvSpPr>
        <p:spPr/>
        <p:txBody>
          <a:bodyPr/>
          <a:lstStyle/>
          <a:p>
            <a:fld id="{E4C567E0-3025-B646-82AC-4E413CF15647}" type="slidenum">
              <a:rPr lang="en-US" smtClean="0"/>
              <a:t>30</a:t>
            </a:fld>
            <a:endParaRPr lang="en-US"/>
          </a:p>
        </p:txBody>
      </p:sp>
    </p:spTree>
    <p:extLst>
      <p:ext uri="{BB962C8B-B14F-4D97-AF65-F5344CB8AC3E}">
        <p14:creationId xmlns:p14="http://schemas.microsoft.com/office/powerpoint/2010/main" val="4122714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sz="1200" dirty="0" smtClean="0"/>
          </a:p>
        </p:txBody>
      </p:sp>
      <p:sp>
        <p:nvSpPr>
          <p:cNvPr id="4" name="Slide Number Placeholder 3"/>
          <p:cNvSpPr>
            <a:spLocks noGrp="1"/>
          </p:cNvSpPr>
          <p:nvPr>
            <p:ph type="sldNum" sz="quarter" idx="10"/>
          </p:nvPr>
        </p:nvSpPr>
        <p:spPr/>
        <p:txBody>
          <a:bodyPr/>
          <a:lstStyle/>
          <a:p>
            <a:fld id="{E4C567E0-3025-B646-82AC-4E413CF15647}" type="slidenum">
              <a:rPr lang="en-US" smtClean="0"/>
              <a:t>8</a:t>
            </a:fld>
            <a:endParaRPr lang="en-US"/>
          </a:p>
        </p:txBody>
      </p:sp>
    </p:spTree>
    <p:extLst>
      <p:ext uri="{BB962C8B-B14F-4D97-AF65-F5344CB8AC3E}">
        <p14:creationId xmlns:p14="http://schemas.microsoft.com/office/powerpoint/2010/main" val="41227149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SAIBA MAIS</a:t>
            </a:r>
          </a:p>
          <a:p>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Sendo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registro</a:t>
            </a:r>
            <a:r>
              <a:rPr lang="en-US" sz="1200" kern="1200" dirty="0" smtClean="0">
                <a:solidFill>
                  <a:schemeClr val="tx1"/>
                </a:solidFill>
                <a:latin typeface="+mn-lt"/>
                <a:ea typeface="+mn-ea"/>
                <a:cs typeface="+mn-cs"/>
              </a:rPr>
              <a:t> de </a:t>
            </a:r>
            <a:r>
              <a:rPr lang="en-US" sz="1200" kern="1200" dirty="0" err="1" smtClean="0">
                <a:solidFill>
                  <a:schemeClr val="tx1"/>
                </a:solidFill>
                <a:latin typeface="+mn-lt"/>
                <a:ea typeface="+mn-ea"/>
                <a:cs typeface="+mn-cs"/>
              </a:rPr>
              <a:t>Empresário</a:t>
            </a:r>
            <a:r>
              <a:rPr lang="en-US" sz="1200" kern="1200" dirty="0" smtClean="0">
                <a:solidFill>
                  <a:schemeClr val="tx1"/>
                </a:solidFill>
                <a:latin typeface="+mn-lt"/>
                <a:ea typeface="+mn-ea"/>
                <a:cs typeface="+mn-cs"/>
              </a:rPr>
              <a:t>, o </a:t>
            </a:r>
            <a:r>
              <a:rPr lang="en-US" sz="1200" kern="1200" dirty="0" err="1" smtClean="0">
                <a:solidFill>
                  <a:schemeClr val="tx1"/>
                </a:solidFill>
                <a:latin typeface="+mn-lt"/>
                <a:ea typeface="+mn-ea"/>
                <a:cs typeface="+mn-cs"/>
              </a:rPr>
              <a:t>nome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é</a:t>
            </a:r>
            <a:r>
              <a:rPr lang="en-US" sz="1200" kern="1200" dirty="0" smtClean="0">
                <a:solidFill>
                  <a:schemeClr val="tx1"/>
                </a:solidFill>
                <a:latin typeface="+mn-lt"/>
                <a:ea typeface="+mn-ea"/>
                <a:cs typeface="+mn-cs"/>
              </a:rPr>
              <a:t> do </a:t>
            </a:r>
            <a:r>
              <a:rPr lang="en-US" sz="1200" kern="1200" dirty="0" err="1" smtClean="0">
                <a:solidFill>
                  <a:schemeClr val="tx1"/>
                </a:solidFill>
                <a:latin typeface="+mn-lt"/>
                <a:ea typeface="+mn-ea"/>
                <a:cs typeface="+mn-cs"/>
              </a:rPr>
              <a:t>próprio</a:t>
            </a:r>
            <a:r>
              <a:rPr lang="en-US" sz="1200" kern="1200" dirty="0" smtClean="0">
                <a:solidFill>
                  <a:schemeClr val="tx1"/>
                </a:solidFill>
                <a:latin typeface="+mn-lt"/>
                <a:ea typeface="+mn-ea"/>
                <a:cs typeface="+mn-cs"/>
              </a:rPr>
              <a:t> titular, </a:t>
            </a:r>
            <a:r>
              <a:rPr lang="en-US" sz="1200" kern="1200" dirty="0" err="1" smtClean="0">
                <a:solidFill>
                  <a:schemeClr val="tx1"/>
                </a:solidFill>
                <a:latin typeface="+mn-lt"/>
                <a:ea typeface="+mn-ea"/>
                <a:cs typeface="+mn-cs"/>
              </a:rPr>
              <a:t>acompanhado</a:t>
            </a:r>
            <a:r>
              <a:rPr lang="en-US" sz="1200" kern="1200" dirty="0" smtClean="0">
                <a:solidFill>
                  <a:schemeClr val="tx1"/>
                </a:solidFill>
                <a:latin typeface="+mn-lt"/>
                <a:ea typeface="+mn-ea"/>
                <a:cs typeface="+mn-cs"/>
              </a:rPr>
              <a:t> da </a:t>
            </a:r>
            <a:r>
              <a:rPr lang="en-US" sz="1200" kern="1200" dirty="0" err="1" smtClean="0">
                <a:solidFill>
                  <a:schemeClr val="tx1"/>
                </a:solidFill>
                <a:latin typeface="+mn-lt"/>
                <a:ea typeface="+mn-ea"/>
                <a:cs typeface="+mn-cs"/>
              </a:rPr>
              <a:t>especificação</a:t>
            </a:r>
            <a:r>
              <a:rPr lang="en-US" sz="1200" kern="1200" dirty="0" smtClean="0">
                <a:solidFill>
                  <a:schemeClr val="tx1"/>
                </a:solidFill>
                <a:latin typeface="+mn-lt"/>
                <a:ea typeface="+mn-ea"/>
                <a:cs typeface="+mn-cs"/>
              </a:rPr>
              <a:t> da </a:t>
            </a:r>
            <a:r>
              <a:rPr lang="en-US" sz="1200" kern="1200" dirty="0" err="1" smtClean="0">
                <a:solidFill>
                  <a:schemeClr val="tx1"/>
                </a:solidFill>
                <a:latin typeface="+mn-lt"/>
                <a:ea typeface="+mn-ea"/>
                <a:cs typeface="+mn-cs"/>
              </a:rPr>
              <a:t>atividade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é</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aconselhável</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realizar</a:t>
            </a:r>
            <a:r>
              <a:rPr lang="en-US" sz="1200" kern="1200" dirty="0" smtClean="0">
                <a:solidFill>
                  <a:schemeClr val="tx1"/>
                </a:solidFill>
                <a:latin typeface="+mn-lt"/>
                <a:ea typeface="+mn-ea"/>
                <a:cs typeface="+mn-cs"/>
              </a:rPr>
              <a:t> a </a:t>
            </a:r>
            <a:r>
              <a:rPr lang="en-US" sz="1200" kern="1200" dirty="0" err="1" smtClean="0">
                <a:solidFill>
                  <a:schemeClr val="tx1"/>
                </a:solidFill>
                <a:latin typeface="+mn-lt"/>
                <a:ea typeface="+mn-ea"/>
                <a:cs typeface="+mn-cs"/>
              </a:rPr>
              <a:t>Busca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Prévia</a:t>
            </a:r>
            <a:r>
              <a:rPr lang="en-US" sz="1200" kern="1200" dirty="0" smtClean="0">
                <a:solidFill>
                  <a:schemeClr val="tx1"/>
                </a:solidFill>
                <a:latin typeface="+mn-lt"/>
                <a:ea typeface="+mn-ea"/>
                <a:cs typeface="+mn-cs"/>
              </a:rPr>
              <a:t> no </a:t>
            </a:r>
            <a:r>
              <a:rPr lang="en-US" sz="1200" kern="1200" dirty="0" err="1" smtClean="0">
                <a:solidFill>
                  <a:schemeClr val="tx1"/>
                </a:solidFill>
                <a:latin typeface="+mn-lt"/>
                <a:ea typeface="+mn-ea"/>
                <a:cs typeface="+mn-cs"/>
              </a:rPr>
              <a:t>caso</a:t>
            </a:r>
            <a:r>
              <a:rPr lang="en-US" sz="1200" kern="1200" dirty="0" smtClean="0">
                <a:solidFill>
                  <a:schemeClr val="tx1"/>
                </a:solidFill>
                <a:latin typeface="+mn-lt"/>
                <a:ea typeface="+mn-ea"/>
                <a:cs typeface="+mn-cs"/>
              </a:rPr>
              <a:t> de </a:t>
            </a:r>
            <a:r>
              <a:rPr lang="en-US" sz="1200" kern="1200" dirty="0" err="1" smtClean="0">
                <a:solidFill>
                  <a:schemeClr val="tx1"/>
                </a:solidFill>
                <a:latin typeface="+mn-lt"/>
                <a:ea typeface="+mn-ea"/>
                <a:cs typeface="+mn-cs"/>
              </a:rPr>
              <a:t>pessoas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tenham</a:t>
            </a:r>
            <a:r>
              <a:rPr lang="en-US" sz="1200" kern="1200" dirty="0" smtClean="0">
                <a:solidFill>
                  <a:schemeClr val="tx1"/>
                </a:solidFill>
                <a:latin typeface="+mn-lt"/>
                <a:ea typeface="+mn-ea"/>
                <a:cs typeface="+mn-cs"/>
              </a:rPr>
              <a:t> a  </a:t>
            </a:r>
            <a:r>
              <a:rPr lang="en-US" sz="1200" kern="1200" dirty="0" err="1" smtClean="0">
                <a:solidFill>
                  <a:schemeClr val="tx1"/>
                </a:solidFill>
                <a:latin typeface="+mn-lt"/>
                <a:ea typeface="+mn-ea"/>
                <a:cs typeface="+mn-cs"/>
              </a:rPr>
              <a:t>possibilidade</a:t>
            </a:r>
            <a:r>
              <a:rPr lang="en-US" sz="1200" kern="1200" dirty="0" smtClean="0">
                <a:solidFill>
                  <a:schemeClr val="tx1"/>
                </a:solidFill>
                <a:latin typeface="+mn-lt"/>
                <a:ea typeface="+mn-ea"/>
                <a:cs typeface="+mn-cs"/>
              </a:rPr>
              <a:t> de </a:t>
            </a:r>
            <a:r>
              <a:rPr lang="en-US" sz="1200" kern="1200" dirty="0" err="1" smtClean="0">
                <a:solidFill>
                  <a:schemeClr val="tx1"/>
                </a:solidFill>
                <a:latin typeface="+mn-lt"/>
                <a:ea typeface="+mn-ea"/>
                <a:cs typeface="+mn-cs"/>
              </a:rPr>
              <a:t>nome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idêntico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ao</a:t>
            </a:r>
            <a:r>
              <a:rPr lang="en-US" sz="1200" kern="1200" dirty="0" smtClean="0">
                <a:solidFill>
                  <a:schemeClr val="tx1"/>
                </a:solidFill>
                <a:latin typeface="+mn-lt"/>
                <a:ea typeface="+mn-ea"/>
                <a:cs typeface="+mn-cs"/>
              </a:rPr>
              <a:t> de </a:t>
            </a:r>
            <a:r>
              <a:rPr lang="en-US" sz="1200" kern="1200" dirty="0" err="1" smtClean="0">
                <a:solidFill>
                  <a:schemeClr val="tx1"/>
                </a:solidFill>
                <a:latin typeface="+mn-lt"/>
                <a:ea typeface="+mn-ea"/>
                <a:cs typeface="+mn-cs"/>
              </a:rPr>
              <a:t>outras</a:t>
            </a:r>
            <a:r>
              <a:rPr lang="en-US" sz="1200" kern="1200" dirty="0" smtClean="0">
                <a:solidFill>
                  <a:schemeClr val="tx1"/>
                </a:solidFill>
                <a:latin typeface="+mn-lt"/>
                <a:ea typeface="+mn-ea"/>
                <a:cs typeface="+mn-cs"/>
              </a:rPr>
              <a:t>. A Junta </a:t>
            </a:r>
            <a:r>
              <a:rPr lang="en-US" sz="1200" kern="1200" dirty="0" err="1" smtClean="0">
                <a:solidFill>
                  <a:schemeClr val="tx1"/>
                </a:solidFill>
                <a:latin typeface="+mn-lt"/>
                <a:ea typeface="+mn-ea"/>
                <a:cs typeface="+mn-cs"/>
              </a:rPr>
              <a:t>Comercial</a:t>
            </a:r>
            <a:r>
              <a:rPr lang="en-US" sz="1200" kern="1200" dirty="0" smtClean="0">
                <a:solidFill>
                  <a:schemeClr val="tx1"/>
                </a:solidFill>
                <a:latin typeface="+mn-lt"/>
                <a:ea typeface="+mn-ea"/>
                <a:cs typeface="+mn-cs"/>
              </a:rPr>
              <a:t> de Santa </a:t>
            </a:r>
            <a:r>
              <a:rPr lang="en-US" sz="1200" kern="1200" dirty="0" err="1" smtClean="0">
                <a:solidFill>
                  <a:schemeClr val="tx1"/>
                </a:solidFill>
                <a:latin typeface="+mn-lt"/>
                <a:ea typeface="+mn-ea"/>
                <a:cs typeface="+mn-cs"/>
              </a:rPr>
              <a:t>Catarina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disponibiliza</a:t>
            </a:r>
            <a:r>
              <a:rPr lang="en-US" sz="1200" kern="1200" dirty="0" smtClean="0">
                <a:solidFill>
                  <a:schemeClr val="tx1"/>
                </a:solidFill>
                <a:latin typeface="+mn-lt"/>
                <a:ea typeface="+mn-ea"/>
                <a:cs typeface="+mn-cs"/>
              </a:rPr>
              <a:t> a </a:t>
            </a:r>
            <a:r>
              <a:rPr lang="en-US" sz="1200" kern="1200" dirty="0" err="1" smtClean="0">
                <a:solidFill>
                  <a:schemeClr val="tx1"/>
                </a:solidFill>
                <a:latin typeface="+mn-lt"/>
                <a:ea typeface="+mn-ea"/>
                <a:cs typeface="+mn-cs"/>
              </a:rPr>
              <a:t>solicitação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desta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pesquisa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pela</a:t>
            </a:r>
            <a:r>
              <a:rPr lang="en-US" sz="1200" kern="1200" dirty="0" smtClean="0">
                <a:solidFill>
                  <a:schemeClr val="tx1"/>
                </a:solidFill>
                <a:latin typeface="+mn-lt"/>
                <a:ea typeface="+mn-ea"/>
                <a:cs typeface="+mn-cs"/>
              </a:rPr>
              <a:t> internet no </a:t>
            </a:r>
            <a:r>
              <a:rPr lang="en-US" sz="1200" kern="1200" dirty="0" err="1" smtClean="0">
                <a:solidFill>
                  <a:schemeClr val="tx1"/>
                </a:solidFill>
                <a:latin typeface="+mn-lt"/>
                <a:ea typeface="+mn-ea"/>
                <a:cs typeface="+mn-cs"/>
              </a:rPr>
              <a:t>seu</a:t>
            </a:r>
            <a:r>
              <a:rPr lang="en-US" sz="1200" kern="1200" dirty="0" smtClean="0">
                <a:solidFill>
                  <a:schemeClr val="tx1"/>
                </a:solidFill>
                <a:latin typeface="+mn-lt"/>
                <a:ea typeface="+mn-ea"/>
                <a:cs typeface="+mn-cs"/>
              </a:rPr>
              <a:t> site </a:t>
            </a:r>
            <a:r>
              <a:rPr lang="en-US" sz="1200" kern="1200" dirty="0" err="1" smtClean="0">
                <a:solidFill>
                  <a:schemeClr val="tx1"/>
                </a:solidFill>
                <a:latin typeface="+mn-lt"/>
                <a:ea typeface="+mn-ea"/>
                <a:cs typeface="+mn-cs"/>
              </a:rPr>
              <a:t>www.jucesc.sc.gov.br</a:t>
            </a:r>
            <a:r>
              <a:rPr lang="en-US" sz="1200" kern="1200" dirty="0" smtClean="0">
                <a:solidFill>
                  <a:schemeClr val="tx1"/>
                </a:solidFill>
                <a:latin typeface="+mn-lt"/>
                <a:ea typeface="+mn-ea"/>
                <a:cs typeface="+mn-cs"/>
              </a:rPr>
              <a:t> &lt;ABRIR EM NOVA JANELA&gt;. O </a:t>
            </a:r>
            <a:r>
              <a:rPr lang="en-US" sz="1200" kern="1200" dirty="0" err="1" smtClean="0">
                <a:solidFill>
                  <a:schemeClr val="tx1"/>
                </a:solidFill>
                <a:latin typeface="+mn-lt"/>
                <a:ea typeface="+mn-ea"/>
                <a:cs typeface="+mn-cs"/>
              </a:rPr>
              <a:t>solicitante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poderá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receber</a:t>
            </a:r>
            <a:r>
              <a:rPr lang="en-US" sz="1200" kern="1200" dirty="0" smtClean="0">
                <a:solidFill>
                  <a:schemeClr val="tx1"/>
                </a:solidFill>
                <a:latin typeface="+mn-lt"/>
                <a:ea typeface="+mn-ea"/>
                <a:cs typeface="+mn-cs"/>
              </a:rPr>
              <a:t> o </a:t>
            </a:r>
            <a:r>
              <a:rPr lang="en-US" sz="1200" kern="1200" dirty="0" err="1" smtClean="0">
                <a:solidFill>
                  <a:schemeClr val="tx1"/>
                </a:solidFill>
                <a:latin typeface="+mn-lt"/>
                <a:ea typeface="+mn-ea"/>
                <a:cs typeface="+mn-cs"/>
              </a:rPr>
              <a:t>resultado</a:t>
            </a:r>
            <a:r>
              <a:rPr lang="en-US" sz="1200" kern="1200" dirty="0" smtClean="0">
                <a:solidFill>
                  <a:schemeClr val="tx1"/>
                </a:solidFill>
                <a:latin typeface="+mn-lt"/>
                <a:ea typeface="+mn-ea"/>
                <a:cs typeface="+mn-cs"/>
              </a:rPr>
              <a:t> da </a:t>
            </a:r>
            <a:r>
              <a:rPr lang="en-US" sz="1200" kern="1200" dirty="0" err="1" smtClean="0">
                <a:solidFill>
                  <a:schemeClr val="tx1"/>
                </a:solidFill>
                <a:latin typeface="+mn-lt"/>
                <a:ea typeface="+mn-ea"/>
                <a:cs typeface="+mn-cs"/>
              </a:rPr>
              <a:t>pesquisa</a:t>
            </a:r>
            <a:r>
              <a:rPr lang="en-US" sz="1200" kern="1200" dirty="0" smtClean="0">
                <a:solidFill>
                  <a:schemeClr val="tx1"/>
                </a:solidFill>
                <a:latin typeface="+mn-lt"/>
                <a:ea typeface="+mn-ea"/>
                <a:cs typeface="+mn-cs"/>
              </a:rPr>
              <a:t> via internet, </a:t>
            </a:r>
            <a:r>
              <a:rPr lang="en-US" sz="1200" kern="1200" dirty="0" err="1" smtClean="0">
                <a:solidFill>
                  <a:schemeClr val="tx1"/>
                </a:solidFill>
                <a:latin typeface="+mn-lt"/>
                <a:ea typeface="+mn-ea"/>
                <a:cs typeface="+mn-cs"/>
              </a:rPr>
              <a:t>pelo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correio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ou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retira-lá</a:t>
            </a:r>
            <a:r>
              <a:rPr lang="en-US" sz="1200" kern="1200" dirty="0" smtClean="0">
                <a:solidFill>
                  <a:schemeClr val="tx1"/>
                </a:solidFill>
                <a:latin typeface="+mn-lt"/>
                <a:ea typeface="+mn-ea"/>
                <a:cs typeface="+mn-cs"/>
              </a:rPr>
              <a:t> no </a:t>
            </a:r>
            <a:r>
              <a:rPr lang="en-US" sz="1200" kern="1200" dirty="0" err="1" smtClean="0">
                <a:solidFill>
                  <a:schemeClr val="tx1"/>
                </a:solidFill>
                <a:latin typeface="+mn-lt"/>
                <a:ea typeface="+mn-ea"/>
                <a:cs typeface="+mn-cs"/>
              </a:rPr>
              <a:t>balcão</a:t>
            </a:r>
            <a:r>
              <a:rPr lang="en-US" sz="1200" kern="1200" dirty="0" smtClean="0">
                <a:solidFill>
                  <a:schemeClr val="tx1"/>
                </a:solidFill>
                <a:latin typeface="+mn-lt"/>
                <a:ea typeface="+mn-ea"/>
                <a:cs typeface="+mn-cs"/>
              </a:rPr>
              <a:t> da JUCESC. </a:t>
            </a:r>
          </a:p>
          <a:p>
            <a:endParaRPr lang="pt-BR" sz="1200" dirty="0" smtClean="0"/>
          </a:p>
        </p:txBody>
      </p:sp>
      <p:sp>
        <p:nvSpPr>
          <p:cNvPr id="4" name="Slide Number Placeholder 3"/>
          <p:cNvSpPr>
            <a:spLocks noGrp="1"/>
          </p:cNvSpPr>
          <p:nvPr>
            <p:ph type="sldNum" sz="quarter" idx="10"/>
          </p:nvPr>
        </p:nvSpPr>
        <p:spPr/>
        <p:txBody>
          <a:bodyPr/>
          <a:lstStyle/>
          <a:p>
            <a:fld id="{E4C567E0-3025-B646-82AC-4E413CF15647}" type="slidenum">
              <a:rPr lang="en-US" smtClean="0"/>
              <a:t>31</a:t>
            </a:fld>
            <a:endParaRPr lang="en-US"/>
          </a:p>
        </p:txBody>
      </p:sp>
    </p:spTree>
    <p:extLst>
      <p:ext uri="{BB962C8B-B14F-4D97-AF65-F5344CB8AC3E}">
        <p14:creationId xmlns:p14="http://schemas.microsoft.com/office/powerpoint/2010/main" val="41227149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DROPDOWN (ACORDEON)</a:t>
            </a:r>
          </a:p>
          <a:p>
            <a:endParaRPr lang="en-US"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Registro</a:t>
            </a:r>
            <a:r>
              <a:rPr lang="en-US" sz="1200" b="1" kern="1200" dirty="0" smtClean="0">
                <a:solidFill>
                  <a:schemeClr val="tx1"/>
                </a:solidFill>
                <a:latin typeface="+mn-lt"/>
                <a:ea typeface="+mn-ea"/>
                <a:cs typeface="+mn-cs"/>
              </a:rPr>
              <a:t> do </a:t>
            </a:r>
            <a:r>
              <a:rPr lang="en-US" sz="1200" b="1" kern="1200" dirty="0" err="1" smtClean="0">
                <a:solidFill>
                  <a:schemeClr val="tx1"/>
                </a:solidFill>
                <a:latin typeface="+mn-lt"/>
                <a:ea typeface="+mn-ea"/>
                <a:cs typeface="+mn-cs"/>
              </a:rPr>
              <a:t>Contrato</a:t>
            </a:r>
            <a:r>
              <a:rPr lang="en-US" sz="1200" b="1" kern="1200" dirty="0" smtClean="0">
                <a:solidFill>
                  <a:schemeClr val="tx1"/>
                </a:solidFill>
                <a:latin typeface="+mn-lt"/>
                <a:ea typeface="+mn-ea"/>
                <a:cs typeface="+mn-cs"/>
              </a:rPr>
              <a:t> Social </a:t>
            </a:r>
            <a:r>
              <a:rPr lang="en-US" sz="1200" b="1" kern="1200" dirty="0" err="1" smtClean="0">
                <a:solidFill>
                  <a:schemeClr val="tx1"/>
                </a:solidFill>
                <a:latin typeface="+mn-lt"/>
                <a:ea typeface="+mn-ea"/>
                <a:cs typeface="+mn-cs"/>
              </a:rPr>
              <a:t>ou</a:t>
            </a:r>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Declaração</a:t>
            </a:r>
            <a:r>
              <a:rPr lang="en-US" sz="1200" b="1" kern="1200" dirty="0" smtClean="0">
                <a:solidFill>
                  <a:schemeClr val="tx1"/>
                </a:solidFill>
                <a:latin typeface="+mn-lt"/>
                <a:ea typeface="+mn-ea"/>
                <a:cs typeface="+mn-cs"/>
              </a:rPr>
              <a:t> de </a:t>
            </a:r>
            <a:r>
              <a:rPr lang="en-US" sz="1200" b="1" kern="1200" dirty="0" err="1" smtClean="0">
                <a:solidFill>
                  <a:schemeClr val="tx1"/>
                </a:solidFill>
                <a:latin typeface="+mn-lt"/>
                <a:ea typeface="+mn-ea"/>
                <a:cs typeface="+mn-cs"/>
              </a:rPr>
              <a:t>Empresário</a:t>
            </a:r>
            <a:r>
              <a:rPr lang="en-US" sz="1200" b="1"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O </a:t>
            </a:r>
            <a:r>
              <a:rPr lang="en-US" sz="1200" kern="1200" dirty="0" err="1" smtClean="0">
                <a:solidFill>
                  <a:schemeClr val="tx1"/>
                </a:solidFill>
                <a:latin typeface="+mn-lt"/>
                <a:ea typeface="+mn-ea"/>
                <a:cs typeface="+mn-cs"/>
              </a:rPr>
              <a:t>Contrato</a:t>
            </a:r>
            <a:r>
              <a:rPr lang="en-US" sz="1200" kern="1200" dirty="0" smtClean="0">
                <a:solidFill>
                  <a:schemeClr val="tx1"/>
                </a:solidFill>
                <a:latin typeface="+mn-lt"/>
                <a:ea typeface="+mn-ea"/>
                <a:cs typeface="+mn-cs"/>
              </a:rPr>
              <a:t> Social </a:t>
            </a:r>
            <a:r>
              <a:rPr lang="en-US" sz="1200" kern="1200" dirty="0" err="1" smtClean="0">
                <a:solidFill>
                  <a:schemeClr val="tx1"/>
                </a:solidFill>
                <a:latin typeface="+mn-lt"/>
                <a:ea typeface="+mn-ea"/>
                <a:cs typeface="+mn-cs"/>
              </a:rPr>
              <a:t>ou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Declaração</a:t>
            </a:r>
            <a:r>
              <a:rPr lang="en-US" sz="1200" kern="1200" dirty="0" smtClean="0">
                <a:solidFill>
                  <a:schemeClr val="tx1"/>
                </a:solidFill>
                <a:latin typeface="+mn-lt"/>
                <a:ea typeface="+mn-ea"/>
                <a:cs typeface="+mn-cs"/>
              </a:rPr>
              <a:t> de </a:t>
            </a:r>
            <a:r>
              <a:rPr lang="en-US" sz="1200" kern="1200" dirty="0" err="1" smtClean="0">
                <a:solidFill>
                  <a:schemeClr val="tx1"/>
                </a:solidFill>
                <a:latin typeface="+mn-lt"/>
                <a:ea typeface="+mn-ea"/>
                <a:cs typeface="+mn-cs"/>
              </a:rPr>
              <a:t>Empresário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linhas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gerais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estabelece</a:t>
            </a:r>
            <a:r>
              <a:rPr lang="en-US" sz="1200" kern="1200" dirty="0" smtClean="0">
                <a:solidFill>
                  <a:schemeClr val="tx1"/>
                </a:solidFill>
                <a:latin typeface="+mn-lt"/>
                <a:ea typeface="+mn-ea"/>
                <a:cs typeface="+mn-cs"/>
              </a:rPr>
              <a:t> o regime </a:t>
            </a:r>
            <a:r>
              <a:rPr lang="en-US" sz="1200" kern="1200" dirty="0" err="1" smtClean="0">
                <a:solidFill>
                  <a:schemeClr val="tx1"/>
                </a:solidFill>
                <a:latin typeface="+mn-lt"/>
                <a:ea typeface="+mn-ea"/>
                <a:cs typeface="+mn-cs"/>
              </a:rPr>
              <a:t>jurídico</a:t>
            </a:r>
            <a:r>
              <a:rPr lang="en-US" sz="1200" kern="1200" dirty="0" smtClean="0">
                <a:solidFill>
                  <a:schemeClr val="tx1"/>
                </a:solidFill>
                <a:latin typeface="+mn-lt"/>
                <a:ea typeface="+mn-ea"/>
                <a:cs typeface="+mn-cs"/>
              </a:rPr>
              <a:t>, as </a:t>
            </a:r>
            <a:r>
              <a:rPr lang="en-US" sz="1200" kern="1200" dirty="0" err="1" smtClean="0">
                <a:solidFill>
                  <a:schemeClr val="tx1"/>
                </a:solidFill>
                <a:latin typeface="+mn-lt"/>
                <a:ea typeface="+mn-ea"/>
                <a:cs typeface="+mn-cs"/>
              </a:rPr>
              <a:t>regras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para</a:t>
            </a:r>
            <a:r>
              <a:rPr lang="en-US" sz="1200" kern="1200" dirty="0" smtClean="0">
                <a:solidFill>
                  <a:schemeClr val="tx1"/>
                </a:solidFill>
                <a:latin typeface="+mn-lt"/>
                <a:ea typeface="+mn-ea"/>
                <a:cs typeface="+mn-cs"/>
              </a:rPr>
              <a:t> o </a:t>
            </a:r>
            <a:r>
              <a:rPr lang="en-US" sz="1200" kern="1200" dirty="0" err="1" smtClean="0">
                <a:solidFill>
                  <a:schemeClr val="tx1"/>
                </a:solidFill>
                <a:latin typeface="+mn-lt"/>
                <a:ea typeface="+mn-ea"/>
                <a:cs typeface="+mn-cs"/>
              </a:rPr>
              <a:t>funcionamento</a:t>
            </a:r>
            <a:r>
              <a:rPr lang="en-US" sz="1200" kern="1200" dirty="0" smtClean="0">
                <a:solidFill>
                  <a:schemeClr val="tx1"/>
                </a:solidFill>
                <a:latin typeface="+mn-lt"/>
                <a:ea typeface="+mn-ea"/>
                <a:cs typeface="+mn-cs"/>
              </a:rPr>
              <a:t> e a </a:t>
            </a:r>
            <a:r>
              <a:rPr lang="en-US" sz="1200" kern="1200" dirty="0" err="1" smtClean="0">
                <a:solidFill>
                  <a:schemeClr val="tx1"/>
                </a:solidFill>
                <a:latin typeface="+mn-lt"/>
                <a:ea typeface="+mn-ea"/>
                <a:cs typeface="+mn-cs"/>
              </a:rPr>
              <a:t>liquidação</a:t>
            </a:r>
            <a:r>
              <a:rPr lang="en-US" sz="1200" kern="1200" dirty="0" smtClean="0">
                <a:solidFill>
                  <a:schemeClr val="tx1"/>
                </a:solidFill>
                <a:latin typeface="+mn-lt"/>
                <a:ea typeface="+mn-ea"/>
                <a:cs typeface="+mn-cs"/>
              </a:rPr>
              <a:t> da </a:t>
            </a:r>
            <a:r>
              <a:rPr lang="en-US" sz="1200" kern="1200" dirty="0" err="1" smtClean="0">
                <a:solidFill>
                  <a:schemeClr val="tx1"/>
                </a:solidFill>
                <a:latin typeface="+mn-lt"/>
                <a:ea typeface="+mn-ea"/>
                <a:cs typeface="+mn-cs"/>
              </a:rPr>
              <a:t>empresa</a:t>
            </a:r>
            <a:r>
              <a:rPr lang="en-US" sz="1200" kern="1200" dirty="0" smtClean="0">
                <a:solidFill>
                  <a:schemeClr val="tx1"/>
                </a:solidFill>
                <a:latin typeface="+mn-lt"/>
                <a:ea typeface="+mn-ea"/>
                <a:cs typeface="+mn-cs"/>
              </a:rPr>
              <a:t>.</a:t>
            </a:r>
          </a:p>
          <a:p>
            <a:r>
              <a:rPr lang="en-US" sz="1200" b="1" kern="1200" dirty="0" err="1" smtClean="0">
                <a:solidFill>
                  <a:schemeClr val="tx1"/>
                </a:solidFill>
                <a:latin typeface="+mn-lt"/>
                <a:ea typeface="+mn-ea"/>
                <a:cs typeface="+mn-cs"/>
              </a:rPr>
              <a:t>Inscrição</a:t>
            </a:r>
            <a:r>
              <a:rPr lang="en-US" sz="1200" b="1" kern="1200" dirty="0" smtClean="0">
                <a:solidFill>
                  <a:schemeClr val="tx1"/>
                </a:solidFill>
                <a:latin typeface="+mn-lt"/>
                <a:ea typeface="+mn-ea"/>
                <a:cs typeface="+mn-cs"/>
              </a:rPr>
              <a:t> no </a:t>
            </a:r>
            <a:r>
              <a:rPr lang="en-US" sz="1200" b="1" kern="1200" dirty="0" err="1" smtClean="0">
                <a:solidFill>
                  <a:schemeClr val="tx1"/>
                </a:solidFill>
                <a:latin typeface="+mn-lt"/>
                <a:ea typeface="+mn-ea"/>
                <a:cs typeface="+mn-cs"/>
              </a:rPr>
              <a:t>Cadastro</a:t>
            </a:r>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Nacional</a:t>
            </a:r>
            <a:r>
              <a:rPr lang="en-US" sz="1200" b="1" kern="1200" dirty="0" smtClean="0">
                <a:solidFill>
                  <a:schemeClr val="tx1"/>
                </a:solidFill>
                <a:latin typeface="+mn-lt"/>
                <a:ea typeface="+mn-ea"/>
                <a:cs typeface="+mn-cs"/>
              </a:rPr>
              <a:t> da Pessoa </a:t>
            </a:r>
            <a:r>
              <a:rPr lang="en-US" sz="1200" b="1" kern="1200" dirty="0" err="1" smtClean="0">
                <a:solidFill>
                  <a:schemeClr val="tx1"/>
                </a:solidFill>
                <a:latin typeface="+mn-lt"/>
                <a:ea typeface="+mn-ea"/>
                <a:cs typeface="+mn-cs"/>
              </a:rPr>
              <a:t>Jurídica</a:t>
            </a:r>
            <a:r>
              <a:rPr lang="en-US" sz="1200" b="1" kern="1200" dirty="0" smtClean="0">
                <a:solidFill>
                  <a:schemeClr val="tx1"/>
                </a:solidFill>
                <a:latin typeface="+mn-lt"/>
                <a:ea typeface="+mn-ea"/>
                <a:cs typeface="+mn-cs"/>
              </a:rPr>
              <a:t> – CNPJ</a:t>
            </a:r>
          </a:p>
          <a:p>
            <a:r>
              <a:rPr lang="en-US" sz="1200" kern="1200" dirty="0" smtClean="0">
                <a:solidFill>
                  <a:schemeClr val="tx1"/>
                </a:solidFill>
                <a:latin typeface="+mn-lt"/>
                <a:ea typeface="+mn-ea"/>
                <a:cs typeface="+mn-cs"/>
              </a:rPr>
              <a:t>O CNPJ </a:t>
            </a:r>
            <a:r>
              <a:rPr lang="en-US" sz="1200" kern="1200" dirty="0" err="1" smtClean="0">
                <a:solidFill>
                  <a:schemeClr val="tx1"/>
                </a:solidFill>
                <a:latin typeface="+mn-lt"/>
                <a:ea typeface="+mn-ea"/>
                <a:cs typeface="+mn-cs"/>
              </a:rPr>
              <a:t>é</a:t>
            </a:r>
            <a:r>
              <a:rPr lang="en-US" sz="1200" kern="1200" dirty="0" smtClean="0">
                <a:solidFill>
                  <a:schemeClr val="tx1"/>
                </a:solidFill>
                <a:latin typeface="+mn-lt"/>
                <a:ea typeface="+mn-ea"/>
                <a:cs typeface="+mn-cs"/>
              </a:rPr>
              <a:t> o </a:t>
            </a:r>
            <a:r>
              <a:rPr lang="en-US" sz="1200" kern="1200" dirty="0" err="1" smtClean="0">
                <a:solidFill>
                  <a:schemeClr val="tx1"/>
                </a:solidFill>
                <a:latin typeface="+mn-lt"/>
                <a:ea typeface="+mn-ea"/>
                <a:cs typeface="+mn-cs"/>
              </a:rPr>
              <a:t>cadastro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administrado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pela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Receita</a:t>
            </a:r>
            <a:r>
              <a:rPr lang="en-US" sz="1200" kern="1200" dirty="0" smtClean="0">
                <a:solidFill>
                  <a:schemeClr val="tx1"/>
                </a:solidFill>
                <a:latin typeface="+mn-lt"/>
                <a:ea typeface="+mn-ea"/>
                <a:cs typeface="+mn-cs"/>
              </a:rPr>
              <a:t> Federal </a:t>
            </a:r>
            <a:r>
              <a:rPr lang="en-US" sz="1200" kern="1200" dirty="0" err="1" smtClean="0">
                <a:solidFill>
                  <a:schemeClr val="tx1"/>
                </a:solidFill>
                <a:latin typeface="+mn-lt"/>
                <a:ea typeface="+mn-ea"/>
                <a:cs typeface="+mn-cs"/>
              </a:rPr>
              <a:t>que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registra</a:t>
            </a:r>
            <a:r>
              <a:rPr lang="en-US" sz="1200" kern="1200" dirty="0" smtClean="0">
                <a:solidFill>
                  <a:schemeClr val="tx1"/>
                </a:solidFill>
                <a:latin typeface="+mn-lt"/>
                <a:ea typeface="+mn-ea"/>
                <a:cs typeface="+mn-cs"/>
              </a:rPr>
              <a:t> as </a:t>
            </a:r>
            <a:r>
              <a:rPr lang="en-US" sz="1200" kern="1200" dirty="0" err="1" smtClean="0">
                <a:solidFill>
                  <a:schemeClr val="tx1"/>
                </a:solidFill>
                <a:latin typeface="+mn-lt"/>
                <a:ea typeface="+mn-ea"/>
                <a:cs typeface="+mn-cs"/>
              </a:rPr>
              <a:t>informações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cadastrais</a:t>
            </a:r>
            <a:r>
              <a:rPr lang="en-US" sz="1200" kern="1200" dirty="0" smtClean="0">
                <a:solidFill>
                  <a:schemeClr val="tx1"/>
                </a:solidFill>
                <a:latin typeface="+mn-lt"/>
                <a:ea typeface="+mn-ea"/>
                <a:cs typeface="+mn-cs"/>
              </a:rPr>
              <a:t> das </a:t>
            </a:r>
            <a:r>
              <a:rPr lang="en-US" sz="1200" kern="1200" dirty="0" err="1" smtClean="0">
                <a:solidFill>
                  <a:schemeClr val="tx1"/>
                </a:solidFill>
                <a:latin typeface="+mn-lt"/>
                <a:ea typeface="+mn-ea"/>
                <a:cs typeface="+mn-cs"/>
              </a:rPr>
              <a:t>pessoas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jurídicas</a:t>
            </a:r>
            <a:r>
              <a:rPr lang="en-US" sz="1200" kern="1200" dirty="0" smtClean="0">
                <a:solidFill>
                  <a:schemeClr val="tx1"/>
                </a:solidFill>
                <a:latin typeface="+mn-lt"/>
                <a:ea typeface="+mn-ea"/>
                <a:cs typeface="+mn-cs"/>
              </a:rPr>
              <a:t> e de </a:t>
            </a:r>
            <a:r>
              <a:rPr lang="en-US" sz="1200" kern="1200" dirty="0" err="1" smtClean="0">
                <a:solidFill>
                  <a:schemeClr val="tx1"/>
                </a:solidFill>
                <a:latin typeface="+mn-lt"/>
                <a:ea typeface="+mn-ea"/>
                <a:cs typeface="+mn-cs"/>
              </a:rPr>
              <a:t>algumas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entidades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não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caracterizadas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como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tais</a:t>
            </a:r>
            <a:r>
              <a:rPr lang="en-US" sz="1200" kern="1200" dirty="0" smtClean="0">
                <a:solidFill>
                  <a:schemeClr val="tx1"/>
                </a:solidFill>
                <a:latin typeface="+mn-lt"/>
                <a:ea typeface="+mn-ea"/>
                <a:cs typeface="+mn-cs"/>
              </a:rPr>
              <a:t>.</a:t>
            </a:r>
          </a:p>
          <a:p>
            <a:r>
              <a:rPr lang="en-US" sz="1200" b="1" kern="1200" dirty="0" err="1" smtClean="0">
                <a:solidFill>
                  <a:schemeClr val="tx1"/>
                </a:solidFill>
                <a:latin typeface="+mn-lt"/>
                <a:ea typeface="+mn-ea"/>
                <a:cs typeface="+mn-cs"/>
              </a:rPr>
              <a:t>Inscrição</a:t>
            </a:r>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Estadual</a:t>
            </a:r>
            <a:endParaRPr lang="en-US" sz="1200" b="1"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 </a:t>
            </a:r>
            <a:r>
              <a:rPr lang="en-US" sz="1200" kern="1200" dirty="0" err="1" smtClean="0">
                <a:solidFill>
                  <a:schemeClr val="tx1"/>
                </a:solidFill>
                <a:latin typeface="+mn-lt"/>
                <a:ea typeface="+mn-ea"/>
                <a:cs typeface="+mn-cs"/>
              </a:rPr>
              <a:t>empresa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que</a:t>
            </a:r>
            <a:r>
              <a:rPr lang="en-US" sz="1200" kern="1200" dirty="0" smtClean="0">
                <a:solidFill>
                  <a:schemeClr val="tx1"/>
                </a:solidFill>
                <a:latin typeface="+mn-lt"/>
                <a:ea typeface="+mn-ea"/>
                <a:cs typeface="+mn-cs"/>
              </a:rPr>
              <a:t> tem </a:t>
            </a:r>
            <a:r>
              <a:rPr lang="en-US" sz="1200" kern="1200" dirty="0" err="1" smtClean="0">
                <a:solidFill>
                  <a:schemeClr val="tx1"/>
                </a:solidFill>
                <a:latin typeface="+mn-lt"/>
                <a:ea typeface="+mn-ea"/>
                <a:cs typeface="+mn-cs"/>
              </a:rPr>
              <a:t>atividade</a:t>
            </a:r>
            <a:r>
              <a:rPr lang="en-US" sz="1200" kern="1200" dirty="0" smtClean="0">
                <a:solidFill>
                  <a:schemeClr val="tx1"/>
                </a:solidFill>
                <a:latin typeface="+mn-lt"/>
                <a:ea typeface="+mn-ea"/>
                <a:cs typeface="+mn-cs"/>
              </a:rPr>
              <a:t> de </a:t>
            </a:r>
            <a:r>
              <a:rPr lang="en-US" sz="1200" kern="1200" dirty="0" err="1" smtClean="0">
                <a:solidFill>
                  <a:schemeClr val="tx1"/>
                </a:solidFill>
                <a:latin typeface="+mn-lt"/>
                <a:ea typeface="+mn-ea"/>
                <a:cs typeface="+mn-cs"/>
              </a:rPr>
              <a:t>Circulação</a:t>
            </a:r>
            <a:r>
              <a:rPr lang="en-US" sz="1200" kern="1200" dirty="0" smtClean="0">
                <a:solidFill>
                  <a:schemeClr val="tx1"/>
                </a:solidFill>
                <a:latin typeface="+mn-lt"/>
                <a:ea typeface="+mn-ea"/>
                <a:cs typeface="+mn-cs"/>
              </a:rPr>
              <a:t> de </a:t>
            </a:r>
            <a:r>
              <a:rPr lang="en-US" sz="1200" kern="1200" dirty="0" err="1" smtClean="0">
                <a:solidFill>
                  <a:schemeClr val="tx1"/>
                </a:solidFill>
                <a:latin typeface="+mn-lt"/>
                <a:ea typeface="+mn-ea"/>
                <a:cs typeface="+mn-cs"/>
              </a:rPr>
              <a:t>Mercadorias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deve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solicitar</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sua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inclusão</a:t>
            </a:r>
            <a:r>
              <a:rPr lang="en-US" sz="1200" kern="1200" dirty="0" smtClean="0">
                <a:solidFill>
                  <a:schemeClr val="tx1"/>
                </a:solidFill>
                <a:latin typeface="+mn-lt"/>
                <a:ea typeface="+mn-ea"/>
                <a:cs typeface="+mn-cs"/>
              </a:rPr>
              <a:t> no </a:t>
            </a:r>
            <a:r>
              <a:rPr lang="en-US" sz="1200" kern="1200" dirty="0" err="1" smtClean="0">
                <a:solidFill>
                  <a:schemeClr val="tx1"/>
                </a:solidFill>
                <a:latin typeface="+mn-lt"/>
                <a:ea typeface="+mn-ea"/>
                <a:cs typeface="+mn-cs"/>
              </a:rPr>
              <a:t>Cadastro</a:t>
            </a:r>
            <a:r>
              <a:rPr lang="en-US" sz="1200" kern="1200" dirty="0" smtClean="0">
                <a:solidFill>
                  <a:schemeClr val="tx1"/>
                </a:solidFill>
                <a:latin typeface="+mn-lt"/>
                <a:ea typeface="+mn-ea"/>
                <a:cs typeface="+mn-cs"/>
              </a:rPr>
              <a:t> de </a:t>
            </a:r>
            <a:r>
              <a:rPr lang="en-US" sz="1200" kern="1200" dirty="0" err="1" smtClean="0">
                <a:solidFill>
                  <a:schemeClr val="tx1"/>
                </a:solidFill>
                <a:latin typeface="+mn-lt"/>
                <a:ea typeface="+mn-ea"/>
                <a:cs typeface="+mn-cs"/>
              </a:rPr>
              <a:t>Contribuintes</a:t>
            </a:r>
            <a:r>
              <a:rPr lang="en-US" sz="1200" kern="1200" dirty="0" smtClean="0">
                <a:solidFill>
                  <a:schemeClr val="tx1"/>
                </a:solidFill>
                <a:latin typeface="+mn-lt"/>
                <a:ea typeface="+mn-ea"/>
                <a:cs typeface="+mn-cs"/>
              </a:rPr>
              <a:t> do </a:t>
            </a:r>
            <a:r>
              <a:rPr lang="en-US" sz="1200" kern="1200" dirty="0" err="1" smtClean="0">
                <a:solidFill>
                  <a:schemeClr val="tx1"/>
                </a:solidFill>
                <a:latin typeface="+mn-lt"/>
                <a:ea typeface="+mn-ea"/>
                <a:cs typeface="+mn-cs"/>
              </a:rPr>
              <a:t>Imposto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sobre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Circulação</a:t>
            </a:r>
            <a:r>
              <a:rPr lang="en-US" sz="1200" kern="1200" dirty="0" smtClean="0">
                <a:solidFill>
                  <a:schemeClr val="tx1"/>
                </a:solidFill>
                <a:latin typeface="+mn-lt"/>
                <a:ea typeface="+mn-ea"/>
                <a:cs typeface="+mn-cs"/>
              </a:rPr>
              <a:t> de </a:t>
            </a:r>
            <a:r>
              <a:rPr lang="en-US" sz="1200" kern="1200" dirty="0" err="1" smtClean="0">
                <a:solidFill>
                  <a:schemeClr val="tx1"/>
                </a:solidFill>
                <a:latin typeface="+mn-lt"/>
                <a:ea typeface="+mn-ea"/>
                <a:cs typeface="+mn-cs"/>
              </a:rPr>
              <a:t>Mercadorias</a:t>
            </a:r>
            <a:r>
              <a:rPr lang="en-US" sz="1200" kern="1200" dirty="0" smtClean="0">
                <a:solidFill>
                  <a:schemeClr val="tx1"/>
                </a:solidFill>
                <a:latin typeface="+mn-lt"/>
                <a:ea typeface="+mn-ea"/>
                <a:cs typeface="+mn-cs"/>
              </a:rPr>
              <a:t> e </a:t>
            </a:r>
            <a:r>
              <a:rPr lang="en-US" sz="1200" kern="1200" dirty="0" err="1" smtClean="0">
                <a:solidFill>
                  <a:schemeClr val="tx1"/>
                </a:solidFill>
                <a:latin typeface="+mn-lt"/>
                <a:ea typeface="+mn-ea"/>
                <a:cs typeface="+mn-cs"/>
              </a:rPr>
              <a:t>Serviços</a:t>
            </a:r>
            <a:r>
              <a:rPr lang="en-US" sz="1200" kern="1200" dirty="0" smtClean="0">
                <a:solidFill>
                  <a:schemeClr val="tx1"/>
                </a:solidFill>
                <a:latin typeface="+mn-lt"/>
                <a:ea typeface="+mn-ea"/>
                <a:cs typeface="+mn-cs"/>
              </a:rPr>
              <a:t> ICMS </a:t>
            </a:r>
            <a:r>
              <a:rPr lang="en-US" sz="1200" kern="1200" dirty="0" err="1" smtClean="0">
                <a:solidFill>
                  <a:schemeClr val="tx1"/>
                </a:solidFill>
                <a:latin typeface="+mn-lt"/>
                <a:ea typeface="+mn-ea"/>
                <a:cs typeface="+mn-cs"/>
              </a:rPr>
              <a:t>obtendo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assim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sua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Inscrição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Estadual</a:t>
            </a:r>
            <a:r>
              <a:rPr lang="en-US" sz="1200" kern="1200" dirty="0" smtClean="0">
                <a:solidFill>
                  <a:schemeClr val="tx1"/>
                </a:solidFill>
                <a:latin typeface="+mn-lt"/>
                <a:ea typeface="+mn-ea"/>
                <a:cs typeface="+mn-cs"/>
              </a:rPr>
              <a:t>.</a:t>
            </a:r>
          </a:p>
          <a:p>
            <a:r>
              <a:rPr lang="en-US" sz="1200" b="1" kern="1200" dirty="0" err="1" smtClean="0">
                <a:solidFill>
                  <a:schemeClr val="tx1"/>
                </a:solidFill>
                <a:latin typeface="+mn-lt"/>
                <a:ea typeface="+mn-ea"/>
                <a:cs typeface="+mn-cs"/>
              </a:rPr>
              <a:t>Inscrição</a:t>
            </a:r>
            <a:r>
              <a:rPr lang="en-US" sz="1200" b="1" kern="1200" dirty="0" smtClean="0">
                <a:solidFill>
                  <a:schemeClr val="tx1"/>
                </a:solidFill>
                <a:latin typeface="+mn-lt"/>
                <a:ea typeface="+mn-ea"/>
                <a:cs typeface="+mn-cs"/>
              </a:rPr>
              <a:t> Municipal e </a:t>
            </a:r>
            <a:r>
              <a:rPr lang="en-US" sz="1200" b="1" kern="1200" dirty="0" err="1" smtClean="0">
                <a:solidFill>
                  <a:schemeClr val="tx1"/>
                </a:solidFill>
                <a:latin typeface="+mn-lt"/>
                <a:ea typeface="+mn-ea"/>
                <a:cs typeface="+mn-cs"/>
              </a:rPr>
              <a:t>Alvará</a:t>
            </a:r>
            <a:r>
              <a:rPr lang="en-US" sz="1200" b="1" kern="1200" dirty="0" smtClean="0">
                <a:solidFill>
                  <a:schemeClr val="tx1"/>
                </a:solidFill>
                <a:latin typeface="+mn-lt"/>
                <a:ea typeface="+mn-ea"/>
                <a:cs typeface="+mn-cs"/>
              </a:rPr>
              <a:t> de </a:t>
            </a:r>
            <a:r>
              <a:rPr lang="en-US" sz="1200" b="1" kern="1200" dirty="0" err="1" smtClean="0">
                <a:solidFill>
                  <a:schemeClr val="tx1"/>
                </a:solidFill>
                <a:latin typeface="+mn-lt"/>
                <a:ea typeface="+mn-ea"/>
                <a:cs typeface="+mn-cs"/>
              </a:rPr>
              <a:t>licença</a:t>
            </a:r>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para</a:t>
            </a:r>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estabelecimento</a:t>
            </a:r>
            <a:endParaRPr lang="en-US" sz="1200" b="1"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O </a:t>
            </a:r>
            <a:r>
              <a:rPr lang="en-US" sz="1200" kern="1200" dirty="0" err="1" smtClean="0">
                <a:solidFill>
                  <a:schemeClr val="tx1"/>
                </a:solidFill>
                <a:latin typeface="+mn-lt"/>
                <a:ea typeface="+mn-ea"/>
                <a:cs typeface="+mn-cs"/>
              </a:rPr>
              <a:t>Alvará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é</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uma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licença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concedida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pela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Prefeitura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permitindo</a:t>
            </a:r>
            <a:r>
              <a:rPr lang="en-US" sz="1200" kern="1200" dirty="0" smtClean="0">
                <a:solidFill>
                  <a:schemeClr val="tx1"/>
                </a:solidFill>
                <a:latin typeface="+mn-lt"/>
                <a:ea typeface="+mn-ea"/>
                <a:cs typeface="+mn-cs"/>
              </a:rPr>
              <a:t> a </a:t>
            </a:r>
            <a:r>
              <a:rPr lang="en-US" sz="1200" kern="1200" dirty="0" err="1" smtClean="0">
                <a:solidFill>
                  <a:schemeClr val="tx1"/>
                </a:solidFill>
                <a:latin typeface="+mn-lt"/>
                <a:ea typeface="+mn-ea"/>
                <a:cs typeface="+mn-cs"/>
              </a:rPr>
              <a:t>localização</a:t>
            </a:r>
            <a:r>
              <a:rPr lang="en-US" sz="1200" kern="1200" dirty="0" smtClean="0">
                <a:solidFill>
                  <a:schemeClr val="tx1"/>
                </a:solidFill>
                <a:latin typeface="+mn-lt"/>
                <a:ea typeface="+mn-ea"/>
                <a:cs typeface="+mn-cs"/>
              </a:rPr>
              <a:t> e o </a:t>
            </a:r>
            <a:r>
              <a:rPr lang="en-US" sz="1200" kern="1200" dirty="0" err="1" smtClean="0">
                <a:solidFill>
                  <a:schemeClr val="tx1"/>
                </a:solidFill>
                <a:latin typeface="+mn-lt"/>
                <a:ea typeface="+mn-ea"/>
                <a:cs typeface="+mn-cs"/>
              </a:rPr>
              <a:t>funcionamento</a:t>
            </a:r>
            <a:r>
              <a:rPr lang="en-US" sz="1200" kern="1200" dirty="0" smtClean="0">
                <a:solidFill>
                  <a:schemeClr val="tx1"/>
                </a:solidFill>
                <a:latin typeface="+mn-lt"/>
                <a:ea typeface="+mn-ea"/>
                <a:cs typeface="+mn-cs"/>
              </a:rPr>
              <a:t> de </a:t>
            </a:r>
            <a:r>
              <a:rPr lang="en-US" sz="1200" kern="1200" dirty="0" err="1" smtClean="0">
                <a:solidFill>
                  <a:schemeClr val="tx1"/>
                </a:solidFill>
                <a:latin typeface="+mn-lt"/>
                <a:ea typeface="+mn-ea"/>
                <a:cs typeface="+mn-cs"/>
              </a:rPr>
              <a:t>estabelecimentos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comerciais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industriais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agrícolas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prestadores</a:t>
            </a:r>
            <a:r>
              <a:rPr lang="en-US" sz="1200" kern="1200" dirty="0" smtClean="0">
                <a:solidFill>
                  <a:schemeClr val="tx1"/>
                </a:solidFill>
                <a:latin typeface="+mn-lt"/>
                <a:ea typeface="+mn-ea"/>
                <a:cs typeface="+mn-cs"/>
              </a:rPr>
              <a:t> de </a:t>
            </a:r>
            <a:r>
              <a:rPr lang="en-US" sz="1200" kern="1200" dirty="0" err="1" smtClean="0">
                <a:solidFill>
                  <a:schemeClr val="tx1"/>
                </a:solidFill>
                <a:latin typeface="+mn-lt"/>
                <a:ea typeface="+mn-ea"/>
                <a:cs typeface="+mn-cs"/>
              </a:rPr>
              <a:t>serviços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bem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como</a:t>
            </a:r>
            <a:r>
              <a:rPr lang="en-US" sz="1200" kern="1200" dirty="0" smtClean="0">
                <a:solidFill>
                  <a:schemeClr val="tx1"/>
                </a:solidFill>
                <a:latin typeface="+mn-lt"/>
                <a:ea typeface="+mn-ea"/>
                <a:cs typeface="+mn-cs"/>
              </a:rPr>
              <a:t> de </a:t>
            </a:r>
            <a:r>
              <a:rPr lang="en-US" sz="1200" kern="1200" dirty="0" err="1" smtClean="0">
                <a:solidFill>
                  <a:schemeClr val="tx1"/>
                </a:solidFill>
                <a:latin typeface="+mn-lt"/>
                <a:ea typeface="+mn-ea"/>
                <a:cs typeface="+mn-cs"/>
              </a:rPr>
              <a:t>sociedades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instituições</a:t>
            </a:r>
            <a:r>
              <a:rPr lang="en-US" sz="1200" kern="1200" dirty="0" smtClean="0">
                <a:solidFill>
                  <a:schemeClr val="tx1"/>
                </a:solidFill>
                <a:latin typeface="+mn-lt"/>
                <a:ea typeface="+mn-ea"/>
                <a:cs typeface="+mn-cs"/>
              </a:rPr>
              <a:t>, e </a:t>
            </a:r>
            <a:r>
              <a:rPr lang="en-US" sz="1200" kern="1200" dirty="0" err="1" smtClean="0">
                <a:solidFill>
                  <a:schemeClr val="tx1"/>
                </a:solidFill>
                <a:latin typeface="+mn-lt"/>
                <a:ea typeface="+mn-ea"/>
                <a:cs typeface="+mn-cs"/>
              </a:rPr>
              <a:t>associações</a:t>
            </a:r>
            <a:r>
              <a:rPr lang="en-US" sz="1200" kern="1200" dirty="0" smtClean="0">
                <a:solidFill>
                  <a:schemeClr val="tx1"/>
                </a:solidFill>
                <a:latin typeface="+mn-lt"/>
                <a:ea typeface="+mn-ea"/>
                <a:cs typeface="+mn-cs"/>
              </a:rPr>
              <a:t> de </a:t>
            </a:r>
            <a:r>
              <a:rPr lang="en-US" sz="1200" kern="1200" dirty="0" err="1" smtClean="0">
                <a:solidFill>
                  <a:schemeClr val="tx1"/>
                </a:solidFill>
                <a:latin typeface="+mn-lt"/>
                <a:ea typeface="+mn-ea"/>
                <a:cs typeface="+mn-cs"/>
              </a:rPr>
              <a:t>qualquer</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natureza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vinculadas</a:t>
            </a:r>
            <a:r>
              <a:rPr lang="en-US" sz="1200" kern="1200" dirty="0" smtClean="0">
                <a:solidFill>
                  <a:schemeClr val="tx1"/>
                </a:solidFill>
                <a:latin typeface="+mn-lt"/>
                <a:ea typeface="+mn-ea"/>
                <a:cs typeface="+mn-cs"/>
              </a:rPr>
              <a:t> a </a:t>
            </a:r>
            <a:r>
              <a:rPr lang="en-US" sz="1200" kern="1200" dirty="0" err="1" smtClean="0">
                <a:solidFill>
                  <a:schemeClr val="tx1"/>
                </a:solidFill>
                <a:latin typeface="+mn-lt"/>
                <a:ea typeface="+mn-ea"/>
                <a:cs typeface="+mn-cs"/>
              </a:rPr>
              <a:t>pessoas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físicas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ou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jurídicas</a:t>
            </a:r>
            <a:r>
              <a:rPr lang="en-US" sz="1200" kern="1200" dirty="0" smtClean="0">
                <a:solidFill>
                  <a:schemeClr val="tx1"/>
                </a:solidFill>
                <a:latin typeface="+mn-lt"/>
                <a:ea typeface="+mn-ea"/>
                <a:cs typeface="+mn-cs"/>
              </a:rPr>
              <a:t>.</a:t>
            </a:r>
          </a:p>
          <a:p>
            <a:r>
              <a:rPr lang="en-US" sz="1200" kern="1200" dirty="0" err="1" smtClean="0">
                <a:solidFill>
                  <a:schemeClr val="tx1"/>
                </a:solidFill>
                <a:latin typeface="+mn-lt"/>
                <a:ea typeface="+mn-ea"/>
                <a:cs typeface="+mn-cs"/>
              </a:rPr>
              <a:t>Os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prestadores</a:t>
            </a:r>
            <a:r>
              <a:rPr lang="en-US" sz="1200" kern="1200" dirty="0" smtClean="0">
                <a:solidFill>
                  <a:schemeClr val="tx1"/>
                </a:solidFill>
                <a:latin typeface="+mn-lt"/>
                <a:ea typeface="+mn-ea"/>
                <a:cs typeface="+mn-cs"/>
              </a:rPr>
              <a:t> de </a:t>
            </a:r>
            <a:r>
              <a:rPr lang="en-US" sz="1200" kern="1200" dirty="0" err="1" smtClean="0">
                <a:solidFill>
                  <a:schemeClr val="tx1"/>
                </a:solidFill>
                <a:latin typeface="+mn-lt"/>
                <a:ea typeface="+mn-ea"/>
                <a:cs typeface="+mn-cs"/>
              </a:rPr>
              <a:t>serviços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estão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obrigados</a:t>
            </a:r>
            <a:r>
              <a:rPr lang="en-US" sz="1200" kern="1200" dirty="0" smtClean="0">
                <a:solidFill>
                  <a:schemeClr val="tx1"/>
                </a:solidFill>
                <a:latin typeface="+mn-lt"/>
                <a:ea typeface="+mn-ea"/>
                <a:cs typeface="+mn-cs"/>
              </a:rPr>
              <a:t> a </a:t>
            </a:r>
            <a:r>
              <a:rPr lang="en-US" sz="1200" kern="1200" dirty="0" err="1" smtClean="0">
                <a:solidFill>
                  <a:schemeClr val="tx1"/>
                </a:solidFill>
                <a:latin typeface="+mn-lt"/>
                <a:ea typeface="+mn-ea"/>
                <a:cs typeface="+mn-cs"/>
              </a:rPr>
              <a:t>efetuar</a:t>
            </a:r>
            <a:r>
              <a:rPr lang="en-US" sz="1200" kern="1200" dirty="0" smtClean="0">
                <a:solidFill>
                  <a:schemeClr val="tx1"/>
                </a:solidFill>
                <a:latin typeface="+mn-lt"/>
                <a:ea typeface="+mn-ea"/>
                <a:cs typeface="+mn-cs"/>
              </a:rPr>
              <a:t> a </a:t>
            </a:r>
            <a:r>
              <a:rPr lang="en-US" sz="1200" kern="1200" dirty="0" err="1" smtClean="0">
                <a:solidFill>
                  <a:schemeClr val="tx1"/>
                </a:solidFill>
                <a:latin typeface="+mn-lt"/>
                <a:ea typeface="+mn-ea"/>
                <a:cs typeface="+mn-cs"/>
              </a:rPr>
              <a:t>inscrição</a:t>
            </a:r>
            <a:r>
              <a:rPr lang="en-US" sz="1200" kern="1200" dirty="0" smtClean="0">
                <a:solidFill>
                  <a:schemeClr val="tx1"/>
                </a:solidFill>
                <a:latin typeface="+mn-lt"/>
                <a:ea typeface="+mn-ea"/>
                <a:cs typeface="+mn-cs"/>
              </a:rPr>
              <a:t> no </a:t>
            </a:r>
            <a:r>
              <a:rPr lang="en-US" sz="1200" kern="1200" dirty="0" err="1" smtClean="0">
                <a:solidFill>
                  <a:schemeClr val="tx1"/>
                </a:solidFill>
                <a:latin typeface="+mn-lt"/>
                <a:ea typeface="+mn-ea"/>
                <a:cs typeface="+mn-cs"/>
              </a:rPr>
              <a:t>cadastro</a:t>
            </a:r>
            <a:r>
              <a:rPr lang="en-US" sz="1200" kern="1200" dirty="0" smtClean="0">
                <a:solidFill>
                  <a:schemeClr val="tx1"/>
                </a:solidFill>
                <a:latin typeface="+mn-lt"/>
                <a:ea typeface="+mn-ea"/>
                <a:cs typeface="+mn-cs"/>
              </a:rPr>
              <a:t> de </a:t>
            </a:r>
            <a:r>
              <a:rPr lang="en-US" sz="1200" kern="1200" dirty="0" err="1" smtClean="0">
                <a:solidFill>
                  <a:schemeClr val="tx1"/>
                </a:solidFill>
                <a:latin typeface="+mn-lt"/>
                <a:ea typeface="+mn-ea"/>
                <a:cs typeface="+mn-cs"/>
              </a:rPr>
              <a:t>contribuintes</a:t>
            </a:r>
            <a:r>
              <a:rPr lang="en-US" sz="1200" kern="1200" dirty="0" smtClean="0">
                <a:solidFill>
                  <a:schemeClr val="tx1"/>
                </a:solidFill>
                <a:latin typeface="+mn-lt"/>
                <a:ea typeface="+mn-ea"/>
                <a:cs typeface="+mn-cs"/>
              </a:rPr>
              <a:t> do </a:t>
            </a:r>
            <a:r>
              <a:rPr lang="en-US" sz="1200" kern="1200" dirty="0" err="1" smtClean="0">
                <a:solidFill>
                  <a:schemeClr val="tx1"/>
                </a:solidFill>
                <a:latin typeface="+mn-lt"/>
                <a:ea typeface="+mn-ea"/>
                <a:cs typeface="+mn-cs"/>
              </a:rPr>
              <a:t>Município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obtendo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sua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Inscrição</a:t>
            </a:r>
            <a:r>
              <a:rPr lang="en-US" sz="1200" kern="1200" dirty="0" smtClean="0">
                <a:solidFill>
                  <a:schemeClr val="tx1"/>
                </a:solidFill>
                <a:latin typeface="+mn-lt"/>
                <a:ea typeface="+mn-ea"/>
                <a:cs typeface="+mn-cs"/>
              </a:rPr>
              <a:t> Municipal. A </a:t>
            </a:r>
            <a:r>
              <a:rPr lang="en-US" sz="1200" kern="1200" dirty="0" err="1" smtClean="0">
                <a:solidFill>
                  <a:schemeClr val="tx1"/>
                </a:solidFill>
                <a:latin typeface="+mn-lt"/>
                <a:ea typeface="+mn-ea"/>
                <a:cs typeface="+mn-cs"/>
              </a:rPr>
              <a:t>inscrição</a:t>
            </a:r>
            <a:r>
              <a:rPr lang="en-US" sz="1200" kern="1200" dirty="0" smtClean="0">
                <a:solidFill>
                  <a:schemeClr val="tx1"/>
                </a:solidFill>
                <a:latin typeface="+mn-lt"/>
                <a:ea typeface="+mn-ea"/>
                <a:cs typeface="+mn-cs"/>
              </a:rPr>
              <a:t> municipal </a:t>
            </a:r>
            <a:r>
              <a:rPr lang="en-US" sz="1200" kern="1200" dirty="0" err="1" smtClean="0">
                <a:solidFill>
                  <a:schemeClr val="tx1"/>
                </a:solidFill>
                <a:latin typeface="+mn-lt"/>
                <a:ea typeface="+mn-ea"/>
                <a:cs typeface="+mn-cs"/>
              </a:rPr>
              <a:t>é</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feita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automaticamente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junto</a:t>
            </a:r>
            <a:r>
              <a:rPr lang="en-US" sz="1200" kern="1200" dirty="0" smtClean="0">
                <a:solidFill>
                  <a:schemeClr val="tx1"/>
                </a:solidFill>
                <a:latin typeface="+mn-lt"/>
                <a:ea typeface="+mn-ea"/>
                <a:cs typeface="+mn-cs"/>
              </a:rPr>
              <a:t> com a </a:t>
            </a:r>
            <a:r>
              <a:rPr lang="en-US" sz="1200" kern="1200" dirty="0" err="1" smtClean="0">
                <a:solidFill>
                  <a:schemeClr val="tx1"/>
                </a:solidFill>
                <a:latin typeface="+mn-lt"/>
                <a:ea typeface="+mn-ea"/>
                <a:cs typeface="+mn-cs"/>
              </a:rPr>
              <a:t>obtenção</a:t>
            </a:r>
            <a:r>
              <a:rPr lang="en-US" sz="1200" kern="1200" dirty="0" smtClean="0">
                <a:solidFill>
                  <a:schemeClr val="tx1"/>
                </a:solidFill>
                <a:latin typeface="+mn-lt"/>
                <a:ea typeface="+mn-ea"/>
                <a:cs typeface="+mn-cs"/>
              </a:rPr>
              <a:t> do </a:t>
            </a:r>
            <a:r>
              <a:rPr lang="en-US" sz="1200" kern="1200" dirty="0" err="1" smtClean="0">
                <a:solidFill>
                  <a:schemeClr val="tx1"/>
                </a:solidFill>
                <a:latin typeface="+mn-lt"/>
                <a:ea typeface="+mn-ea"/>
                <a:cs typeface="+mn-cs"/>
              </a:rPr>
              <a:t>alvará</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endParaRPr lang="pt-BR" sz="1200" dirty="0" smtClean="0"/>
          </a:p>
        </p:txBody>
      </p:sp>
      <p:sp>
        <p:nvSpPr>
          <p:cNvPr id="4" name="Slide Number Placeholder 3"/>
          <p:cNvSpPr>
            <a:spLocks noGrp="1"/>
          </p:cNvSpPr>
          <p:nvPr>
            <p:ph type="sldNum" sz="quarter" idx="10"/>
          </p:nvPr>
        </p:nvSpPr>
        <p:spPr/>
        <p:txBody>
          <a:bodyPr/>
          <a:lstStyle/>
          <a:p>
            <a:fld id="{E4C567E0-3025-B646-82AC-4E413CF15647}" type="slidenum">
              <a:rPr lang="en-US" smtClean="0"/>
              <a:t>32</a:t>
            </a:fld>
            <a:endParaRPr lang="en-US"/>
          </a:p>
        </p:txBody>
      </p:sp>
    </p:spTree>
    <p:extLst>
      <p:ext uri="{BB962C8B-B14F-4D97-AF65-F5344CB8AC3E}">
        <p14:creationId xmlns:p14="http://schemas.microsoft.com/office/powerpoint/2010/main" val="41227149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sz="1200" dirty="0" smtClean="0"/>
          </a:p>
        </p:txBody>
      </p:sp>
      <p:sp>
        <p:nvSpPr>
          <p:cNvPr id="4" name="Slide Number Placeholder 3"/>
          <p:cNvSpPr>
            <a:spLocks noGrp="1"/>
          </p:cNvSpPr>
          <p:nvPr>
            <p:ph type="sldNum" sz="quarter" idx="10"/>
          </p:nvPr>
        </p:nvSpPr>
        <p:spPr/>
        <p:txBody>
          <a:bodyPr/>
          <a:lstStyle/>
          <a:p>
            <a:fld id="{E4C567E0-3025-B646-82AC-4E413CF15647}" type="slidenum">
              <a:rPr lang="en-US" smtClean="0"/>
              <a:t>33</a:t>
            </a:fld>
            <a:endParaRPr lang="en-US"/>
          </a:p>
        </p:txBody>
      </p:sp>
    </p:spTree>
    <p:extLst>
      <p:ext uri="{BB962C8B-B14F-4D97-AF65-F5344CB8AC3E}">
        <p14:creationId xmlns:p14="http://schemas.microsoft.com/office/powerpoint/2010/main" val="41227149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sz="1200" dirty="0" smtClean="0"/>
          </a:p>
        </p:txBody>
      </p:sp>
      <p:sp>
        <p:nvSpPr>
          <p:cNvPr id="4" name="Slide Number Placeholder 3"/>
          <p:cNvSpPr>
            <a:spLocks noGrp="1"/>
          </p:cNvSpPr>
          <p:nvPr>
            <p:ph type="sldNum" sz="quarter" idx="10"/>
          </p:nvPr>
        </p:nvSpPr>
        <p:spPr/>
        <p:txBody>
          <a:bodyPr/>
          <a:lstStyle/>
          <a:p>
            <a:fld id="{E4C567E0-3025-B646-82AC-4E413CF15647}" type="slidenum">
              <a:rPr lang="en-US" smtClean="0"/>
              <a:t>34</a:t>
            </a:fld>
            <a:endParaRPr lang="en-US"/>
          </a:p>
        </p:txBody>
      </p:sp>
    </p:spTree>
    <p:extLst>
      <p:ext uri="{BB962C8B-B14F-4D97-AF65-F5344CB8AC3E}">
        <p14:creationId xmlns:p14="http://schemas.microsoft.com/office/powerpoint/2010/main" val="41227149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sz="1200" dirty="0" smtClean="0"/>
          </a:p>
        </p:txBody>
      </p:sp>
      <p:sp>
        <p:nvSpPr>
          <p:cNvPr id="4" name="Slide Number Placeholder 3"/>
          <p:cNvSpPr>
            <a:spLocks noGrp="1"/>
          </p:cNvSpPr>
          <p:nvPr>
            <p:ph type="sldNum" sz="quarter" idx="10"/>
          </p:nvPr>
        </p:nvSpPr>
        <p:spPr/>
        <p:txBody>
          <a:bodyPr/>
          <a:lstStyle/>
          <a:p>
            <a:fld id="{E4C567E0-3025-B646-82AC-4E413CF15647}" type="slidenum">
              <a:rPr lang="en-US" smtClean="0"/>
              <a:t>35</a:t>
            </a:fld>
            <a:endParaRPr lang="en-US"/>
          </a:p>
        </p:txBody>
      </p:sp>
    </p:spTree>
    <p:extLst>
      <p:ext uri="{BB962C8B-B14F-4D97-AF65-F5344CB8AC3E}">
        <p14:creationId xmlns:p14="http://schemas.microsoft.com/office/powerpoint/2010/main" val="41227149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kern="1200" dirty="0" smtClean="0">
                <a:solidFill>
                  <a:schemeClr val="tx1"/>
                </a:solidFill>
                <a:latin typeface="+mn-lt"/>
                <a:ea typeface="+mn-ea"/>
                <a:cs typeface="+mn-cs"/>
              </a:rPr>
              <a:t>[</a:t>
            </a:r>
            <a:r>
              <a:rPr lang="pt-BR" sz="1200" kern="1200" dirty="0" err="1" smtClean="0">
                <a:solidFill>
                  <a:schemeClr val="tx1"/>
                </a:solidFill>
                <a:latin typeface="+mn-lt"/>
                <a:ea typeface="+mn-ea"/>
                <a:cs typeface="+mn-cs"/>
              </a:rPr>
              <a:t>tooltip</a:t>
            </a:r>
            <a:r>
              <a:rPr lang="pt-BR" sz="1200" kern="1200" dirty="0" smtClean="0">
                <a:solidFill>
                  <a:schemeClr val="tx1"/>
                </a:solidFill>
                <a:latin typeface="+mn-lt"/>
                <a:ea typeface="+mn-ea"/>
                <a:cs typeface="+mn-cs"/>
              </a:rPr>
              <a:t>]:</a:t>
            </a:r>
          </a:p>
          <a:p>
            <a:r>
              <a:rPr lang="pt-BR" sz="1200" kern="1200" dirty="0" smtClean="0">
                <a:solidFill>
                  <a:schemeClr val="tx1"/>
                </a:solidFill>
                <a:latin typeface="+mn-lt"/>
                <a:ea typeface="+mn-ea"/>
                <a:cs typeface="+mn-cs"/>
              </a:rPr>
              <a:t>Por exemplo: uma ótica precisa de um ótico, uma escola infantil precisa de um pedagogo, em uma farmácia precisa de um farmacêutico, etc.</a:t>
            </a:r>
          </a:p>
          <a:p>
            <a:endParaRPr lang="pt-BR" sz="1200" dirty="0" smtClean="0"/>
          </a:p>
        </p:txBody>
      </p:sp>
      <p:sp>
        <p:nvSpPr>
          <p:cNvPr id="4" name="Slide Number Placeholder 3"/>
          <p:cNvSpPr>
            <a:spLocks noGrp="1"/>
          </p:cNvSpPr>
          <p:nvPr>
            <p:ph type="sldNum" sz="quarter" idx="10"/>
          </p:nvPr>
        </p:nvSpPr>
        <p:spPr/>
        <p:txBody>
          <a:bodyPr/>
          <a:lstStyle/>
          <a:p>
            <a:fld id="{E4C567E0-3025-B646-82AC-4E413CF15647}" type="slidenum">
              <a:rPr lang="en-US" smtClean="0"/>
              <a:t>36</a:t>
            </a:fld>
            <a:endParaRPr lang="en-US"/>
          </a:p>
        </p:txBody>
      </p:sp>
    </p:spTree>
    <p:extLst>
      <p:ext uri="{BB962C8B-B14F-4D97-AF65-F5344CB8AC3E}">
        <p14:creationId xmlns:p14="http://schemas.microsoft.com/office/powerpoint/2010/main" val="41227149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kern="1200" dirty="0" smtClean="0">
                <a:solidFill>
                  <a:schemeClr val="tx1"/>
                </a:solidFill>
                <a:latin typeface="+mn-lt"/>
                <a:ea typeface="+mn-ea"/>
                <a:cs typeface="+mn-cs"/>
              </a:rPr>
              <a:t>[</a:t>
            </a:r>
            <a:r>
              <a:rPr lang="pt-BR" sz="1200" kern="1200" dirty="0" err="1" smtClean="0">
                <a:solidFill>
                  <a:schemeClr val="tx1"/>
                </a:solidFill>
                <a:latin typeface="+mn-lt"/>
                <a:ea typeface="+mn-ea"/>
                <a:cs typeface="+mn-cs"/>
              </a:rPr>
              <a:t>tooltip</a:t>
            </a:r>
            <a:r>
              <a:rPr lang="pt-BR" sz="1200" kern="1200" dirty="0" smtClean="0">
                <a:solidFill>
                  <a:schemeClr val="tx1"/>
                </a:solidFill>
                <a:latin typeface="+mn-lt"/>
                <a:ea typeface="+mn-ea"/>
                <a:cs typeface="+mn-cs"/>
              </a:rPr>
              <a:t>]:</a:t>
            </a:r>
          </a:p>
          <a:p>
            <a:r>
              <a:rPr lang="pt-BR" sz="1200" kern="1200" dirty="0" smtClean="0">
                <a:solidFill>
                  <a:schemeClr val="tx1"/>
                </a:solidFill>
                <a:latin typeface="+mn-lt"/>
                <a:ea typeface="+mn-ea"/>
                <a:cs typeface="+mn-cs"/>
              </a:rPr>
              <a:t>Por exemplo: uma ótica precisa de um ótico, uma escola infantil precisa de um pedagogo, em uma farmácia precisa de um farmacêutico, etc.</a:t>
            </a:r>
          </a:p>
          <a:p>
            <a:endParaRPr lang="pt-BR" sz="1200" dirty="0" smtClean="0"/>
          </a:p>
        </p:txBody>
      </p:sp>
      <p:sp>
        <p:nvSpPr>
          <p:cNvPr id="4" name="Slide Number Placeholder 3"/>
          <p:cNvSpPr>
            <a:spLocks noGrp="1"/>
          </p:cNvSpPr>
          <p:nvPr>
            <p:ph type="sldNum" sz="quarter" idx="10"/>
          </p:nvPr>
        </p:nvSpPr>
        <p:spPr/>
        <p:txBody>
          <a:bodyPr/>
          <a:lstStyle/>
          <a:p>
            <a:fld id="{E4C567E0-3025-B646-82AC-4E413CF15647}" type="slidenum">
              <a:rPr lang="en-US" smtClean="0"/>
              <a:t>37</a:t>
            </a:fld>
            <a:endParaRPr lang="en-US"/>
          </a:p>
        </p:txBody>
      </p:sp>
    </p:spTree>
    <p:extLst>
      <p:ext uri="{BB962C8B-B14F-4D97-AF65-F5344CB8AC3E}">
        <p14:creationId xmlns:p14="http://schemas.microsoft.com/office/powerpoint/2010/main" val="4122714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[tooltip]</a:t>
            </a:r>
          </a:p>
          <a:p>
            <a:r>
              <a:rPr lang="en-US" sz="1200" kern="1200" dirty="0" smtClean="0">
                <a:solidFill>
                  <a:schemeClr val="tx1"/>
                </a:solidFill>
                <a:latin typeface="+mn-lt"/>
                <a:ea typeface="+mn-ea"/>
                <a:cs typeface="+mn-cs"/>
              </a:rPr>
              <a:t>Capital social: </a:t>
            </a:r>
            <a:r>
              <a:rPr lang="en-US" sz="1200" kern="1200" dirty="0" err="1" smtClean="0">
                <a:solidFill>
                  <a:schemeClr val="tx1"/>
                </a:solidFill>
                <a:latin typeface="+mn-lt"/>
                <a:ea typeface="+mn-ea"/>
                <a:cs typeface="+mn-cs"/>
              </a:rPr>
              <a:t>patrimônio</a:t>
            </a:r>
            <a:r>
              <a:rPr lang="en-US" sz="1200" kern="1200" dirty="0" smtClean="0">
                <a:solidFill>
                  <a:schemeClr val="tx1"/>
                </a:solidFill>
                <a:latin typeface="+mn-lt"/>
                <a:ea typeface="+mn-ea"/>
                <a:cs typeface="+mn-cs"/>
              </a:rPr>
              <a:t> da </a:t>
            </a:r>
            <a:r>
              <a:rPr lang="en-US" sz="1200" kern="1200" dirty="0" err="1" smtClean="0">
                <a:solidFill>
                  <a:schemeClr val="tx1"/>
                </a:solidFill>
                <a:latin typeface="+mn-lt"/>
                <a:ea typeface="+mn-ea"/>
                <a:cs typeface="+mn-cs"/>
              </a:rPr>
              <a:t>empresa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formado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pelo</a:t>
            </a:r>
            <a:r>
              <a:rPr lang="en-US" sz="1200" kern="1200" dirty="0" smtClean="0">
                <a:solidFill>
                  <a:schemeClr val="tx1"/>
                </a:solidFill>
                <a:latin typeface="+mn-lt"/>
                <a:ea typeface="+mn-ea"/>
                <a:cs typeface="+mn-cs"/>
              </a:rPr>
              <a:t> capital </a:t>
            </a:r>
            <a:r>
              <a:rPr lang="en-US" sz="1200" kern="1200" dirty="0" err="1" smtClean="0">
                <a:solidFill>
                  <a:schemeClr val="tx1"/>
                </a:solidFill>
                <a:latin typeface="+mn-lt"/>
                <a:ea typeface="+mn-ea"/>
                <a:cs typeface="+mn-cs"/>
              </a:rPr>
              <a:t>colocado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por</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cada</a:t>
            </a:r>
            <a:r>
              <a:rPr lang="en-US" sz="1200" kern="1200" dirty="0" smtClean="0">
                <a:solidFill>
                  <a:schemeClr val="tx1"/>
                </a:solidFill>
                <a:latin typeface="+mn-lt"/>
                <a:ea typeface="+mn-ea"/>
                <a:cs typeface="+mn-cs"/>
              </a:rPr>
              <a:t> um dos </a:t>
            </a:r>
            <a:r>
              <a:rPr lang="en-US" sz="1200" kern="1200" dirty="0" err="1" smtClean="0">
                <a:solidFill>
                  <a:schemeClr val="tx1"/>
                </a:solidFill>
                <a:latin typeface="+mn-lt"/>
                <a:ea typeface="+mn-ea"/>
                <a:cs typeface="+mn-cs"/>
              </a:rPr>
              <a:t>sócios</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pt-BR" sz="1200" kern="1200" dirty="0" smtClean="0">
                <a:solidFill>
                  <a:schemeClr val="tx1"/>
                </a:solidFill>
                <a:latin typeface="+mn-lt"/>
                <a:ea typeface="+mn-ea"/>
                <a:cs typeface="+mn-cs"/>
              </a:rPr>
              <a:t> [TOOLTIP]</a:t>
            </a:r>
          </a:p>
          <a:p>
            <a:r>
              <a:rPr lang="pt-BR" sz="1200" kern="1200" dirty="0" smtClean="0">
                <a:solidFill>
                  <a:schemeClr val="tx1"/>
                </a:solidFill>
                <a:latin typeface="+mn-lt"/>
                <a:ea typeface="+mn-ea"/>
                <a:cs typeface="+mn-cs"/>
              </a:rPr>
              <a:t>Plano de negócio: Para saber como montar o seu Plano de negócio, vá até a Trilha Análise da Viabilidade do Negócio, na Biblioteca.</a:t>
            </a:r>
            <a:endParaRPr lang="pt-BR" sz="1200" dirty="0" smtClean="0"/>
          </a:p>
        </p:txBody>
      </p:sp>
      <p:sp>
        <p:nvSpPr>
          <p:cNvPr id="4" name="Slide Number Placeholder 3"/>
          <p:cNvSpPr>
            <a:spLocks noGrp="1"/>
          </p:cNvSpPr>
          <p:nvPr>
            <p:ph type="sldNum" sz="quarter" idx="10"/>
          </p:nvPr>
        </p:nvSpPr>
        <p:spPr/>
        <p:txBody>
          <a:bodyPr/>
          <a:lstStyle/>
          <a:p>
            <a:fld id="{E4C567E0-3025-B646-82AC-4E413CF15647}" type="slidenum">
              <a:rPr lang="en-US" smtClean="0"/>
              <a:t>9</a:t>
            </a:fld>
            <a:endParaRPr lang="en-US"/>
          </a:p>
        </p:txBody>
      </p:sp>
    </p:spTree>
    <p:extLst>
      <p:ext uri="{BB962C8B-B14F-4D97-AF65-F5344CB8AC3E}">
        <p14:creationId xmlns:p14="http://schemas.microsoft.com/office/powerpoint/2010/main" val="4122714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sz="1200" dirty="0" smtClean="0"/>
          </a:p>
        </p:txBody>
      </p:sp>
      <p:sp>
        <p:nvSpPr>
          <p:cNvPr id="4" name="Slide Number Placeholder 3"/>
          <p:cNvSpPr>
            <a:spLocks noGrp="1"/>
          </p:cNvSpPr>
          <p:nvPr>
            <p:ph type="sldNum" sz="quarter" idx="10"/>
          </p:nvPr>
        </p:nvSpPr>
        <p:spPr/>
        <p:txBody>
          <a:bodyPr/>
          <a:lstStyle/>
          <a:p>
            <a:fld id="{E4C567E0-3025-B646-82AC-4E413CF15647}" type="slidenum">
              <a:rPr lang="en-US" smtClean="0"/>
              <a:t>10</a:t>
            </a:fld>
            <a:endParaRPr lang="en-US"/>
          </a:p>
        </p:txBody>
      </p:sp>
    </p:spTree>
    <p:extLst>
      <p:ext uri="{BB962C8B-B14F-4D97-AF65-F5344CB8AC3E}">
        <p14:creationId xmlns:p14="http://schemas.microsoft.com/office/powerpoint/2010/main" val="4122714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sz="1200" dirty="0" smtClean="0"/>
          </a:p>
        </p:txBody>
      </p:sp>
      <p:sp>
        <p:nvSpPr>
          <p:cNvPr id="4" name="Slide Number Placeholder 3"/>
          <p:cNvSpPr>
            <a:spLocks noGrp="1"/>
          </p:cNvSpPr>
          <p:nvPr>
            <p:ph type="sldNum" sz="quarter" idx="10"/>
          </p:nvPr>
        </p:nvSpPr>
        <p:spPr/>
        <p:txBody>
          <a:bodyPr/>
          <a:lstStyle/>
          <a:p>
            <a:fld id="{E4C567E0-3025-B646-82AC-4E413CF15647}" type="slidenum">
              <a:rPr lang="en-US" smtClean="0"/>
              <a:t>11</a:t>
            </a:fld>
            <a:endParaRPr lang="en-US"/>
          </a:p>
        </p:txBody>
      </p:sp>
    </p:spTree>
    <p:extLst>
      <p:ext uri="{BB962C8B-B14F-4D97-AF65-F5344CB8AC3E}">
        <p14:creationId xmlns:p14="http://schemas.microsoft.com/office/powerpoint/2010/main" val="4122714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sz="1200" dirty="0" smtClean="0"/>
          </a:p>
        </p:txBody>
      </p:sp>
      <p:sp>
        <p:nvSpPr>
          <p:cNvPr id="4" name="Slide Number Placeholder 3"/>
          <p:cNvSpPr>
            <a:spLocks noGrp="1"/>
          </p:cNvSpPr>
          <p:nvPr>
            <p:ph type="sldNum" sz="quarter" idx="10"/>
          </p:nvPr>
        </p:nvSpPr>
        <p:spPr/>
        <p:txBody>
          <a:bodyPr/>
          <a:lstStyle/>
          <a:p>
            <a:fld id="{E4C567E0-3025-B646-82AC-4E413CF15647}" type="slidenum">
              <a:rPr lang="en-US" smtClean="0"/>
              <a:t>12</a:t>
            </a:fld>
            <a:endParaRPr lang="en-US"/>
          </a:p>
        </p:txBody>
      </p:sp>
    </p:spTree>
    <p:extLst>
      <p:ext uri="{BB962C8B-B14F-4D97-AF65-F5344CB8AC3E}">
        <p14:creationId xmlns:p14="http://schemas.microsoft.com/office/powerpoint/2010/main" val="41227149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sz="1200" dirty="0" smtClean="0"/>
          </a:p>
        </p:txBody>
      </p:sp>
      <p:sp>
        <p:nvSpPr>
          <p:cNvPr id="4" name="Slide Number Placeholder 3"/>
          <p:cNvSpPr>
            <a:spLocks noGrp="1"/>
          </p:cNvSpPr>
          <p:nvPr>
            <p:ph type="sldNum" sz="quarter" idx="10"/>
          </p:nvPr>
        </p:nvSpPr>
        <p:spPr/>
        <p:txBody>
          <a:bodyPr/>
          <a:lstStyle/>
          <a:p>
            <a:fld id="{E4C567E0-3025-B646-82AC-4E413CF15647}" type="slidenum">
              <a:rPr lang="en-US" smtClean="0"/>
              <a:t>15</a:t>
            </a:fld>
            <a:endParaRPr lang="en-US"/>
          </a:p>
        </p:txBody>
      </p:sp>
    </p:spTree>
    <p:extLst>
      <p:ext uri="{BB962C8B-B14F-4D97-AF65-F5344CB8AC3E}">
        <p14:creationId xmlns:p14="http://schemas.microsoft.com/office/powerpoint/2010/main" val="41227149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sz="1200" dirty="0" smtClean="0"/>
          </a:p>
        </p:txBody>
      </p:sp>
      <p:sp>
        <p:nvSpPr>
          <p:cNvPr id="4" name="Slide Number Placeholder 3"/>
          <p:cNvSpPr>
            <a:spLocks noGrp="1"/>
          </p:cNvSpPr>
          <p:nvPr>
            <p:ph type="sldNum" sz="quarter" idx="10"/>
          </p:nvPr>
        </p:nvSpPr>
        <p:spPr/>
        <p:txBody>
          <a:bodyPr/>
          <a:lstStyle/>
          <a:p>
            <a:fld id="{E4C567E0-3025-B646-82AC-4E413CF15647}" type="slidenum">
              <a:rPr lang="en-US" smtClean="0"/>
              <a:t>16</a:t>
            </a:fld>
            <a:endParaRPr lang="en-US"/>
          </a:p>
        </p:txBody>
      </p:sp>
    </p:spTree>
    <p:extLst>
      <p:ext uri="{BB962C8B-B14F-4D97-AF65-F5344CB8AC3E}">
        <p14:creationId xmlns:p14="http://schemas.microsoft.com/office/powerpoint/2010/main" val="41227149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kern="1200" dirty="0" smtClean="0">
                <a:solidFill>
                  <a:schemeClr val="tx1"/>
                </a:solidFill>
                <a:latin typeface="+mn-lt"/>
                <a:ea typeface="+mn-ea"/>
                <a:cs typeface="+mn-cs"/>
              </a:rPr>
              <a:t>Modal </a:t>
            </a:r>
            <a:r>
              <a:rPr lang="pt-BR" sz="1200" kern="1200" dirty="0" smtClean="0">
                <a:solidFill>
                  <a:schemeClr val="tx1"/>
                </a:solidFill>
                <a:latin typeface="+mn-lt"/>
                <a:ea typeface="+mn-ea"/>
                <a:cs typeface="+mn-cs"/>
              </a:rPr>
              <a:t>EXEMPLO:</a:t>
            </a:r>
          </a:p>
          <a:p>
            <a:endParaRPr lang="pt-BR" sz="1200" kern="1200" dirty="0" smtClean="0">
              <a:solidFill>
                <a:schemeClr val="tx1"/>
              </a:solidFill>
              <a:latin typeface="+mn-lt"/>
              <a:ea typeface="+mn-ea"/>
              <a:cs typeface="+mn-cs"/>
            </a:endParaRPr>
          </a:p>
          <a:p>
            <a:r>
              <a:rPr lang="pt-BR" sz="1200" kern="1200" dirty="0" smtClean="0">
                <a:solidFill>
                  <a:schemeClr val="tx1"/>
                </a:solidFill>
                <a:latin typeface="+mn-lt"/>
                <a:ea typeface="+mn-ea"/>
                <a:cs typeface="+mn-cs"/>
              </a:rPr>
              <a:t>Pedro Pereira da Silva Junior</a:t>
            </a:r>
          </a:p>
          <a:p>
            <a:r>
              <a:rPr lang="pt-BR" sz="1200" kern="1200" dirty="0" smtClean="0">
                <a:solidFill>
                  <a:schemeClr val="tx1"/>
                </a:solidFill>
                <a:latin typeface="+mn-lt"/>
                <a:ea typeface="+mn-ea"/>
                <a:cs typeface="+mn-cs"/>
              </a:rPr>
              <a:t>Pedro Pereira da Silva Junior Consultor Técnico</a:t>
            </a:r>
          </a:p>
          <a:p>
            <a:r>
              <a:rPr lang="pt-BR" sz="1200" kern="1200" dirty="0" smtClean="0">
                <a:solidFill>
                  <a:schemeClr val="tx1"/>
                </a:solidFill>
                <a:latin typeface="+mn-lt"/>
                <a:ea typeface="+mn-ea"/>
                <a:cs typeface="+mn-cs"/>
              </a:rPr>
              <a:t>P.P. da Silva Júnior</a:t>
            </a:r>
          </a:p>
          <a:p>
            <a:r>
              <a:rPr lang="pt-BR" sz="1200" kern="1200" dirty="0" smtClean="0">
                <a:solidFill>
                  <a:schemeClr val="tx1"/>
                </a:solidFill>
                <a:latin typeface="+mn-lt"/>
                <a:ea typeface="+mn-ea"/>
                <a:cs typeface="+mn-cs"/>
              </a:rPr>
              <a:t>P. Pereira da Silva júnior</a:t>
            </a:r>
          </a:p>
          <a:p>
            <a:r>
              <a:rPr lang="pt-BR" sz="1200" kern="1200" dirty="0" smtClean="0">
                <a:solidFill>
                  <a:schemeClr val="tx1"/>
                </a:solidFill>
                <a:latin typeface="+mn-lt"/>
                <a:ea typeface="+mn-ea"/>
                <a:cs typeface="+mn-cs"/>
              </a:rPr>
              <a:t>Pedro Pereira da Silva Júnior Eletricista</a:t>
            </a:r>
          </a:p>
          <a:p>
            <a:endParaRPr lang="en-US" dirty="0"/>
          </a:p>
        </p:txBody>
      </p:sp>
      <p:sp>
        <p:nvSpPr>
          <p:cNvPr id="4" name="Slide Number Placeholder 3"/>
          <p:cNvSpPr>
            <a:spLocks noGrp="1"/>
          </p:cNvSpPr>
          <p:nvPr>
            <p:ph type="sldNum" sz="quarter" idx="10"/>
          </p:nvPr>
        </p:nvSpPr>
        <p:spPr/>
        <p:txBody>
          <a:bodyPr/>
          <a:lstStyle/>
          <a:p>
            <a:fld id="{E4C567E0-3025-B646-82AC-4E413CF15647}" type="slidenum">
              <a:rPr lang="en-US" smtClean="0"/>
              <a:t>17</a:t>
            </a:fld>
            <a:endParaRPr lang="en-US"/>
          </a:p>
        </p:txBody>
      </p:sp>
    </p:spTree>
    <p:extLst>
      <p:ext uri="{BB962C8B-B14F-4D97-AF65-F5344CB8AC3E}">
        <p14:creationId xmlns:p14="http://schemas.microsoft.com/office/powerpoint/2010/main" val="3242420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8A432C8-69A7-458B-9684-2BFA64B31948}" type="datetime2">
              <a:rPr lang="en-US" smtClean="0"/>
              <a:t>Thursday, 19 de September de 13</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C057FC-95B6-4D89-AFDA-ABA33EE921E5}" type="datetime2">
              <a:rPr lang="en-US" smtClean="0"/>
              <a:t>Thursday, 19 de September de 13</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4549AC-EB31-477F-92A9-B1988E232878}" type="datetime2">
              <a:rPr lang="en-US" smtClean="0"/>
              <a:t>Thursday, 19 de September de 13</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6A3A3-94A6-4E5B-AF39-173ACA3E61CC}" type="datetime2">
              <a:rPr lang="en-US" smtClean="0"/>
              <a:t>Thursday, 19 de September de 13</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33D019-A32C-4EAD-B8E6-DBDA699692FD}" type="datetime2">
              <a:rPr lang="en-US" smtClean="0"/>
              <a:t>Thursday, 19 de September de 13</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EBA98F-560C-4997-81C4-81D4D9187EAB}" type="datetime2">
              <a:rPr lang="en-US" smtClean="0"/>
              <a:t>Thursday, 19 de September de 13</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0972B2-CA5C-437D-87D0-8081271A9E4B}" type="datetime2">
              <a:rPr lang="en-US" smtClean="0"/>
              <a:t>Thursday, 19 de September de 13</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CD4847-11EF-4466-A8AD-85CDB7B49118}" type="datetime2">
              <a:rPr lang="en-US" smtClean="0"/>
              <a:t>Thursday, 19 de September de 13</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t>Thursday, 19 de September de 13</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t>Thursday, 19 de September de 13</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t>Thursday, 19 de September de 13</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80CB818-7379-467D-8E76-EF9D9074A26C}" type="datetime2">
              <a:rPr lang="en-US" smtClean="0"/>
              <a:t>Thursday, 19 de September de 13</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sldNum="0"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comments" Target="../comments/commen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omments" Target="../comments/commen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comments" Target="../comments/commen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comments" Target="../comments/commen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comments" Target="../comments/commen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comments" Target="../comments/commen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comments" Target="../comments/commen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comments" Target="../comments/commen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comments" Target="../comments/commen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comments" Target="../comments/commen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comments" Target="../comments/commen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comments" Target="../comments/commen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comments" Target="../comments/commen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comments" Target="../comments/commen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comments" Target="../comments/commen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comments" Target="../comments/commen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63782"/>
            <a:ext cx="7848600" cy="1927225"/>
          </a:xfrm>
        </p:spPr>
        <p:txBody>
          <a:bodyPr/>
          <a:lstStyle/>
          <a:p>
            <a:r>
              <a:rPr lang="en-US" sz="3600" dirty="0" err="1" smtClean="0"/>
              <a:t>Trilhas</a:t>
            </a:r>
            <a:r>
              <a:rPr lang="en-US" sz="3600" dirty="0" smtClean="0"/>
              <a:t> de </a:t>
            </a:r>
            <a:r>
              <a:rPr lang="en-US" sz="3600" dirty="0" err="1" smtClean="0"/>
              <a:t>autoatendimento</a:t>
            </a:r>
            <a:endParaRPr lang="en-US" sz="3600" dirty="0">
              <a:solidFill>
                <a:schemeClr val="tx1"/>
              </a:solidFill>
            </a:endParaRPr>
          </a:p>
        </p:txBody>
      </p:sp>
      <p:sp>
        <p:nvSpPr>
          <p:cNvPr id="3" name="Subtitle 2"/>
          <p:cNvSpPr>
            <a:spLocks noGrp="1"/>
          </p:cNvSpPr>
          <p:nvPr>
            <p:ph type="subTitle" idx="1"/>
          </p:nvPr>
        </p:nvSpPr>
        <p:spPr>
          <a:xfrm>
            <a:off x="685800" y="2330966"/>
            <a:ext cx="6400800" cy="967860"/>
          </a:xfrm>
        </p:spPr>
        <p:txBody>
          <a:bodyPr/>
          <a:lstStyle/>
          <a:p>
            <a:r>
              <a:rPr lang="pt-BR" dirty="0" smtClean="0"/>
              <a:t>Momento empresarial (Mapa):</a:t>
            </a:r>
          </a:p>
          <a:p>
            <a:r>
              <a:rPr lang="pt-BR" b="1" dirty="0" smtClean="0"/>
              <a:t>Potencial empreendedor</a:t>
            </a:r>
          </a:p>
        </p:txBody>
      </p:sp>
      <p:graphicFrame>
        <p:nvGraphicFramePr>
          <p:cNvPr id="4" name="Table 3"/>
          <p:cNvGraphicFramePr>
            <a:graphicFrameLocks noGrp="1"/>
          </p:cNvGraphicFramePr>
          <p:nvPr>
            <p:extLst>
              <p:ext uri="{D42A27DB-BD31-4B8C-83A1-F6EECF244321}">
                <p14:modId xmlns:p14="http://schemas.microsoft.com/office/powerpoint/2010/main" val="3061632865"/>
              </p:ext>
            </p:extLst>
          </p:nvPr>
        </p:nvGraphicFramePr>
        <p:xfrm>
          <a:off x="685800" y="3572466"/>
          <a:ext cx="8204536" cy="2926080"/>
        </p:xfrm>
        <a:graphic>
          <a:graphicData uri="http://schemas.openxmlformats.org/drawingml/2006/table">
            <a:tbl>
              <a:tblPr firstRow="1" bandRow="1">
                <a:tableStyleId>{2D5ABB26-0587-4C30-8999-92F81FD0307C}</a:tableStyleId>
              </a:tblPr>
              <a:tblGrid>
                <a:gridCol w="1053613"/>
                <a:gridCol w="4072437"/>
                <a:gridCol w="3078486"/>
              </a:tblGrid>
              <a:tr h="291291">
                <a:tc>
                  <a:txBody>
                    <a:bodyPr/>
                    <a:lstStyle/>
                    <a:p>
                      <a:r>
                        <a:rPr lang="pt-BR" sz="1800" b="0" kern="1200" dirty="0" smtClean="0">
                          <a:solidFill>
                            <a:schemeClr val="tx1"/>
                          </a:solidFill>
                          <a:latin typeface="+mn-lt"/>
                          <a:ea typeface="+mn-ea"/>
                          <a:cs typeface="+mn-cs"/>
                        </a:rPr>
                        <a:t>Trilha 1</a:t>
                      </a:r>
                      <a:endParaRPr lang="en-US" sz="1800" b="0" dirty="0">
                        <a:solidFill>
                          <a:schemeClr val="tx1"/>
                        </a:solidFill>
                      </a:endParaRPr>
                    </a:p>
                  </a:txBody>
                  <a:tcPr/>
                </a:tc>
                <a:tc>
                  <a:txBody>
                    <a:bodyPr/>
                    <a:lstStyle/>
                    <a:p>
                      <a:pPr algn="l" fontAlgn="ctr"/>
                      <a:r>
                        <a:rPr lang="pt-BR" sz="1800" b="0" kern="1200" dirty="0">
                          <a:solidFill>
                            <a:schemeClr val="tx1"/>
                          </a:solidFill>
                          <a:latin typeface="+mn-lt"/>
                          <a:ea typeface="+mn-ea"/>
                          <a:cs typeface="+mn-cs"/>
                        </a:rPr>
                        <a:t>Geração</a:t>
                      </a:r>
                      <a:r>
                        <a:rPr lang="pt-BR" sz="1800" b="0" u="none" strike="noStrike" dirty="0">
                          <a:solidFill>
                            <a:schemeClr val="tx1"/>
                          </a:solidFill>
                          <a:effectLst/>
                        </a:rPr>
                        <a:t> </a:t>
                      </a:r>
                      <a:r>
                        <a:rPr lang="pt-BR" sz="1800" b="0" kern="1200" dirty="0">
                          <a:solidFill>
                            <a:schemeClr val="tx1"/>
                          </a:solidFill>
                          <a:latin typeface="+mn-lt"/>
                          <a:ea typeface="+mn-ea"/>
                          <a:cs typeface="+mn-cs"/>
                        </a:rPr>
                        <a:t>de</a:t>
                      </a:r>
                      <a:r>
                        <a:rPr lang="pt-BR" sz="1800" b="0" u="none" strike="noStrike" dirty="0">
                          <a:solidFill>
                            <a:schemeClr val="tx1"/>
                          </a:solidFill>
                          <a:effectLst/>
                        </a:rPr>
                        <a:t> </a:t>
                      </a:r>
                      <a:r>
                        <a:rPr lang="pt-BR" sz="1800" b="0" kern="1200" dirty="0">
                          <a:solidFill>
                            <a:schemeClr val="tx1"/>
                          </a:solidFill>
                          <a:latin typeface="+mn-lt"/>
                          <a:ea typeface="+mn-ea"/>
                          <a:cs typeface="+mn-cs"/>
                        </a:rPr>
                        <a:t>ideias</a:t>
                      </a:r>
                      <a:r>
                        <a:rPr lang="pt-BR" sz="1800" b="0" u="none" strike="noStrike" dirty="0">
                          <a:solidFill>
                            <a:schemeClr val="tx1"/>
                          </a:solidFill>
                          <a:effectLst/>
                        </a:rPr>
                        <a:t> </a:t>
                      </a:r>
                      <a:r>
                        <a:rPr lang="pt-BR" sz="1800" b="0" kern="1200" dirty="0">
                          <a:solidFill>
                            <a:schemeClr val="tx1"/>
                          </a:solidFill>
                          <a:latin typeface="+mn-lt"/>
                          <a:ea typeface="+mn-ea"/>
                          <a:cs typeface="+mn-cs"/>
                        </a:rPr>
                        <a:t>de</a:t>
                      </a:r>
                      <a:r>
                        <a:rPr lang="pt-BR" sz="1800" b="0" u="none" strike="noStrike" dirty="0">
                          <a:solidFill>
                            <a:schemeClr val="tx1"/>
                          </a:solidFill>
                          <a:effectLst/>
                        </a:rPr>
                        <a:t> </a:t>
                      </a:r>
                      <a:r>
                        <a:rPr lang="pt-BR" sz="1800" b="0" kern="1200" dirty="0" smtClean="0">
                          <a:solidFill>
                            <a:schemeClr val="tx1"/>
                          </a:solidFill>
                          <a:latin typeface="+mn-lt"/>
                          <a:ea typeface="+mn-ea"/>
                          <a:cs typeface="+mn-cs"/>
                        </a:rPr>
                        <a:t>negócios</a:t>
                      </a:r>
                      <a:endParaRPr lang="pt-BR" sz="1800" b="0" kern="1200" dirty="0">
                        <a:solidFill>
                          <a:schemeClr val="tx1"/>
                        </a:solidFill>
                        <a:latin typeface="+mn-lt"/>
                        <a:ea typeface="+mn-ea"/>
                        <a:cs typeface="+mn-cs"/>
                      </a:endParaRPr>
                    </a:p>
                  </a:txBody>
                  <a:tcPr marL="9525" marR="9525" marT="9525" marB="0" anchor="ctr"/>
                </a:tc>
                <a:tc>
                  <a:txBody>
                    <a:bodyPr/>
                    <a:lstStyle/>
                    <a:p>
                      <a:pPr algn="l"/>
                      <a:r>
                        <a:rPr lang="pt-BR" sz="1800" b="0" kern="1200" dirty="0" smtClean="0">
                          <a:solidFill>
                            <a:schemeClr val="tx1"/>
                          </a:solidFill>
                          <a:latin typeface="+mn-lt"/>
                          <a:ea typeface="+mn-ea"/>
                          <a:cs typeface="+mn-cs"/>
                        </a:rPr>
                        <a:t>Praça</a:t>
                      </a:r>
                    </a:p>
                  </a:txBody>
                  <a:tcPr/>
                </a:tc>
              </a:tr>
              <a:tr h="291291">
                <a:tc>
                  <a:txBody>
                    <a:bodyPr/>
                    <a:lstStyle/>
                    <a:p>
                      <a:r>
                        <a:rPr lang="pt-BR" sz="1800" dirty="0" smtClean="0"/>
                        <a:t>Trilha 2</a:t>
                      </a:r>
                      <a:endParaRPr lang="en-US" sz="1800" dirty="0"/>
                    </a:p>
                  </a:txBody>
                  <a:tcPr/>
                </a:tc>
                <a:tc>
                  <a:txBody>
                    <a:bodyPr/>
                    <a:lstStyle/>
                    <a:p>
                      <a:pPr algn="l" fontAlgn="ctr"/>
                      <a:r>
                        <a:rPr lang="pt-BR" sz="1800" u="none" strike="noStrike" dirty="0">
                          <a:effectLst/>
                        </a:rPr>
                        <a:t>Análise de viabilidade do negócio</a:t>
                      </a:r>
                      <a:endParaRPr lang="pt-BR" sz="1800" b="0" i="0" u="none" strike="noStrike" dirty="0">
                        <a:solidFill>
                          <a:srgbClr val="000000"/>
                        </a:solidFill>
                        <a:effectLst/>
                        <a:latin typeface="+mn-lt"/>
                      </a:endParaRPr>
                    </a:p>
                  </a:txBody>
                  <a:tcPr marL="9525" marR="9525" marT="9525" marB="0" anchor="ctr"/>
                </a:tc>
                <a:tc>
                  <a:txBody>
                    <a:bodyPr/>
                    <a:lstStyle/>
                    <a:p>
                      <a:pPr algn="l"/>
                      <a:r>
                        <a:rPr lang="pt-BR" sz="1800" dirty="0" smtClean="0"/>
                        <a:t>Biblioteca</a:t>
                      </a:r>
                      <a:endParaRPr lang="pt-BR" sz="1800" dirty="0">
                        <a:latin typeface="+mn-lt"/>
                      </a:endParaRPr>
                    </a:p>
                  </a:txBody>
                  <a:tcPr/>
                </a:tc>
              </a:tr>
              <a:tr h="291291">
                <a:tc>
                  <a:txBody>
                    <a:bodyPr/>
                    <a:lstStyle/>
                    <a:p>
                      <a:r>
                        <a:rPr lang="pt-BR" sz="1800" b="1" dirty="0" smtClean="0">
                          <a:solidFill>
                            <a:schemeClr val="tx2"/>
                          </a:solidFill>
                        </a:rPr>
                        <a:t>Trilha 3</a:t>
                      </a:r>
                      <a:endParaRPr lang="en-US" sz="1800" b="1" dirty="0">
                        <a:solidFill>
                          <a:schemeClr val="tx2"/>
                        </a:solidFill>
                      </a:endParaRPr>
                    </a:p>
                  </a:txBody>
                  <a:tcPr/>
                </a:tc>
                <a:tc>
                  <a:txBody>
                    <a:bodyPr/>
                    <a:lstStyle/>
                    <a:p>
                      <a:pPr algn="l" fontAlgn="ctr"/>
                      <a:r>
                        <a:rPr lang="pt-BR" sz="1800" b="1" u="none" strike="noStrike" dirty="0">
                          <a:solidFill>
                            <a:schemeClr val="tx2"/>
                          </a:solidFill>
                          <a:effectLst/>
                        </a:rPr>
                        <a:t>Formalização</a:t>
                      </a:r>
                      <a:endParaRPr lang="pt-BR" sz="1800" b="1" i="0" u="none" strike="noStrike" dirty="0">
                        <a:solidFill>
                          <a:schemeClr val="tx2"/>
                        </a:solidFill>
                        <a:effectLst/>
                        <a:latin typeface="+mn-lt"/>
                      </a:endParaRPr>
                    </a:p>
                  </a:txBody>
                  <a:tcPr marL="9525" marR="9525" marT="9525" marB="0" anchor="ctr"/>
                </a:tc>
                <a:tc>
                  <a:txBody>
                    <a:bodyPr/>
                    <a:lstStyle/>
                    <a:p>
                      <a:pPr algn="l"/>
                      <a:r>
                        <a:rPr lang="pt-BR" sz="1800" b="1" dirty="0" smtClean="0">
                          <a:solidFill>
                            <a:schemeClr val="tx2"/>
                          </a:solidFill>
                        </a:rPr>
                        <a:t>Contabilidade</a:t>
                      </a:r>
                      <a:endParaRPr lang="pt-BR" sz="1800" b="1" dirty="0">
                        <a:solidFill>
                          <a:schemeClr val="tx2"/>
                        </a:solidFill>
                        <a:latin typeface="+mn-lt"/>
                      </a:endParaRPr>
                    </a:p>
                  </a:txBody>
                  <a:tcPr/>
                </a:tc>
              </a:tr>
              <a:tr h="291291">
                <a:tc>
                  <a:txBody>
                    <a:bodyPr/>
                    <a:lstStyle/>
                    <a:p>
                      <a:r>
                        <a:rPr lang="pt-BR" sz="1800" dirty="0" smtClean="0"/>
                        <a:t>Trilha 4</a:t>
                      </a:r>
                      <a:endParaRPr lang="en-US" sz="1800" dirty="0"/>
                    </a:p>
                  </a:txBody>
                  <a:tcPr/>
                </a:tc>
                <a:tc>
                  <a:txBody>
                    <a:bodyPr/>
                    <a:lstStyle/>
                    <a:p>
                      <a:pPr algn="l" fontAlgn="ctr"/>
                      <a:r>
                        <a:rPr lang="pt-BR" sz="1800" u="none" strike="noStrike" dirty="0">
                          <a:effectLst/>
                        </a:rPr>
                        <a:t>Organização e administração</a:t>
                      </a:r>
                      <a:endParaRPr lang="pt-BR" sz="1800" b="0" i="0" u="none" strike="noStrike" dirty="0">
                        <a:solidFill>
                          <a:srgbClr val="000000"/>
                        </a:solidFill>
                        <a:effectLst/>
                        <a:latin typeface="+mn-lt"/>
                      </a:endParaRPr>
                    </a:p>
                  </a:txBody>
                  <a:tcPr marL="9525" marR="9525" marT="9525" marB="0" anchor="ctr"/>
                </a:tc>
                <a:tc>
                  <a:txBody>
                    <a:bodyPr/>
                    <a:lstStyle/>
                    <a:p>
                      <a:pPr algn="l"/>
                      <a:r>
                        <a:rPr lang="pt-BR" sz="1800" dirty="0" smtClean="0"/>
                        <a:t>Centro empresarial</a:t>
                      </a:r>
                      <a:endParaRPr lang="pt-BR" sz="1800" dirty="0">
                        <a:latin typeface="+mn-lt"/>
                      </a:endParaRPr>
                    </a:p>
                  </a:txBody>
                  <a:tcPr/>
                </a:tc>
              </a:tr>
              <a:tr h="291291">
                <a:tc>
                  <a:txBody>
                    <a:bodyPr/>
                    <a:lstStyle/>
                    <a:p>
                      <a:r>
                        <a:rPr lang="pt-BR" sz="1800" b="0" kern="1200" dirty="0" smtClean="0">
                          <a:solidFill>
                            <a:schemeClr val="tx1"/>
                          </a:solidFill>
                          <a:latin typeface="+mn-lt"/>
                          <a:ea typeface="+mn-ea"/>
                          <a:cs typeface="+mn-cs"/>
                        </a:rPr>
                        <a:t>Trilha</a:t>
                      </a:r>
                      <a:r>
                        <a:rPr lang="pt-BR" sz="1800" b="0" dirty="0" smtClean="0">
                          <a:solidFill>
                            <a:schemeClr val="tx1"/>
                          </a:solidFill>
                        </a:rPr>
                        <a:t> 5</a:t>
                      </a:r>
                      <a:endParaRPr lang="en-US" sz="1800" b="0" dirty="0">
                        <a:solidFill>
                          <a:schemeClr val="tx1"/>
                        </a:solidFill>
                      </a:endParaRPr>
                    </a:p>
                  </a:txBody>
                  <a:tcPr/>
                </a:tc>
                <a:tc>
                  <a:txBody>
                    <a:bodyPr/>
                    <a:lstStyle/>
                    <a:p>
                      <a:pPr algn="l" fontAlgn="ctr"/>
                      <a:r>
                        <a:rPr lang="pt-BR" sz="1800" b="0" u="none" strike="noStrike" dirty="0">
                          <a:solidFill>
                            <a:schemeClr val="tx1"/>
                          </a:solidFill>
                          <a:effectLst/>
                        </a:rPr>
                        <a:t>Marketing e </a:t>
                      </a:r>
                      <a:r>
                        <a:rPr lang="pt-BR" sz="1800" b="0" kern="1200" dirty="0">
                          <a:solidFill>
                            <a:schemeClr val="tx1"/>
                          </a:solidFill>
                          <a:latin typeface="+mn-lt"/>
                          <a:ea typeface="+mn-ea"/>
                          <a:cs typeface="+mn-cs"/>
                        </a:rPr>
                        <a:t>vendas</a:t>
                      </a:r>
                    </a:p>
                  </a:txBody>
                  <a:tcPr marL="9525" marR="9525" marT="9525" marB="0" anchor="ctr"/>
                </a:tc>
                <a:tc>
                  <a:txBody>
                    <a:bodyPr/>
                    <a:lstStyle/>
                    <a:p>
                      <a:pPr algn="l"/>
                      <a:r>
                        <a:rPr lang="pt-BR" sz="1800" b="0" dirty="0" smtClean="0">
                          <a:solidFill>
                            <a:schemeClr val="tx1"/>
                          </a:solidFill>
                        </a:rPr>
                        <a:t>Shopping</a:t>
                      </a:r>
                      <a:endParaRPr lang="pt-BR" sz="1800" b="0" dirty="0">
                        <a:solidFill>
                          <a:schemeClr val="tx1"/>
                        </a:solidFill>
                        <a:latin typeface="+mn-lt"/>
                      </a:endParaRPr>
                    </a:p>
                  </a:txBody>
                  <a:tcPr/>
                </a:tc>
              </a:tr>
              <a:tr h="291291">
                <a:tc>
                  <a:txBody>
                    <a:bodyPr/>
                    <a:lstStyle/>
                    <a:p>
                      <a:r>
                        <a:rPr lang="en-US" sz="1800" b="0" dirty="0" err="1" smtClean="0">
                          <a:solidFill>
                            <a:schemeClr val="tx1"/>
                          </a:solidFill>
                        </a:rPr>
                        <a:t>Trilha</a:t>
                      </a:r>
                      <a:r>
                        <a:rPr lang="en-US" sz="1800" b="0" dirty="0" smtClean="0">
                          <a:solidFill>
                            <a:schemeClr val="tx1"/>
                          </a:solidFill>
                        </a:rPr>
                        <a:t> 6</a:t>
                      </a:r>
                      <a:endParaRPr lang="en-US" sz="1800" b="0" dirty="0">
                        <a:solidFill>
                          <a:schemeClr val="tx1"/>
                        </a:solidFill>
                      </a:endParaRPr>
                    </a:p>
                  </a:txBody>
                  <a:tcPr/>
                </a:tc>
                <a:tc>
                  <a:txBody>
                    <a:bodyPr/>
                    <a:lstStyle/>
                    <a:p>
                      <a:pPr algn="l" fontAlgn="ctr"/>
                      <a:r>
                        <a:rPr lang="pt-BR" sz="1800" b="0" kern="1200" dirty="0" smtClean="0">
                          <a:solidFill>
                            <a:schemeClr val="tx1"/>
                          </a:solidFill>
                          <a:latin typeface="+mn-lt"/>
                          <a:ea typeface="+mn-ea"/>
                          <a:cs typeface="+mn-cs"/>
                        </a:rPr>
                        <a:t>Gestão de pessoas</a:t>
                      </a:r>
                      <a:endParaRPr lang="pt-BR" sz="1800" b="0" kern="1200" dirty="0">
                        <a:solidFill>
                          <a:schemeClr val="tx1"/>
                        </a:solidFill>
                        <a:latin typeface="+mn-lt"/>
                        <a:ea typeface="+mn-ea"/>
                        <a:cs typeface="+mn-cs"/>
                      </a:endParaRPr>
                    </a:p>
                  </a:txBody>
                  <a:tcPr marL="9525" marR="9525" marT="9525" marB="0" anchor="ctr"/>
                </a:tc>
                <a:tc>
                  <a:txBody>
                    <a:bodyPr/>
                    <a:lstStyle/>
                    <a:p>
                      <a:pPr algn="l"/>
                      <a:r>
                        <a:rPr lang="pt-BR" sz="1800" b="0" kern="1200" dirty="0" smtClean="0">
                          <a:solidFill>
                            <a:schemeClr val="tx1"/>
                          </a:solidFill>
                          <a:latin typeface="+mn-lt"/>
                          <a:ea typeface="+mn-ea"/>
                          <a:cs typeface="+mn-cs"/>
                        </a:rPr>
                        <a:t>Centro</a:t>
                      </a:r>
                      <a:r>
                        <a:rPr lang="pt-BR" sz="1800" b="0" dirty="0" smtClean="0">
                          <a:solidFill>
                            <a:schemeClr val="tx1"/>
                          </a:solidFill>
                          <a:latin typeface="+mn-lt"/>
                        </a:rPr>
                        <a:t> de capacitação</a:t>
                      </a:r>
                      <a:endParaRPr lang="pt-BR" sz="1800" b="0" dirty="0">
                        <a:solidFill>
                          <a:schemeClr val="tx1"/>
                        </a:solidFill>
                        <a:latin typeface="+mn-lt"/>
                      </a:endParaRPr>
                    </a:p>
                  </a:txBody>
                  <a:tcPr/>
                </a:tc>
              </a:tr>
              <a:tr h="291291">
                <a:tc>
                  <a:txBody>
                    <a:bodyPr/>
                    <a:lstStyle/>
                    <a:p>
                      <a:r>
                        <a:rPr lang="en-US" sz="1800" b="0" dirty="0" err="1" smtClean="0">
                          <a:solidFill>
                            <a:schemeClr val="tx1"/>
                          </a:solidFill>
                        </a:rPr>
                        <a:t>Trilha</a:t>
                      </a:r>
                      <a:r>
                        <a:rPr lang="en-US" sz="1800" b="0" dirty="0" smtClean="0">
                          <a:solidFill>
                            <a:schemeClr val="tx1"/>
                          </a:solidFill>
                        </a:rPr>
                        <a:t> 7</a:t>
                      </a:r>
                      <a:endParaRPr lang="en-US" sz="1800" b="0" dirty="0">
                        <a:solidFill>
                          <a:schemeClr val="tx1"/>
                        </a:solidFill>
                      </a:endParaRPr>
                    </a:p>
                  </a:txBody>
                  <a:tcPr/>
                </a:tc>
                <a:tc>
                  <a:txBody>
                    <a:bodyPr/>
                    <a:lstStyle/>
                    <a:p>
                      <a:pPr algn="l" fontAlgn="ctr"/>
                      <a:r>
                        <a:rPr lang="pt-BR" sz="1800" b="0" kern="1200" dirty="0" err="1" smtClean="0">
                          <a:solidFill>
                            <a:schemeClr val="tx1"/>
                          </a:solidFill>
                          <a:latin typeface="+mn-lt"/>
                          <a:ea typeface="+mn-ea"/>
                          <a:cs typeface="+mn-cs"/>
                        </a:rPr>
                        <a:t>Canvas</a:t>
                      </a:r>
                      <a:endParaRPr lang="pt-BR" sz="1800" b="0" kern="1200" dirty="0">
                        <a:solidFill>
                          <a:schemeClr val="tx1"/>
                        </a:solidFill>
                        <a:latin typeface="+mn-lt"/>
                        <a:ea typeface="+mn-ea"/>
                        <a:cs typeface="+mn-cs"/>
                      </a:endParaRPr>
                    </a:p>
                  </a:txBody>
                  <a:tcPr marL="9525" marR="9525" marT="9525" marB="0" anchor="ctr"/>
                </a:tc>
                <a:tc>
                  <a:txBody>
                    <a:bodyPr/>
                    <a:lstStyle/>
                    <a:p>
                      <a:pPr algn="l"/>
                      <a:r>
                        <a:rPr lang="pt-BR" sz="1800" b="0" dirty="0" smtClean="0">
                          <a:solidFill>
                            <a:schemeClr val="tx1"/>
                          </a:solidFill>
                          <a:latin typeface="+mn-lt"/>
                        </a:rPr>
                        <a:t>Universidade</a:t>
                      </a:r>
                      <a:endParaRPr lang="pt-BR" sz="1800" b="0" dirty="0">
                        <a:solidFill>
                          <a:schemeClr val="tx1"/>
                        </a:solidFill>
                        <a:latin typeface="+mn-lt"/>
                      </a:endParaRPr>
                    </a:p>
                  </a:txBody>
                  <a:tcPr/>
                </a:tc>
              </a:tr>
              <a:tr h="291291">
                <a:tc>
                  <a:txBody>
                    <a:bodyPr/>
                    <a:lstStyle/>
                    <a:p>
                      <a:r>
                        <a:rPr lang="en-US" sz="1800" b="0" dirty="0" err="1" smtClean="0">
                          <a:solidFill>
                            <a:schemeClr val="tx1"/>
                          </a:solidFill>
                        </a:rPr>
                        <a:t>Trilha</a:t>
                      </a:r>
                      <a:r>
                        <a:rPr lang="en-US" sz="1800" b="0" baseline="0" dirty="0" smtClean="0">
                          <a:solidFill>
                            <a:schemeClr val="tx1"/>
                          </a:solidFill>
                        </a:rPr>
                        <a:t> 8</a:t>
                      </a:r>
                      <a:endParaRPr lang="en-US" sz="1800" b="0" dirty="0">
                        <a:solidFill>
                          <a:schemeClr val="tx1"/>
                        </a:solidFill>
                      </a:endParaRPr>
                    </a:p>
                  </a:txBody>
                  <a:tcPr/>
                </a:tc>
                <a:tc>
                  <a:txBody>
                    <a:bodyPr/>
                    <a:lstStyle/>
                    <a:p>
                      <a:pPr algn="l" fontAlgn="ctr"/>
                      <a:r>
                        <a:rPr lang="pt-BR" sz="1800" b="0" kern="1200" dirty="0" smtClean="0">
                          <a:solidFill>
                            <a:schemeClr val="tx1"/>
                          </a:solidFill>
                          <a:latin typeface="+mn-lt"/>
                          <a:ea typeface="+mn-ea"/>
                          <a:cs typeface="+mn-cs"/>
                        </a:rPr>
                        <a:t>Startups</a:t>
                      </a:r>
                      <a:endParaRPr lang="pt-BR" sz="1800" b="0" kern="1200" dirty="0">
                        <a:solidFill>
                          <a:schemeClr val="tx1"/>
                        </a:solidFill>
                        <a:latin typeface="+mn-lt"/>
                        <a:ea typeface="+mn-ea"/>
                        <a:cs typeface="+mn-cs"/>
                      </a:endParaRPr>
                    </a:p>
                  </a:txBody>
                  <a:tcPr marL="9525" marR="9525" marT="9525" marB="0" anchor="ctr"/>
                </a:tc>
                <a:tc>
                  <a:txBody>
                    <a:bodyPr/>
                    <a:lstStyle/>
                    <a:p>
                      <a:pPr algn="l"/>
                      <a:r>
                        <a:rPr lang="pt-BR" sz="1800" b="0" dirty="0" smtClean="0">
                          <a:solidFill>
                            <a:schemeClr val="tx1"/>
                          </a:solidFill>
                          <a:latin typeface="+mn-lt"/>
                        </a:rPr>
                        <a:t>Centro tecnológico</a:t>
                      </a:r>
                      <a:endParaRPr lang="pt-BR" sz="1800" b="0" dirty="0">
                        <a:solidFill>
                          <a:schemeClr val="tx1"/>
                        </a:solidFill>
                        <a:latin typeface="+mn-lt"/>
                      </a:endParaRPr>
                    </a:p>
                  </a:txBody>
                  <a:tcPr/>
                </a:tc>
              </a:tr>
            </a:tbl>
          </a:graphicData>
        </a:graphic>
      </p:graphicFrame>
    </p:spTree>
    <p:extLst>
      <p:ext uri="{BB962C8B-B14F-4D97-AF65-F5344CB8AC3E}">
        <p14:creationId xmlns:p14="http://schemas.microsoft.com/office/powerpoint/2010/main" val="2634920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6174314" cy="990600"/>
          </a:xfrm>
        </p:spPr>
        <p:txBody>
          <a:bodyPr>
            <a:normAutofit/>
          </a:bodyPr>
          <a:lstStyle/>
          <a:p>
            <a:r>
              <a:rPr lang="pt-BR" sz="2400" b="1" dirty="0"/>
              <a:t>Responsabilidades do contador</a:t>
            </a:r>
            <a:endParaRPr lang="pt-BR" sz="2400" dirty="0"/>
          </a:p>
        </p:txBody>
      </p:sp>
      <p:sp>
        <p:nvSpPr>
          <p:cNvPr id="3" name="Content Placeholder 2"/>
          <p:cNvSpPr>
            <a:spLocks noGrp="1"/>
          </p:cNvSpPr>
          <p:nvPr>
            <p:ph idx="1"/>
          </p:nvPr>
        </p:nvSpPr>
        <p:spPr>
          <a:xfrm>
            <a:off x="457200" y="1524000"/>
            <a:ext cx="8229599" cy="4952999"/>
          </a:xfrm>
        </p:spPr>
        <p:txBody>
          <a:bodyPr>
            <a:normAutofit/>
          </a:bodyPr>
          <a:lstStyle/>
          <a:p>
            <a:pPr marL="0" indent="0">
              <a:buNone/>
            </a:pPr>
            <a:r>
              <a:rPr lang="pt-BR" sz="1600" dirty="0" smtClean="0"/>
              <a:t>O seu </a:t>
            </a:r>
            <a:r>
              <a:rPr lang="pt-BR" sz="1600" dirty="0"/>
              <a:t>contador será o responsável pelos registros legais como:</a:t>
            </a:r>
          </a:p>
          <a:p>
            <a:pPr>
              <a:buFontTx/>
              <a:buChar char="•"/>
            </a:pPr>
            <a:r>
              <a:rPr lang="pt-BR" sz="1600" dirty="0" smtClean="0"/>
              <a:t>Junta </a:t>
            </a:r>
            <a:r>
              <a:rPr lang="pt-BR" sz="1600" dirty="0"/>
              <a:t>Comercial – para obter o NIRE (Número de Identificação e Registro da Empresa)</a:t>
            </a:r>
          </a:p>
          <a:p>
            <a:r>
              <a:rPr lang="pt-BR" sz="1600" dirty="0" smtClean="0"/>
              <a:t>Receita </a:t>
            </a:r>
            <a:r>
              <a:rPr lang="pt-BR" sz="1600" dirty="0"/>
              <a:t>Federal – para obter o CNPJ da empresa;</a:t>
            </a:r>
          </a:p>
          <a:p>
            <a:r>
              <a:rPr lang="pt-BR" sz="1600" dirty="0" smtClean="0"/>
              <a:t>Inscrição </a:t>
            </a:r>
            <a:r>
              <a:rPr lang="pt-BR" sz="1600" dirty="0"/>
              <a:t>Municipal </a:t>
            </a:r>
          </a:p>
          <a:p>
            <a:r>
              <a:rPr lang="pt-BR" sz="1600" dirty="0" smtClean="0"/>
              <a:t>Alvará </a:t>
            </a:r>
            <a:r>
              <a:rPr lang="pt-BR" sz="1600" dirty="0"/>
              <a:t>de Funcionamento – Bombeiros e demais órgãos responsáveis;</a:t>
            </a:r>
          </a:p>
          <a:p>
            <a:r>
              <a:rPr lang="pt-BR" sz="1600" dirty="0" smtClean="0"/>
              <a:t>Inscrição </a:t>
            </a:r>
            <a:r>
              <a:rPr lang="pt-BR" sz="1600" dirty="0"/>
              <a:t>na Fazenda Estadual</a:t>
            </a:r>
          </a:p>
          <a:p>
            <a:pPr marL="0" indent="0">
              <a:buNone/>
            </a:pPr>
            <a:endParaRPr lang="pt-BR" sz="1600" dirty="0"/>
          </a:p>
        </p:txBody>
      </p:sp>
      <p:sp>
        <p:nvSpPr>
          <p:cNvPr id="4"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a:t>
            </a:r>
            <a:r>
              <a:rPr lang="pt-BR" dirty="0" smtClean="0">
                <a:solidFill>
                  <a:srgbClr val="FFFFFF"/>
                </a:solidFill>
              </a:rPr>
              <a:t>1: </a:t>
            </a:r>
            <a:r>
              <a:rPr lang="pt-BR" dirty="0" smtClean="0">
                <a:solidFill>
                  <a:schemeClr val="bg2"/>
                </a:solidFill>
              </a:rPr>
              <a:t>Tela 5</a:t>
            </a:r>
            <a:endParaRPr lang="pt-BR" dirty="0">
              <a:solidFill>
                <a:schemeClr val="bg2"/>
              </a:solidFill>
            </a:endParaRPr>
          </a:p>
        </p:txBody>
      </p:sp>
    </p:spTree>
    <p:extLst>
      <p:ext uri="{BB962C8B-B14F-4D97-AF65-F5344CB8AC3E}">
        <p14:creationId xmlns:p14="http://schemas.microsoft.com/office/powerpoint/2010/main" val="3264975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6174314" cy="990600"/>
          </a:xfrm>
        </p:spPr>
        <p:txBody>
          <a:bodyPr>
            <a:normAutofit/>
          </a:bodyPr>
          <a:lstStyle/>
          <a:p>
            <a:r>
              <a:rPr lang="pt-BR" sz="2400" b="1" dirty="0" smtClean="0"/>
              <a:t>Informações importantes</a:t>
            </a:r>
            <a:endParaRPr lang="pt-BR" sz="2400" dirty="0"/>
          </a:p>
        </p:txBody>
      </p:sp>
      <p:sp>
        <p:nvSpPr>
          <p:cNvPr id="4"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a:t>
            </a:r>
            <a:r>
              <a:rPr lang="pt-BR" dirty="0" smtClean="0">
                <a:solidFill>
                  <a:srgbClr val="FFFFFF"/>
                </a:solidFill>
              </a:rPr>
              <a:t>1: </a:t>
            </a:r>
            <a:r>
              <a:rPr lang="pt-BR" dirty="0" smtClean="0">
                <a:solidFill>
                  <a:schemeClr val="bg2"/>
                </a:solidFill>
              </a:rPr>
              <a:t>Tela 6</a:t>
            </a:r>
            <a:endParaRPr lang="pt-BR" dirty="0">
              <a:solidFill>
                <a:schemeClr val="bg2"/>
              </a:solidFill>
            </a:endParaRPr>
          </a:p>
        </p:txBody>
      </p:sp>
      <p:sp>
        <p:nvSpPr>
          <p:cNvPr id="7" name="Rectangle 6"/>
          <p:cNvSpPr/>
          <p:nvPr/>
        </p:nvSpPr>
        <p:spPr>
          <a:xfrm>
            <a:off x="615441" y="1684661"/>
            <a:ext cx="7960793" cy="3925177"/>
          </a:xfrm>
          <a:prstGeom prst="rect">
            <a:avLst/>
          </a:prstGeom>
        </p:spPr>
        <p:txBody>
          <a:bodyPr wrap="square">
            <a:spAutoFit/>
          </a:bodyPr>
          <a:lstStyle/>
          <a:p>
            <a:pPr marL="285750" indent="-285750">
              <a:lnSpc>
                <a:spcPct val="120000"/>
              </a:lnSpc>
              <a:buFont typeface="Arial"/>
              <a:buChar char="•"/>
            </a:pPr>
            <a:r>
              <a:rPr lang="pt-BR" sz="1600" dirty="0" smtClean="0"/>
              <a:t>É </a:t>
            </a:r>
            <a:r>
              <a:rPr lang="pt-BR" sz="1600" dirty="0"/>
              <a:t>preciso tempo, dinheiro e paciência, para vencer os obstáculos.</a:t>
            </a:r>
          </a:p>
          <a:p>
            <a:pPr marL="285750" indent="-285750">
              <a:lnSpc>
                <a:spcPct val="120000"/>
              </a:lnSpc>
              <a:buFont typeface="Arial"/>
              <a:buChar char="•"/>
            </a:pPr>
            <a:r>
              <a:rPr lang="pt-BR" sz="1600" dirty="0" smtClean="0"/>
              <a:t>Cuide </a:t>
            </a:r>
            <a:r>
              <a:rPr lang="pt-BR" sz="1600" dirty="0"/>
              <a:t>para que toda instalação do negócio seja feita dentro das normas e regras locais,</a:t>
            </a:r>
          </a:p>
          <a:p>
            <a:pPr marL="285750" indent="-285750">
              <a:lnSpc>
                <a:spcPct val="120000"/>
              </a:lnSpc>
              <a:buFont typeface="Arial"/>
              <a:buChar char="•"/>
            </a:pPr>
            <a:r>
              <a:rPr lang="pt-BR" sz="1600" dirty="0" smtClean="0"/>
              <a:t>Veja </a:t>
            </a:r>
            <a:r>
              <a:rPr lang="pt-BR" sz="1600" dirty="0"/>
              <a:t>que órgãos (</a:t>
            </a:r>
            <a:r>
              <a:rPr lang="pt-BR" sz="1600" dirty="0" smtClean="0"/>
              <a:t>municipais, </a:t>
            </a:r>
            <a:r>
              <a:rPr lang="pt-BR" sz="1600" dirty="0"/>
              <a:t>estaduais e federais) regulamentam a atividade a ser desempenhada;</a:t>
            </a:r>
          </a:p>
          <a:p>
            <a:pPr marL="285750" indent="-285750">
              <a:lnSpc>
                <a:spcPct val="120000"/>
              </a:lnSpc>
              <a:buFont typeface="Arial"/>
              <a:buChar char="•"/>
            </a:pPr>
            <a:r>
              <a:rPr lang="pt-BR" sz="1600" dirty="0" smtClean="0"/>
              <a:t>Procure </a:t>
            </a:r>
            <a:r>
              <a:rPr lang="pt-BR" sz="1600" dirty="0"/>
              <a:t>bons profissionais para trabalhar no negócio;</a:t>
            </a:r>
          </a:p>
          <a:p>
            <a:pPr marL="285750" indent="-285750">
              <a:lnSpc>
                <a:spcPct val="120000"/>
              </a:lnSpc>
              <a:buFont typeface="Arial"/>
              <a:buChar char="•"/>
            </a:pPr>
            <a:r>
              <a:rPr lang="pt-BR" sz="1600" dirty="0" smtClean="0"/>
              <a:t>Faça </a:t>
            </a:r>
            <a:r>
              <a:rPr lang="pt-BR" sz="1600" dirty="0"/>
              <a:t>um planejamento com boas contas, principalmente de capital de giro;</a:t>
            </a:r>
          </a:p>
          <a:p>
            <a:pPr marL="285750" indent="-285750">
              <a:lnSpc>
                <a:spcPct val="120000"/>
              </a:lnSpc>
              <a:buFont typeface="Arial"/>
              <a:buChar char="•"/>
            </a:pPr>
            <a:r>
              <a:rPr lang="pt-BR" sz="1600" dirty="0" smtClean="0"/>
              <a:t>Esteja </a:t>
            </a:r>
            <a:r>
              <a:rPr lang="pt-BR" sz="1600" dirty="0"/>
              <a:t>preparado para convencer os seus consumidores de que o seu produto é </a:t>
            </a:r>
            <a:r>
              <a:rPr lang="pt-BR" sz="1600" dirty="0" smtClean="0"/>
              <a:t>realmente </a:t>
            </a:r>
            <a:r>
              <a:rPr lang="pt-BR" sz="1600" dirty="0"/>
              <a:t>bom;</a:t>
            </a:r>
          </a:p>
          <a:p>
            <a:pPr marL="285750" indent="-285750">
              <a:lnSpc>
                <a:spcPct val="120000"/>
              </a:lnSpc>
              <a:buFont typeface="Arial"/>
              <a:buChar char="•"/>
            </a:pPr>
            <a:r>
              <a:rPr lang="pt-BR" sz="1600" dirty="0" smtClean="0"/>
              <a:t>Veja </a:t>
            </a:r>
            <a:r>
              <a:rPr lang="pt-BR" sz="1600" dirty="0"/>
              <a:t>quem são seus fornecedores e quais os prazos para as compras de estoque e produção;</a:t>
            </a:r>
          </a:p>
          <a:p>
            <a:pPr marL="285750" indent="-285750">
              <a:lnSpc>
                <a:spcPct val="120000"/>
              </a:lnSpc>
              <a:buFont typeface="Arial"/>
              <a:buChar char="•"/>
            </a:pPr>
            <a:r>
              <a:rPr lang="pt-BR" sz="1600" dirty="0" smtClean="0"/>
              <a:t>Elabore </a:t>
            </a:r>
            <a:r>
              <a:rPr lang="pt-BR" sz="1600" dirty="0"/>
              <a:t>um plano de marketing que atenda as suas necessidades;</a:t>
            </a:r>
          </a:p>
          <a:p>
            <a:pPr marL="285750" indent="-285750">
              <a:lnSpc>
                <a:spcPct val="120000"/>
              </a:lnSpc>
              <a:buFont typeface="Arial"/>
              <a:buChar char="•"/>
            </a:pPr>
            <a:r>
              <a:rPr lang="pt-BR" sz="1600" dirty="0" smtClean="0"/>
              <a:t>Procure </a:t>
            </a:r>
            <a:r>
              <a:rPr lang="pt-BR" sz="1600" dirty="0"/>
              <a:t>parceiros estratégicos para o negócio.</a:t>
            </a:r>
          </a:p>
        </p:txBody>
      </p:sp>
    </p:spTree>
    <p:extLst>
      <p:ext uri="{BB962C8B-B14F-4D97-AF65-F5344CB8AC3E}">
        <p14:creationId xmlns:p14="http://schemas.microsoft.com/office/powerpoint/2010/main" val="444003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6174314" cy="990600"/>
          </a:xfrm>
        </p:spPr>
        <p:txBody>
          <a:bodyPr>
            <a:normAutofit/>
          </a:bodyPr>
          <a:lstStyle/>
          <a:p>
            <a:r>
              <a:rPr lang="pt-BR" sz="2400" b="1" dirty="0"/>
              <a:t>Encerramento</a:t>
            </a:r>
            <a:endParaRPr lang="pt-BR" sz="2400" dirty="0"/>
          </a:p>
        </p:txBody>
      </p:sp>
      <p:sp>
        <p:nvSpPr>
          <p:cNvPr id="3" name="Content Placeholder 2"/>
          <p:cNvSpPr>
            <a:spLocks noGrp="1"/>
          </p:cNvSpPr>
          <p:nvPr>
            <p:ph idx="1"/>
          </p:nvPr>
        </p:nvSpPr>
        <p:spPr>
          <a:xfrm>
            <a:off x="457200" y="1524001"/>
            <a:ext cx="8229599" cy="2349500"/>
          </a:xfrm>
        </p:spPr>
        <p:txBody>
          <a:bodyPr>
            <a:normAutofit/>
          </a:bodyPr>
          <a:lstStyle/>
          <a:p>
            <a:pPr marL="0" indent="0">
              <a:buNone/>
            </a:pPr>
            <a:r>
              <a:rPr lang="pt-BR" sz="1600" dirty="0" smtClean="0"/>
              <a:t>Chegamos ao final da parada </a:t>
            </a:r>
            <a:r>
              <a:rPr lang="pt-BR" sz="1600" b="1" dirty="0" smtClean="0"/>
              <a:t>Aspectos Importantes da Formalização</a:t>
            </a:r>
            <a:r>
              <a:rPr lang="pt-BR" sz="1600" dirty="0" smtClean="0"/>
              <a:t>.</a:t>
            </a:r>
          </a:p>
          <a:p>
            <a:pPr marL="0" indent="0">
              <a:buNone/>
            </a:pPr>
            <a:r>
              <a:rPr lang="pt-BR" sz="1600" dirty="0" smtClean="0"/>
              <a:t> </a:t>
            </a:r>
          </a:p>
          <a:p>
            <a:pPr marL="0" lvl="0" indent="0">
              <a:buNone/>
            </a:pPr>
            <a:r>
              <a:rPr lang="pt-BR" sz="1600" dirty="0" smtClean="0"/>
              <a:t>Nessa parada percebemos que todo </a:t>
            </a:r>
            <a:r>
              <a:rPr lang="pt-BR" sz="1600" dirty="0"/>
              <a:t>negócio começa com uma ideia, mas existe muito trabalho e dedicação antes dele se solidificar e gerar retorno</a:t>
            </a:r>
            <a:r>
              <a:rPr lang="pt-BR" sz="1600" dirty="0" smtClean="0"/>
              <a:t>.</a:t>
            </a:r>
          </a:p>
          <a:p>
            <a:pPr marL="0" lvl="0" indent="0">
              <a:buNone/>
            </a:pPr>
            <a:endParaRPr lang="pt-BR" sz="1600" dirty="0"/>
          </a:p>
          <a:p>
            <a:pPr marL="0" lvl="0" indent="0">
              <a:buNone/>
            </a:pPr>
            <a:endParaRPr lang="pt-BR" sz="1600" dirty="0"/>
          </a:p>
        </p:txBody>
      </p:sp>
      <p:sp>
        <p:nvSpPr>
          <p:cNvPr id="4"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a:t>
            </a:r>
            <a:r>
              <a:rPr lang="pt-BR" dirty="0" smtClean="0">
                <a:solidFill>
                  <a:srgbClr val="FFFFFF"/>
                </a:solidFill>
              </a:rPr>
              <a:t>1: </a:t>
            </a:r>
            <a:r>
              <a:rPr lang="pt-BR" dirty="0" smtClean="0">
                <a:solidFill>
                  <a:schemeClr val="bg2"/>
                </a:solidFill>
              </a:rPr>
              <a:t>Tela 8</a:t>
            </a:r>
            <a:endParaRPr lang="pt-BR" dirty="0">
              <a:solidFill>
                <a:schemeClr val="bg2"/>
              </a:solidFill>
            </a:endParaRPr>
          </a:p>
        </p:txBody>
      </p:sp>
      <p:sp>
        <p:nvSpPr>
          <p:cNvPr id="5" name="Rectangle 4"/>
          <p:cNvSpPr/>
          <p:nvPr/>
        </p:nvSpPr>
        <p:spPr>
          <a:xfrm>
            <a:off x="457199" y="4000500"/>
            <a:ext cx="8229600" cy="247649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solidFill>
                  <a:schemeClr val="bg1"/>
                </a:solidFill>
              </a:rPr>
              <a:t>Contador</a:t>
            </a:r>
            <a:r>
              <a:rPr lang="en-US" sz="1400" dirty="0" smtClean="0">
                <a:solidFill>
                  <a:schemeClr val="bg1"/>
                </a:solidFill>
              </a:rPr>
              <a:t> </a:t>
            </a:r>
            <a:r>
              <a:rPr lang="en-US" sz="1400" dirty="0" err="1" smtClean="0">
                <a:solidFill>
                  <a:schemeClr val="bg1"/>
                </a:solidFill>
              </a:rPr>
              <a:t>guiando</a:t>
            </a:r>
            <a:r>
              <a:rPr lang="en-US" sz="1400" dirty="0" smtClean="0">
                <a:solidFill>
                  <a:schemeClr val="bg1"/>
                </a:solidFill>
              </a:rPr>
              <a:t> o </a:t>
            </a:r>
            <a:r>
              <a:rPr lang="en-US" sz="1400" dirty="0" err="1" smtClean="0">
                <a:solidFill>
                  <a:schemeClr val="bg1"/>
                </a:solidFill>
              </a:rPr>
              <a:t>Potencial</a:t>
            </a:r>
            <a:r>
              <a:rPr lang="en-US" sz="1400" dirty="0" smtClean="0">
                <a:solidFill>
                  <a:schemeClr val="bg1"/>
                </a:solidFill>
              </a:rPr>
              <a:t> </a:t>
            </a:r>
            <a:r>
              <a:rPr lang="en-US" sz="1400" dirty="0" err="1" smtClean="0">
                <a:solidFill>
                  <a:schemeClr val="bg1"/>
                </a:solidFill>
              </a:rPr>
              <a:t>empreendedor</a:t>
            </a:r>
            <a:r>
              <a:rPr lang="en-US" sz="1400" dirty="0" smtClean="0">
                <a:solidFill>
                  <a:schemeClr val="bg1"/>
                </a:solidFill>
              </a:rPr>
              <a:t> </a:t>
            </a:r>
            <a:r>
              <a:rPr lang="en-US" sz="1400" dirty="0" err="1" smtClean="0">
                <a:solidFill>
                  <a:schemeClr val="bg1"/>
                </a:solidFill>
              </a:rPr>
              <a:t>pela</a:t>
            </a:r>
            <a:r>
              <a:rPr lang="en-US" sz="1400" dirty="0" smtClean="0">
                <a:solidFill>
                  <a:schemeClr val="bg1"/>
                </a:solidFill>
              </a:rPr>
              <a:t> </a:t>
            </a:r>
            <a:r>
              <a:rPr lang="en-US" sz="1400" dirty="0" err="1" smtClean="0">
                <a:solidFill>
                  <a:schemeClr val="bg1"/>
                </a:solidFill>
              </a:rPr>
              <a:t>rua</a:t>
            </a:r>
            <a:r>
              <a:rPr lang="en-US" sz="1400" dirty="0" smtClean="0">
                <a:solidFill>
                  <a:schemeClr val="bg1"/>
                </a:solidFill>
              </a:rPr>
              <a:t> </a:t>
            </a:r>
            <a:r>
              <a:rPr lang="en-US" sz="1400" dirty="0" err="1" smtClean="0">
                <a:solidFill>
                  <a:schemeClr val="bg1"/>
                </a:solidFill>
              </a:rPr>
              <a:t>até</a:t>
            </a:r>
            <a:r>
              <a:rPr lang="en-US" sz="1400" dirty="0" smtClean="0">
                <a:solidFill>
                  <a:schemeClr val="bg1"/>
                </a:solidFill>
              </a:rPr>
              <a:t> o </a:t>
            </a:r>
            <a:r>
              <a:rPr lang="en-US" sz="1400" dirty="0" err="1" smtClean="0">
                <a:solidFill>
                  <a:schemeClr val="bg1"/>
                </a:solidFill>
              </a:rPr>
              <a:t>prédio</a:t>
            </a:r>
            <a:r>
              <a:rPr lang="en-US" sz="1400" dirty="0" smtClean="0">
                <a:solidFill>
                  <a:schemeClr val="bg1"/>
                </a:solidFill>
              </a:rPr>
              <a:t> da </a:t>
            </a:r>
            <a:r>
              <a:rPr lang="en-US" sz="1400" dirty="0" err="1" smtClean="0">
                <a:solidFill>
                  <a:schemeClr val="bg1"/>
                </a:solidFill>
              </a:rPr>
              <a:t>prefeitura</a:t>
            </a:r>
            <a:r>
              <a:rPr lang="en-US" sz="1400" dirty="0" smtClean="0">
                <a:solidFill>
                  <a:schemeClr val="bg1"/>
                </a:solidFill>
              </a:rPr>
              <a:t>.</a:t>
            </a:r>
          </a:p>
          <a:p>
            <a:pPr algn="ctr"/>
            <a:r>
              <a:rPr lang="en-US" sz="1400" dirty="0" smtClean="0">
                <a:solidFill>
                  <a:schemeClr val="bg1"/>
                </a:solidFill>
              </a:rPr>
              <a:t>29x9cm</a:t>
            </a:r>
            <a:endParaRPr lang="en-US" sz="1400" dirty="0">
              <a:solidFill>
                <a:schemeClr val="bg1"/>
              </a:solidFill>
            </a:endParaRPr>
          </a:p>
        </p:txBody>
      </p:sp>
    </p:spTree>
    <p:extLst>
      <p:ext uri="{BB962C8B-B14F-4D97-AF65-F5344CB8AC3E}">
        <p14:creationId xmlns:p14="http://schemas.microsoft.com/office/powerpoint/2010/main" val="1390629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pt-BR" sz="2700" dirty="0"/>
              <a:t>Parada 2</a:t>
            </a:r>
            <a:r>
              <a:rPr lang="pt-BR" sz="2700" dirty="0" smtClean="0"/>
              <a:t>:</a:t>
            </a:r>
            <a:br>
              <a:rPr lang="pt-BR" sz="2700" dirty="0" smtClean="0"/>
            </a:br>
            <a:r>
              <a:rPr lang="pt-BR" sz="2700" dirty="0" smtClean="0"/>
              <a:t>Tipos de empresas</a:t>
            </a:r>
            <a:endParaRPr lang="en-US" dirty="0"/>
          </a:p>
        </p:txBody>
      </p:sp>
      <p:sp>
        <p:nvSpPr>
          <p:cNvPr id="4" name="Rectangle 3"/>
          <p:cNvSpPr/>
          <p:nvPr/>
        </p:nvSpPr>
        <p:spPr>
          <a:xfrm>
            <a:off x="3770368" y="3939257"/>
            <a:ext cx="2055286" cy="21490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x-none" sz="1400" dirty="0">
                <a:solidFill>
                  <a:schemeClr val="bg1"/>
                </a:solidFill>
              </a:rPr>
              <a:t>Prédios de diferentes alturas, demonstrando diversos tamanhos de empresas. Incluir uma indústrias pequena e uma barraquinha de agua de coco, cachorro quente ou </a:t>
            </a:r>
            <a:r>
              <a:rPr lang="x-none" sz="1400" dirty="0" smtClean="0">
                <a:solidFill>
                  <a:schemeClr val="bg1"/>
                </a:solidFill>
              </a:rPr>
              <a:t>pipoca</a:t>
            </a:r>
          </a:p>
          <a:p>
            <a:pPr algn="ctr"/>
            <a:r>
              <a:rPr lang="x-none" sz="1400" dirty="0" smtClean="0">
                <a:solidFill>
                  <a:schemeClr val="bg1"/>
                </a:solidFill>
              </a:rPr>
              <a:t>13x9cm</a:t>
            </a:r>
            <a:endParaRPr lang="en-US" sz="1400" dirty="0">
              <a:solidFill>
                <a:schemeClr val="bg1"/>
              </a:solidFill>
            </a:endParaRPr>
          </a:p>
        </p:txBody>
      </p:sp>
    </p:spTree>
    <p:extLst>
      <p:ext uri="{BB962C8B-B14F-4D97-AF65-F5344CB8AC3E}">
        <p14:creationId xmlns:p14="http://schemas.microsoft.com/office/powerpoint/2010/main" val="1475982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6174314" cy="990600"/>
          </a:xfrm>
        </p:spPr>
        <p:txBody>
          <a:bodyPr>
            <a:normAutofit/>
          </a:bodyPr>
          <a:lstStyle/>
          <a:p>
            <a:r>
              <a:rPr lang="pt-BR" sz="2400" b="1" dirty="0" smtClean="0"/>
              <a:t>Tipos de empresas</a:t>
            </a:r>
            <a:endParaRPr lang="pt-BR" sz="2400" dirty="0"/>
          </a:p>
        </p:txBody>
      </p:sp>
      <p:sp>
        <p:nvSpPr>
          <p:cNvPr id="3" name="Content Placeholder 2"/>
          <p:cNvSpPr>
            <a:spLocks noGrp="1"/>
          </p:cNvSpPr>
          <p:nvPr>
            <p:ph idx="1"/>
          </p:nvPr>
        </p:nvSpPr>
        <p:spPr>
          <a:xfrm>
            <a:off x="457200" y="1524000"/>
            <a:ext cx="6174314" cy="4952999"/>
          </a:xfrm>
        </p:spPr>
        <p:txBody>
          <a:bodyPr>
            <a:normAutofit/>
          </a:bodyPr>
          <a:lstStyle/>
          <a:p>
            <a:pPr marL="0" indent="0">
              <a:buNone/>
            </a:pPr>
            <a:r>
              <a:rPr lang="pt-BR" sz="1600" dirty="0" smtClean="0"/>
              <a:t>Você vai começar a parada </a:t>
            </a:r>
            <a:r>
              <a:rPr lang="pt-BR" sz="1600" b="1" dirty="0" smtClean="0"/>
              <a:t>Tipos de empresas.</a:t>
            </a:r>
            <a:endParaRPr lang="pt-BR" sz="1600" b="1" dirty="0"/>
          </a:p>
          <a:p>
            <a:pPr marL="0" indent="0">
              <a:buNone/>
            </a:pPr>
            <a:r>
              <a:rPr lang="pt-BR" sz="1600" dirty="0"/>
              <a:t> </a:t>
            </a:r>
            <a:endParaRPr lang="pt-BR" sz="1600" dirty="0" smtClean="0"/>
          </a:p>
          <a:p>
            <a:pPr marL="0" indent="0">
              <a:buNone/>
            </a:pPr>
            <a:r>
              <a:rPr lang="pt-BR" sz="1600" dirty="0"/>
              <a:t>Nesta parada</a:t>
            </a:r>
            <a:r>
              <a:rPr lang="pt-BR" sz="1600" dirty="0" smtClean="0"/>
              <a:t>, você deve </a:t>
            </a:r>
            <a:r>
              <a:rPr lang="pt-BR" sz="1600" dirty="0"/>
              <a:t>buscar responder as estas duas perguntas bem importantes: </a:t>
            </a:r>
            <a:endParaRPr lang="pt-BR" sz="1600" dirty="0" smtClean="0"/>
          </a:p>
          <a:p>
            <a:pPr marL="0" indent="0">
              <a:buNone/>
            </a:pPr>
            <a:endParaRPr lang="pt-BR" sz="1600" dirty="0" smtClean="0"/>
          </a:p>
          <a:p>
            <a:pPr marL="0" indent="0">
              <a:buNone/>
            </a:pPr>
            <a:r>
              <a:rPr lang="pt-BR" sz="1600" dirty="0" smtClean="0"/>
              <a:t>1. Quem </a:t>
            </a:r>
            <a:r>
              <a:rPr lang="pt-BR" sz="1600" dirty="0"/>
              <a:t>sou? </a:t>
            </a:r>
            <a:endParaRPr lang="pt-BR" sz="1600" dirty="0" smtClean="0"/>
          </a:p>
          <a:p>
            <a:pPr marL="0" indent="0">
              <a:buNone/>
            </a:pPr>
            <a:r>
              <a:rPr lang="pt-BR" sz="1600" dirty="0" smtClean="0"/>
              <a:t>2</a:t>
            </a:r>
            <a:r>
              <a:rPr lang="pt-BR" sz="1600" dirty="0"/>
              <a:t>. Que tipo de empresa vou abrir? </a:t>
            </a:r>
            <a:endParaRPr lang="pt-BR" sz="1600" dirty="0" smtClean="0"/>
          </a:p>
          <a:p>
            <a:pPr marL="0" indent="0">
              <a:buNone/>
            </a:pPr>
            <a:endParaRPr lang="pt-BR" sz="1600" dirty="0"/>
          </a:p>
          <a:p>
            <a:pPr marL="0" indent="0">
              <a:buNone/>
            </a:pPr>
            <a:r>
              <a:rPr lang="pt-BR" sz="1600" dirty="0" smtClean="0"/>
              <a:t>A </a:t>
            </a:r>
            <a:r>
              <a:rPr lang="pt-BR" sz="1600" dirty="0"/>
              <a:t>partir das </a:t>
            </a:r>
            <a:r>
              <a:rPr lang="pt-BR" sz="1600" dirty="0" smtClean="0"/>
              <a:t>suas respostas, você irá </a:t>
            </a:r>
            <a:r>
              <a:rPr lang="pt-BR" sz="1600" dirty="0"/>
              <a:t>se aproximar </a:t>
            </a:r>
            <a:r>
              <a:rPr lang="pt-BR" sz="1600" dirty="0" smtClean="0"/>
              <a:t>o </a:t>
            </a:r>
            <a:r>
              <a:rPr lang="pt-BR" sz="1600" dirty="0"/>
              <a:t>tipo de negócio mais indicado ao seu perfil empreendedor.</a:t>
            </a:r>
          </a:p>
          <a:p>
            <a:pPr marL="0" indent="0">
              <a:buNone/>
            </a:pPr>
            <a:endParaRPr lang="pt-BR" sz="1600" dirty="0"/>
          </a:p>
          <a:p>
            <a:pPr marL="0" indent="0">
              <a:buNone/>
            </a:pPr>
            <a:r>
              <a:rPr lang="pt-BR" sz="1600" dirty="0" smtClean="0"/>
              <a:t>Ao explorar esse assunto, você:</a:t>
            </a:r>
            <a:endParaRPr lang="pt-BR" sz="1600" dirty="0"/>
          </a:p>
          <a:p>
            <a:pPr marL="0" indent="0">
              <a:buNone/>
            </a:pPr>
            <a:r>
              <a:rPr lang="pt-BR" sz="1600" dirty="0"/>
              <a:t> </a:t>
            </a:r>
            <a:endParaRPr lang="pt-BR" sz="1600" dirty="0" smtClean="0"/>
          </a:p>
          <a:p>
            <a:r>
              <a:rPr lang="pt-BR" sz="1600" dirty="0" smtClean="0"/>
              <a:t>Poderá refletir sobre o seu perfil empreendedor, pensando sobre você e seu futuro negócio. </a:t>
            </a:r>
            <a:r>
              <a:rPr lang="pt-BR" sz="1600" dirty="0"/>
              <a:t> </a:t>
            </a:r>
          </a:p>
          <a:p>
            <a:pPr marL="0" indent="0">
              <a:buNone/>
            </a:pPr>
            <a:endParaRPr lang="en-US" sz="1600" dirty="0"/>
          </a:p>
        </p:txBody>
      </p:sp>
      <p:sp>
        <p:nvSpPr>
          <p:cNvPr id="4"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a:t>
            </a:r>
            <a:r>
              <a:rPr lang="pt-BR" dirty="0" smtClean="0">
                <a:solidFill>
                  <a:srgbClr val="FFFFFF"/>
                </a:solidFill>
              </a:rPr>
              <a:t>2: </a:t>
            </a:r>
            <a:r>
              <a:rPr lang="pt-BR" dirty="0" smtClean="0">
                <a:solidFill>
                  <a:schemeClr val="bg2"/>
                </a:solidFill>
              </a:rPr>
              <a:t>Tela 1</a:t>
            </a:r>
            <a:endParaRPr lang="pt-BR" dirty="0">
              <a:solidFill>
                <a:schemeClr val="bg2"/>
              </a:solidFill>
            </a:endParaRPr>
          </a:p>
        </p:txBody>
      </p:sp>
      <p:sp>
        <p:nvSpPr>
          <p:cNvPr id="5" name="Rectangle 4"/>
          <p:cNvSpPr/>
          <p:nvPr/>
        </p:nvSpPr>
        <p:spPr>
          <a:xfrm>
            <a:off x="6797173" y="1276697"/>
            <a:ext cx="2055286" cy="21609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x-none" sz="1400" dirty="0" smtClean="0">
                <a:solidFill>
                  <a:schemeClr val="bg1"/>
                </a:solidFill>
              </a:rPr>
              <a:t>Prédios de diferentes alturas, demonstrando diversos tamanhos de empresas. Incluir uma indústrias pequena e uma barraquinha de agua de coco, cachorro quente ou </a:t>
            </a:r>
            <a:r>
              <a:rPr lang="x-none" sz="1400" dirty="0" smtClean="0">
                <a:solidFill>
                  <a:schemeClr val="bg1"/>
                </a:solidFill>
              </a:rPr>
              <a:t>pipoca</a:t>
            </a:r>
          </a:p>
          <a:p>
            <a:pPr algn="ctr"/>
            <a:r>
              <a:rPr lang="x-none" sz="1400" dirty="0" smtClean="0">
                <a:solidFill>
                  <a:schemeClr val="bg1"/>
                </a:solidFill>
              </a:rPr>
              <a:t>13x9cm</a:t>
            </a:r>
            <a:endParaRPr lang="en-US" sz="1400" dirty="0">
              <a:solidFill>
                <a:schemeClr val="bg1"/>
              </a:solidFill>
            </a:endParaRPr>
          </a:p>
        </p:txBody>
      </p:sp>
    </p:spTree>
    <p:extLst>
      <p:ext uri="{BB962C8B-B14F-4D97-AF65-F5344CB8AC3E}">
        <p14:creationId xmlns:p14="http://schemas.microsoft.com/office/powerpoint/2010/main" val="1124139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6174314" cy="990600"/>
          </a:xfrm>
        </p:spPr>
        <p:txBody>
          <a:bodyPr>
            <a:normAutofit/>
          </a:bodyPr>
          <a:lstStyle/>
          <a:p>
            <a:r>
              <a:rPr lang="pt-BR" sz="2400" b="1" dirty="0" smtClean="0"/>
              <a:t>Categorias</a:t>
            </a:r>
            <a:endParaRPr lang="pt-BR" sz="2400" dirty="0"/>
          </a:p>
        </p:txBody>
      </p:sp>
      <p:sp>
        <p:nvSpPr>
          <p:cNvPr id="3" name="Content Placeholder 2"/>
          <p:cNvSpPr>
            <a:spLocks noGrp="1"/>
          </p:cNvSpPr>
          <p:nvPr>
            <p:ph idx="1"/>
          </p:nvPr>
        </p:nvSpPr>
        <p:spPr>
          <a:xfrm>
            <a:off x="457200" y="1524000"/>
            <a:ext cx="8229599" cy="4952999"/>
          </a:xfrm>
        </p:spPr>
        <p:txBody>
          <a:bodyPr>
            <a:normAutofit/>
          </a:bodyPr>
          <a:lstStyle/>
          <a:p>
            <a:pPr marL="0" indent="0">
              <a:buNone/>
            </a:pPr>
            <a:r>
              <a:rPr lang="pt-BR" sz="1600" dirty="0"/>
              <a:t>Se você pretende atuar sozinho no mercado, ou seja, se não terá sócios na empresa, deverá se enquadrar na categoria "Empresário".</a:t>
            </a:r>
          </a:p>
          <a:p>
            <a:pPr marL="0" indent="0">
              <a:buNone/>
            </a:pPr>
            <a:r>
              <a:rPr lang="pt-BR" sz="1600" dirty="0"/>
              <a:t> </a:t>
            </a:r>
          </a:p>
          <a:p>
            <a:pPr marL="0" indent="0">
              <a:buNone/>
            </a:pPr>
            <a:r>
              <a:rPr lang="pt-BR" sz="1600" dirty="0"/>
              <a:t>Isso vale tanto para quem vai vender flores quanto para quem deseja abrir uma papelaria. Porém, se você pretende ter um ou mais sócios, vai precisar registrar sua empresa como "Sociedade Empresária" ou "Sociedade Simples".</a:t>
            </a:r>
          </a:p>
          <a:p>
            <a:pPr marL="0" indent="0">
              <a:buNone/>
            </a:pPr>
            <a:endParaRPr lang="pt-BR" sz="1600" dirty="0"/>
          </a:p>
        </p:txBody>
      </p:sp>
      <p:sp>
        <p:nvSpPr>
          <p:cNvPr id="4"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a:t>
            </a:r>
            <a:r>
              <a:rPr lang="pt-BR" dirty="0" smtClean="0">
                <a:solidFill>
                  <a:srgbClr val="FFFFFF"/>
                </a:solidFill>
              </a:rPr>
              <a:t>2: </a:t>
            </a:r>
            <a:r>
              <a:rPr lang="pt-BR" dirty="0" smtClean="0">
                <a:solidFill>
                  <a:schemeClr val="bg2"/>
                </a:solidFill>
              </a:rPr>
              <a:t>Tela 2</a:t>
            </a:r>
            <a:endParaRPr lang="pt-BR" dirty="0">
              <a:solidFill>
                <a:schemeClr val="bg2"/>
              </a:solidFill>
            </a:endParaRPr>
          </a:p>
        </p:txBody>
      </p:sp>
    </p:spTree>
    <p:extLst>
      <p:ext uri="{BB962C8B-B14F-4D97-AF65-F5344CB8AC3E}">
        <p14:creationId xmlns:p14="http://schemas.microsoft.com/office/powerpoint/2010/main" val="3439126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6174314" cy="990600"/>
          </a:xfrm>
        </p:spPr>
        <p:txBody>
          <a:bodyPr>
            <a:normAutofit/>
          </a:bodyPr>
          <a:lstStyle/>
          <a:p>
            <a:r>
              <a:rPr lang="pt-BR" sz="2400" b="1" dirty="0"/>
              <a:t>Formas jurídicas </a:t>
            </a:r>
          </a:p>
        </p:txBody>
      </p:sp>
      <p:sp>
        <p:nvSpPr>
          <p:cNvPr id="3" name="Content Placeholder 2"/>
          <p:cNvSpPr>
            <a:spLocks noGrp="1"/>
          </p:cNvSpPr>
          <p:nvPr>
            <p:ph idx="1"/>
          </p:nvPr>
        </p:nvSpPr>
        <p:spPr>
          <a:xfrm>
            <a:off x="457201" y="1524000"/>
            <a:ext cx="8229599" cy="4914862"/>
          </a:xfrm>
        </p:spPr>
        <p:txBody>
          <a:bodyPr>
            <a:normAutofit/>
          </a:bodyPr>
          <a:lstStyle/>
          <a:p>
            <a:pPr marL="0" indent="0">
              <a:buNone/>
            </a:pPr>
            <a:r>
              <a:rPr lang="pt-BR" sz="1600" dirty="0"/>
              <a:t>As formas jurídicas mais utilizadas nos pequenos negócios</a:t>
            </a:r>
            <a:r>
              <a:rPr lang="pt-BR" sz="1600" dirty="0" smtClean="0"/>
              <a:t>:</a:t>
            </a:r>
          </a:p>
          <a:p>
            <a:pPr marL="0" indent="0">
              <a:buNone/>
            </a:pPr>
            <a:endParaRPr lang="pt-BR" sz="1600" dirty="0"/>
          </a:p>
          <a:p>
            <a:pPr marL="0" indent="0">
              <a:buNone/>
            </a:pPr>
            <a:endParaRPr lang="pt-BR" sz="1600" dirty="0"/>
          </a:p>
          <a:p>
            <a:pPr marL="0" indent="0">
              <a:buNone/>
            </a:pPr>
            <a:r>
              <a:rPr lang="pt-BR" sz="1600" b="1" dirty="0" smtClean="0"/>
              <a:t>MEI </a:t>
            </a:r>
            <a:r>
              <a:rPr lang="pt-BR" sz="1600" b="1" dirty="0"/>
              <a:t>– </a:t>
            </a:r>
            <a:r>
              <a:rPr lang="pt-BR" sz="1600" b="1" dirty="0" err="1"/>
              <a:t>MicroEmpreendedor</a:t>
            </a:r>
            <a:r>
              <a:rPr lang="pt-BR" sz="1600" b="1" dirty="0"/>
              <a:t> Individual</a:t>
            </a:r>
            <a:endParaRPr lang="pt-BR" sz="1600" dirty="0"/>
          </a:p>
          <a:p>
            <a:pPr marL="0" indent="0">
              <a:buNone/>
            </a:pPr>
            <a:r>
              <a:rPr lang="pt-BR" sz="1600" dirty="0"/>
              <a:t>É a pessoa que trabalha por conta própria e que se legaliza como pequeno empresário. Para ser um microempreendedor individual é necessário </a:t>
            </a:r>
            <a:r>
              <a:rPr lang="pt-BR" sz="1600" dirty="0" smtClean="0"/>
              <a:t>faturar </a:t>
            </a:r>
            <a:r>
              <a:rPr lang="pt-BR" sz="1600" dirty="0"/>
              <a:t>no </a:t>
            </a:r>
            <a:r>
              <a:rPr lang="pt-BR" sz="1600" dirty="0" smtClean="0"/>
              <a:t>máximo </a:t>
            </a:r>
            <a:r>
              <a:rPr lang="pt-BR" sz="1600" dirty="0" err="1" smtClean="0"/>
              <a:t>R</a:t>
            </a:r>
            <a:r>
              <a:rPr lang="pt-BR" sz="1600" dirty="0" smtClean="0"/>
              <a:t>$ 60.000,00 </a:t>
            </a:r>
            <a:r>
              <a:rPr lang="pt-BR" sz="1600" dirty="0"/>
              <a:t>por ano e não ter participação em outra empresa como sócio ou titular. </a:t>
            </a:r>
            <a:r>
              <a:rPr lang="pt-BR" sz="1600" dirty="0" smtClean="0"/>
              <a:t/>
            </a:r>
            <a:br>
              <a:rPr lang="pt-BR" sz="1600" dirty="0" smtClean="0"/>
            </a:br>
            <a:r>
              <a:rPr lang="pt-BR" sz="1600" dirty="0" smtClean="0"/>
              <a:t>O </a:t>
            </a:r>
            <a:r>
              <a:rPr lang="pt-BR" sz="1600" dirty="0"/>
              <a:t>MEI também pode ter um empregado contratado que receba o salário mínimo ou o piso da categoria</a:t>
            </a:r>
            <a:r>
              <a:rPr lang="pt-BR" sz="1600" dirty="0" smtClean="0"/>
              <a:t>.</a:t>
            </a:r>
            <a:endParaRPr lang="pt-BR" sz="1600" dirty="0"/>
          </a:p>
        </p:txBody>
      </p:sp>
      <p:sp>
        <p:nvSpPr>
          <p:cNvPr id="4"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a:t>
            </a:r>
            <a:r>
              <a:rPr lang="pt-BR" dirty="0" smtClean="0">
                <a:solidFill>
                  <a:srgbClr val="FFFFFF"/>
                </a:solidFill>
              </a:rPr>
              <a:t>2: </a:t>
            </a:r>
            <a:r>
              <a:rPr lang="pt-BR" dirty="0" smtClean="0">
                <a:solidFill>
                  <a:schemeClr val="bg2"/>
                </a:solidFill>
              </a:rPr>
              <a:t>Tela 3</a:t>
            </a:r>
            <a:endParaRPr lang="pt-BR" dirty="0">
              <a:solidFill>
                <a:schemeClr val="bg2"/>
              </a:solidFill>
            </a:endParaRPr>
          </a:p>
        </p:txBody>
      </p:sp>
      <p:sp>
        <p:nvSpPr>
          <p:cNvPr id="5" name="Rectangle 4"/>
          <p:cNvSpPr/>
          <p:nvPr/>
        </p:nvSpPr>
        <p:spPr>
          <a:xfrm>
            <a:off x="330875" y="2187828"/>
            <a:ext cx="8355925" cy="211133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804281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1600200"/>
            <a:ext cx="8353195" cy="5135228"/>
          </a:xfrm>
        </p:spPr>
        <p:txBody>
          <a:bodyPr>
            <a:normAutofit lnSpcReduction="10000"/>
          </a:bodyPr>
          <a:lstStyle/>
          <a:p>
            <a:pPr marL="0" indent="0">
              <a:buNone/>
            </a:pPr>
            <a:r>
              <a:rPr lang="pt-BR" sz="1600" dirty="0"/>
              <a:t>As formas jurídicas mais utilizadas nos pequenos negócios:</a:t>
            </a:r>
          </a:p>
          <a:p>
            <a:pPr marL="0" indent="0">
              <a:buNone/>
            </a:pPr>
            <a:endParaRPr lang="pt-BR" sz="1600" dirty="0"/>
          </a:p>
          <a:p>
            <a:pPr marL="0" indent="0">
              <a:buNone/>
            </a:pPr>
            <a:r>
              <a:rPr lang="pt-BR" sz="1600" b="1" dirty="0" smtClean="0"/>
              <a:t>Empresário</a:t>
            </a:r>
            <a:endParaRPr lang="pt-BR" sz="1600" dirty="0"/>
          </a:p>
          <a:p>
            <a:pPr marL="0" indent="0">
              <a:buNone/>
            </a:pPr>
            <a:r>
              <a:rPr lang="pt-BR" sz="1600" dirty="0"/>
              <a:t>Esta forma jurídica é quem exerce profissionalmente atividade econômica, organizada para a produção ou a circulação de bens ou de serviços. Não se considera empresário quem exerce profissão intelectual, de natureza científica, literária ou artística, ainda que com o concurso de auxiliares ou colaboradores, salvo se o exercício da profissão constituir elemento da empresa.</a:t>
            </a:r>
          </a:p>
          <a:p>
            <a:pPr marL="0" indent="0">
              <a:buNone/>
            </a:pPr>
            <a:r>
              <a:rPr lang="pt-BR" sz="1600" dirty="0"/>
              <a:t> </a:t>
            </a:r>
          </a:p>
          <a:p>
            <a:pPr marL="0" indent="0">
              <a:buNone/>
            </a:pPr>
            <a:r>
              <a:rPr lang="pt-BR" sz="1600" dirty="0"/>
              <a:t>A razão social da empresa será o próprio nome da pessoa física. Logo, se chama Pedro Pereira da Silva Junior, a sua empresa Individual terá como nome empresarial Pedro Pereira da Silva Junior ou, caso haja outro Pedro Pereira da Silva Junior, que já tenha se registrado como empresário, poderá/deverá agregar algo mais ao seu nome, para diferenciar do já inscrito, ou utilizar-se de abreviaturas em seu nome (nunca poderá abreviar o último sobrenome).</a:t>
            </a:r>
          </a:p>
          <a:p>
            <a:pPr marL="0" indent="0">
              <a:buNone/>
            </a:pPr>
            <a:r>
              <a:rPr lang="pt-BR" sz="1600" dirty="0"/>
              <a:t> </a:t>
            </a:r>
          </a:p>
          <a:p>
            <a:pPr marL="0" indent="0">
              <a:buNone/>
            </a:pPr>
            <a:r>
              <a:rPr lang="pt-BR" sz="1600" b="1" dirty="0" smtClean="0">
                <a:solidFill>
                  <a:schemeClr val="tx2"/>
                </a:solidFill>
              </a:rPr>
              <a:t>Exemplo </a:t>
            </a:r>
            <a:endParaRPr lang="pt-BR" sz="1600" b="1" dirty="0">
              <a:solidFill>
                <a:schemeClr val="tx2"/>
              </a:solidFill>
            </a:endParaRPr>
          </a:p>
          <a:p>
            <a:pPr marL="0" indent="0">
              <a:buNone/>
            </a:pPr>
            <a:r>
              <a:rPr lang="pt-BR" sz="1600" dirty="0"/>
              <a:t> </a:t>
            </a:r>
          </a:p>
          <a:p>
            <a:pPr marL="0" indent="0">
              <a:buNone/>
            </a:pPr>
            <a:r>
              <a:rPr lang="pt-BR" sz="1600" dirty="0"/>
              <a:t>Cabe destacar, que o empresário é responsável, com seus bens pessoais, pelos atos da empresa, de forma ilimitada.</a:t>
            </a:r>
          </a:p>
          <a:p>
            <a:pPr marL="0" indent="0">
              <a:buNone/>
            </a:pPr>
            <a:endParaRPr lang="pt-BR" sz="1600" dirty="0"/>
          </a:p>
          <a:p>
            <a:pPr marL="0" indent="0">
              <a:buNone/>
            </a:pPr>
            <a:endParaRPr lang="pt-BR" sz="1600" dirty="0"/>
          </a:p>
        </p:txBody>
      </p:sp>
      <p:sp>
        <p:nvSpPr>
          <p:cNvPr id="6" name="Title 1"/>
          <p:cNvSpPr>
            <a:spLocks noGrp="1"/>
          </p:cNvSpPr>
          <p:nvPr>
            <p:ph type="title"/>
          </p:nvPr>
        </p:nvSpPr>
        <p:spPr/>
        <p:txBody>
          <a:bodyPr>
            <a:normAutofit/>
          </a:bodyPr>
          <a:lstStyle/>
          <a:p>
            <a:r>
              <a:rPr lang="pt-BR" sz="2400" b="1" dirty="0"/>
              <a:t>Formas jurídicas </a:t>
            </a:r>
            <a:endParaRPr lang="pt-BR" sz="2400" dirty="0"/>
          </a:p>
        </p:txBody>
      </p:sp>
      <p:sp>
        <p:nvSpPr>
          <p:cNvPr id="7"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a:t>
            </a:r>
            <a:r>
              <a:rPr lang="pt-BR" dirty="0" smtClean="0">
                <a:solidFill>
                  <a:srgbClr val="FFFFFF"/>
                </a:solidFill>
              </a:rPr>
              <a:t>2: </a:t>
            </a:r>
            <a:r>
              <a:rPr lang="pt-BR" dirty="0" smtClean="0">
                <a:solidFill>
                  <a:schemeClr val="bg2"/>
                </a:solidFill>
              </a:rPr>
              <a:t>Tela 3</a:t>
            </a:r>
            <a:endParaRPr lang="pt-BR" dirty="0">
              <a:solidFill>
                <a:schemeClr val="bg2"/>
              </a:solidFill>
            </a:endParaRPr>
          </a:p>
        </p:txBody>
      </p:sp>
      <p:sp>
        <p:nvSpPr>
          <p:cNvPr id="8" name="Rectangle 7"/>
          <p:cNvSpPr/>
          <p:nvPr/>
        </p:nvSpPr>
        <p:spPr>
          <a:xfrm>
            <a:off x="330875" y="2019534"/>
            <a:ext cx="8479519" cy="471589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592620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6174314" cy="990600"/>
          </a:xfrm>
        </p:spPr>
        <p:txBody>
          <a:bodyPr>
            <a:normAutofit/>
          </a:bodyPr>
          <a:lstStyle/>
          <a:p>
            <a:r>
              <a:rPr lang="pt-BR" sz="2400" b="1" dirty="0"/>
              <a:t>Formas jurídicas </a:t>
            </a:r>
            <a:endParaRPr lang="pt-BR" sz="2400" dirty="0"/>
          </a:p>
        </p:txBody>
      </p:sp>
      <p:sp>
        <p:nvSpPr>
          <p:cNvPr id="3" name="Content Placeholder 2"/>
          <p:cNvSpPr>
            <a:spLocks noGrp="1"/>
          </p:cNvSpPr>
          <p:nvPr>
            <p:ph idx="1"/>
          </p:nvPr>
        </p:nvSpPr>
        <p:spPr>
          <a:xfrm>
            <a:off x="457201" y="1524000"/>
            <a:ext cx="8229599" cy="5018527"/>
          </a:xfrm>
        </p:spPr>
        <p:txBody>
          <a:bodyPr>
            <a:normAutofit/>
          </a:bodyPr>
          <a:lstStyle/>
          <a:p>
            <a:pPr marL="0" indent="0">
              <a:buNone/>
            </a:pPr>
            <a:r>
              <a:rPr lang="pt-BR" sz="1600" dirty="0"/>
              <a:t>As formas jurídicas mais utilizadas nos pequenos negócios:</a:t>
            </a:r>
          </a:p>
          <a:p>
            <a:pPr marL="0" indent="0">
              <a:buNone/>
            </a:pPr>
            <a:endParaRPr lang="pt-BR" sz="1600" dirty="0"/>
          </a:p>
          <a:p>
            <a:pPr marL="0" indent="0">
              <a:buNone/>
            </a:pPr>
            <a:r>
              <a:rPr lang="pt-BR" sz="1600" b="1" dirty="0" smtClean="0"/>
              <a:t>Sociedade </a:t>
            </a:r>
            <a:r>
              <a:rPr lang="pt-BR" sz="1600" b="1" dirty="0"/>
              <a:t>Empresária Limitada</a:t>
            </a:r>
            <a:endParaRPr lang="pt-BR" sz="1600" dirty="0"/>
          </a:p>
          <a:p>
            <a:pPr marL="0" indent="0">
              <a:buNone/>
            </a:pPr>
            <a:r>
              <a:rPr lang="pt-BR" sz="1600" dirty="0"/>
              <a:t>Quando uma ou mais pessoas se unem para exercer profissionalmente atividade econômica organizada para a produção ou circulação de bens ou de serviços, constituindo elemento de empresa. É o tipo de sociedade mais comum adotada pelas pequenas empresas. A responsabilidade dos sócios, se limita ao valor de suas quotas.</a:t>
            </a:r>
          </a:p>
          <a:p>
            <a:pPr marL="0" indent="0">
              <a:buNone/>
            </a:pPr>
            <a:r>
              <a:rPr lang="pt-BR" sz="1600" dirty="0"/>
              <a:t> </a:t>
            </a:r>
          </a:p>
          <a:p>
            <a:pPr marL="0" indent="0">
              <a:buNone/>
            </a:pPr>
            <a:r>
              <a:rPr lang="pt-BR" sz="1600" dirty="0"/>
              <a:t>O registro será sempre na Junta Comercial.</a:t>
            </a:r>
          </a:p>
          <a:p>
            <a:pPr marL="0" indent="0">
              <a:buNone/>
            </a:pPr>
            <a:r>
              <a:rPr lang="pt-BR" sz="1600" dirty="0"/>
              <a:t> </a:t>
            </a:r>
          </a:p>
          <a:p>
            <a:pPr marL="0" indent="0">
              <a:buNone/>
            </a:pPr>
            <a:r>
              <a:rPr lang="pt-BR" sz="1600" dirty="0" smtClean="0"/>
              <a:t>Por exemplo</a:t>
            </a:r>
            <a:r>
              <a:rPr lang="pt-BR" sz="1600" dirty="0"/>
              <a:t>:</a:t>
            </a:r>
          </a:p>
          <a:p>
            <a:r>
              <a:rPr lang="pt-BR" sz="1600" dirty="0"/>
              <a:t>Dois médicos que montam um hospital;</a:t>
            </a:r>
          </a:p>
          <a:p>
            <a:r>
              <a:rPr lang="pt-BR" sz="1600" dirty="0"/>
              <a:t>Três amigos que constituem uma loja de suprimentos de informática.</a:t>
            </a:r>
          </a:p>
          <a:p>
            <a:pPr marL="0" indent="0">
              <a:buNone/>
            </a:pPr>
            <a:endParaRPr lang="pt-BR" sz="1600" b="1" dirty="0">
              <a:solidFill>
                <a:srgbClr val="1F497D"/>
              </a:solidFill>
            </a:endParaRPr>
          </a:p>
        </p:txBody>
      </p:sp>
      <p:sp>
        <p:nvSpPr>
          <p:cNvPr id="4"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a:t>
            </a:r>
            <a:r>
              <a:rPr lang="pt-BR" dirty="0" smtClean="0">
                <a:solidFill>
                  <a:srgbClr val="FFFFFF"/>
                </a:solidFill>
              </a:rPr>
              <a:t>2: </a:t>
            </a:r>
            <a:r>
              <a:rPr lang="pt-BR" dirty="0" smtClean="0">
                <a:solidFill>
                  <a:schemeClr val="bg2"/>
                </a:solidFill>
              </a:rPr>
              <a:t>Tela 3</a:t>
            </a:r>
            <a:endParaRPr lang="pt-BR" dirty="0">
              <a:solidFill>
                <a:schemeClr val="bg2"/>
              </a:solidFill>
            </a:endParaRPr>
          </a:p>
        </p:txBody>
      </p:sp>
      <p:sp>
        <p:nvSpPr>
          <p:cNvPr id="5" name="Rectangle 4"/>
          <p:cNvSpPr/>
          <p:nvPr/>
        </p:nvSpPr>
        <p:spPr>
          <a:xfrm>
            <a:off x="330875" y="2019534"/>
            <a:ext cx="8479519" cy="364128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146993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6174314" cy="990600"/>
          </a:xfrm>
        </p:spPr>
        <p:txBody>
          <a:bodyPr>
            <a:normAutofit/>
          </a:bodyPr>
          <a:lstStyle/>
          <a:p>
            <a:r>
              <a:rPr lang="pt-BR" sz="2400" b="1" dirty="0"/>
              <a:t>Formas jurídicas </a:t>
            </a:r>
            <a:endParaRPr lang="pt-BR" sz="2400" dirty="0"/>
          </a:p>
        </p:txBody>
      </p:sp>
      <p:sp>
        <p:nvSpPr>
          <p:cNvPr id="3" name="Content Placeholder 2"/>
          <p:cNvSpPr>
            <a:spLocks noGrp="1"/>
          </p:cNvSpPr>
          <p:nvPr>
            <p:ph idx="1"/>
          </p:nvPr>
        </p:nvSpPr>
        <p:spPr>
          <a:xfrm>
            <a:off x="457201" y="1524001"/>
            <a:ext cx="8229599" cy="4661646"/>
          </a:xfrm>
        </p:spPr>
        <p:txBody>
          <a:bodyPr>
            <a:normAutofit/>
          </a:bodyPr>
          <a:lstStyle/>
          <a:p>
            <a:pPr marL="0" indent="0">
              <a:buNone/>
            </a:pPr>
            <a:r>
              <a:rPr lang="pt-BR" sz="1600" dirty="0"/>
              <a:t>As formas jurídicas mais utilizadas nos pequenos negócios</a:t>
            </a:r>
            <a:r>
              <a:rPr lang="pt-BR" sz="1600" dirty="0" smtClean="0"/>
              <a:t>:</a:t>
            </a:r>
          </a:p>
          <a:p>
            <a:pPr marL="0" indent="0">
              <a:buNone/>
            </a:pPr>
            <a:endParaRPr lang="pt-BR" sz="1600" dirty="0" smtClean="0"/>
          </a:p>
          <a:p>
            <a:pPr marL="0" indent="0">
              <a:buNone/>
            </a:pPr>
            <a:endParaRPr lang="pt-BR" sz="1600" dirty="0" smtClean="0"/>
          </a:p>
          <a:p>
            <a:pPr marL="0" indent="0">
              <a:buNone/>
            </a:pPr>
            <a:r>
              <a:rPr lang="pt-BR" sz="1600" b="1" dirty="0"/>
              <a:t>Sociedade Simples</a:t>
            </a:r>
            <a:r>
              <a:rPr lang="pt-BR" sz="1600" dirty="0"/>
              <a:t> </a:t>
            </a:r>
          </a:p>
          <a:p>
            <a:pPr marL="0" indent="0">
              <a:buNone/>
            </a:pPr>
            <a:r>
              <a:rPr lang="pt-BR" sz="1600" dirty="0" smtClean="0"/>
              <a:t>É </a:t>
            </a:r>
            <a:r>
              <a:rPr lang="pt-BR" sz="1600" dirty="0"/>
              <a:t>a sociedade constituída por pessoas que exercem profissão intelectual, de natureza científica, literária ou artística, mesmo se contar com auxiliares ou colaboradores; e se obriguem a contribuir com bens ou serviços, para o exercício de atividade econômica e partilha, entre si, dos resultados.</a:t>
            </a:r>
          </a:p>
          <a:p>
            <a:pPr marL="0" indent="0">
              <a:buNone/>
            </a:pPr>
            <a:r>
              <a:rPr lang="pt-BR" sz="1600" dirty="0"/>
              <a:t> </a:t>
            </a:r>
          </a:p>
          <a:p>
            <a:pPr marL="0" indent="0">
              <a:buNone/>
            </a:pPr>
            <a:r>
              <a:rPr lang="pt-BR" sz="1600" dirty="0"/>
              <a:t>As Sociedades Simples, reguladas pelo Código Civil, não podem praticar atos de comércio.</a:t>
            </a:r>
          </a:p>
          <a:p>
            <a:pPr marL="0" indent="0">
              <a:buNone/>
            </a:pPr>
            <a:endParaRPr lang="pt-BR" sz="1600" dirty="0"/>
          </a:p>
        </p:txBody>
      </p:sp>
      <p:sp>
        <p:nvSpPr>
          <p:cNvPr id="4"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a:t>
            </a:r>
            <a:r>
              <a:rPr lang="pt-BR" dirty="0" smtClean="0">
                <a:solidFill>
                  <a:srgbClr val="FFFFFF"/>
                </a:solidFill>
              </a:rPr>
              <a:t>2: </a:t>
            </a:r>
            <a:r>
              <a:rPr lang="pt-BR" dirty="0" smtClean="0">
                <a:solidFill>
                  <a:schemeClr val="bg2"/>
                </a:solidFill>
              </a:rPr>
              <a:t>Tela 3</a:t>
            </a:r>
            <a:endParaRPr lang="pt-BR" dirty="0">
              <a:solidFill>
                <a:schemeClr val="bg2"/>
              </a:solidFill>
            </a:endParaRPr>
          </a:p>
        </p:txBody>
      </p:sp>
      <p:sp>
        <p:nvSpPr>
          <p:cNvPr id="5" name="Rectangle 4"/>
          <p:cNvSpPr/>
          <p:nvPr/>
        </p:nvSpPr>
        <p:spPr>
          <a:xfrm>
            <a:off x="330875" y="2203128"/>
            <a:ext cx="8479519" cy="264681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959322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err="1" smtClean="0"/>
              <a:t>Trilha</a:t>
            </a:r>
            <a:r>
              <a:rPr lang="en-US" sz="3200" dirty="0" smtClean="0"/>
              <a:t>: </a:t>
            </a:r>
            <a:r>
              <a:rPr lang="en-US" sz="3200" dirty="0" err="1" smtClean="0"/>
              <a:t>Formalização</a:t>
            </a:r>
            <a:endParaRPr lang="en-US" sz="3200" dirty="0">
              <a:solidFill>
                <a:srgbClr val="1F497D"/>
              </a:solidFill>
            </a:endParaRPr>
          </a:p>
        </p:txBody>
      </p:sp>
      <p:sp>
        <p:nvSpPr>
          <p:cNvPr id="3" name="Subtitle 2"/>
          <p:cNvSpPr>
            <a:spLocks noGrp="1"/>
          </p:cNvSpPr>
          <p:nvPr>
            <p:ph type="subTitle" idx="1"/>
          </p:nvPr>
        </p:nvSpPr>
        <p:spPr>
          <a:xfrm>
            <a:off x="685800" y="3505199"/>
            <a:ext cx="6400800" cy="2093167"/>
          </a:xfrm>
        </p:spPr>
        <p:txBody>
          <a:bodyPr>
            <a:normAutofit/>
          </a:bodyPr>
          <a:lstStyle/>
          <a:p>
            <a:r>
              <a:rPr lang="pt-BR" b="1" dirty="0" smtClean="0"/>
              <a:t>Paradas:</a:t>
            </a:r>
          </a:p>
          <a:p>
            <a:r>
              <a:rPr lang="pt-BR" dirty="0" smtClean="0">
                <a:solidFill>
                  <a:srgbClr val="000000"/>
                </a:solidFill>
              </a:rPr>
              <a:t>1. Aspectos importantes</a:t>
            </a:r>
          </a:p>
          <a:p>
            <a:r>
              <a:rPr lang="pt-BR" dirty="0" smtClean="0">
                <a:solidFill>
                  <a:srgbClr val="000000"/>
                </a:solidFill>
              </a:rPr>
              <a:t>2. Tipos de empresas </a:t>
            </a:r>
          </a:p>
          <a:p>
            <a:r>
              <a:rPr lang="pt-BR" dirty="0" smtClean="0">
                <a:solidFill>
                  <a:srgbClr val="000000"/>
                </a:solidFill>
              </a:rPr>
              <a:t>3. Etapas para formalização </a:t>
            </a:r>
            <a:endParaRPr lang="en-US" b="1" dirty="0">
              <a:solidFill>
                <a:srgbClr val="000000"/>
              </a:solidFill>
            </a:endParaRPr>
          </a:p>
        </p:txBody>
      </p:sp>
    </p:spTree>
    <p:extLst>
      <p:ext uri="{BB962C8B-B14F-4D97-AF65-F5344CB8AC3E}">
        <p14:creationId xmlns:p14="http://schemas.microsoft.com/office/powerpoint/2010/main" val="30099864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6174314" cy="990600"/>
          </a:xfrm>
        </p:spPr>
        <p:txBody>
          <a:bodyPr>
            <a:normAutofit/>
          </a:bodyPr>
          <a:lstStyle/>
          <a:p>
            <a:r>
              <a:rPr lang="pt-BR" sz="2400" b="1" dirty="0"/>
              <a:t>Formas jurídicas </a:t>
            </a:r>
            <a:endParaRPr lang="pt-BR" sz="2400" dirty="0"/>
          </a:p>
        </p:txBody>
      </p:sp>
      <p:sp>
        <p:nvSpPr>
          <p:cNvPr id="3" name="Content Placeholder 2"/>
          <p:cNvSpPr>
            <a:spLocks noGrp="1"/>
          </p:cNvSpPr>
          <p:nvPr>
            <p:ph idx="1"/>
          </p:nvPr>
        </p:nvSpPr>
        <p:spPr>
          <a:xfrm>
            <a:off x="457201" y="1524000"/>
            <a:ext cx="8229599" cy="5333999"/>
          </a:xfrm>
        </p:spPr>
        <p:txBody>
          <a:bodyPr>
            <a:normAutofit/>
          </a:bodyPr>
          <a:lstStyle/>
          <a:p>
            <a:pPr marL="0" indent="0">
              <a:buNone/>
            </a:pPr>
            <a:r>
              <a:rPr lang="pt-BR" sz="1600" dirty="0"/>
              <a:t>As formas jurídicas mais utilizadas nos pequenos negócios:</a:t>
            </a:r>
          </a:p>
          <a:p>
            <a:pPr marL="0" indent="0">
              <a:buNone/>
            </a:pPr>
            <a:endParaRPr lang="pt-BR" sz="1600" dirty="0"/>
          </a:p>
          <a:p>
            <a:pPr marL="0" indent="0">
              <a:buNone/>
            </a:pPr>
            <a:r>
              <a:rPr lang="pt-BR" sz="1600" b="1" dirty="0" smtClean="0"/>
              <a:t>Empresa </a:t>
            </a:r>
            <a:r>
              <a:rPr lang="pt-BR" sz="1600" b="1" dirty="0"/>
              <a:t>Individual de Responsabilidade Ltda.</a:t>
            </a:r>
            <a:endParaRPr lang="pt-BR" sz="1600" dirty="0"/>
          </a:p>
          <a:p>
            <a:pPr marL="0" indent="0">
              <a:buNone/>
            </a:pPr>
            <a:r>
              <a:rPr lang="pt-BR" sz="1600" dirty="0"/>
              <a:t>Para facilitar para os empresários que não tem sócios e também não querem responder com seu patrimônio pessoal, a lei 12.441/2011 criou a Empresa Individual de Responsabilidade Limitada – EIRELI, modalidade de pessoa jurídica que protege os bens pessoais do empreendedor. A EIRELI garante distinção entre patrimônio do empresário e o patrimônio social da empresa, o que reduz de forma significativa os riscos para o empreendedor. Caso a empresa passe por algum tipo de problema, como processos trabalhistas, somente o patrimônio social da empresa responderá pelas dividas, sem que os bens pessoais do empresário sejam afetados, ou seja, segue as regras previstas para as sociedades limitadas</a:t>
            </a:r>
            <a:r>
              <a:rPr lang="pt-BR" sz="1600" dirty="0" smtClean="0"/>
              <a:t>.</a:t>
            </a:r>
          </a:p>
          <a:p>
            <a:pPr marL="0" indent="0">
              <a:buNone/>
            </a:pPr>
            <a:endParaRPr lang="pt-BR" sz="1600" dirty="0"/>
          </a:p>
          <a:p>
            <a:pPr marL="0" indent="0">
              <a:buNone/>
            </a:pPr>
            <a:r>
              <a:rPr lang="pt-BR" sz="1600" b="1" dirty="0" smtClean="0">
                <a:solidFill>
                  <a:srgbClr val="1F497D"/>
                </a:solidFill>
              </a:rPr>
              <a:t>SAIBA MAIS</a:t>
            </a:r>
            <a:endParaRPr lang="pt-BR" sz="1600" b="1" dirty="0">
              <a:solidFill>
                <a:srgbClr val="1F497D"/>
              </a:solidFill>
            </a:endParaRPr>
          </a:p>
        </p:txBody>
      </p:sp>
      <p:sp>
        <p:nvSpPr>
          <p:cNvPr id="4"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a:t>
            </a:r>
            <a:r>
              <a:rPr lang="pt-BR" dirty="0" smtClean="0">
                <a:solidFill>
                  <a:srgbClr val="FFFFFF"/>
                </a:solidFill>
              </a:rPr>
              <a:t>2: </a:t>
            </a:r>
            <a:r>
              <a:rPr lang="pt-BR" dirty="0" smtClean="0">
                <a:solidFill>
                  <a:schemeClr val="bg2"/>
                </a:solidFill>
              </a:rPr>
              <a:t>Tela </a:t>
            </a:r>
            <a:r>
              <a:rPr lang="pt-BR" dirty="0">
                <a:solidFill>
                  <a:schemeClr val="bg2"/>
                </a:solidFill>
              </a:rPr>
              <a:t>3</a:t>
            </a:r>
          </a:p>
        </p:txBody>
      </p:sp>
      <p:sp>
        <p:nvSpPr>
          <p:cNvPr id="5" name="Rectangle 4"/>
          <p:cNvSpPr/>
          <p:nvPr/>
        </p:nvSpPr>
        <p:spPr>
          <a:xfrm>
            <a:off x="330875" y="2019534"/>
            <a:ext cx="8479519" cy="351888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1644939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6174314" cy="990600"/>
          </a:xfrm>
        </p:spPr>
        <p:txBody>
          <a:bodyPr>
            <a:normAutofit/>
          </a:bodyPr>
          <a:lstStyle/>
          <a:p>
            <a:r>
              <a:rPr lang="pt-BR" sz="2400" b="1" dirty="0" smtClean="0"/>
              <a:t>A Lei das Micro e Pequenas Empresas</a:t>
            </a:r>
            <a:endParaRPr lang="pt-BR" sz="2400" dirty="0"/>
          </a:p>
        </p:txBody>
      </p:sp>
      <p:sp>
        <p:nvSpPr>
          <p:cNvPr id="3" name="Content Placeholder 2"/>
          <p:cNvSpPr>
            <a:spLocks noGrp="1"/>
          </p:cNvSpPr>
          <p:nvPr>
            <p:ph idx="1"/>
          </p:nvPr>
        </p:nvSpPr>
        <p:spPr>
          <a:xfrm>
            <a:off x="457201" y="1524001"/>
            <a:ext cx="8229599" cy="4736352"/>
          </a:xfrm>
        </p:spPr>
        <p:txBody>
          <a:bodyPr>
            <a:normAutofit/>
          </a:bodyPr>
          <a:lstStyle/>
          <a:p>
            <a:pPr marL="0" indent="0">
              <a:buNone/>
            </a:pPr>
            <a:r>
              <a:rPr lang="pt-BR" sz="1600" dirty="0" smtClean="0"/>
              <a:t>Antes de você conhecer os passos de legalização de uma empresa é importante ler com atenção o texto a seguir. </a:t>
            </a:r>
          </a:p>
          <a:p>
            <a:pPr marL="0" indent="0">
              <a:buNone/>
            </a:pPr>
            <a:r>
              <a:rPr lang="pt-BR" sz="1600" dirty="0" smtClean="0"/>
              <a:t> </a:t>
            </a:r>
          </a:p>
          <a:p>
            <a:pPr marL="0" indent="0">
              <a:buNone/>
            </a:pPr>
            <a:r>
              <a:rPr lang="pt-BR" sz="1600" b="1" dirty="0">
                <a:solidFill>
                  <a:srgbClr val="1F497D"/>
                </a:solidFill>
              </a:rPr>
              <a:t>L</a:t>
            </a:r>
            <a:r>
              <a:rPr lang="pt-BR" sz="1600" b="1" dirty="0" smtClean="0">
                <a:solidFill>
                  <a:srgbClr val="1F497D"/>
                </a:solidFill>
              </a:rPr>
              <a:t>ei Geral das Micro e Pequenas Empresas </a:t>
            </a:r>
            <a:r>
              <a:rPr lang="pt-BR" sz="1600" dirty="0" smtClean="0"/>
              <a:t>- (Lei Complementar </a:t>
            </a:r>
            <a:r>
              <a:rPr lang="pt-BR" sz="1600" dirty="0" err="1" smtClean="0"/>
              <a:t>n</a:t>
            </a:r>
            <a:r>
              <a:rPr lang="pt-BR" sz="1600" dirty="0" smtClean="0"/>
              <a:t>. 123 de 14 de dezembro de 2006).</a:t>
            </a:r>
          </a:p>
          <a:p>
            <a:pPr marL="0" indent="0">
              <a:buNone/>
            </a:pPr>
            <a:endParaRPr lang="pt-BR" sz="1600" dirty="0" smtClean="0"/>
          </a:p>
          <a:p>
            <a:pPr marL="0" indent="0">
              <a:buNone/>
            </a:pPr>
            <a:r>
              <a:rPr lang="pt-BR" sz="1600" dirty="0" smtClean="0"/>
              <a:t>A Lei Geral das Micros e Pequenas Empresas trouxe grandes avanços para a desburocratização dos registros necessários para abertura, alterações e fechamento das micro e pequenas e empresas.</a:t>
            </a:r>
          </a:p>
          <a:p>
            <a:pPr marL="0" indent="0">
              <a:buNone/>
            </a:pPr>
            <a:endParaRPr lang="pt-BR" sz="1600" dirty="0"/>
          </a:p>
        </p:txBody>
      </p:sp>
      <p:sp>
        <p:nvSpPr>
          <p:cNvPr id="4"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a:t>
            </a:r>
            <a:r>
              <a:rPr lang="pt-BR" dirty="0" smtClean="0">
                <a:solidFill>
                  <a:srgbClr val="FFFFFF"/>
                </a:solidFill>
              </a:rPr>
              <a:t>2: </a:t>
            </a:r>
            <a:r>
              <a:rPr lang="pt-BR" dirty="0" smtClean="0">
                <a:solidFill>
                  <a:schemeClr val="bg2"/>
                </a:solidFill>
              </a:rPr>
              <a:t>Tela </a:t>
            </a:r>
            <a:r>
              <a:rPr lang="pt-BR" dirty="0">
                <a:solidFill>
                  <a:schemeClr val="bg2"/>
                </a:solidFill>
              </a:rPr>
              <a:t>4</a:t>
            </a:r>
          </a:p>
        </p:txBody>
      </p:sp>
    </p:spTree>
    <p:extLst>
      <p:ext uri="{BB962C8B-B14F-4D97-AF65-F5344CB8AC3E}">
        <p14:creationId xmlns:p14="http://schemas.microsoft.com/office/powerpoint/2010/main" val="20401745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6174314" cy="990600"/>
          </a:xfrm>
        </p:spPr>
        <p:txBody>
          <a:bodyPr>
            <a:normAutofit/>
          </a:bodyPr>
          <a:lstStyle/>
          <a:p>
            <a:pPr marL="0" indent="0"/>
            <a:r>
              <a:rPr lang="pt-BR" sz="2400" dirty="0" smtClean="0"/>
              <a:t>Porte de um empreendimento</a:t>
            </a:r>
            <a:endParaRPr lang="pt-BR" sz="2400" dirty="0"/>
          </a:p>
        </p:txBody>
      </p:sp>
      <p:sp>
        <p:nvSpPr>
          <p:cNvPr id="3" name="Content Placeholder 2"/>
          <p:cNvSpPr>
            <a:spLocks noGrp="1"/>
          </p:cNvSpPr>
          <p:nvPr>
            <p:ph idx="1"/>
          </p:nvPr>
        </p:nvSpPr>
        <p:spPr>
          <a:xfrm>
            <a:off x="457201" y="1524001"/>
            <a:ext cx="8229599" cy="4736352"/>
          </a:xfrm>
        </p:spPr>
        <p:txBody>
          <a:bodyPr>
            <a:normAutofit/>
          </a:bodyPr>
          <a:lstStyle/>
          <a:p>
            <a:pPr marL="0" indent="0">
              <a:buNone/>
            </a:pPr>
            <a:r>
              <a:rPr lang="pt-BR" sz="1600" dirty="0" smtClean="0"/>
              <a:t>Os portes de uma empresa podem variar entre: </a:t>
            </a:r>
            <a:r>
              <a:rPr lang="pt-BR" sz="1600" dirty="0"/>
              <a:t>micro, pequena, média ou grande.</a:t>
            </a:r>
          </a:p>
          <a:p>
            <a:pPr marL="0" indent="0">
              <a:buNone/>
            </a:pPr>
            <a:r>
              <a:rPr lang="pt-BR" sz="1600" dirty="0"/>
              <a:t> </a:t>
            </a:r>
            <a:endParaRPr lang="pt-BR" sz="1600" dirty="0" smtClean="0"/>
          </a:p>
          <a:p>
            <a:pPr marL="0" indent="0">
              <a:buNone/>
            </a:pPr>
            <a:r>
              <a:rPr lang="pt-BR" sz="1600" dirty="0" smtClean="0">
                <a:solidFill>
                  <a:schemeClr val="tx2"/>
                </a:solidFill>
              </a:rPr>
              <a:t>Mas qual a diferença entre uma </a:t>
            </a:r>
            <a:r>
              <a:rPr lang="pt-BR" sz="1600" dirty="0">
                <a:solidFill>
                  <a:schemeClr val="tx2"/>
                </a:solidFill>
              </a:rPr>
              <a:t>Microempresa (ME) e uma Empresa de Pequeno Porte (EPP)?</a:t>
            </a:r>
          </a:p>
          <a:p>
            <a:pPr marL="0" indent="0">
              <a:buNone/>
            </a:pPr>
            <a:r>
              <a:rPr lang="pt-BR" sz="1600" dirty="0"/>
              <a:t> </a:t>
            </a:r>
          </a:p>
          <a:p>
            <a:pPr marL="0" indent="0">
              <a:buNone/>
            </a:pPr>
            <a:r>
              <a:rPr lang="pt-BR" sz="1600" dirty="0"/>
              <a:t>De acordo com a legislação brasileira, para efeito de enquadramento fiscal e definição da carga tributária a que estão sujeitas as empresas é utilizado o SIMPLES Nacional.</a:t>
            </a:r>
          </a:p>
          <a:p>
            <a:pPr marL="0" indent="0">
              <a:buNone/>
            </a:pPr>
            <a:r>
              <a:rPr lang="pt-BR" sz="1600" dirty="0"/>
              <a:t> </a:t>
            </a:r>
          </a:p>
          <a:p>
            <a:r>
              <a:rPr lang="pt-BR" sz="1600" dirty="0"/>
              <a:t>Microempresas: São aquelas empresas com receita bruta anual até R$360.000,00</a:t>
            </a:r>
            <a:r>
              <a:rPr lang="pt-BR" sz="1600" dirty="0" smtClean="0"/>
              <a:t>.</a:t>
            </a:r>
          </a:p>
          <a:p>
            <a:endParaRPr lang="pt-BR" sz="1600" dirty="0"/>
          </a:p>
          <a:p>
            <a:r>
              <a:rPr lang="pt-BR" sz="1600" dirty="0"/>
              <a:t>Empresa de Pequeno Porte: São aquelas empresas com receita bruta anual acima de R$360.000,00 até R$3.600.000,00</a:t>
            </a:r>
          </a:p>
        </p:txBody>
      </p:sp>
      <p:sp>
        <p:nvSpPr>
          <p:cNvPr id="4"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a:t>
            </a:r>
            <a:r>
              <a:rPr lang="pt-BR" dirty="0" smtClean="0">
                <a:solidFill>
                  <a:srgbClr val="FFFFFF"/>
                </a:solidFill>
              </a:rPr>
              <a:t>2: </a:t>
            </a:r>
            <a:r>
              <a:rPr lang="pt-BR" dirty="0" smtClean="0">
                <a:solidFill>
                  <a:schemeClr val="bg2"/>
                </a:solidFill>
              </a:rPr>
              <a:t>Tela </a:t>
            </a:r>
            <a:r>
              <a:rPr lang="pt-BR" dirty="0">
                <a:solidFill>
                  <a:schemeClr val="bg2"/>
                </a:solidFill>
              </a:rPr>
              <a:t>5</a:t>
            </a:r>
          </a:p>
        </p:txBody>
      </p:sp>
    </p:spTree>
    <p:extLst>
      <p:ext uri="{BB962C8B-B14F-4D97-AF65-F5344CB8AC3E}">
        <p14:creationId xmlns:p14="http://schemas.microsoft.com/office/powerpoint/2010/main" val="35473335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6174314" cy="990600"/>
          </a:xfrm>
        </p:spPr>
        <p:txBody>
          <a:bodyPr>
            <a:normAutofit/>
          </a:bodyPr>
          <a:lstStyle/>
          <a:p>
            <a:pPr marL="0" indent="0"/>
            <a:r>
              <a:rPr lang="pt-BR" sz="2400" dirty="0"/>
              <a:t>Número de colaboradores também </a:t>
            </a:r>
            <a:r>
              <a:rPr lang="pt-BR" sz="2400" dirty="0" smtClean="0"/>
              <a:t>é critério </a:t>
            </a:r>
            <a:endParaRPr lang="pt-BR" sz="2400" dirty="0"/>
          </a:p>
        </p:txBody>
      </p:sp>
      <p:sp>
        <p:nvSpPr>
          <p:cNvPr id="3" name="Content Placeholder 2"/>
          <p:cNvSpPr>
            <a:spLocks noGrp="1"/>
          </p:cNvSpPr>
          <p:nvPr>
            <p:ph idx="1"/>
          </p:nvPr>
        </p:nvSpPr>
        <p:spPr>
          <a:xfrm>
            <a:off x="457201" y="1524001"/>
            <a:ext cx="8229599" cy="4736352"/>
          </a:xfrm>
        </p:spPr>
        <p:txBody>
          <a:bodyPr>
            <a:normAutofit/>
          </a:bodyPr>
          <a:lstStyle/>
          <a:p>
            <a:pPr marL="0" indent="0">
              <a:buNone/>
            </a:pPr>
            <a:r>
              <a:rPr lang="pt-BR" sz="1600" dirty="0"/>
              <a:t>Fora do âmbito tributário/fiscal é utilizado também por algumas instituições (bancárias), o critério de classificação pelo número de empregados.</a:t>
            </a:r>
          </a:p>
          <a:p>
            <a:pPr marL="0" indent="0">
              <a:buNone/>
            </a:pPr>
            <a:r>
              <a:rPr lang="pt-BR" sz="1600" dirty="0" smtClean="0"/>
              <a:t> </a:t>
            </a:r>
            <a:endParaRPr lang="pt-BR" sz="1600" dirty="0"/>
          </a:p>
        </p:txBody>
      </p:sp>
      <p:sp>
        <p:nvSpPr>
          <p:cNvPr id="4"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a:t>
            </a:r>
            <a:r>
              <a:rPr lang="pt-BR" dirty="0" smtClean="0">
                <a:solidFill>
                  <a:srgbClr val="FFFFFF"/>
                </a:solidFill>
              </a:rPr>
              <a:t>2: </a:t>
            </a:r>
            <a:r>
              <a:rPr lang="pt-BR" dirty="0" smtClean="0">
                <a:solidFill>
                  <a:schemeClr val="bg2"/>
                </a:solidFill>
              </a:rPr>
              <a:t>Tela </a:t>
            </a:r>
            <a:r>
              <a:rPr lang="pt-BR" dirty="0">
                <a:solidFill>
                  <a:schemeClr val="bg2"/>
                </a:solidFill>
              </a:rPr>
              <a:t>6</a:t>
            </a:r>
          </a:p>
        </p:txBody>
      </p:sp>
      <p:graphicFrame>
        <p:nvGraphicFramePr>
          <p:cNvPr id="5" name="Table 4"/>
          <p:cNvGraphicFramePr>
            <a:graphicFrameLocks noGrp="1"/>
          </p:cNvGraphicFramePr>
          <p:nvPr>
            <p:extLst>
              <p:ext uri="{D42A27DB-BD31-4B8C-83A1-F6EECF244321}">
                <p14:modId xmlns:p14="http://schemas.microsoft.com/office/powerpoint/2010/main" val="3575380117"/>
              </p:ext>
            </p:extLst>
          </p:nvPr>
        </p:nvGraphicFramePr>
        <p:xfrm>
          <a:off x="617971" y="2474025"/>
          <a:ext cx="7881257" cy="2461001"/>
        </p:xfrm>
        <a:graphic>
          <a:graphicData uri="http://schemas.openxmlformats.org/drawingml/2006/table">
            <a:tbl>
              <a:tblPr firstRow="1" bandRow="1">
                <a:tableStyleId>{5C22544A-7EE6-4342-B048-85BDC9FD1C3A}</a:tableStyleId>
              </a:tblPr>
              <a:tblGrid>
                <a:gridCol w="1425124"/>
                <a:gridCol w="1809776"/>
                <a:gridCol w="1318343"/>
                <a:gridCol w="1382653"/>
                <a:gridCol w="1945361"/>
              </a:tblGrid>
              <a:tr h="750020">
                <a:tc>
                  <a:txBody>
                    <a:bodyPr/>
                    <a:lstStyle/>
                    <a:p>
                      <a:pPr algn="l">
                        <a:spcAft>
                          <a:spcPts val="0"/>
                        </a:spcAft>
                      </a:pPr>
                      <a:r>
                        <a:rPr lang="pt-BR" sz="2000" u="sng" dirty="0">
                          <a:solidFill>
                            <a:srgbClr val="000000"/>
                          </a:solidFill>
                          <a:effectLst/>
                          <a:latin typeface="Calibri"/>
                          <a:ea typeface="Times New Roman"/>
                          <a:cs typeface="NewsGothicBT-RomanCondensed"/>
                        </a:rPr>
                        <a:t>Setor/Porte</a:t>
                      </a:r>
                      <a:endParaRPr lang="pt-BR" sz="2400" dirty="0">
                        <a:effectLst/>
                        <a:latin typeface="Times New Roman"/>
                        <a:ea typeface="Times New Roman"/>
                        <a:cs typeface="Times New Roman"/>
                      </a:endParaRPr>
                    </a:p>
                  </a:txBody>
                  <a:tcPr marL="68580" marR="68580" marT="0" marB="0"/>
                </a:tc>
                <a:tc>
                  <a:txBody>
                    <a:bodyPr/>
                    <a:lstStyle/>
                    <a:p>
                      <a:pPr algn="l">
                        <a:spcAft>
                          <a:spcPts val="0"/>
                        </a:spcAft>
                      </a:pPr>
                      <a:r>
                        <a:rPr lang="pt-BR" sz="2000" dirty="0">
                          <a:solidFill>
                            <a:srgbClr val="000000"/>
                          </a:solidFill>
                          <a:effectLst/>
                          <a:latin typeface="Calibri"/>
                          <a:ea typeface="Times New Roman"/>
                          <a:cs typeface="NewsGothicBT-RomanCondensed"/>
                        </a:rPr>
                        <a:t>Microempresa</a:t>
                      </a:r>
                      <a:endParaRPr lang="pt-BR" sz="2400" dirty="0">
                        <a:effectLst/>
                        <a:latin typeface="Times New Roman"/>
                        <a:ea typeface="Times New Roman"/>
                        <a:cs typeface="Times New Roman"/>
                      </a:endParaRPr>
                    </a:p>
                  </a:txBody>
                  <a:tcPr marL="68580" marR="68580" marT="0" marB="0"/>
                </a:tc>
                <a:tc>
                  <a:txBody>
                    <a:bodyPr/>
                    <a:lstStyle/>
                    <a:p>
                      <a:pPr algn="l">
                        <a:spcAft>
                          <a:spcPts val="0"/>
                        </a:spcAft>
                      </a:pPr>
                      <a:r>
                        <a:rPr lang="pt-BR" sz="2000">
                          <a:solidFill>
                            <a:srgbClr val="000000"/>
                          </a:solidFill>
                          <a:effectLst/>
                          <a:latin typeface="Calibri"/>
                          <a:ea typeface="Times New Roman"/>
                          <a:cs typeface="NewsGothicBT-RomanCondensed"/>
                        </a:rPr>
                        <a:t>Pequena Empresa</a:t>
                      </a:r>
                      <a:endParaRPr lang="pt-BR" sz="2400">
                        <a:effectLst/>
                        <a:latin typeface="Times New Roman"/>
                        <a:ea typeface="Times New Roman"/>
                        <a:cs typeface="Times New Roman"/>
                      </a:endParaRPr>
                    </a:p>
                  </a:txBody>
                  <a:tcPr marL="68580" marR="68580" marT="0" marB="0"/>
                </a:tc>
                <a:tc>
                  <a:txBody>
                    <a:bodyPr/>
                    <a:lstStyle/>
                    <a:p>
                      <a:pPr algn="l">
                        <a:spcAft>
                          <a:spcPts val="0"/>
                        </a:spcAft>
                      </a:pPr>
                      <a:r>
                        <a:rPr lang="pt-BR" sz="2000">
                          <a:solidFill>
                            <a:srgbClr val="000000"/>
                          </a:solidFill>
                          <a:effectLst/>
                          <a:latin typeface="Calibri"/>
                          <a:ea typeface="Times New Roman"/>
                          <a:cs typeface="NewsGothicBT-RomanCondensed"/>
                        </a:rPr>
                        <a:t>Média Empresa</a:t>
                      </a:r>
                      <a:endParaRPr lang="pt-BR" sz="2400">
                        <a:effectLst/>
                        <a:latin typeface="Times New Roman"/>
                        <a:ea typeface="Times New Roman"/>
                        <a:cs typeface="Times New Roman"/>
                      </a:endParaRPr>
                    </a:p>
                  </a:txBody>
                  <a:tcPr marL="68580" marR="68580" marT="0" marB="0"/>
                </a:tc>
                <a:tc>
                  <a:txBody>
                    <a:bodyPr/>
                    <a:lstStyle/>
                    <a:p>
                      <a:pPr algn="l">
                        <a:spcAft>
                          <a:spcPts val="0"/>
                        </a:spcAft>
                      </a:pPr>
                      <a:r>
                        <a:rPr lang="pt-BR" sz="2000">
                          <a:solidFill>
                            <a:srgbClr val="000000"/>
                          </a:solidFill>
                          <a:effectLst/>
                          <a:latin typeface="Calibri"/>
                          <a:ea typeface="Times New Roman"/>
                          <a:cs typeface="NewsGothicBT-RomanCondensed"/>
                        </a:rPr>
                        <a:t>Grande Empresa</a:t>
                      </a:r>
                      <a:endParaRPr lang="pt-BR" sz="2400">
                        <a:effectLst/>
                        <a:latin typeface="Times New Roman"/>
                        <a:ea typeface="Times New Roman"/>
                        <a:cs typeface="Times New Roman"/>
                      </a:endParaRPr>
                    </a:p>
                  </a:txBody>
                  <a:tcPr marL="68580" marR="68580" marT="0" marB="0"/>
                </a:tc>
              </a:tr>
              <a:tr h="570327">
                <a:tc>
                  <a:txBody>
                    <a:bodyPr/>
                    <a:lstStyle/>
                    <a:p>
                      <a:pPr algn="l">
                        <a:spcAft>
                          <a:spcPts val="0"/>
                        </a:spcAft>
                      </a:pPr>
                      <a:r>
                        <a:rPr lang="pt-BR" sz="2000">
                          <a:solidFill>
                            <a:srgbClr val="000000"/>
                          </a:solidFill>
                          <a:effectLst/>
                          <a:latin typeface="Calibri"/>
                          <a:ea typeface="Times New Roman"/>
                          <a:cs typeface="NewsGothicBT-RomanCondensed"/>
                        </a:rPr>
                        <a:t>Indústria</a:t>
                      </a:r>
                      <a:endParaRPr lang="pt-BR" sz="2400">
                        <a:effectLst/>
                        <a:latin typeface="Times New Roman"/>
                        <a:ea typeface="Times New Roman"/>
                        <a:cs typeface="Times New Roman"/>
                      </a:endParaRPr>
                    </a:p>
                  </a:txBody>
                  <a:tcPr marL="68580" marR="68580" marT="0" marB="0"/>
                </a:tc>
                <a:tc>
                  <a:txBody>
                    <a:bodyPr/>
                    <a:lstStyle/>
                    <a:p>
                      <a:pPr algn="l">
                        <a:spcAft>
                          <a:spcPts val="0"/>
                        </a:spcAft>
                      </a:pPr>
                      <a:r>
                        <a:rPr lang="pt-BR" sz="2000">
                          <a:solidFill>
                            <a:srgbClr val="000000"/>
                          </a:solidFill>
                          <a:effectLst/>
                          <a:latin typeface="Calibri"/>
                          <a:ea typeface="Times New Roman"/>
                          <a:cs typeface="NewsGothicBT-RomanCondensed"/>
                        </a:rPr>
                        <a:t>19</a:t>
                      </a:r>
                      <a:endParaRPr lang="pt-BR" sz="2400">
                        <a:effectLst/>
                        <a:latin typeface="Times New Roman"/>
                        <a:ea typeface="Times New Roman"/>
                        <a:cs typeface="Times New Roman"/>
                      </a:endParaRPr>
                    </a:p>
                  </a:txBody>
                  <a:tcPr marL="68580" marR="68580" marT="0" marB="0"/>
                </a:tc>
                <a:tc>
                  <a:txBody>
                    <a:bodyPr/>
                    <a:lstStyle/>
                    <a:p>
                      <a:pPr algn="l">
                        <a:spcAft>
                          <a:spcPts val="0"/>
                        </a:spcAft>
                      </a:pPr>
                      <a:r>
                        <a:rPr lang="pt-BR" sz="2000" dirty="0">
                          <a:solidFill>
                            <a:srgbClr val="000000"/>
                          </a:solidFill>
                          <a:effectLst/>
                          <a:latin typeface="Calibri"/>
                          <a:ea typeface="Times New Roman"/>
                          <a:cs typeface="NewsGothicBT-RomanCondensed"/>
                        </a:rPr>
                        <a:t>20 a 99</a:t>
                      </a:r>
                      <a:endParaRPr lang="pt-BR" sz="2400" dirty="0">
                        <a:effectLst/>
                        <a:latin typeface="Times New Roman"/>
                        <a:ea typeface="Times New Roman"/>
                        <a:cs typeface="Times New Roman"/>
                      </a:endParaRPr>
                    </a:p>
                  </a:txBody>
                  <a:tcPr marL="68580" marR="68580" marT="0" marB="0"/>
                </a:tc>
                <a:tc>
                  <a:txBody>
                    <a:bodyPr/>
                    <a:lstStyle/>
                    <a:p>
                      <a:pPr algn="l">
                        <a:spcAft>
                          <a:spcPts val="0"/>
                        </a:spcAft>
                      </a:pPr>
                      <a:r>
                        <a:rPr lang="pt-BR" sz="2000" dirty="0">
                          <a:solidFill>
                            <a:srgbClr val="000000"/>
                          </a:solidFill>
                          <a:effectLst/>
                          <a:latin typeface="Calibri"/>
                          <a:ea typeface="Times New Roman"/>
                          <a:cs typeface="NewsGothicBT-RomanCondensed"/>
                        </a:rPr>
                        <a:t>100 a 499</a:t>
                      </a:r>
                      <a:endParaRPr lang="pt-BR" sz="2400" dirty="0">
                        <a:effectLst/>
                        <a:latin typeface="Times New Roman"/>
                        <a:ea typeface="Times New Roman"/>
                        <a:cs typeface="Times New Roman"/>
                      </a:endParaRPr>
                    </a:p>
                  </a:txBody>
                  <a:tcPr marL="68580" marR="68580" marT="0" marB="0"/>
                </a:tc>
                <a:tc>
                  <a:txBody>
                    <a:bodyPr/>
                    <a:lstStyle/>
                    <a:p>
                      <a:pPr algn="l">
                        <a:spcAft>
                          <a:spcPts val="0"/>
                        </a:spcAft>
                      </a:pPr>
                      <a:r>
                        <a:rPr lang="pt-BR" sz="2000" dirty="0">
                          <a:solidFill>
                            <a:srgbClr val="000000"/>
                          </a:solidFill>
                          <a:effectLst/>
                          <a:latin typeface="Calibri"/>
                          <a:ea typeface="Times New Roman"/>
                          <a:cs typeface="NewsGothicBT-RomanCondensed"/>
                        </a:rPr>
                        <a:t>500 ou mais</a:t>
                      </a:r>
                      <a:endParaRPr lang="pt-BR" sz="2400" dirty="0">
                        <a:effectLst/>
                        <a:latin typeface="Times New Roman"/>
                        <a:ea typeface="Times New Roman"/>
                        <a:cs typeface="Times New Roman"/>
                      </a:endParaRPr>
                    </a:p>
                  </a:txBody>
                  <a:tcPr marL="68580" marR="68580" marT="0" marB="0"/>
                </a:tc>
              </a:tr>
              <a:tr h="570327">
                <a:tc>
                  <a:txBody>
                    <a:bodyPr/>
                    <a:lstStyle/>
                    <a:p>
                      <a:pPr algn="l">
                        <a:spcAft>
                          <a:spcPts val="0"/>
                        </a:spcAft>
                      </a:pPr>
                      <a:r>
                        <a:rPr lang="pt-BR" sz="2000">
                          <a:solidFill>
                            <a:srgbClr val="000000"/>
                          </a:solidFill>
                          <a:effectLst/>
                          <a:latin typeface="Calibri"/>
                          <a:ea typeface="Times New Roman"/>
                          <a:cs typeface="NewsGothicBT-RomanCondensed"/>
                        </a:rPr>
                        <a:t>Comércio</a:t>
                      </a:r>
                      <a:endParaRPr lang="pt-BR" sz="2400">
                        <a:effectLst/>
                        <a:latin typeface="Times New Roman"/>
                        <a:ea typeface="Times New Roman"/>
                        <a:cs typeface="Times New Roman"/>
                      </a:endParaRPr>
                    </a:p>
                  </a:txBody>
                  <a:tcPr marL="68580" marR="68580" marT="0" marB="0"/>
                </a:tc>
                <a:tc>
                  <a:txBody>
                    <a:bodyPr/>
                    <a:lstStyle/>
                    <a:p>
                      <a:pPr algn="l">
                        <a:spcAft>
                          <a:spcPts val="0"/>
                        </a:spcAft>
                      </a:pPr>
                      <a:r>
                        <a:rPr lang="pt-BR" sz="2000">
                          <a:solidFill>
                            <a:srgbClr val="000000"/>
                          </a:solidFill>
                          <a:effectLst/>
                          <a:latin typeface="Calibri"/>
                          <a:ea typeface="Times New Roman"/>
                          <a:cs typeface="NewsGothicBT-RomanCondensed"/>
                        </a:rPr>
                        <a:t>09</a:t>
                      </a:r>
                      <a:endParaRPr lang="pt-BR" sz="2400">
                        <a:effectLst/>
                        <a:latin typeface="Times New Roman"/>
                        <a:ea typeface="Times New Roman"/>
                        <a:cs typeface="Times New Roman"/>
                      </a:endParaRPr>
                    </a:p>
                  </a:txBody>
                  <a:tcPr marL="68580" marR="68580" marT="0" marB="0"/>
                </a:tc>
                <a:tc>
                  <a:txBody>
                    <a:bodyPr/>
                    <a:lstStyle/>
                    <a:p>
                      <a:pPr algn="l">
                        <a:spcAft>
                          <a:spcPts val="0"/>
                        </a:spcAft>
                      </a:pPr>
                      <a:r>
                        <a:rPr lang="pt-BR" sz="2000">
                          <a:solidFill>
                            <a:srgbClr val="000000"/>
                          </a:solidFill>
                          <a:effectLst/>
                          <a:latin typeface="Calibri"/>
                          <a:ea typeface="Times New Roman"/>
                          <a:cs typeface="NewsGothicBT-RomanCondensed"/>
                        </a:rPr>
                        <a:t>10 a 49</a:t>
                      </a:r>
                      <a:endParaRPr lang="pt-BR" sz="2400">
                        <a:effectLst/>
                        <a:latin typeface="Times New Roman"/>
                        <a:ea typeface="Times New Roman"/>
                        <a:cs typeface="Times New Roman"/>
                      </a:endParaRPr>
                    </a:p>
                  </a:txBody>
                  <a:tcPr marL="68580" marR="68580" marT="0" marB="0"/>
                </a:tc>
                <a:tc>
                  <a:txBody>
                    <a:bodyPr/>
                    <a:lstStyle/>
                    <a:p>
                      <a:pPr algn="l">
                        <a:spcAft>
                          <a:spcPts val="0"/>
                        </a:spcAft>
                      </a:pPr>
                      <a:r>
                        <a:rPr lang="pt-BR" sz="2000" dirty="0">
                          <a:solidFill>
                            <a:srgbClr val="000000"/>
                          </a:solidFill>
                          <a:effectLst/>
                          <a:latin typeface="Calibri"/>
                          <a:ea typeface="Times New Roman"/>
                          <a:cs typeface="NewsGothicBT-RomanCondensed"/>
                        </a:rPr>
                        <a:t>50 a 99</a:t>
                      </a:r>
                      <a:endParaRPr lang="pt-BR" sz="2400" dirty="0">
                        <a:effectLst/>
                        <a:latin typeface="Times New Roman"/>
                        <a:ea typeface="Times New Roman"/>
                        <a:cs typeface="Times New Roman"/>
                      </a:endParaRPr>
                    </a:p>
                  </a:txBody>
                  <a:tcPr marL="68580" marR="68580" marT="0" marB="0"/>
                </a:tc>
                <a:tc>
                  <a:txBody>
                    <a:bodyPr/>
                    <a:lstStyle/>
                    <a:p>
                      <a:pPr algn="l">
                        <a:spcAft>
                          <a:spcPts val="0"/>
                        </a:spcAft>
                      </a:pPr>
                      <a:r>
                        <a:rPr lang="pt-BR" sz="2000">
                          <a:solidFill>
                            <a:srgbClr val="000000"/>
                          </a:solidFill>
                          <a:effectLst/>
                          <a:latin typeface="Calibri"/>
                          <a:ea typeface="Times New Roman"/>
                          <a:cs typeface="NewsGothicBT-RomanCondensed"/>
                        </a:rPr>
                        <a:t>100 ou mais</a:t>
                      </a:r>
                      <a:endParaRPr lang="pt-BR" sz="2400">
                        <a:effectLst/>
                        <a:latin typeface="Times New Roman"/>
                        <a:ea typeface="Times New Roman"/>
                        <a:cs typeface="Times New Roman"/>
                      </a:endParaRPr>
                    </a:p>
                  </a:txBody>
                  <a:tcPr marL="68580" marR="68580" marT="0" marB="0"/>
                </a:tc>
              </a:tr>
              <a:tr h="570327">
                <a:tc>
                  <a:txBody>
                    <a:bodyPr/>
                    <a:lstStyle/>
                    <a:p>
                      <a:pPr algn="l">
                        <a:spcAft>
                          <a:spcPts val="0"/>
                        </a:spcAft>
                      </a:pPr>
                      <a:r>
                        <a:rPr lang="pt-BR" sz="2000">
                          <a:solidFill>
                            <a:srgbClr val="000000"/>
                          </a:solidFill>
                          <a:effectLst/>
                          <a:latin typeface="Calibri"/>
                          <a:ea typeface="Times New Roman"/>
                          <a:cs typeface="NewsGothicBT-RomanCondensed"/>
                        </a:rPr>
                        <a:t>Serviço</a:t>
                      </a:r>
                      <a:endParaRPr lang="pt-BR" sz="2400">
                        <a:effectLst/>
                        <a:latin typeface="Times New Roman"/>
                        <a:ea typeface="Times New Roman"/>
                        <a:cs typeface="Times New Roman"/>
                      </a:endParaRPr>
                    </a:p>
                  </a:txBody>
                  <a:tcPr marL="68580" marR="68580" marT="0" marB="0"/>
                </a:tc>
                <a:tc>
                  <a:txBody>
                    <a:bodyPr/>
                    <a:lstStyle/>
                    <a:p>
                      <a:pPr algn="l">
                        <a:spcAft>
                          <a:spcPts val="0"/>
                        </a:spcAft>
                      </a:pPr>
                      <a:r>
                        <a:rPr lang="pt-BR" sz="2000">
                          <a:solidFill>
                            <a:srgbClr val="000000"/>
                          </a:solidFill>
                          <a:effectLst/>
                          <a:latin typeface="Calibri"/>
                          <a:ea typeface="Times New Roman"/>
                          <a:cs typeface="NewsGothicBT-RomanCondensed"/>
                        </a:rPr>
                        <a:t>09</a:t>
                      </a:r>
                      <a:endParaRPr lang="pt-BR" sz="2400">
                        <a:effectLst/>
                        <a:latin typeface="Times New Roman"/>
                        <a:ea typeface="Times New Roman"/>
                        <a:cs typeface="Times New Roman"/>
                      </a:endParaRPr>
                    </a:p>
                  </a:txBody>
                  <a:tcPr marL="68580" marR="68580" marT="0" marB="0"/>
                </a:tc>
                <a:tc>
                  <a:txBody>
                    <a:bodyPr/>
                    <a:lstStyle/>
                    <a:p>
                      <a:pPr algn="l">
                        <a:spcAft>
                          <a:spcPts val="0"/>
                        </a:spcAft>
                      </a:pPr>
                      <a:r>
                        <a:rPr lang="pt-BR" sz="2000">
                          <a:solidFill>
                            <a:srgbClr val="000000"/>
                          </a:solidFill>
                          <a:effectLst/>
                          <a:latin typeface="Calibri"/>
                          <a:ea typeface="Times New Roman"/>
                          <a:cs typeface="NewsGothicBT-RomanCondensed"/>
                        </a:rPr>
                        <a:t>10 a 49</a:t>
                      </a:r>
                      <a:endParaRPr lang="pt-BR" sz="2400">
                        <a:effectLst/>
                        <a:latin typeface="Times New Roman"/>
                        <a:ea typeface="Times New Roman"/>
                        <a:cs typeface="Times New Roman"/>
                      </a:endParaRPr>
                    </a:p>
                  </a:txBody>
                  <a:tcPr marL="68580" marR="68580" marT="0" marB="0"/>
                </a:tc>
                <a:tc>
                  <a:txBody>
                    <a:bodyPr/>
                    <a:lstStyle/>
                    <a:p>
                      <a:pPr algn="l">
                        <a:spcAft>
                          <a:spcPts val="0"/>
                        </a:spcAft>
                      </a:pPr>
                      <a:r>
                        <a:rPr lang="pt-BR" sz="2000" dirty="0">
                          <a:solidFill>
                            <a:srgbClr val="000000"/>
                          </a:solidFill>
                          <a:effectLst/>
                          <a:latin typeface="Calibri"/>
                          <a:ea typeface="Times New Roman"/>
                          <a:cs typeface="NewsGothicBT-RomanCondensed"/>
                        </a:rPr>
                        <a:t>50 a 99</a:t>
                      </a:r>
                      <a:endParaRPr lang="pt-BR" sz="2400" dirty="0">
                        <a:effectLst/>
                        <a:latin typeface="Times New Roman"/>
                        <a:ea typeface="Times New Roman"/>
                        <a:cs typeface="Times New Roman"/>
                      </a:endParaRPr>
                    </a:p>
                  </a:txBody>
                  <a:tcPr marL="68580" marR="68580" marT="0" marB="0"/>
                </a:tc>
                <a:tc>
                  <a:txBody>
                    <a:bodyPr/>
                    <a:lstStyle/>
                    <a:p>
                      <a:pPr algn="l">
                        <a:spcAft>
                          <a:spcPts val="0"/>
                        </a:spcAft>
                      </a:pPr>
                      <a:r>
                        <a:rPr lang="pt-BR" sz="2000" dirty="0">
                          <a:solidFill>
                            <a:srgbClr val="000000"/>
                          </a:solidFill>
                          <a:effectLst/>
                          <a:latin typeface="Calibri"/>
                          <a:ea typeface="Times New Roman"/>
                          <a:cs typeface="NewsGothicBT-RomanCondensed"/>
                        </a:rPr>
                        <a:t>100 ou mais</a:t>
                      </a:r>
                      <a:endParaRPr lang="pt-BR" sz="2400" dirty="0">
                        <a:effectLst/>
                        <a:latin typeface="Times New Roman"/>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403257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6174314" cy="990600"/>
          </a:xfrm>
        </p:spPr>
        <p:txBody>
          <a:bodyPr>
            <a:normAutofit/>
          </a:bodyPr>
          <a:lstStyle/>
          <a:p>
            <a:r>
              <a:rPr lang="pt-BR" sz="2400" b="1" dirty="0"/>
              <a:t>Cadastro Sincronizado</a:t>
            </a:r>
            <a:endParaRPr lang="pt-BR" sz="2400" dirty="0"/>
          </a:p>
        </p:txBody>
      </p:sp>
      <p:sp>
        <p:nvSpPr>
          <p:cNvPr id="3" name="Content Placeholder 2"/>
          <p:cNvSpPr>
            <a:spLocks noGrp="1"/>
          </p:cNvSpPr>
          <p:nvPr>
            <p:ph idx="1"/>
          </p:nvPr>
        </p:nvSpPr>
        <p:spPr>
          <a:xfrm>
            <a:off x="457201" y="1524001"/>
            <a:ext cx="8229599" cy="4736352"/>
          </a:xfrm>
        </p:spPr>
        <p:txBody>
          <a:bodyPr>
            <a:normAutofit/>
          </a:bodyPr>
          <a:lstStyle/>
          <a:p>
            <a:pPr marL="0" indent="0">
              <a:lnSpc>
                <a:spcPct val="120000"/>
              </a:lnSpc>
              <a:buNone/>
            </a:pPr>
            <a:r>
              <a:rPr lang="pt-BR" sz="1600" b="1" dirty="0">
                <a:solidFill>
                  <a:schemeClr val="tx2"/>
                </a:solidFill>
              </a:rPr>
              <a:t>De acordo com a Lei Geral, as 3 esferas de governo (Municipal, Estadual e Federal) deverão considerar a unicidade para registrar a empresa. </a:t>
            </a:r>
            <a:endParaRPr lang="pt-BR" sz="1600" b="1" dirty="0" smtClean="0">
              <a:solidFill>
                <a:schemeClr val="tx2"/>
              </a:solidFill>
            </a:endParaRPr>
          </a:p>
          <a:p>
            <a:pPr marL="0" indent="0">
              <a:lnSpc>
                <a:spcPct val="120000"/>
              </a:lnSpc>
              <a:buNone/>
            </a:pPr>
            <a:endParaRPr lang="pt-BR" sz="1600" dirty="0"/>
          </a:p>
          <a:p>
            <a:pPr marL="0" indent="0">
              <a:lnSpc>
                <a:spcPct val="120000"/>
              </a:lnSpc>
              <a:buNone/>
            </a:pPr>
            <a:r>
              <a:rPr lang="pt-BR" sz="1600" dirty="0" smtClean="0"/>
              <a:t>Isto </a:t>
            </a:r>
            <a:r>
              <a:rPr lang="pt-BR" sz="1600" dirty="0"/>
              <a:t>permitirá (na regulamentação) a sincronização de cadastro, ou seja, o empreendedor dá entrada dos papéis em um único órgão, e os papéis correm para outros órgãos e entidades nas 3 esferas, ficando o empreendedor dispensado de ir a diversos lugares e apresentar os mesmos documentos. </a:t>
            </a:r>
            <a:r>
              <a:rPr lang="pt-BR" sz="1600" dirty="0" smtClean="0"/>
              <a:t>Este processo integra </a:t>
            </a:r>
            <a:r>
              <a:rPr lang="pt-BR" sz="1600" dirty="0"/>
              <a:t>e compatibiliza procedimentos, evita duplicidade de exigências e garante a linearidade do processo</a:t>
            </a:r>
            <a:r>
              <a:rPr lang="pt-BR" sz="1600" dirty="0" smtClean="0"/>
              <a:t>.</a:t>
            </a:r>
          </a:p>
          <a:p>
            <a:pPr marL="0" indent="0">
              <a:lnSpc>
                <a:spcPct val="120000"/>
              </a:lnSpc>
              <a:buNone/>
            </a:pPr>
            <a:endParaRPr lang="pt-BR" sz="1600" dirty="0"/>
          </a:p>
          <a:p>
            <a:pPr marL="0" indent="0">
              <a:lnSpc>
                <a:spcPct val="120000"/>
              </a:lnSpc>
              <a:buNone/>
            </a:pPr>
            <a:r>
              <a:rPr lang="pt-BR" sz="1600" dirty="0"/>
              <a:t>Destaca-se, ainda que os órgãos irão manter várias informações na internet facilitando pesquisas e consultas dos empreendedores, antes da abertura do negócio.</a:t>
            </a:r>
          </a:p>
          <a:p>
            <a:pPr marL="0" indent="0">
              <a:lnSpc>
                <a:spcPct val="120000"/>
              </a:lnSpc>
              <a:buNone/>
            </a:pPr>
            <a:r>
              <a:rPr lang="pt-BR" sz="1600" dirty="0" smtClean="0"/>
              <a:t> </a:t>
            </a:r>
            <a:endParaRPr lang="pt-BR" sz="1600" dirty="0"/>
          </a:p>
        </p:txBody>
      </p:sp>
      <p:sp>
        <p:nvSpPr>
          <p:cNvPr id="4"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a:t>
            </a:r>
            <a:r>
              <a:rPr lang="pt-BR" dirty="0" smtClean="0">
                <a:solidFill>
                  <a:srgbClr val="FFFFFF"/>
                </a:solidFill>
              </a:rPr>
              <a:t>2: </a:t>
            </a:r>
            <a:r>
              <a:rPr lang="pt-BR" dirty="0" smtClean="0">
                <a:solidFill>
                  <a:schemeClr val="bg2"/>
                </a:solidFill>
              </a:rPr>
              <a:t>Tela 7</a:t>
            </a:r>
            <a:endParaRPr lang="pt-BR" dirty="0">
              <a:solidFill>
                <a:schemeClr val="bg2"/>
              </a:solidFill>
            </a:endParaRPr>
          </a:p>
        </p:txBody>
      </p:sp>
    </p:spTree>
    <p:extLst>
      <p:ext uri="{BB962C8B-B14F-4D97-AF65-F5344CB8AC3E}">
        <p14:creationId xmlns:p14="http://schemas.microsoft.com/office/powerpoint/2010/main" val="26194865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err="1" smtClean="0"/>
              <a:t>Pesquisas</a:t>
            </a:r>
            <a:r>
              <a:rPr lang="en-US" sz="2800" dirty="0" smtClean="0"/>
              <a:t> e </a:t>
            </a:r>
            <a:r>
              <a:rPr lang="en-US" sz="2800" dirty="0" err="1" smtClean="0"/>
              <a:t>consultas</a:t>
            </a:r>
            <a:r>
              <a:rPr lang="en-US" sz="2800" dirty="0" smtClean="0"/>
              <a:t> antes de </a:t>
            </a:r>
            <a:r>
              <a:rPr lang="en-US" sz="2800" dirty="0" err="1" smtClean="0"/>
              <a:t>abrir</a:t>
            </a:r>
            <a:endParaRPr lang="en-US" sz="2800" dirty="0"/>
          </a:p>
        </p:txBody>
      </p:sp>
      <p:sp>
        <p:nvSpPr>
          <p:cNvPr id="3" name="Content Placeholder 2"/>
          <p:cNvSpPr>
            <a:spLocks noGrp="1"/>
          </p:cNvSpPr>
          <p:nvPr>
            <p:ph idx="1"/>
          </p:nvPr>
        </p:nvSpPr>
        <p:spPr/>
        <p:txBody>
          <a:bodyPr>
            <a:noAutofit/>
          </a:bodyPr>
          <a:lstStyle/>
          <a:p>
            <a:pPr marL="0" indent="0">
              <a:buNone/>
            </a:pPr>
            <a:r>
              <a:rPr lang="pt-BR" sz="1600" dirty="0"/>
              <a:t>As pesquisas e consultas prévias para a constituição da sua empresa deverão ser informadas pelos órgãos competentes da seguinte maneira: </a:t>
            </a:r>
          </a:p>
          <a:p>
            <a:pPr marL="0" indent="0">
              <a:buNone/>
            </a:pPr>
            <a:r>
              <a:rPr lang="pt-BR" sz="1600" dirty="0"/>
              <a:t> </a:t>
            </a:r>
            <a:endParaRPr lang="pt-BR" sz="1600" dirty="0" smtClean="0"/>
          </a:p>
          <a:p>
            <a:pPr marL="0" indent="0">
              <a:buNone/>
            </a:pPr>
            <a:r>
              <a:rPr lang="pt-BR" sz="1600" dirty="0" smtClean="0"/>
              <a:t>1. </a:t>
            </a:r>
            <a:r>
              <a:rPr lang="pt-BR" sz="1600" b="1" dirty="0" smtClean="0"/>
              <a:t>Consulta de Viabilidade</a:t>
            </a:r>
            <a:r>
              <a:rPr lang="pt-BR" sz="1600" dirty="0" smtClean="0"/>
              <a:t>: descrição </a:t>
            </a:r>
            <a:r>
              <a:rPr lang="pt-BR" sz="1600" dirty="0"/>
              <a:t>oficial do endereço de seu interesse e da possibilidade de exercício da atividade desejada no local </a:t>
            </a:r>
            <a:r>
              <a:rPr lang="pt-BR" sz="1600" dirty="0" smtClean="0"/>
              <a:t>escolhido. </a:t>
            </a:r>
          </a:p>
          <a:p>
            <a:pPr marL="0" indent="0">
              <a:buNone/>
            </a:pPr>
            <a:r>
              <a:rPr lang="pt-BR" sz="1600" dirty="0"/>
              <a:t> </a:t>
            </a:r>
          </a:p>
          <a:p>
            <a:pPr marL="0" indent="0">
              <a:buNone/>
            </a:pPr>
            <a:r>
              <a:rPr lang="pt-BR" sz="1600" dirty="0" smtClean="0"/>
              <a:t>2.</a:t>
            </a:r>
            <a:r>
              <a:rPr lang="pt-BR" sz="1600" i="1" dirty="0"/>
              <a:t> </a:t>
            </a:r>
            <a:r>
              <a:rPr lang="pt-BR" sz="1600" b="1" dirty="0"/>
              <a:t>Licença de </a:t>
            </a:r>
            <a:r>
              <a:rPr lang="pt-BR" sz="1600" b="1" dirty="0" smtClean="0"/>
              <a:t>Funcionamento</a:t>
            </a:r>
            <a:r>
              <a:rPr lang="pt-BR" sz="1600" dirty="0" smtClean="0"/>
              <a:t>: todos </a:t>
            </a:r>
            <a:r>
              <a:rPr lang="pt-BR" sz="1600" dirty="0"/>
              <a:t>os requisitos a serem cumpridos para obtenção de licenças de autorização de funcionamento, segundo a atividade pretendida, o porte, o grau de risco e a </a:t>
            </a:r>
            <a:r>
              <a:rPr lang="pt-BR" sz="1600" dirty="0" smtClean="0"/>
              <a:t>localização</a:t>
            </a:r>
            <a:r>
              <a:rPr lang="pt-BR" sz="1600" dirty="0"/>
              <a:t>.</a:t>
            </a:r>
          </a:p>
          <a:p>
            <a:pPr marL="0" indent="0">
              <a:buNone/>
            </a:pPr>
            <a:r>
              <a:rPr lang="pt-BR" sz="1600" dirty="0"/>
              <a:t> </a:t>
            </a:r>
          </a:p>
          <a:p>
            <a:pPr marL="0" indent="0">
              <a:buNone/>
            </a:pPr>
            <a:r>
              <a:rPr lang="pt-BR" sz="1600" dirty="0" smtClean="0"/>
              <a:t>3. </a:t>
            </a:r>
            <a:r>
              <a:rPr lang="pt-BR" sz="1600" b="1" dirty="0" smtClean="0"/>
              <a:t>Busca de Nome</a:t>
            </a:r>
            <a:r>
              <a:rPr lang="pt-BR" sz="1600" dirty="0" smtClean="0"/>
              <a:t>: a </a:t>
            </a:r>
            <a:r>
              <a:rPr lang="pt-BR" sz="1600" dirty="0"/>
              <a:t>possibilidade de uso do nome empresarial de seu interesse. </a:t>
            </a:r>
            <a:endParaRPr lang="en-US" sz="1600" dirty="0"/>
          </a:p>
        </p:txBody>
      </p:sp>
      <p:sp>
        <p:nvSpPr>
          <p:cNvPr id="4"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a:t>
            </a:r>
            <a:r>
              <a:rPr lang="pt-BR" dirty="0" smtClean="0">
                <a:solidFill>
                  <a:srgbClr val="FFFFFF"/>
                </a:solidFill>
              </a:rPr>
              <a:t>2: </a:t>
            </a:r>
            <a:r>
              <a:rPr lang="pt-BR" dirty="0" smtClean="0">
                <a:solidFill>
                  <a:schemeClr val="bg2"/>
                </a:solidFill>
              </a:rPr>
              <a:t>Tela </a:t>
            </a:r>
            <a:r>
              <a:rPr lang="pt-BR" dirty="0">
                <a:solidFill>
                  <a:schemeClr val="bg2"/>
                </a:solidFill>
              </a:rPr>
              <a:t>8</a:t>
            </a:r>
          </a:p>
        </p:txBody>
      </p:sp>
    </p:spTree>
    <p:extLst>
      <p:ext uri="{BB962C8B-B14F-4D97-AF65-F5344CB8AC3E}">
        <p14:creationId xmlns:p14="http://schemas.microsoft.com/office/powerpoint/2010/main" val="33296429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err="1" smtClean="0"/>
              <a:t>Alvará</a:t>
            </a:r>
            <a:r>
              <a:rPr lang="en-US" sz="2800" dirty="0" smtClean="0"/>
              <a:t> </a:t>
            </a:r>
            <a:r>
              <a:rPr lang="en-US" sz="2800" dirty="0" err="1" smtClean="0"/>
              <a:t>provisório</a:t>
            </a:r>
            <a:endParaRPr lang="en-US" sz="2800" dirty="0"/>
          </a:p>
        </p:txBody>
      </p:sp>
      <p:sp>
        <p:nvSpPr>
          <p:cNvPr id="3" name="Content Placeholder 2"/>
          <p:cNvSpPr>
            <a:spLocks noGrp="1"/>
          </p:cNvSpPr>
          <p:nvPr>
            <p:ph idx="1"/>
          </p:nvPr>
        </p:nvSpPr>
        <p:spPr/>
        <p:txBody>
          <a:bodyPr>
            <a:noAutofit/>
          </a:bodyPr>
          <a:lstStyle/>
          <a:p>
            <a:pPr marL="0" indent="0">
              <a:buNone/>
            </a:pPr>
            <a:r>
              <a:rPr lang="pt-BR" sz="1600" dirty="0"/>
              <a:t>Um grande avanço da Lei Geral foi que tão logo o estabelecimento consiga o registro, imediatamente os Municípios fornecerão um alvará de funcionamento provisório para dar Início às atividades das </a:t>
            </a:r>
            <a:r>
              <a:rPr lang="pt-BR" sz="1600" dirty="0" err="1"/>
              <a:t>MEs</a:t>
            </a:r>
            <a:r>
              <a:rPr lang="pt-BR" sz="1600" dirty="0"/>
              <a:t> - Microempresas ou </a:t>
            </a:r>
            <a:r>
              <a:rPr lang="pt-BR" sz="1600" dirty="0" err="1"/>
              <a:t>EPPs</a:t>
            </a:r>
            <a:r>
              <a:rPr lang="pt-BR" sz="1600" dirty="0"/>
              <a:t> - Empresas de Pequeno </a:t>
            </a:r>
            <a:r>
              <a:rPr lang="pt-BR" sz="1600" dirty="0" smtClean="0"/>
              <a:t>Porte.</a:t>
            </a:r>
          </a:p>
          <a:p>
            <a:pPr marL="0" indent="0">
              <a:buNone/>
            </a:pPr>
            <a:endParaRPr lang="pt-BR" sz="1600" dirty="0"/>
          </a:p>
          <a:p>
            <a:pPr marL="0" indent="0">
              <a:buNone/>
            </a:pPr>
            <a:r>
              <a:rPr lang="pt-BR" sz="1600" dirty="0" smtClean="0"/>
              <a:t>Dessa forma, </a:t>
            </a:r>
            <a:r>
              <a:rPr lang="pt-BR" sz="1600" dirty="0"/>
              <a:t>termina a </a:t>
            </a:r>
            <a:r>
              <a:rPr lang="pt-BR" sz="1600" dirty="0" smtClean="0"/>
              <a:t>dificuldade </a:t>
            </a:r>
            <a:r>
              <a:rPr lang="pt-BR" sz="1600" dirty="0"/>
              <a:t>que </a:t>
            </a:r>
            <a:r>
              <a:rPr lang="pt-BR" sz="1600" dirty="0" smtClean="0"/>
              <a:t>encontrávamos para </a:t>
            </a:r>
            <a:r>
              <a:rPr lang="pt-BR" sz="1600" dirty="0"/>
              <a:t>abrir o negócio, assumir todos os custos para a manutenção do empreendimento e, durante vários meses aguardar a obtenção da última licença, ficando, até então, impedido de iniciar </a:t>
            </a:r>
            <a:r>
              <a:rPr lang="pt-BR" sz="1600" dirty="0" smtClean="0"/>
              <a:t>as atividades</a:t>
            </a:r>
            <a:r>
              <a:rPr lang="pt-BR" sz="1600" dirty="0"/>
              <a:t>.</a:t>
            </a:r>
          </a:p>
          <a:p>
            <a:pPr marL="0" indent="0">
              <a:buNone/>
            </a:pPr>
            <a:r>
              <a:rPr lang="pt-BR" sz="1600" dirty="0"/>
              <a:t> </a:t>
            </a:r>
          </a:p>
          <a:p>
            <a:pPr marL="0" indent="0">
              <a:buNone/>
            </a:pPr>
            <a:r>
              <a:rPr lang="pt-BR" sz="1600" dirty="0"/>
              <a:t>Pelas novas regras, se o </a:t>
            </a:r>
            <a:r>
              <a:rPr lang="pt-BR" sz="1600" dirty="0" smtClean="0"/>
              <a:t>seu negócio </a:t>
            </a:r>
            <a:r>
              <a:rPr lang="pt-BR" sz="1600" dirty="0"/>
              <a:t>representar baixo grau de risco, poderá ser aberto, vender, comprar, servir, produzir e durante os seus seis primeiros meses será vistoriado, sem necessidade de vistoria prévia.</a:t>
            </a:r>
          </a:p>
          <a:p>
            <a:pPr marL="0" indent="0">
              <a:buNone/>
            </a:pPr>
            <a:r>
              <a:rPr lang="pt-BR" sz="1600" dirty="0"/>
              <a:t> </a:t>
            </a:r>
          </a:p>
          <a:p>
            <a:pPr marL="0" lvl="0" indent="0">
              <a:buNone/>
            </a:pPr>
            <a:r>
              <a:rPr lang="pt-BR" sz="1600" dirty="0" smtClean="0"/>
              <a:t>Mas fique atento! O alvará </a:t>
            </a:r>
            <a:r>
              <a:rPr lang="pt-BR" sz="1600" dirty="0"/>
              <a:t>provisório pode não estar disponível em todos os </a:t>
            </a:r>
            <a:r>
              <a:rPr lang="pt-BR" sz="1600" dirty="0" smtClean="0"/>
              <a:t>municípios e o </a:t>
            </a:r>
            <a:r>
              <a:rPr lang="pt-BR" sz="1600" dirty="0"/>
              <a:t>imóvel precisa ter </a:t>
            </a:r>
            <a:r>
              <a:rPr lang="pt-BR" sz="1600" dirty="0">
                <a:solidFill>
                  <a:srgbClr val="1F497D"/>
                </a:solidFill>
              </a:rPr>
              <a:t>habite-se. </a:t>
            </a:r>
          </a:p>
        </p:txBody>
      </p:sp>
      <p:sp>
        <p:nvSpPr>
          <p:cNvPr id="4"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a:t>
            </a:r>
            <a:r>
              <a:rPr lang="pt-BR" dirty="0" smtClean="0">
                <a:solidFill>
                  <a:srgbClr val="FFFFFF"/>
                </a:solidFill>
              </a:rPr>
              <a:t>2: </a:t>
            </a:r>
            <a:r>
              <a:rPr lang="pt-BR" dirty="0" smtClean="0">
                <a:solidFill>
                  <a:schemeClr val="bg2"/>
                </a:solidFill>
              </a:rPr>
              <a:t>Tela 9</a:t>
            </a:r>
            <a:endParaRPr lang="pt-BR" dirty="0">
              <a:solidFill>
                <a:schemeClr val="bg2"/>
              </a:solidFill>
            </a:endParaRPr>
          </a:p>
        </p:txBody>
      </p:sp>
    </p:spTree>
    <p:extLst>
      <p:ext uri="{BB962C8B-B14F-4D97-AF65-F5344CB8AC3E}">
        <p14:creationId xmlns:p14="http://schemas.microsoft.com/office/powerpoint/2010/main" val="8971674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pt-BR" sz="2700" dirty="0"/>
              <a:t>Parada </a:t>
            </a:r>
            <a:r>
              <a:rPr lang="pt-BR" sz="2700" dirty="0" smtClean="0"/>
              <a:t>3:</a:t>
            </a:r>
            <a:br>
              <a:rPr lang="pt-BR" sz="2700" dirty="0" smtClean="0"/>
            </a:br>
            <a:r>
              <a:rPr lang="pt-BR" sz="2700" dirty="0" smtClean="0"/>
              <a:t>ETAPAS para a formalização</a:t>
            </a:r>
            <a:endParaRPr lang="en-US" dirty="0"/>
          </a:p>
        </p:txBody>
      </p:sp>
      <p:sp>
        <p:nvSpPr>
          <p:cNvPr id="4" name="Rectangle 3"/>
          <p:cNvSpPr/>
          <p:nvPr/>
        </p:nvSpPr>
        <p:spPr>
          <a:xfrm>
            <a:off x="3770368" y="3939257"/>
            <a:ext cx="2055286" cy="156848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x-none" sz="1400" dirty="0" smtClean="0">
                <a:solidFill>
                  <a:srgbClr val="FFFFFF"/>
                </a:solidFill>
              </a:rPr>
              <a:t>Imagem do potencial empreendedor subindo uma escada de 4 degraus</a:t>
            </a:r>
            <a:r>
              <a:rPr lang="x-none" sz="1400" dirty="0" smtClean="0">
                <a:solidFill>
                  <a:srgbClr val="FFFFFF"/>
                </a:solidFill>
              </a:rPr>
              <a:t>.</a:t>
            </a:r>
          </a:p>
          <a:p>
            <a:pPr algn="ctr"/>
            <a:r>
              <a:rPr lang="x-none" sz="1400" dirty="0" smtClean="0">
                <a:solidFill>
                  <a:srgbClr val="FFFFFF"/>
                </a:solidFill>
              </a:rPr>
              <a:t>13x9cm</a:t>
            </a:r>
            <a:endParaRPr lang="x-none" sz="1400" dirty="0" smtClean="0">
              <a:solidFill>
                <a:srgbClr val="FFFFFF"/>
              </a:solidFill>
            </a:endParaRPr>
          </a:p>
        </p:txBody>
      </p:sp>
    </p:spTree>
    <p:extLst>
      <p:ext uri="{BB962C8B-B14F-4D97-AF65-F5344CB8AC3E}">
        <p14:creationId xmlns:p14="http://schemas.microsoft.com/office/powerpoint/2010/main" val="40613259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6174314" cy="990600"/>
          </a:xfrm>
        </p:spPr>
        <p:txBody>
          <a:bodyPr>
            <a:normAutofit/>
          </a:bodyPr>
          <a:lstStyle/>
          <a:p>
            <a:r>
              <a:rPr lang="pt-BR" sz="2400" b="1" dirty="0" smtClean="0"/>
              <a:t>Etapas para a formalização</a:t>
            </a:r>
            <a:endParaRPr lang="pt-BR" sz="2400" dirty="0"/>
          </a:p>
        </p:txBody>
      </p:sp>
      <p:sp>
        <p:nvSpPr>
          <p:cNvPr id="3" name="Content Placeholder 2"/>
          <p:cNvSpPr>
            <a:spLocks noGrp="1"/>
          </p:cNvSpPr>
          <p:nvPr>
            <p:ph idx="1"/>
          </p:nvPr>
        </p:nvSpPr>
        <p:spPr>
          <a:xfrm>
            <a:off x="457200" y="1688353"/>
            <a:ext cx="7969624" cy="4788646"/>
          </a:xfrm>
        </p:spPr>
        <p:txBody>
          <a:bodyPr>
            <a:normAutofit/>
          </a:bodyPr>
          <a:lstStyle/>
          <a:p>
            <a:pPr marL="0" indent="0">
              <a:buNone/>
            </a:pPr>
            <a:r>
              <a:rPr lang="pt-BR" sz="1600" dirty="0" smtClean="0"/>
              <a:t>Agora veremos as etapas para a formalização!</a:t>
            </a:r>
            <a:endParaRPr lang="pt-BR" sz="1600" dirty="0"/>
          </a:p>
          <a:p>
            <a:pPr marL="0" indent="0">
              <a:buNone/>
            </a:pPr>
            <a:r>
              <a:rPr lang="pt-BR" sz="1600" dirty="0"/>
              <a:t> </a:t>
            </a:r>
            <a:endParaRPr lang="pt-BR" sz="1600" dirty="0" smtClean="0"/>
          </a:p>
          <a:p>
            <a:pPr marL="0" indent="0">
              <a:buNone/>
            </a:pPr>
            <a:r>
              <a:rPr lang="pt-BR" sz="1600" dirty="0"/>
              <a:t>Nesta parada trataremos das orientações básicas para a abertura da </a:t>
            </a:r>
            <a:r>
              <a:rPr lang="pt-BR" sz="1600" dirty="0" smtClean="0"/>
              <a:t>sua empresa</a:t>
            </a:r>
            <a:r>
              <a:rPr lang="pt-BR" sz="1600" dirty="0"/>
              <a:t>. </a:t>
            </a:r>
            <a:r>
              <a:rPr lang="pt-BR" sz="1600" dirty="0" smtClean="0"/>
              <a:t>Vamos visualizar </a:t>
            </a:r>
            <a:r>
              <a:rPr lang="pt-BR" sz="1600" dirty="0"/>
              <a:t>as etapas que fazem parte da legalização da sua </a:t>
            </a:r>
            <a:r>
              <a:rPr lang="pt-BR" sz="1600" dirty="0" smtClean="0"/>
              <a:t>empresa. Consultas</a:t>
            </a:r>
            <a:r>
              <a:rPr lang="pt-BR" sz="1600" dirty="0"/>
              <a:t>, buscas, cadastros e licenças necessárias ao </a:t>
            </a:r>
            <a:r>
              <a:rPr lang="pt-BR" sz="1600" dirty="0" smtClean="0"/>
              <a:t>seu negócio</a:t>
            </a:r>
            <a:r>
              <a:rPr lang="pt-BR" sz="1600" dirty="0"/>
              <a:t>. </a:t>
            </a:r>
            <a:endParaRPr lang="pt-BR" sz="1600" dirty="0" smtClean="0"/>
          </a:p>
          <a:p>
            <a:pPr marL="0" indent="0">
              <a:buNone/>
            </a:pPr>
            <a:endParaRPr lang="pt-BR" sz="1600" dirty="0"/>
          </a:p>
          <a:p>
            <a:pPr marL="0" indent="0">
              <a:buNone/>
            </a:pPr>
            <a:r>
              <a:rPr lang="pt-BR" sz="1600" dirty="0" smtClean="0"/>
              <a:t>Nesta parada você irá:</a:t>
            </a:r>
            <a:endParaRPr lang="pt-BR" sz="1600" dirty="0"/>
          </a:p>
          <a:p>
            <a:pPr marL="0" indent="0">
              <a:buNone/>
            </a:pPr>
            <a:r>
              <a:rPr lang="pt-BR" sz="1600" dirty="0"/>
              <a:t> </a:t>
            </a:r>
            <a:endParaRPr lang="pt-BR" sz="1600" dirty="0" smtClean="0"/>
          </a:p>
          <a:p>
            <a:r>
              <a:rPr lang="pt-BR" sz="1600" dirty="0" smtClean="0"/>
              <a:t>Saber quais </a:t>
            </a:r>
            <a:r>
              <a:rPr lang="pt-BR" sz="1600" dirty="0"/>
              <a:t>documentos e órgãos da administração pública fazem parte do processo de abertura. </a:t>
            </a:r>
            <a:endParaRPr lang="en-US" sz="1600" dirty="0"/>
          </a:p>
        </p:txBody>
      </p:sp>
      <p:sp>
        <p:nvSpPr>
          <p:cNvPr id="4"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3</a:t>
            </a:r>
            <a:r>
              <a:rPr lang="pt-BR" dirty="0" smtClean="0">
                <a:solidFill>
                  <a:srgbClr val="FFFFFF"/>
                </a:solidFill>
              </a:rPr>
              <a:t>: </a:t>
            </a:r>
            <a:r>
              <a:rPr lang="pt-BR" dirty="0" smtClean="0">
                <a:solidFill>
                  <a:schemeClr val="bg2"/>
                </a:solidFill>
              </a:rPr>
              <a:t>Tela 1</a:t>
            </a:r>
            <a:endParaRPr lang="pt-BR" dirty="0">
              <a:solidFill>
                <a:schemeClr val="bg2"/>
              </a:solidFill>
            </a:endParaRPr>
          </a:p>
        </p:txBody>
      </p:sp>
      <p:sp>
        <p:nvSpPr>
          <p:cNvPr id="5" name="Rectangle 4"/>
          <p:cNvSpPr/>
          <p:nvPr/>
        </p:nvSpPr>
        <p:spPr>
          <a:xfrm>
            <a:off x="6797173" y="503051"/>
            <a:ext cx="2055286" cy="156848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x-none" sz="1400" dirty="0">
                <a:solidFill>
                  <a:srgbClr val="FFFFFF"/>
                </a:solidFill>
              </a:rPr>
              <a:t>Imagem do potencial empreendedor subindo uma escada de 4 degraus</a:t>
            </a:r>
            <a:r>
              <a:rPr lang="x-none" sz="1400" dirty="0" smtClean="0">
                <a:solidFill>
                  <a:srgbClr val="FFFFFF"/>
                </a:solidFill>
              </a:rPr>
              <a:t>.</a:t>
            </a:r>
          </a:p>
          <a:p>
            <a:pPr algn="ctr"/>
            <a:r>
              <a:rPr lang="x-none" sz="1400" dirty="0" smtClean="0">
                <a:solidFill>
                  <a:srgbClr val="FFFFFF"/>
                </a:solidFill>
              </a:rPr>
              <a:t>13x9cm</a:t>
            </a:r>
            <a:endParaRPr lang="x-none" sz="1400" dirty="0">
              <a:solidFill>
                <a:srgbClr val="FFFFFF"/>
              </a:solidFill>
            </a:endParaRPr>
          </a:p>
        </p:txBody>
      </p:sp>
    </p:spTree>
    <p:extLst>
      <p:ext uri="{BB962C8B-B14F-4D97-AF65-F5344CB8AC3E}">
        <p14:creationId xmlns:p14="http://schemas.microsoft.com/office/powerpoint/2010/main" val="40896123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6174314" cy="990600"/>
          </a:xfrm>
        </p:spPr>
        <p:txBody>
          <a:bodyPr>
            <a:normAutofit/>
          </a:bodyPr>
          <a:lstStyle/>
          <a:p>
            <a:r>
              <a:rPr lang="pt-BR" sz="2400" b="1" dirty="0" smtClean="0"/>
              <a:t>Profissionalismo no processo</a:t>
            </a:r>
            <a:endParaRPr lang="pt-BR" sz="2400" dirty="0"/>
          </a:p>
        </p:txBody>
      </p:sp>
      <p:sp>
        <p:nvSpPr>
          <p:cNvPr id="3" name="Content Placeholder 2"/>
          <p:cNvSpPr>
            <a:spLocks noGrp="1"/>
          </p:cNvSpPr>
          <p:nvPr>
            <p:ph idx="1"/>
          </p:nvPr>
        </p:nvSpPr>
        <p:spPr>
          <a:xfrm>
            <a:off x="457200" y="1524000"/>
            <a:ext cx="5251111" cy="4952999"/>
          </a:xfrm>
        </p:spPr>
        <p:txBody>
          <a:bodyPr>
            <a:normAutofit/>
          </a:bodyPr>
          <a:lstStyle/>
          <a:p>
            <a:pPr marL="0" indent="0">
              <a:buNone/>
            </a:pPr>
            <a:r>
              <a:rPr lang="pt-BR" sz="1600" dirty="0" smtClean="0"/>
              <a:t>A </a:t>
            </a:r>
            <a:r>
              <a:rPr lang="pt-BR" sz="1600" dirty="0"/>
              <a:t>abertura de uma empresa não requer apenas técnica e capital. Há todo um trâmite legal a ser seguido. Ele se refere à parte burocrática, necessária para a abertura formal do empreendimento.</a:t>
            </a:r>
          </a:p>
          <a:p>
            <a:pPr marL="0" indent="0">
              <a:buNone/>
            </a:pPr>
            <a:r>
              <a:rPr lang="pt-BR" sz="1600" dirty="0"/>
              <a:t>É muito importante o acompanhamento de um contador para orientação e/ou realização desse processo. </a:t>
            </a:r>
          </a:p>
          <a:p>
            <a:pPr marL="0" indent="0">
              <a:buNone/>
            </a:pPr>
            <a:endParaRPr lang="pt-BR" sz="1600" dirty="0"/>
          </a:p>
        </p:txBody>
      </p:sp>
      <p:sp>
        <p:nvSpPr>
          <p:cNvPr id="4"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3</a:t>
            </a:r>
            <a:r>
              <a:rPr lang="pt-BR" dirty="0" smtClean="0">
                <a:solidFill>
                  <a:srgbClr val="FFFFFF"/>
                </a:solidFill>
              </a:rPr>
              <a:t>: </a:t>
            </a:r>
            <a:r>
              <a:rPr lang="pt-BR" dirty="0" smtClean="0">
                <a:solidFill>
                  <a:schemeClr val="bg2"/>
                </a:solidFill>
              </a:rPr>
              <a:t>Tela 2</a:t>
            </a:r>
            <a:endParaRPr lang="pt-BR" dirty="0">
              <a:solidFill>
                <a:schemeClr val="bg2"/>
              </a:solidFill>
            </a:endParaRPr>
          </a:p>
        </p:txBody>
      </p:sp>
      <p:sp>
        <p:nvSpPr>
          <p:cNvPr id="5" name="Rectangle 4"/>
          <p:cNvSpPr/>
          <p:nvPr/>
        </p:nvSpPr>
        <p:spPr>
          <a:xfrm>
            <a:off x="6191249" y="1524000"/>
            <a:ext cx="2495550" cy="203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solidFill>
                  <a:schemeClr val="bg1"/>
                </a:solidFill>
              </a:rPr>
              <a:t>Ilustração</a:t>
            </a:r>
            <a:r>
              <a:rPr lang="en-US" sz="1400" dirty="0" smtClean="0">
                <a:solidFill>
                  <a:schemeClr val="bg1"/>
                </a:solidFill>
              </a:rPr>
              <a:t> de um c</a:t>
            </a:r>
            <a:r>
              <a:rPr lang="x-none" sz="1400" dirty="0" smtClean="0">
                <a:solidFill>
                  <a:schemeClr val="bg1"/>
                </a:solidFill>
              </a:rPr>
              <a:t>ontador</a:t>
            </a:r>
            <a:r>
              <a:rPr lang="x-none" sz="1400" dirty="0" smtClean="0">
                <a:solidFill>
                  <a:schemeClr val="bg1"/>
                </a:solidFill>
              </a:rPr>
              <a:t>.</a:t>
            </a:r>
          </a:p>
          <a:p>
            <a:pPr algn="ctr"/>
            <a:r>
              <a:rPr lang="x-none" sz="1400" dirty="0" smtClean="0">
                <a:solidFill>
                  <a:schemeClr val="bg1"/>
                </a:solidFill>
              </a:rPr>
              <a:t>15x18cm</a:t>
            </a:r>
            <a:r>
              <a:rPr lang="x-none" sz="1400" dirty="0" smtClean="0">
                <a:solidFill>
                  <a:schemeClr val="bg1"/>
                </a:solidFill>
              </a:rPr>
              <a:t> </a:t>
            </a:r>
            <a:endParaRPr lang="en-US" sz="1400" dirty="0">
              <a:solidFill>
                <a:schemeClr val="bg1"/>
              </a:solidFill>
            </a:endParaRPr>
          </a:p>
        </p:txBody>
      </p:sp>
      <p:pic>
        <p:nvPicPr>
          <p:cNvPr id="6" name="Picture 5"/>
          <p:cNvPicPr>
            <a:picLocks noChangeAspect="1"/>
          </p:cNvPicPr>
          <p:nvPr/>
        </p:nvPicPr>
        <p:blipFill>
          <a:blip r:embed="rId3"/>
          <a:stretch>
            <a:fillRect/>
          </a:stretch>
        </p:blipFill>
        <p:spPr>
          <a:xfrm>
            <a:off x="8564612" y="1179013"/>
            <a:ext cx="2769991" cy="2077493"/>
          </a:xfrm>
          <a:prstGeom prst="rect">
            <a:avLst/>
          </a:prstGeom>
        </p:spPr>
      </p:pic>
      <p:pic>
        <p:nvPicPr>
          <p:cNvPr id="7" name="Picture 6"/>
          <p:cNvPicPr>
            <a:picLocks noChangeAspect="1"/>
          </p:cNvPicPr>
          <p:nvPr/>
        </p:nvPicPr>
        <p:blipFill>
          <a:blip r:embed="rId4"/>
          <a:stretch>
            <a:fillRect/>
          </a:stretch>
        </p:blipFill>
        <p:spPr>
          <a:xfrm>
            <a:off x="8845977" y="3256506"/>
            <a:ext cx="1811381" cy="1496039"/>
          </a:xfrm>
          <a:prstGeom prst="rect">
            <a:avLst/>
          </a:prstGeom>
        </p:spPr>
      </p:pic>
      <p:pic>
        <p:nvPicPr>
          <p:cNvPr id="8" name="Picture 7"/>
          <p:cNvPicPr>
            <a:picLocks noChangeAspect="1"/>
          </p:cNvPicPr>
          <p:nvPr/>
        </p:nvPicPr>
        <p:blipFill>
          <a:blip r:embed="rId5"/>
          <a:stretch>
            <a:fillRect/>
          </a:stretch>
        </p:blipFill>
        <p:spPr>
          <a:xfrm>
            <a:off x="8564612" y="4948381"/>
            <a:ext cx="2620150" cy="2048145"/>
          </a:xfrm>
          <a:prstGeom prst="rect">
            <a:avLst/>
          </a:prstGeom>
        </p:spPr>
      </p:pic>
    </p:spTree>
    <p:extLst>
      <p:ext uri="{BB962C8B-B14F-4D97-AF65-F5344CB8AC3E}">
        <p14:creationId xmlns:p14="http://schemas.microsoft.com/office/powerpoint/2010/main" val="3472503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BR" sz="2000" dirty="0">
                <a:solidFill>
                  <a:schemeClr val="tx1"/>
                </a:solidFill>
              </a:rPr>
              <a:t>Você está </a:t>
            </a:r>
            <a:r>
              <a:rPr lang="pt-BR" sz="2000" dirty="0" smtClean="0">
                <a:solidFill>
                  <a:schemeClr val="tx1"/>
                </a:solidFill>
              </a:rPr>
              <a:t>na </a:t>
            </a:r>
            <a:r>
              <a:rPr lang="pt-BR" sz="2000" b="1" dirty="0" smtClean="0">
                <a:solidFill>
                  <a:schemeClr val="tx1"/>
                </a:solidFill>
              </a:rPr>
              <a:t>Contabilidade</a:t>
            </a:r>
            <a:r>
              <a:rPr lang="pt-BR" sz="2000" dirty="0" smtClean="0">
                <a:solidFill>
                  <a:schemeClr val="tx1"/>
                </a:solidFill>
              </a:rPr>
              <a:t>.</a:t>
            </a:r>
            <a:endParaRPr lang="en-US" sz="2000" dirty="0">
              <a:solidFill>
                <a:schemeClr val="tx1"/>
              </a:solidFill>
            </a:endParaRPr>
          </a:p>
        </p:txBody>
      </p:sp>
      <p:sp>
        <p:nvSpPr>
          <p:cNvPr id="3" name="Content Placeholder 2"/>
          <p:cNvSpPr>
            <a:spLocks noGrp="1"/>
          </p:cNvSpPr>
          <p:nvPr>
            <p:ph idx="1"/>
          </p:nvPr>
        </p:nvSpPr>
        <p:spPr>
          <a:xfrm>
            <a:off x="457200" y="7516"/>
            <a:ext cx="8229600" cy="351433"/>
          </a:xfrm>
        </p:spPr>
        <p:txBody>
          <a:bodyPr>
            <a:normAutofit fontScale="85000" lnSpcReduction="20000"/>
          </a:bodyPr>
          <a:lstStyle/>
          <a:p>
            <a:pPr marL="0" indent="0">
              <a:buNone/>
            </a:pPr>
            <a:r>
              <a:rPr lang="pt-BR" dirty="0">
                <a:solidFill>
                  <a:schemeClr val="bg1"/>
                </a:solidFill>
              </a:rPr>
              <a:t>Apresentação da </a:t>
            </a:r>
            <a:r>
              <a:rPr lang="pt-BR" dirty="0" smtClean="0">
                <a:solidFill>
                  <a:schemeClr val="bg1"/>
                </a:solidFill>
              </a:rPr>
              <a:t>trilha: </a:t>
            </a:r>
            <a:r>
              <a:rPr lang="pt-BR" dirty="0" err="1" smtClean="0">
                <a:solidFill>
                  <a:srgbClr val="EEECE1"/>
                </a:solidFill>
              </a:rPr>
              <a:t>Preview</a:t>
            </a:r>
            <a:r>
              <a:rPr lang="pt-BR" dirty="0" smtClean="0">
                <a:solidFill>
                  <a:srgbClr val="EEECE1"/>
                </a:solidFill>
              </a:rPr>
              <a:t> no mapa</a:t>
            </a:r>
            <a:endParaRPr lang="pt-BR" dirty="0">
              <a:solidFill>
                <a:srgbClr val="EEECE1"/>
              </a:solidFill>
            </a:endParaRPr>
          </a:p>
        </p:txBody>
      </p:sp>
      <p:sp>
        <p:nvSpPr>
          <p:cNvPr id="4" name="Content Placeholder 2"/>
          <p:cNvSpPr txBox="1">
            <a:spLocks/>
          </p:cNvSpPr>
          <p:nvPr/>
        </p:nvSpPr>
        <p:spPr>
          <a:xfrm>
            <a:off x="457200" y="1585931"/>
            <a:ext cx="8229600" cy="4876800"/>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pt-BR" sz="1600" i="1" dirty="0" smtClean="0"/>
              <a:t>Vamos encarar a papelada e formalizar a sua empresa</a:t>
            </a:r>
            <a:r>
              <a:rPr lang="pt-BR" sz="1600" i="1" dirty="0"/>
              <a:t>!</a:t>
            </a:r>
            <a:r>
              <a:rPr lang="pt-BR" sz="1600" i="1" dirty="0" smtClean="0"/>
              <a:t/>
            </a:r>
            <a:br>
              <a:rPr lang="pt-BR" sz="1600" i="1" dirty="0" smtClean="0"/>
            </a:br>
            <a:r>
              <a:rPr lang="pt-BR" sz="1600" dirty="0" smtClean="0"/>
              <a:t> </a:t>
            </a:r>
          </a:p>
          <a:p>
            <a:pPr marL="0" indent="0">
              <a:buFont typeface="Arial" pitchFamily="34" charset="0"/>
              <a:buNone/>
            </a:pPr>
            <a:r>
              <a:rPr lang="pt-BR" sz="1600" dirty="0" smtClean="0"/>
              <a:t>Esta é a trilha </a:t>
            </a:r>
            <a:r>
              <a:rPr lang="pt-BR" sz="1600" b="1" dirty="0" smtClean="0"/>
              <a:t>Formalização</a:t>
            </a:r>
            <a:r>
              <a:rPr lang="pt-BR" sz="1600" dirty="0" smtClean="0"/>
              <a:t>.</a:t>
            </a:r>
          </a:p>
          <a:p>
            <a:pPr marL="0" indent="0">
              <a:buFont typeface="Arial" pitchFamily="34" charset="0"/>
              <a:buNone/>
            </a:pPr>
            <a:r>
              <a:rPr lang="pt-BR" sz="1600" dirty="0" smtClean="0"/>
              <a:t> </a:t>
            </a:r>
          </a:p>
          <a:p>
            <a:pPr marL="0" indent="0">
              <a:buNone/>
            </a:pPr>
            <a:r>
              <a:rPr lang="pt-BR" sz="1600" dirty="0" smtClean="0"/>
              <a:t>Aqui você encontrará os </a:t>
            </a:r>
            <a:r>
              <a:rPr lang="pt-BR" sz="1600" dirty="0"/>
              <a:t>passos a serem seguidos para a legalização </a:t>
            </a:r>
            <a:r>
              <a:rPr lang="pt-BR" sz="1600" dirty="0" smtClean="0"/>
              <a:t>da sua </a:t>
            </a:r>
            <a:r>
              <a:rPr lang="pt-BR" sz="1600" dirty="0"/>
              <a:t>empresa. Todo negócio passa por etapas de constituição e aqui </a:t>
            </a:r>
            <a:r>
              <a:rPr lang="pt-BR" sz="1600" dirty="0" smtClean="0"/>
              <a:t>vamos descobrir os </a:t>
            </a:r>
            <a:r>
              <a:rPr lang="pt-BR" sz="1600" dirty="0"/>
              <a:t>caminhos passo a passo. Esta trilha </a:t>
            </a:r>
            <a:r>
              <a:rPr lang="pt-BR" sz="1600" dirty="0" smtClean="0"/>
              <a:t>tem 3 </a:t>
            </a:r>
            <a:r>
              <a:rPr lang="pt-BR" sz="1600" dirty="0"/>
              <a:t>paradas com as orientações para o processo de abertura de um pequeno negócio.</a:t>
            </a:r>
          </a:p>
          <a:p>
            <a:pPr marL="0" indent="0">
              <a:buFont typeface="Arial" pitchFamily="34" charset="0"/>
              <a:buNone/>
            </a:pPr>
            <a:endParaRPr lang="pt-BR" sz="1600" dirty="0" smtClean="0"/>
          </a:p>
          <a:p>
            <a:pPr marL="0" indent="0">
              <a:buFont typeface="Arial" pitchFamily="34" charset="0"/>
              <a:buNone/>
            </a:pPr>
            <a:r>
              <a:rPr lang="pt-BR" sz="1600" dirty="0" smtClean="0"/>
              <a:t>Ao passar por essa trilha você:</a:t>
            </a:r>
          </a:p>
          <a:p>
            <a:r>
              <a:rPr lang="pt-BR" sz="1600" dirty="0" smtClean="0"/>
              <a:t>Observará o que deve-se fazer e pensar para abrir uma empresa.</a:t>
            </a:r>
          </a:p>
          <a:p>
            <a:r>
              <a:rPr lang="pt-BR" sz="1600" dirty="0" smtClean="0"/>
              <a:t>Refletirá sobre o seu perfil empreendedor, pensando sobre você e seu futuro negócio.</a:t>
            </a:r>
          </a:p>
          <a:p>
            <a:r>
              <a:rPr lang="pt-BR" sz="1600" dirty="0" smtClean="0"/>
              <a:t>Saberá quais documentos e órgãos da administração pública fazem parte do processo de abertura. </a:t>
            </a:r>
            <a:endParaRPr lang="en-US" sz="1600" dirty="0" smtClean="0"/>
          </a:p>
        </p:txBody>
      </p:sp>
    </p:spTree>
    <p:extLst>
      <p:ext uri="{BB962C8B-B14F-4D97-AF65-F5344CB8AC3E}">
        <p14:creationId xmlns:p14="http://schemas.microsoft.com/office/powerpoint/2010/main" val="2097738966"/>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6174314" cy="990600"/>
          </a:xfrm>
        </p:spPr>
        <p:txBody>
          <a:bodyPr>
            <a:normAutofit/>
          </a:bodyPr>
          <a:lstStyle/>
          <a:p>
            <a:r>
              <a:rPr lang="pt-BR" sz="2400" b="1" dirty="0" smtClean="0"/>
              <a:t>Etapa 1: consulte o local antes</a:t>
            </a:r>
            <a:endParaRPr lang="pt-BR" sz="2400" dirty="0"/>
          </a:p>
        </p:txBody>
      </p:sp>
      <p:sp>
        <p:nvSpPr>
          <p:cNvPr id="3" name="Content Placeholder 2"/>
          <p:cNvSpPr>
            <a:spLocks noGrp="1"/>
          </p:cNvSpPr>
          <p:nvPr>
            <p:ph idx="1"/>
          </p:nvPr>
        </p:nvSpPr>
        <p:spPr>
          <a:xfrm>
            <a:off x="668884" y="1524000"/>
            <a:ext cx="5288513" cy="4952999"/>
          </a:xfrm>
        </p:spPr>
        <p:txBody>
          <a:bodyPr>
            <a:normAutofit/>
          </a:bodyPr>
          <a:lstStyle/>
          <a:p>
            <a:pPr marL="0" indent="0">
              <a:buNone/>
            </a:pPr>
            <a:r>
              <a:rPr lang="pt-BR" sz="1600" b="1" dirty="0" smtClean="0"/>
              <a:t>Onde: </a:t>
            </a:r>
            <a:r>
              <a:rPr lang="pt-BR" sz="1600" b="1" dirty="0"/>
              <a:t>Prefeitura Municipal</a:t>
            </a:r>
            <a:endParaRPr lang="pt-BR" sz="1600" dirty="0"/>
          </a:p>
          <a:p>
            <a:pPr marL="0" indent="0">
              <a:buNone/>
            </a:pPr>
            <a:endParaRPr lang="pt-BR" sz="1600" dirty="0" smtClean="0"/>
          </a:p>
          <a:p>
            <a:pPr marL="0" indent="0">
              <a:buNone/>
            </a:pPr>
            <a:r>
              <a:rPr lang="pt-BR" sz="1600" dirty="0" smtClean="0"/>
              <a:t>Vá </a:t>
            </a:r>
            <a:r>
              <a:rPr lang="pt-BR" sz="1600" dirty="0"/>
              <a:t>até a prefeitura do município onde você pretende estabelecer a sua empresa, e verifique a possibilidade de funcionar no endereço pretendido. </a:t>
            </a:r>
            <a:endParaRPr lang="pt-BR" sz="1600" dirty="0" smtClean="0"/>
          </a:p>
          <a:p>
            <a:pPr marL="0" indent="0">
              <a:buNone/>
            </a:pPr>
            <a:endParaRPr lang="pt-BR" sz="1600" dirty="0"/>
          </a:p>
          <a:p>
            <a:pPr marL="0" indent="0">
              <a:buNone/>
            </a:pPr>
            <a:r>
              <a:rPr lang="pt-BR" sz="1600" dirty="0" smtClean="0"/>
              <a:t>Consulte </a:t>
            </a:r>
            <a:r>
              <a:rPr lang="pt-BR" sz="1600" dirty="0"/>
              <a:t>também a prefeitura para conhecer a legislação local, bem como, os formulários exigidos.</a:t>
            </a:r>
          </a:p>
          <a:p>
            <a:pPr marL="0" indent="0">
              <a:buNone/>
            </a:pPr>
            <a:endParaRPr lang="pt-BR" sz="1600" dirty="0"/>
          </a:p>
          <a:p>
            <a:pPr marL="0" indent="0">
              <a:buNone/>
            </a:pPr>
            <a:endParaRPr lang="pt-BR" sz="1600" dirty="0"/>
          </a:p>
        </p:txBody>
      </p:sp>
      <p:sp>
        <p:nvSpPr>
          <p:cNvPr id="4"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3</a:t>
            </a:r>
            <a:r>
              <a:rPr lang="pt-BR" dirty="0" smtClean="0">
                <a:solidFill>
                  <a:srgbClr val="FFFFFF"/>
                </a:solidFill>
              </a:rPr>
              <a:t>: </a:t>
            </a:r>
            <a:r>
              <a:rPr lang="pt-BR" dirty="0" smtClean="0">
                <a:solidFill>
                  <a:schemeClr val="bg2"/>
                </a:solidFill>
              </a:rPr>
              <a:t>Tela 3</a:t>
            </a:r>
            <a:endParaRPr lang="pt-BR" dirty="0">
              <a:solidFill>
                <a:schemeClr val="bg2"/>
              </a:solidFill>
            </a:endParaRPr>
          </a:p>
        </p:txBody>
      </p:sp>
      <p:sp>
        <p:nvSpPr>
          <p:cNvPr id="5" name="Rectangle 4"/>
          <p:cNvSpPr/>
          <p:nvPr/>
        </p:nvSpPr>
        <p:spPr>
          <a:xfrm>
            <a:off x="6191249" y="1524000"/>
            <a:ext cx="2495550" cy="203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x-none" sz="1400" dirty="0" smtClean="0">
                <a:solidFill>
                  <a:schemeClr val="bg1"/>
                </a:solidFill>
              </a:rPr>
              <a:t>Potencial empreendedor se deslocando/chegando na prefeitura</a:t>
            </a:r>
            <a:r>
              <a:rPr lang="x-none" sz="1400" dirty="0" smtClean="0">
                <a:solidFill>
                  <a:schemeClr val="bg1"/>
                </a:solidFill>
              </a:rPr>
              <a:t>.</a:t>
            </a:r>
          </a:p>
          <a:p>
            <a:pPr algn="ctr"/>
            <a:r>
              <a:rPr lang="x-none" sz="1400" dirty="0" smtClean="0">
                <a:solidFill>
                  <a:schemeClr val="bg1"/>
                </a:solidFill>
              </a:rPr>
              <a:t>15x18cm</a:t>
            </a:r>
            <a:endParaRPr lang="en-US" sz="1400" dirty="0">
              <a:solidFill>
                <a:schemeClr val="bg1"/>
              </a:solidFill>
            </a:endParaRPr>
          </a:p>
        </p:txBody>
      </p:sp>
    </p:spTree>
    <p:extLst>
      <p:ext uri="{BB962C8B-B14F-4D97-AF65-F5344CB8AC3E}">
        <p14:creationId xmlns:p14="http://schemas.microsoft.com/office/powerpoint/2010/main" val="20310181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7768242" cy="990600"/>
          </a:xfrm>
        </p:spPr>
        <p:txBody>
          <a:bodyPr>
            <a:normAutofit/>
          </a:bodyPr>
          <a:lstStyle/>
          <a:p>
            <a:r>
              <a:rPr lang="pt-BR" sz="2400" b="1" dirty="0"/>
              <a:t>Etapa </a:t>
            </a:r>
            <a:r>
              <a:rPr lang="pt-BR" sz="2400" b="1" dirty="0" smtClean="0"/>
              <a:t>2: faça uma Busca </a:t>
            </a:r>
            <a:r>
              <a:rPr lang="pt-BR" sz="2400" b="1" dirty="0"/>
              <a:t>Prévia do nome da empresa</a:t>
            </a:r>
            <a:endParaRPr lang="pt-BR" sz="2400" dirty="0"/>
          </a:p>
        </p:txBody>
      </p:sp>
      <p:sp>
        <p:nvSpPr>
          <p:cNvPr id="3" name="Content Placeholder 2"/>
          <p:cNvSpPr>
            <a:spLocks noGrp="1"/>
          </p:cNvSpPr>
          <p:nvPr>
            <p:ph idx="1"/>
          </p:nvPr>
        </p:nvSpPr>
        <p:spPr>
          <a:xfrm>
            <a:off x="457200" y="1524000"/>
            <a:ext cx="8229599" cy="4795414"/>
          </a:xfrm>
        </p:spPr>
        <p:txBody>
          <a:bodyPr>
            <a:normAutofit/>
          </a:bodyPr>
          <a:lstStyle/>
          <a:p>
            <a:pPr marL="0" indent="0">
              <a:buNone/>
            </a:pPr>
            <a:r>
              <a:rPr lang="pt-BR" sz="1600" dirty="0"/>
              <a:t>Dependendo do tipo de atividade da empresa, o registro será feito na:</a:t>
            </a:r>
          </a:p>
          <a:p>
            <a:pPr marL="0" indent="0">
              <a:buNone/>
            </a:pPr>
            <a:r>
              <a:rPr lang="pt-BR" sz="1600" dirty="0"/>
              <a:t>1. Junta Comercial do Estado de Santa Catarina - JUCESC (Empresário e Sociedade Empresária) ou no</a:t>
            </a:r>
          </a:p>
          <a:p>
            <a:pPr marL="0" indent="0">
              <a:buNone/>
            </a:pPr>
            <a:r>
              <a:rPr lang="pt-BR" sz="1600" dirty="0"/>
              <a:t>2. Cartório de Registro Civil das Pessoas Jurídicas - RCPJ (Sociedade Simples).</a:t>
            </a:r>
          </a:p>
          <a:p>
            <a:pPr marL="0" indent="0">
              <a:buNone/>
            </a:pPr>
            <a:endParaRPr lang="pt-BR" sz="1600" dirty="0" smtClean="0"/>
          </a:p>
          <a:p>
            <a:pPr marL="0" indent="0">
              <a:buNone/>
            </a:pPr>
            <a:r>
              <a:rPr lang="pt-BR" sz="1600" dirty="0" smtClean="0"/>
              <a:t>Nesta </a:t>
            </a:r>
            <a:r>
              <a:rPr lang="pt-BR" sz="1600" dirty="0"/>
              <a:t>etapa você verifica a existência ou não de nome idêntico ao escolhido para o registro da empresa. Se o nome já existe, você terá de escolher outro.</a:t>
            </a:r>
          </a:p>
          <a:p>
            <a:pPr marL="0" indent="0">
              <a:buNone/>
            </a:pPr>
            <a:endParaRPr lang="pt-BR" sz="1600" dirty="0" smtClean="0"/>
          </a:p>
          <a:p>
            <a:pPr marL="0" indent="0">
              <a:buNone/>
            </a:pPr>
            <a:r>
              <a:rPr lang="pt-BR" sz="1600" dirty="0" smtClean="0">
                <a:solidFill>
                  <a:schemeClr val="tx2"/>
                </a:solidFill>
              </a:rPr>
              <a:t>Para o registro de Empresário, veja mais informações aqui.</a:t>
            </a:r>
            <a:r>
              <a:rPr lang="pt-BR" sz="1600" dirty="0">
                <a:solidFill>
                  <a:schemeClr val="tx2"/>
                </a:solidFill>
              </a:rPr>
              <a:t> </a:t>
            </a:r>
          </a:p>
          <a:p>
            <a:pPr marL="0" indent="0">
              <a:buNone/>
            </a:pPr>
            <a:r>
              <a:rPr lang="pt-BR" sz="1600" dirty="0"/>
              <a:t> </a:t>
            </a:r>
          </a:p>
          <a:p>
            <a:pPr marL="0" indent="0">
              <a:buNone/>
            </a:pPr>
            <a:r>
              <a:rPr lang="pt-BR" sz="1600" dirty="0"/>
              <a:t>Hoje a Junta Comercial não faz apenas a consulta de nome, existe o Registro Mercantil Integrado - REGIN, que pretende diminuir a burocracia e assim reduzir os prazos de abertura de uma empresa além de fornecer demais informações sobre processos de alvarás e pedidos de viabilidade. </a:t>
            </a:r>
            <a:r>
              <a:rPr lang="pt-BR" sz="1600" dirty="0" smtClean="0"/>
              <a:t>Converse com o seu contador!</a:t>
            </a:r>
            <a:endParaRPr lang="pt-BR" sz="1600" dirty="0"/>
          </a:p>
        </p:txBody>
      </p:sp>
      <p:sp>
        <p:nvSpPr>
          <p:cNvPr id="4"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3</a:t>
            </a:r>
            <a:r>
              <a:rPr lang="pt-BR" dirty="0" smtClean="0">
                <a:solidFill>
                  <a:srgbClr val="FFFFFF"/>
                </a:solidFill>
              </a:rPr>
              <a:t>: </a:t>
            </a:r>
            <a:r>
              <a:rPr lang="pt-BR" dirty="0" smtClean="0">
                <a:solidFill>
                  <a:schemeClr val="bg2"/>
                </a:solidFill>
              </a:rPr>
              <a:t>Tela </a:t>
            </a:r>
            <a:r>
              <a:rPr lang="pt-BR" dirty="0">
                <a:solidFill>
                  <a:schemeClr val="bg2"/>
                </a:solidFill>
              </a:rPr>
              <a:t>4</a:t>
            </a:r>
          </a:p>
        </p:txBody>
      </p:sp>
    </p:spTree>
    <p:extLst>
      <p:ext uri="{BB962C8B-B14F-4D97-AF65-F5344CB8AC3E}">
        <p14:creationId xmlns:p14="http://schemas.microsoft.com/office/powerpoint/2010/main" val="12129796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7344874" cy="990600"/>
          </a:xfrm>
        </p:spPr>
        <p:txBody>
          <a:bodyPr>
            <a:normAutofit/>
          </a:bodyPr>
          <a:lstStyle/>
          <a:p>
            <a:r>
              <a:rPr lang="pt-BR" sz="2400" b="1" dirty="0"/>
              <a:t>Etapa 3</a:t>
            </a:r>
            <a:r>
              <a:rPr lang="pt-BR" sz="2400" b="1" dirty="0" smtClean="0"/>
              <a:t>: efetue o cadastro sincronizado nacional </a:t>
            </a:r>
            <a:endParaRPr lang="pt-BR" sz="2400" dirty="0"/>
          </a:p>
        </p:txBody>
      </p:sp>
      <p:sp>
        <p:nvSpPr>
          <p:cNvPr id="3" name="Content Placeholder 2"/>
          <p:cNvSpPr>
            <a:spLocks noGrp="1"/>
          </p:cNvSpPr>
          <p:nvPr>
            <p:ph idx="1"/>
          </p:nvPr>
        </p:nvSpPr>
        <p:spPr>
          <a:xfrm>
            <a:off x="457200" y="1524000"/>
            <a:ext cx="8229599" cy="5751624"/>
          </a:xfrm>
        </p:spPr>
        <p:txBody>
          <a:bodyPr>
            <a:noAutofit/>
          </a:bodyPr>
          <a:lstStyle/>
          <a:p>
            <a:pPr marL="0" indent="0">
              <a:buNone/>
            </a:pPr>
            <a:r>
              <a:rPr lang="pt-BR" sz="1600" dirty="0" smtClean="0"/>
              <a:t>Ao realizar o cadastro </a:t>
            </a:r>
            <a:r>
              <a:rPr lang="pt-BR" sz="1600" dirty="0"/>
              <a:t>sincronizado </a:t>
            </a:r>
            <a:r>
              <a:rPr lang="pt-BR" sz="1600" dirty="0" smtClean="0"/>
              <a:t>você possuirá os seguintes documentos em um único passo:</a:t>
            </a:r>
          </a:p>
          <a:p>
            <a:pPr marL="0" indent="0">
              <a:buNone/>
            </a:pPr>
            <a:endParaRPr lang="pt-BR" sz="1600" b="1" dirty="0"/>
          </a:p>
          <a:p>
            <a:pPr marL="0" indent="0">
              <a:buNone/>
            </a:pPr>
            <a:r>
              <a:rPr lang="pt-BR" sz="1600" b="1" dirty="0" smtClean="0"/>
              <a:t>Registro </a:t>
            </a:r>
            <a:r>
              <a:rPr lang="pt-BR" sz="1600" b="1" dirty="0"/>
              <a:t>do Contrato Social ou Declaração de Empresário</a:t>
            </a:r>
            <a:r>
              <a:rPr lang="pt-BR" sz="1600" b="1" dirty="0" smtClean="0"/>
              <a:t>.</a:t>
            </a:r>
          </a:p>
          <a:p>
            <a:pPr marL="0" indent="0">
              <a:buNone/>
            </a:pPr>
            <a:r>
              <a:rPr lang="pt-BR" sz="1600" b="1" dirty="0"/>
              <a:t>I</a:t>
            </a:r>
            <a:r>
              <a:rPr lang="pt-BR" sz="1600" b="1" dirty="0" smtClean="0"/>
              <a:t>nscrição </a:t>
            </a:r>
            <a:r>
              <a:rPr lang="pt-BR" sz="1600" b="1" dirty="0"/>
              <a:t>no Cadastro Nacional da Pessoa Jurídica – CNPJ</a:t>
            </a:r>
            <a:endParaRPr lang="pt-BR" sz="1600" dirty="0"/>
          </a:p>
          <a:p>
            <a:pPr marL="0" indent="0">
              <a:buNone/>
            </a:pPr>
            <a:r>
              <a:rPr lang="pt-BR" sz="1600" b="1" dirty="0" smtClean="0"/>
              <a:t>Inscrição </a:t>
            </a:r>
            <a:r>
              <a:rPr lang="pt-BR" sz="1600" b="1" dirty="0"/>
              <a:t>Estadual</a:t>
            </a:r>
            <a:endParaRPr lang="pt-BR" sz="1600" dirty="0"/>
          </a:p>
          <a:p>
            <a:pPr marL="0" indent="0">
              <a:buNone/>
            </a:pPr>
            <a:r>
              <a:rPr lang="pt-BR" sz="1600" b="1" dirty="0" smtClean="0"/>
              <a:t>Inscrição </a:t>
            </a:r>
            <a:r>
              <a:rPr lang="pt-BR" sz="1600" b="1" dirty="0"/>
              <a:t>Municipal e Alvará de licença para estabelecimento</a:t>
            </a:r>
            <a:endParaRPr lang="pt-BR" sz="1600" dirty="0"/>
          </a:p>
          <a:p>
            <a:pPr marL="0" indent="0">
              <a:buNone/>
            </a:pPr>
            <a:endParaRPr lang="pt-BR" sz="1600" dirty="0"/>
          </a:p>
          <a:p>
            <a:pPr marL="0" indent="0">
              <a:buNone/>
            </a:pPr>
            <a:r>
              <a:rPr lang="pt-BR" sz="1600" dirty="0" smtClean="0"/>
              <a:t>Dependendo </a:t>
            </a:r>
            <a:r>
              <a:rPr lang="pt-BR" sz="1600" dirty="0"/>
              <a:t>do tipo de atividade da empresa, o registro será </a:t>
            </a:r>
            <a:r>
              <a:rPr lang="pt-BR" sz="1600" dirty="0" smtClean="0"/>
              <a:t>feito:</a:t>
            </a:r>
            <a:endParaRPr lang="pt-BR" sz="1600" dirty="0"/>
          </a:p>
          <a:p>
            <a:r>
              <a:rPr lang="pt-BR" sz="1600" dirty="0"/>
              <a:t>n</a:t>
            </a:r>
            <a:r>
              <a:rPr lang="pt-BR" sz="1600" dirty="0" smtClean="0"/>
              <a:t>a Junta </a:t>
            </a:r>
            <a:r>
              <a:rPr lang="pt-BR" sz="1600" dirty="0"/>
              <a:t>Comercial do Estado de Santa Catarina - JUCESC (Empresário e Sociedade Empresária</a:t>
            </a:r>
            <a:r>
              <a:rPr lang="pt-BR" sz="1600" dirty="0" smtClean="0"/>
              <a:t>), ou</a:t>
            </a:r>
            <a:endParaRPr lang="pt-BR" sz="1600" dirty="0"/>
          </a:p>
          <a:p>
            <a:r>
              <a:rPr lang="pt-BR" sz="1600" dirty="0"/>
              <a:t>n</a:t>
            </a:r>
            <a:r>
              <a:rPr lang="pt-BR" sz="1600" dirty="0" smtClean="0"/>
              <a:t>o Cartório </a:t>
            </a:r>
            <a:r>
              <a:rPr lang="pt-BR" sz="1600" dirty="0"/>
              <a:t>de Registro Civil das Pessoas Jurídicas - RCPJ (Sociedade Simples).</a:t>
            </a:r>
          </a:p>
        </p:txBody>
      </p:sp>
      <p:sp>
        <p:nvSpPr>
          <p:cNvPr id="4"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3</a:t>
            </a:r>
            <a:r>
              <a:rPr lang="pt-BR" dirty="0" smtClean="0">
                <a:solidFill>
                  <a:srgbClr val="FFFFFF"/>
                </a:solidFill>
              </a:rPr>
              <a:t>: </a:t>
            </a:r>
            <a:r>
              <a:rPr lang="pt-BR" dirty="0" smtClean="0">
                <a:solidFill>
                  <a:schemeClr val="bg2"/>
                </a:solidFill>
              </a:rPr>
              <a:t>Tela 5</a:t>
            </a:r>
            <a:endParaRPr lang="pt-BR" dirty="0">
              <a:solidFill>
                <a:schemeClr val="bg2"/>
              </a:solidFill>
            </a:endParaRPr>
          </a:p>
        </p:txBody>
      </p:sp>
    </p:spTree>
    <p:extLst>
      <p:ext uri="{BB962C8B-B14F-4D97-AF65-F5344CB8AC3E}">
        <p14:creationId xmlns:p14="http://schemas.microsoft.com/office/powerpoint/2010/main" val="41650510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6174314" cy="990600"/>
          </a:xfrm>
        </p:spPr>
        <p:txBody>
          <a:bodyPr>
            <a:normAutofit/>
          </a:bodyPr>
          <a:lstStyle/>
          <a:p>
            <a:r>
              <a:rPr lang="pt-BR" sz="2400" b="1" dirty="0" smtClean="0"/>
              <a:t>Etapa 4: Licenças de funcionamento</a:t>
            </a:r>
            <a:endParaRPr lang="pt-BR" sz="2400" dirty="0"/>
          </a:p>
        </p:txBody>
      </p:sp>
      <p:sp>
        <p:nvSpPr>
          <p:cNvPr id="3" name="Content Placeholder 2"/>
          <p:cNvSpPr>
            <a:spLocks noGrp="1"/>
          </p:cNvSpPr>
          <p:nvPr>
            <p:ph idx="1"/>
          </p:nvPr>
        </p:nvSpPr>
        <p:spPr>
          <a:xfrm>
            <a:off x="457200" y="1404470"/>
            <a:ext cx="4822987" cy="4952999"/>
          </a:xfrm>
        </p:spPr>
        <p:txBody>
          <a:bodyPr>
            <a:normAutofit/>
          </a:bodyPr>
          <a:lstStyle/>
          <a:p>
            <a:pPr marL="0" indent="0">
              <a:buNone/>
            </a:pPr>
            <a:r>
              <a:rPr lang="pt-BR" sz="1600" dirty="0"/>
              <a:t>Dependendo da atividade </a:t>
            </a:r>
            <a:r>
              <a:rPr lang="pt-BR" sz="1600" dirty="0" smtClean="0"/>
              <a:t>da sua </a:t>
            </a:r>
            <a:r>
              <a:rPr lang="pt-BR" sz="1600" dirty="0"/>
              <a:t>empresa e o grau de risco, elas </a:t>
            </a:r>
            <a:r>
              <a:rPr lang="pt-BR" sz="1600" dirty="0" smtClean="0"/>
              <a:t>deverá </a:t>
            </a:r>
            <a:r>
              <a:rPr lang="pt-BR" sz="1600" dirty="0"/>
              <a:t>atender os requisitos de segurança sanitária, metrologia, controle ambiental e prevenção contra incêndios.</a:t>
            </a:r>
          </a:p>
          <a:p>
            <a:pPr marL="0" indent="0">
              <a:buNone/>
            </a:pPr>
            <a:r>
              <a:rPr lang="pt-BR" sz="1600" dirty="0"/>
              <a:t> </a:t>
            </a:r>
          </a:p>
          <a:p>
            <a:pPr marL="0" indent="0">
              <a:buNone/>
            </a:pPr>
            <a:r>
              <a:rPr lang="pt-BR" sz="1600" dirty="0"/>
              <a:t>Exemplos:</a:t>
            </a:r>
          </a:p>
          <a:p>
            <a:pPr marL="0" indent="0">
              <a:buNone/>
            </a:pPr>
            <a:r>
              <a:rPr lang="pt-BR" sz="1600" dirty="0"/>
              <a:t> </a:t>
            </a:r>
          </a:p>
          <a:p>
            <a:r>
              <a:rPr lang="pt-BR" sz="1600" dirty="0" smtClean="0"/>
              <a:t>Empresas </a:t>
            </a:r>
            <a:r>
              <a:rPr lang="pt-BR" sz="1600" dirty="0"/>
              <a:t>em geral necessitam da licença do corpo de bombeiros;</a:t>
            </a:r>
          </a:p>
          <a:p>
            <a:r>
              <a:rPr lang="pt-BR" sz="1600" dirty="0" smtClean="0"/>
              <a:t>Uma </a:t>
            </a:r>
            <a:r>
              <a:rPr lang="pt-BR" sz="1600" dirty="0"/>
              <a:t>padaria ou mercearia tem que obter o alvará sanitário;</a:t>
            </a:r>
          </a:p>
          <a:p>
            <a:r>
              <a:rPr lang="pt-BR" sz="1600" dirty="0" smtClean="0"/>
              <a:t>Uma </a:t>
            </a:r>
            <a:r>
              <a:rPr lang="pt-BR" sz="1600" dirty="0"/>
              <a:t>lavanderia ou lavação de veículos tem que obter licença ambiental junto a Fundação do Meio Ambiente – FATMA;</a:t>
            </a:r>
          </a:p>
          <a:p>
            <a:r>
              <a:rPr lang="pt-BR" sz="1600" dirty="0" smtClean="0"/>
              <a:t>Comercio </a:t>
            </a:r>
            <a:r>
              <a:rPr lang="pt-BR" sz="1600" dirty="0"/>
              <a:t>atacadista de medicamentos ou perfumaria necessita da autorização da Agência Nacional de Vigilância Sanitária </a:t>
            </a:r>
            <a:r>
              <a:rPr lang="pt-BR" sz="1600" dirty="0" smtClean="0"/>
              <a:t>– </a:t>
            </a:r>
            <a:r>
              <a:rPr lang="pt-BR" sz="1600" dirty="0"/>
              <a:t>ANVISA</a:t>
            </a:r>
            <a:r>
              <a:rPr lang="pt-BR" sz="1600" dirty="0" smtClean="0"/>
              <a:t>.</a:t>
            </a:r>
            <a:endParaRPr lang="pt-BR" sz="1600" dirty="0"/>
          </a:p>
        </p:txBody>
      </p:sp>
      <p:sp>
        <p:nvSpPr>
          <p:cNvPr id="4"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3</a:t>
            </a:r>
            <a:r>
              <a:rPr lang="pt-BR" dirty="0" smtClean="0">
                <a:solidFill>
                  <a:srgbClr val="FFFFFF"/>
                </a:solidFill>
              </a:rPr>
              <a:t>: </a:t>
            </a:r>
            <a:r>
              <a:rPr lang="pt-BR" dirty="0" smtClean="0">
                <a:solidFill>
                  <a:schemeClr val="bg2"/>
                </a:solidFill>
              </a:rPr>
              <a:t>Tela 7</a:t>
            </a:r>
            <a:endParaRPr lang="pt-BR" dirty="0">
              <a:solidFill>
                <a:schemeClr val="bg2"/>
              </a:solidFill>
            </a:endParaRPr>
          </a:p>
        </p:txBody>
      </p:sp>
      <p:sp>
        <p:nvSpPr>
          <p:cNvPr id="5" name="Rectangle 4"/>
          <p:cNvSpPr/>
          <p:nvPr/>
        </p:nvSpPr>
        <p:spPr>
          <a:xfrm>
            <a:off x="6191250" y="1167277"/>
            <a:ext cx="2495550" cy="203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x-none" sz="1400" dirty="0" smtClean="0">
                <a:solidFill>
                  <a:schemeClr val="bg1"/>
                </a:solidFill>
              </a:rPr>
              <a:t>M</a:t>
            </a:r>
            <a:r>
              <a:rPr lang="en-US" sz="1400" dirty="0" err="1" smtClean="0">
                <a:solidFill>
                  <a:schemeClr val="bg1"/>
                </a:solidFill>
              </a:rPr>
              <a:t>ãos</a:t>
            </a:r>
            <a:r>
              <a:rPr lang="en-US" sz="1400" dirty="0" smtClean="0">
                <a:solidFill>
                  <a:schemeClr val="bg1"/>
                </a:solidFill>
              </a:rPr>
              <a:t> </a:t>
            </a:r>
            <a:r>
              <a:rPr lang="en-US" sz="1400" dirty="0" err="1" smtClean="0">
                <a:solidFill>
                  <a:schemeClr val="bg1"/>
                </a:solidFill>
              </a:rPr>
              <a:t>segurando</a:t>
            </a:r>
            <a:r>
              <a:rPr lang="en-US" sz="1400" dirty="0" smtClean="0">
                <a:solidFill>
                  <a:schemeClr val="bg1"/>
                </a:solidFill>
              </a:rPr>
              <a:t> </a:t>
            </a:r>
            <a:r>
              <a:rPr lang="en-US" sz="1400" dirty="0" err="1" smtClean="0">
                <a:solidFill>
                  <a:schemeClr val="bg1"/>
                </a:solidFill>
              </a:rPr>
              <a:t>papéis</a:t>
            </a:r>
            <a:r>
              <a:rPr lang="en-US" sz="1400" dirty="0" smtClean="0">
                <a:solidFill>
                  <a:schemeClr val="bg1"/>
                </a:solidFill>
              </a:rPr>
              <a:t> com </a:t>
            </a:r>
            <a:r>
              <a:rPr lang="en-US" sz="1400" dirty="0" err="1" smtClean="0">
                <a:solidFill>
                  <a:schemeClr val="bg1"/>
                </a:solidFill>
              </a:rPr>
              <a:t>título</a:t>
            </a:r>
            <a:r>
              <a:rPr lang="en-US" sz="1400" dirty="0" smtClean="0">
                <a:solidFill>
                  <a:schemeClr val="bg1"/>
                </a:solidFill>
              </a:rPr>
              <a:t> “</a:t>
            </a:r>
            <a:r>
              <a:rPr lang="en-US" sz="1400" dirty="0" err="1" smtClean="0">
                <a:solidFill>
                  <a:schemeClr val="bg1"/>
                </a:solidFill>
              </a:rPr>
              <a:t>Liçenca</a:t>
            </a:r>
            <a:r>
              <a:rPr lang="en-US" sz="1400" dirty="0" smtClean="0">
                <a:solidFill>
                  <a:schemeClr val="bg1"/>
                </a:solidFill>
              </a:rPr>
              <a:t> </a:t>
            </a:r>
            <a:r>
              <a:rPr lang="en-US" sz="1400" dirty="0" err="1" smtClean="0">
                <a:solidFill>
                  <a:schemeClr val="bg1"/>
                </a:solidFill>
              </a:rPr>
              <a:t>Ambiental</a:t>
            </a:r>
            <a:r>
              <a:rPr lang="en-US" sz="1400" dirty="0" smtClean="0">
                <a:solidFill>
                  <a:schemeClr val="bg1"/>
                </a:solidFill>
              </a:rPr>
              <a:t>”, “</a:t>
            </a:r>
            <a:r>
              <a:rPr lang="en-US" sz="1400" dirty="0" err="1" smtClean="0">
                <a:solidFill>
                  <a:schemeClr val="bg1"/>
                </a:solidFill>
              </a:rPr>
              <a:t>Corpo</a:t>
            </a:r>
            <a:r>
              <a:rPr lang="en-US" sz="1400" dirty="0" smtClean="0">
                <a:solidFill>
                  <a:schemeClr val="bg1"/>
                </a:solidFill>
              </a:rPr>
              <a:t> de </a:t>
            </a:r>
            <a:r>
              <a:rPr lang="en-US" sz="1400" dirty="0" err="1" smtClean="0">
                <a:solidFill>
                  <a:schemeClr val="bg1"/>
                </a:solidFill>
              </a:rPr>
              <a:t>Bombeiros</a:t>
            </a:r>
            <a:r>
              <a:rPr lang="en-US" sz="1400" dirty="0" smtClean="0">
                <a:solidFill>
                  <a:schemeClr val="bg1"/>
                </a:solidFill>
              </a:rPr>
              <a:t>”, “</a:t>
            </a:r>
            <a:r>
              <a:rPr lang="en-US" sz="1400" dirty="0" err="1" smtClean="0">
                <a:solidFill>
                  <a:schemeClr val="bg1"/>
                </a:solidFill>
              </a:rPr>
              <a:t>Alvará</a:t>
            </a:r>
            <a:r>
              <a:rPr lang="en-US" sz="1400" dirty="0" smtClean="0">
                <a:solidFill>
                  <a:schemeClr val="bg1"/>
                </a:solidFill>
              </a:rPr>
              <a:t> </a:t>
            </a:r>
            <a:r>
              <a:rPr lang="en-US" sz="1400" dirty="0" err="1" smtClean="0">
                <a:solidFill>
                  <a:schemeClr val="bg1"/>
                </a:solidFill>
              </a:rPr>
              <a:t>Autorização</a:t>
            </a:r>
            <a:r>
              <a:rPr lang="en-US" sz="1400" dirty="0" smtClean="0">
                <a:solidFill>
                  <a:schemeClr val="bg1"/>
                </a:solidFill>
              </a:rPr>
              <a:t>”</a:t>
            </a:r>
          </a:p>
          <a:p>
            <a:pPr algn="ctr"/>
            <a:r>
              <a:rPr lang="en-US" sz="1400" dirty="0" smtClean="0">
                <a:solidFill>
                  <a:schemeClr val="bg1"/>
                </a:solidFill>
              </a:rPr>
              <a:t>13x9cm</a:t>
            </a:r>
            <a:endParaRPr lang="en-US" sz="1400" dirty="0">
              <a:solidFill>
                <a:schemeClr val="bg1"/>
              </a:solidFill>
            </a:endParaRPr>
          </a:p>
        </p:txBody>
      </p:sp>
    </p:spTree>
    <p:extLst>
      <p:ext uri="{BB962C8B-B14F-4D97-AF65-F5344CB8AC3E}">
        <p14:creationId xmlns:p14="http://schemas.microsoft.com/office/powerpoint/2010/main" val="6912657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6174314" cy="990600"/>
          </a:xfrm>
        </p:spPr>
        <p:txBody>
          <a:bodyPr>
            <a:normAutofit/>
          </a:bodyPr>
          <a:lstStyle/>
          <a:p>
            <a:r>
              <a:rPr lang="pt-BR" sz="2400" b="1" dirty="0" smtClean="0"/>
              <a:t>Resumo das etapas</a:t>
            </a:r>
            <a:endParaRPr lang="pt-BR" sz="2400" dirty="0"/>
          </a:p>
        </p:txBody>
      </p:sp>
      <p:sp>
        <p:nvSpPr>
          <p:cNvPr id="3" name="Content Placeholder 2"/>
          <p:cNvSpPr>
            <a:spLocks noGrp="1"/>
          </p:cNvSpPr>
          <p:nvPr>
            <p:ph idx="1"/>
          </p:nvPr>
        </p:nvSpPr>
        <p:spPr>
          <a:xfrm>
            <a:off x="457200" y="1404470"/>
            <a:ext cx="8229599" cy="4952999"/>
          </a:xfrm>
        </p:spPr>
        <p:txBody>
          <a:bodyPr>
            <a:normAutofit/>
          </a:bodyPr>
          <a:lstStyle/>
          <a:p>
            <a:pPr marL="0" indent="0">
              <a:buNone/>
            </a:pPr>
            <a:r>
              <a:rPr lang="pt-BR" sz="1600" dirty="0" smtClean="0"/>
              <a:t>Resumindo, essas são as etapas que você deve seguir:</a:t>
            </a:r>
          </a:p>
          <a:p>
            <a:pPr marL="0" indent="0">
              <a:buNone/>
            </a:pPr>
            <a:endParaRPr lang="pt-BR" sz="1600" dirty="0"/>
          </a:p>
          <a:p>
            <a:pPr marL="0" indent="0">
              <a:buNone/>
            </a:pPr>
            <a:r>
              <a:rPr lang="pt-BR" sz="1600" dirty="0" smtClean="0"/>
              <a:t>Etapa 1 </a:t>
            </a:r>
            <a:r>
              <a:rPr lang="pt-BR" sz="1600" dirty="0"/>
              <a:t>– Consulta Prévia do Local – Prefeitura Municipal; </a:t>
            </a:r>
          </a:p>
          <a:p>
            <a:pPr marL="0" indent="0">
              <a:buNone/>
            </a:pPr>
            <a:r>
              <a:rPr lang="pt-BR" sz="1600" dirty="0"/>
              <a:t>Etapa </a:t>
            </a:r>
            <a:r>
              <a:rPr lang="pt-BR" sz="1600" dirty="0" smtClean="0"/>
              <a:t>2 </a:t>
            </a:r>
            <a:r>
              <a:rPr lang="pt-BR" sz="1600" dirty="0"/>
              <a:t>– Busca Prévia do Nome da Empresa – Junta Comercial e Cartório de Registro Civil de Pessoas Jurídicas;</a:t>
            </a:r>
          </a:p>
          <a:p>
            <a:pPr marL="0" indent="0">
              <a:buNone/>
            </a:pPr>
            <a:r>
              <a:rPr lang="pt-BR" sz="1600" dirty="0"/>
              <a:t>Etapa </a:t>
            </a:r>
            <a:r>
              <a:rPr lang="pt-BR" sz="1600" dirty="0" smtClean="0"/>
              <a:t>3 </a:t>
            </a:r>
            <a:r>
              <a:rPr lang="pt-BR" sz="1600" dirty="0"/>
              <a:t>– Cadastro Sincronizado Nacional – Junta Comercial e Cartório de Registro Civil de Pessoas Jurídicas;</a:t>
            </a:r>
          </a:p>
          <a:p>
            <a:pPr marL="0" indent="0">
              <a:buNone/>
            </a:pPr>
            <a:r>
              <a:rPr lang="pt-BR" sz="1600" dirty="0"/>
              <a:t>Etapa </a:t>
            </a:r>
            <a:r>
              <a:rPr lang="pt-BR" sz="1600" dirty="0" smtClean="0"/>
              <a:t>4 </a:t>
            </a:r>
            <a:r>
              <a:rPr lang="pt-BR" sz="1600" dirty="0"/>
              <a:t>– Licenças de Funcionamento. (Notas Fiscais, alvarás)</a:t>
            </a:r>
            <a:r>
              <a:rPr lang="pt-BR" sz="1600" dirty="0" smtClean="0"/>
              <a:t>.</a:t>
            </a:r>
          </a:p>
          <a:p>
            <a:pPr marL="0" indent="0">
              <a:buNone/>
            </a:pPr>
            <a:endParaRPr lang="pt-BR" sz="1600" dirty="0"/>
          </a:p>
          <a:p>
            <a:pPr marL="0" indent="0">
              <a:buNone/>
            </a:pPr>
            <a:r>
              <a:rPr lang="pt-BR" sz="1600" dirty="0" smtClean="0"/>
              <a:t>Além deste trabalho burocrático, na próxima tela veremos mais alguns procedimentos que você deve fazer para colocar a sua empresa de vez no mercado!</a:t>
            </a:r>
            <a:endParaRPr lang="pt-BR" sz="1600" dirty="0"/>
          </a:p>
        </p:txBody>
      </p:sp>
      <p:sp>
        <p:nvSpPr>
          <p:cNvPr id="4"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3</a:t>
            </a:r>
            <a:r>
              <a:rPr lang="pt-BR" dirty="0" smtClean="0">
                <a:solidFill>
                  <a:srgbClr val="FFFFFF"/>
                </a:solidFill>
              </a:rPr>
              <a:t>: </a:t>
            </a:r>
            <a:r>
              <a:rPr lang="pt-BR" dirty="0" smtClean="0">
                <a:solidFill>
                  <a:schemeClr val="bg2"/>
                </a:solidFill>
              </a:rPr>
              <a:t>Tela 7</a:t>
            </a:r>
            <a:endParaRPr lang="pt-BR" dirty="0">
              <a:solidFill>
                <a:schemeClr val="bg2"/>
              </a:solidFill>
            </a:endParaRPr>
          </a:p>
        </p:txBody>
      </p:sp>
    </p:spTree>
    <p:extLst>
      <p:ext uri="{BB962C8B-B14F-4D97-AF65-F5344CB8AC3E}">
        <p14:creationId xmlns:p14="http://schemas.microsoft.com/office/powerpoint/2010/main" val="10480092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6174314" cy="990600"/>
          </a:xfrm>
        </p:spPr>
        <p:txBody>
          <a:bodyPr>
            <a:normAutofit/>
          </a:bodyPr>
          <a:lstStyle/>
          <a:p>
            <a:r>
              <a:rPr lang="pt-BR" sz="2400" b="1" dirty="0" smtClean="0"/>
              <a:t>Mais procedimentos</a:t>
            </a:r>
            <a:endParaRPr lang="pt-BR" sz="2400" dirty="0"/>
          </a:p>
        </p:txBody>
      </p:sp>
      <p:sp>
        <p:nvSpPr>
          <p:cNvPr id="3" name="Content Placeholder 2"/>
          <p:cNvSpPr>
            <a:spLocks noGrp="1"/>
          </p:cNvSpPr>
          <p:nvPr>
            <p:ph idx="1"/>
          </p:nvPr>
        </p:nvSpPr>
        <p:spPr>
          <a:xfrm>
            <a:off x="457200" y="1524000"/>
            <a:ext cx="8229599" cy="4952999"/>
          </a:xfrm>
        </p:spPr>
        <p:txBody>
          <a:bodyPr>
            <a:normAutofit/>
          </a:bodyPr>
          <a:lstStyle/>
          <a:p>
            <a:pPr marL="0" indent="0">
              <a:buNone/>
            </a:pPr>
            <a:r>
              <a:rPr lang="pt-BR" sz="1600" dirty="0" smtClean="0"/>
              <a:t>Além dessas etapas, para </a:t>
            </a:r>
            <a:r>
              <a:rPr lang="pt-BR" sz="1600" dirty="0"/>
              <a:t>iniciar suas atividades, será necessário solicitar autorização, através de uma gráfica ou do seu contador, para a impressão de notas fiscais ou para utilização do cupom fiscal.</a:t>
            </a:r>
          </a:p>
          <a:p>
            <a:pPr marL="0" indent="0">
              <a:buNone/>
            </a:pPr>
            <a:r>
              <a:rPr lang="pt-BR" sz="1600" dirty="0"/>
              <a:t> </a:t>
            </a:r>
          </a:p>
          <a:p>
            <a:pPr marL="0" indent="0">
              <a:buNone/>
            </a:pPr>
            <a:r>
              <a:rPr lang="pt-BR" sz="1600" dirty="0"/>
              <a:t>As empresas de prestação de serviços recebem a autorização da Prefeitura local.</a:t>
            </a:r>
          </a:p>
          <a:p>
            <a:pPr marL="0" indent="0">
              <a:buNone/>
            </a:pPr>
            <a:r>
              <a:rPr lang="pt-BR" sz="1600" dirty="0"/>
              <a:t> </a:t>
            </a:r>
          </a:p>
          <a:p>
            <a:pPr marL="0" indent="0">
              <a:buNone/>
            </a:pPr>
            <a:r>
              <a:rPr lang="pt-BR" sz="1600" dirty="0"/>
              <a:t>As empresas que se dediquem às atividades de indústria e comércio recebem a autorização da Secretaria de Estado da Fazenda</a:t>
            </a:r>
            <a:r>
              <a:rPr lang="pt-BR" sz="1600" dirty="0" smtClean="0"/>
              <a:t>.</a:t>
            </a:r>
          </a:p>
          <a:p>
            <a:pPr marL="0" indent="0">
              <a:buNone/>
            </a:pPr>
            <a:endParaRPr lang="pt-BR" sz="1600" dirty="0"/>
          </a:p>
          <a:p>
            <a:pPr marL="0" indent="0">
              <a:buNone/>
            </a:pPr>
            <a:r>
              <a:rPr lang="pt-BR" sz="1600" dirty="0"/>
              <a:t>Outra dica importante é lembrar-se de abrir uma conta corrente em um banco da sua preferência, em nome da sua empresa. Com tempo de conta, fica mais fácil ao empresário requerer empréstimos ou ter algum tipo de benefício para o giro de capital.  </a:t>
            </a:r>
          </a:p>
          <a:p>
            <a:pPr marL="0" indent="0">
              <a:buNone/>
            </a:pPr>
            <a:endParaRPr lang="pt-BR" sz="1600" dirty="0"/>
          </a:p>
        </p:txBody>
      </p:sp>
      <p:sp>
        <p:nvSpPr>
          <p:cNvPr id="4"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3</a:t>
            </a:r>
            <a:r>
              <a:rPr lang="pt-BR" dirty="0" smtClean="0">
                <a:solidFill>
                  <a:srgbClr val="FFFFFF"/>
                </a:solidFill>
              </a:rPr>
              <a:t>: </a:t>
            </a:r>
            <a:r>
              <a:rPr lang="pt-BR" dirty="0" smtClean="0">
                <a:solidFill>
                  <a:schemeClr val="bg2"/>
                </a:solidFill>
              </a:rPr>
              <a:t>Tela 6</a:t>
            </a:r>
            <a:endParaRPr lang="pt-BR" dirty="0">
              <a:solidFill>
                <a:schemeClr val="bg2"/>
              </a:solidFill>
            </a:endParaRPr>
          </a:p>
        </p:txBody>
      </p:sp>
    </p:spTree>
    <p:extLst>
      <p:ext uri="{BB962C8B-B14F-4D97-AF65-F5344CB8AC3E}">
        <p14:creationId xmlns:p14="http://schemas.microsoft.com/office/powerpoint/2010/main" val="16254822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6174314" cy="990600"/>
          </a:xfrm>
        </p:spPr>
        <p:txBody>
          <a:bodyPr>
            <a:normAutofit/>
          </a:bodyPr>
          <a:lstStyle/>
          <a:p>
            <a:r>
              <a:rPr lang="pt-BR" sz="2400" b="1" dirty="0" smtClean="0"/>
              <a:t>Últimas verificações</a:t>
            </a:r>
            <a:endParaRPr lang="pt-BR" sz="2400" dirty="0"/>
          </a:p>
        </p:txBody>
      </p:sp>
      <p:sp>
        <p:nvSpPr>
          <p:cNvPr id="3" name="Content Placeholder 2"/>
          <p:cNvSpPr>
            <a:spLocks noGrp="1"/>
          </p:cNvSpPr>
          <p:nvPr>
            <p:ph idx="1"/>
          </p:nvPr>
        </p:nvSpPr>
        <p:spPr>
          <a:xfrm>
            <a:off x="457200" y="1404470"/>
            <a:ext cx="8229599" cy="4952999"/>
          </a:xfrm>
        </p:spPr>
        <p:txBody>
          <a:bodyPr>
            <a:normAutofit/>
          </a:bodyPr>
          <a:lstStyle/>
          <a:p>
            <a:pPr marL="0" indent="0">
              <a:buNone/>
            </a:pPr>
            <a:r>
              <a:rPr lang="pt-BR" sz="1600" dirty="0" smtClean="0"/>
              <a:t>Depois dos procedimentos </a:t>
            </a:r>
            <a:r>
              <a:rPr lang="pt-BR" sz="1600" dirty="0"/>
              <a:t>básicos para constituição da empresa, dependendo do seu ramo de atividade, pode surgir a necessidade de serem cumpridos alguns procedimentos específicos, tais como a obrigação de providenciar outros "alvarás", "licenças", "registros", "</a:t>
            </a:r>
            <a:r>
              <a:rPr lang="pt-BR" sz="1600" dirty="0" smtClean="0"/>
              <a:t>inspeções”, "</a:t>
            </a:r>
            <a:r>
              <a:rPr lang="pt-BR" sz="1600" dirty="0"/>
              <a:t>livros" ou "documentos" em diversos órgãos como secretarias, departamentos, delegacias, institutos, e até mesmo a necessidade de um </a:t>
            </a:r>
            <a:r>
              <a:rPr lang="pt-BR" sz="1600" b="1" dirty="0">
                <a:solidFill>
                  <a:srgbClr val="1F497D"/>
                </a:solidFill>
              </a:rPr>
              <a:t>responsável técnico </a:t>
            </a:r>
            <a:r>
              <a:rPr lang="pt-BR" sz="1600" dirty="0"/>
              <a:t>pela empresa</a:t>
            </a:r>
            <a:r>
              <a:rPr lang="pt-BR" sz="1600" dirty="0" smtClean="0"/>
              <a:t>.</a:t>
            </a:r>
          </a:p>
          <a:p>
            <a:pPr marL="0" indent="0">
              <a:buNone/>
            </a:pPr>
            <a:endParaRPr lang="pt-BR" sz="1600" dirty="0"/>
          </a:p>
          <a:p>
            <a:pPr marL="0" indent="0">
              <a:buNone/>
            </a:pPr>
            <a:r>
              <a:rPr lang="pt-BR" sz="1600" dirty="0" smtClean="0"/>
              <a:t>Para </a:t>
            </a:r>
            <a:r>
              <a:rPr lang="pt-BR" sz="1600" dirty="0"/>
              <a:t>que não haja prejuízos ou problemas deve-se, antes de alugar ou comprar um imóvel ou realizar qualquer registro de documento de uma nova empresa, verificar na Prefeitura Municipal se não existe alguma restrição para o exercício da atividade no imóvel ou na localidade onde será instalada a empresa. Na documentação de direito ao uso do local, promessa de compra e venda ou escritura, deverá, também, constar a autenticação do Registro Geral de </a:t>
            </a:r>
            <a:r>
              <a:rPr lang="pt-BR" sz="1600" dirty="0" smtClean="0"/>
              <a:t>Imóveis – RGI</a:t>
            </a:r>
            <a:r>
              <a:rPr lang="pt-BR" sz="1600" dirty="0"/>
              <a:t>.</a:t>
            </a:r>
          </a:p>
          <a:p>
            <a:pPr marL="0" indent="0">
              <a:buNone/>
            </a:pPr>
            <a:r>
              <a:rPr lang="pt-BR" sz="1600" dirty="0"/>
              <a:t> </a:t>
            </a:r>
          </a:p>
          <a:p>
            <a:pPr marL="0" indent="0">
              <a:buNone/>
            </a:pPr>
            <a:r>
              <a:rPr lang="pt-BR" sz="1600" dirty="0"/>
              <a:t>É aconselhável fazer uma consulta à Secretaria da Receita Federal sobre o CPF dos sócios, para verificar a existência de impedimentos em função de pendências na Receita </a:t>
            </a:r>
            <a:r>
              <a:rPr lang="pt-BR" sz="1600" dirty="0" smtClean="0"/>
              <a:t>Federal. Isso pode acarretar </a:t>
            </a:r>
            <a:r>
              <a:rPr lang="pt-BR" sz="1600" dirty="0"/>
              <a:t>a não-inscrição no CNPJ paralisando, assim, a legalização.</a:t>
            </a:r>
          </a:p>
        </p:txBody>
      </p:sp>
      <p:sp>
        <p:nvSpPr>
          <p:cNvPr id="4"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3</a:t>
            </a:r>
            <a:r>
              <a:rPr lang="pt-BR" dirty="0" smtClean="0">
                <a:solidFill>
                  <a:srgbClr val="FFFFFF"/>
                </a:solidFill>
              </a:rPr>
              <a:t>: </a:t>
            </a:r>
            <a:r>
              <a:rPr lang="pt-BR" dirty="0" smtClean="0">
                <a:solidFill>
                  <a:schemeClr val="bg2"/>
                </a:solidFill>
              </a:rPr>
              <a:t>Tela 7</a:t>
            </a:r>
            <a:endParaRPr lang="pt-BR" dirty="0">
              <a:solidFill>
                <a:schemeClr val="bg2"/>
              </a:solidFill>
            </a:endParaRPr>
          </a:p>
        </p:txBody>
      </p:sp>
    </p:spTree>
    <p:extLst>
      <p:ext uri="{BB962C8B-B14F-4D97-AF65-F5344CB8AC3E}">
        <p14:creationId xmlns:p14="http://schemas.microsoft.com/office/powerpoint/2010/main" val="7227083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6174314" cy="990600"/>
          </a:xfrm>
        </p:spPr>
        <p:txBody>
          <a:bodyPr>
            <a:normAutofit/>
          </a:bodyPr>
          <a:lstStyle/>
          <a:p>
            <a:r>
              <a:rPr lang="pt-BR" sz="2400" b="1" dirty="0" smtClean="0"/>
              <a:t>Encerramento</a:t>
            </a:r>
            <a:endParaRPr lang="pt-BR" sz="2400" dirty="0"/>
          </a:p>
        </p:txBody>
      </p:sp>
      <p:sp>
        <p:nvSpPr>
          <p:cNvPr id="3" name="Content Placeholder 2"/>
          <p:cNvSpPr>
            <a:spLocks noGrp="1"/>
          </p:cNvSpPr>
          <p:nvPr>
            <p:ph idx="1"/>
          </p:nvPr>
        </p:nvSpPr>
        <p:spPr>
          <a:xfrm>
            <a:off x="457200" y="1404470"/>
            <a:ext cx="8229599" cy="4952999"/>
          </a:xfrm>
        </p:spPr>
        <p:txBody>
          <a:bodyPr>
            <a:normAutofit/>
          </a:bodyPr>
          <a:lstStyle/>
          <a:p>
            <a:pPr marL="0" indent="0">
              <a:buNone/>
            </a:pPr>
            <a:r>
              <a:rPr lang="pt-BR" sz="1600" dirty="0"/>
              <a:t>Pronto! Agora </a:t>
            </a:r>
            <a:r>
              <a:rPr lang="pt-BR" sz="1600" dirty="0" smtClean="0"/>
              <a:t>voc</a:t>
            </a:r>
            <a:r>
              <a:rPr lang="pt-BR" sz="1600" dirty="0" smtClean="0"/>
              <a:t>ê</a:t>
            </a:r>
            <a:r>
              <a:rPr lang="pt-BR" sz="1600" dirty="0" smtClean="0"/>
              <a:t> j</a:t>
            </a:r>
            <a:r>
              <a:rPr lang="pt-BR" sz="1600" dirty="0" smtClean="0"/>
              <a:t>á</a:t>
            </a:r>
            <a:r>
              <a:rPr lang="pt-BR" sz="1600" dirty="0" smtClean="0"/>
              <a:t> </a:t>
            </a:r>
            <a:r>
              <a:rPr lang="pt-BR" sz="1600" dirty="0"/>
              <a:t>conheceu as etapas para a </a:t>
            </a:r>
            <a:r>
              <a:rPr lang="pt-BR" sz="1600" dirty="0" err="1"/>
              <a:t>formalização</a:t>
            </a:r>
            <a:r>
              <a:rPr lang="pt-BR" sz="1600" dirty="0"/>
              <a:t> da sua empresa. Com esse passo a passo ela </a:t>
            </a:r>
            <a:r>
              <a:rPr lang="pt-BR" sz="1600" dirty="0" err="1"/>
              <a:t>estara</a:t>
            </a:r>
            <a:r>
              <a:rPr lang="pt-BR" sz="1600" dirty="0"/>
              <a:t>́ </a:t>
            </a:r>
            <a:r>
              <a:rPr lang="pt-BR" sz="1600" dirty="0" err="1"/>
              <a:t>constituída</a:t>
            </a:r>
            <a:r>
              <a:rPr lang="pt-BR" sz="1600" dirty="0"/>
              <a:t> e funcionando. </a:t>
            </a:r>
            <a:endParaRPr lang="pt-BR" sz="1600" dirty="0"/>
          </a:p>
          <a:p>
            <a:pPr marL="0" indent="0">
              <a:buNone/>
            </a:pPr>
            <a:endParaRPr lang="pt-BR" sz="1600" dirty="0" smtClean="0"/>
          </a:p>
          <a:p>
            <a:pPr marL="0" indent="0">
              <a:buNone/>
            </a:pPr>
            <a:r>
              <a:rPr lang="pt-BR" sz="1600" dirty="0" smtClean="0"/>
              <a:t>É </a:t>
            </a:r>
            <a:r>
              <a:rPr lang="pt-BR" sz="1600" dirty="0"/>
              <a:t>muito importante que </a:t>
            </a:r>
            <a:r>
              <a:rPr lang="pt-BR" sz="1600" dirty="0" smtClean="0"/>
              <a:t>voc</a:t>
            </a:r>
            <a:r>
              <a:rPr lang="pt-BR" sz="1600" dirty="0" smtClean="0"/>
              <a:t>ê</a:t>
            </a:r>
            <a:r>
              <a:rPr lang="pt-BR" sz="1600" dirty="0" smtClean="0"/>
              <a:t> </a:t>
            </a:r>
            <a:r>
              <a:rPr lang="pt-BR" sz="1600" dirty="0"/>
              <a:t>busque sempre estar em dia com as </a:t>
            </a:r>
            <a:r>
              <a:rPr lang="pt-BR" sz="1600" dirty="0" err="1"/>
              <a:t>obrigações</a:t>
            </a:r>
            <a:r>
              <a:rPr lang="pt-BR" sz="1600" dirty="0"/>
              <a:t> com Prefeitura, Estado e </a:t>
            </a:r>
            <a:r>
              <a:rPr lang="pt-BR" sz="1600" dirty="0" err="1"/>
              <a:t>União</a:t>
            </a:r>
            <a:r>
              <a:rPr lang="pt-BR" sz="1600" dirty="0"/>
              <a:t> a fim de que seu </a:t>
            </a:r>
            <a:r>
              <a:rPr lang="pt-BR" sz="1600" dirty="0" err="1"/>
              <a:t>negócio</a:t>
            </a:r>
            <a:r>
              <a:rPr lang="pt-BR" sz="1600" dirty="0"/>
              <a:t> </a:t>
            </a:r>
            <a:r>
              <a:rPr lang="pt-BR" sz="1600" dirty="0" err="1"/>
              <a:t>não</a:t>
            </a:r>
            <a:r>
              <a:rPr lang="pt-BR" sz="1600" dirty="0"/>
              <a:t> entre em cadastro de </a:t>
            </a:r>
            <a:r>
              <a:rPr lang="pt-BR" sz="1600" dirty="0" err="1"/>
              <a:t>inadimplência</a:t>
            </a:r>
            <a:r>
              <a:rPr lang="pt-BR" sz="1600" dirty="0"/>
              <a:t> ou deixe de funcionar por normas </a:t>
            </a:r>
            <a:r>
              <a:rPr lang="pt-BR" sz="1600" dirty="0" err="1"/>
              <a:t>não</a:t>
            </a:r>
            <a:r>
              <a:rPr lang="pt-BR" sz="1600" dirty="0"/>
              <a:t> seguidas. </a:t>
            </a:r>
            <a:endParaRPr lang="pt-BR" sz="1600" dirty="0"/>
          </a:p>
          <a:p>
            <a:pPr marL="0" indent="0">
              <a:buNone/>
            </a:pPr>
            <a:endParaRPr lang="pt-BR" sz="1600" dirty="0" smtClean="0"/>
          </a:p>
          <a:p>
            <a:pPr marL="0" indent="0">
              <a:buNone/>
            </a:pPr>
            <a:r>
              <a:rPr lang="pt-BR" sz="1600" dirty="0" smtClean="0"/>
              <a:t>Agora </a:t>
            </a:r>
            <a:r>
              <a:rPr lang="pt-BR" sz="1600" dirty="0"/>
              <a:t>é trabalhar para se estabelecer. </a:t>
            </a:r>
            <a:r>
              <a:rPr lang="pt-BR" sz="1600" dirty="0" err="1"/>
              <a:t>Mãos</a:t>
            </a:r>
            <a:r>
              <a:rPr lang="pt-BR" sz="1600" dirty="0"/>
              <a:t> à obra! </a:t>
            </a:r>
            <a:endParaRPr lang="pt-BR" sz="1600" dirty="0"/>
          </a:p>
        </p:txBody>
      </p:sp>
      <p:sp>
        <p:nvSpPr>
          <p:cNvPr id="4"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3</a:t>
            </a:r>
            <a:r>
              <a:rPr lang="pt-BR" dirty="0" smtClean="0">
                <a:solidFill>
                  <a:srgbClr val="FFFFFF"/>
                </a:solidFill>
              </a:rPr>
              <a:t>: </a:t>
            </a:r>
            <a:r>
              <a:rPr lang="pt-BR" dirty="0" smtClean="0">
                <a:solidFill>
                  <a:schemeClr val="bg2"/>
                </a:solidFill>
              </a:rPr>
              <a:t>Tela 7</a:t>
            </a:r>
            <a:endParaRPr lang="pt-BR" dirty="0">
              <a:solidFill>
                <a:schemeClr val="bg2"/>
              </a:solidFill>
            </a:endParaRPr>
          </a:p>
        </p:txBody>
      </p:sp>
    </p:spTree>
    <p:extLst>
      <p:ext uri="{BB962C8B-B14F-4D97-AF65-F5344CB8AC3E}">
        <p14:creationId xmlns:p14="http://schemas.microsoft.com/office/powerpoint/2010/main" val="1867745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47174"/>
          </a:xfrm>
        </p:spPr>
        <p:txBody>
          <a:bodyPr>
            <a:normAutofit/>
          </a:bodyPr>
          <a:lstStyle/>
          <a:p>
            <a:r>
              <a:rPr lang="pt-BR" sz="3200" dirty="0" smtClean="0">
                <a:solidFill>
                  <a:srgbClr val="1F497D"/>
                </a:solidFill>
              </a:rPr>
              <a:t>Formalização</a:t>
            </a:r>
            <a:endParaRPr lang="en-US" sz="3200" dirty="0"/>
          </a:p>
        </p:txBody>
      </p:sp>
      <p:sp>
        <p:nvSpPr>
          <p:cNvPr id="3" name="Content Placeholder 2"/>
          <p:cNvSpPr>
            <a:spLocks noGrp="1"/>
          </p:cNvSpPr>
          <p:nvPr>
            <p:ph idx="1"/>
          </p:nvPr>
        </p:nvSpPr>
        <p:spPr>
          <a:xfrm>
            <a:off x="457200" y="3120097"/>
            <a:ext cx="8229600" cy="3559294"/>
          </a:xfrm>
        </p:spPr>
        <p:txBody>
          <a:bodyPr>
            <a:noAutofit/>
          </a:bodyPr>
          <a:lstStyle/>
          <a:p>
            <a:pPr marL="0" indent="0">
              <a:buNone/>
            </a:pPr>
            <a:r>
              <a:rPr lang="pt-BR" sz="1600" dirty="0" smtClean="0"/>
              <a:t>Esta </a:t>
            </a:r>
            <a:r>
              <a:rPr lang="pt-BR" sz="1600" dirty="0"/>
              <a:t>é a trilha </a:t>
            </a:r>
            <a:r>
              <a:rPr lang="pt-BR" sz="1600" b="1" dirty="0"/>
              <a:t>Formalização</a:t>
            </a:r>
            <a:r>
              <a:rPr lang="pt-BR" sz="1600" dirty="0"/>
              <a:t>.</a:t>
            </a:r>
          </a:p>
          <a:p>
            <a:pPr marL="0" indent="0">
              <a:buNone/>
            </a:pPr>
            <a:r>
              <a:rPr lang="pt-BR" sz="1600" dirty="0"/>
              <a:t> </a:t>
            </a:r>
          </a:p>
          <a:p>
            <a:pPr marL="0" indent="0">
              <a:buNone/>
            </a:pPr>
            <a:r>
              <a:rPr lang="pt-BR" sz="1600" dirty="0"/>
              <a:t>Aqui você encontrará os passos a serem seguidos para a legalização da sua empresa. Todo negócio passa por etapas de constituição e aqui vamos descobrir os caminhos passo a passo. Esta trilha tem 3 paradas com as orientações para o processo de abertura de um pequeno negócio.</a:t>
            </a:r>
          </a:p>
          <a:p>
            <a:pPr marL="0" indent="0">
              <a:buNone/>
            </a:pPr>
            <a:endParaRPr lang="pt-BR" sz="1600" dirty="0"/>
          </a:p>
          <a:p>
            <a:pPr marL="0" indent="0">
              <a:buNone/>
            </a:pPr>
            <a:r>
              <a:rPr lang="pt-BR" sz="1600" dirty="0"/>
              <a:t>Ao passar por essa trilha você:</a:t>
            </a:r>
          </a:p>
          <a:p>
            <a:r>
              <a:rPr lang="pt-BR" sz="1600" dirty="0"/>
              <a:t>Observará o que deve-se fazer e pensar para abrir uma empresa.</a:t>
            </a:r>
          </a:p>
          <a:p>
            <a:r>
              <a:rPr lang="pt-BR" sz="1600" dirty="0"/>
              <a:t>Refletirá sobre o seu perfil empreendedor, pensando sobre você e seu futuro negócio.</a:t>
            </a:r>
          </a:p>
          <a:p>
            <a:r>
              <a:rPr lang="pt-BR" sz="1600" dirty="0"/>
              <a:t>Saberá quais documentos e órgãos da administração pública fazem parte do processo de abertura. </a:t>
            </a:r>
          </a:p>
          <a:p>
            <a:pPr marL="0" indent="0">
              <a:buNone/>
            </a:pPr>
            <a:endParaRPr lang="en-US" sz="1400" dirty="0"/>
          </a:p>
          <a:p>
            <a:pPr marL="0" indent="0">
              <a:buNone/>
            </a:pPr>
            <a:endParaRPr lang="en-US" sz="1400" dirty="0" smtClean="0"/>
          </a:p>
        </p:txBody>
      </p:sp>
      <p:sp>
        <p:nvSpPr>
          <p:cNvPr id="4"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pt-BR" dirty="0" smtClean="0">
                <a:solidFill>
                  <a:schemeClr val="bg1"/>
                </a:solidFill>
              </a:rPr>
              <a:t>Apresentação da trilha: </a:t>
            </a:r>
            <a:r>
              <a:rPr lang="pt-BR" dirty="0" smtClean="0">
                <a:solidFill>
                  <a:srgbClr val="EEECE1"/>
                </a:solidFill>
              </a:rPr>
              <a:t>Tela de abertura</a:t>
            </a:r>
            <a:endParaRPr lang="pt-BR" dirty="0">
              <a:solidFill>
                <a:srgbClr val="EEECE1"/>
              </a:solidFill>
            </a:endParaRPr>
          </a:p>
        </p:txBody>
      </p:sp>
      <p:sp>
        <p:nvSpPr>
          <p:cNvPr id="6" name="Rectangle 5"/>
          <p:cNvSpPr/>
          <p:nvPr/>
        </p:nvSpPr>
        <p:spPr>
          <a:xfrm>
            <a:off x="457200" y="1380574"/>
            <a:ext cx="8229600" cy="156848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solidFill>
                  <a:schemeClr val="bg1"/>
                </a:solidFill>
              </a:rPr>
              <a:t>Potencial</a:t>
            </a:r>
            <a:r>
              <a:rPr lang="en-US" sz="1400" dirty="0" smtClean="0">
                <a:solidFill>
                  <a:schemeClr val="bg1"/>
                </a:solidFill>
              </a:rPr>
              <a:t> </a:t>
            </a:r>
            <a:r>
              <a:rPr lang="en-US" sz="1400" dirty="0" err="1" smtClean="0">
                <a:solidFill>
                  <a:schemeClr val="bg1"/>
                </a:solidFill>
              </a:rPr>
              <a:t>empreendedor</a:t>
            </a:r>
            <a:r>
              <a:rPr lang="en-US" sz="1400" dirty="0" smtClean="0">
                <a:solidFill>
                  <a:schemeClr val="bg1"/>
                </a:solidFill>
              </a:rPr>
              <a:t> com o </a:t>
            </a:r>
            <a:r>
              <a:rPr lang="en-US" sz="1400" dirty="0" err="1" smtClean="0">
                <a:solidFill>
                  <a:schemeClr val="bg1"/>
                </a:solidFill>
              </a:rPr>
              <a:t>plano</a:t>
            </a:r>
            <a:r>
              <a:rPr lang="en-US" sz="1400" dirty="0" smtClean="0">
                <a:solidFill>
                  <a:schemeClr val="bg1"/>
                </a:solidFill>
              </a:rPr>
              <a:t> de </a:t>
            </a:r>
            <a:r>
              <a:rPr lang="en-US" sz="1400" dirty="0" err="1" smtClean="0">
                <a:solidFill>
                  <a:schemeClr val="bg1"/>
                </a:solidFill>
              </a:rPr>
              <a:t>negócios</a:t>
            </a:r>
            <a:r>
              <a:rPr lang="en-US" sz="1400" dirty="0" smtClean="0">
                <a:solidFill>
                  <a:schemeClr val="bg1"/>
                </a:solidFill>
              </a:rPr>
              <a:t> </a:t>
            </a:r>
            <a:r>
              <a:rPr lang="en-US" sz="1400" dirty="0" err="1" smtClean="0">
                <a:solidFill>
                  <a:schemeClr val="bg1"/>
                </a:solidFill>
              </a:rPr>
              <a:t>debaixo</a:t>
            </a:r>
            <a:r>
              <a:rPr lang="en-US" sz="1400" dirty="0" smtClean="0">
                <a:solidFill>
                  <a:schemeClr val="bg1"/>
                </a:solidFill>
              </a:rPr>
              <a:t> do </a:t>
            </a:r>
            <a:r>
              <a:rPr lang="en-US" sz="1400" dirty="0" err="1" smtClean="0">
                <a:solidFill>
                  <a:schemeClr val="bg1"/>
                </a:solidFill>
              </a:rPr>
              <a:t>braço</a:t>
            </a:r>
            <a:r>
              <a:rPr lang="en-US" sz="1400" dirty="0" smtClean="0">
                <a:solidFill>
                  <a:schemeClr val="bg1"/>
                </a:solidFill>
              </a:rPr>
              <a:t> indo </a:t>
            </a:r>
            <a:r>
              <a:rPr lang="en-US" sz="1400" dirty="0" err="1" smtClean="0">
                <a:solidFill>
                  <a:schemeClr val="bg1"/>
                </a:solidFill>
              </a:rPr>
              <a:t>ao</a:t>
            </a:r>
            <a:r>
              <a:rPr lang="en-US" sz="1400" dirty="0" smtClean="0">
                <a:solidFill>
                  <a:schemeClr val="bg1"/>
                </a:solidFill>
              </a:rPr>
              <a:t> </a:t>
            </a:r>
            <a:r>
              <a:rPr lang="en-US" sz="1400" dirty="0" err="1" smtClean="0">
                <a:solidFill>
                  <a:schemeClr val="bg1"/>
                </a:solidFill>
              </a:rPr>
              <a:t>escritório</a:t>
            </a:r>
            <a:r>
              <a:rPr lang="en-US" sz="1400" dirty="0" smtClean="0">
                <a:solidFill>
                  <a:schemeClr val="bg1"/>
                </a:solidFill>
              </a:rPr>
              <a:t> de </a:t>
            </a:r>
            <a:r>
              <a:rPr lang="en-US" sz="1400" dirty="0" err="1" smtClean="0">
                <a:solidFill>
                  <a:schemeClr val="bg1"/>
                </a:solidFill>
              </a:rPr>
              <a:t>contabilidade</a:t>
            </a:r>
            <a:endParaRPr lang="en-US" sz="1400" dirty="0" smtClean="0">
              <a:solidFill>
                <a:schemeClr val="bg1"/>
              </a:solidFill>
            </a:endParaRPr>
          </a:p>
          <a:p>
            <a:pPr algn="ctr"/>
            <a:r>
              <a:rPr lang="en-US" sz="1400" dirty="0" smtClean="0">
                <a:solidFill>
                  <a:schemeClr val="bg1"/>
                </a:solidFill>
              </a:rPr>
              <a:t>29x7cm</a:t>
            </a:r>
            <a:endParaRPr lang="en-US" sz="1400" dirty="0" smtClean="0">
              <a:solidFill>
                <a:schemeClr val="bg1"/>
              </a:solidFill>
            </a:endParaRPr>
          </a:p>
        </p:txBody>
      </p:sp>
    </p:spTree>
    <p:extLst>
      <p:ext uri="{BB962C8B-B14F-4D97-AF65-F5344CB8AC3E}">
        <p14:creationId xmlns:p14="http://schemas.microsoft.com/office/powerpoint/2010/main" val="13118903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pt-BR" sz="2700" dirty="0"/>
              <a:t>Parada </a:t>
            </a:r>
            <a:r>
              <a:rPr lang="pt-BR" sz="2700" dirty="0" smtClean="0"/>
              <a:t>1:</a:t>
            </a:r>
            <a:r>
              <a:rPr lang="pt-BR" sz="2700" dirty="0"/>
              <a:t/>
            </a:r>
            <a:br>
              <a:rPr lang="pt-BR" sz="2700" dirty="0"/>
            </a:br>
            <a:r>
              <a:rPr lang="pt-BR" sz="2700" dirty="0" smtClean="0"/>
              <a:t>Aspectos importantes da formalização</a:t>
            </a:r>
            <a:endParaRPr lang="en-US" dirty="0"/>
          </a:p>
        </p:txBody>
      </p:sp>
      <p:sp>
        <p:nvSpPr>
          <p:cNvPr id="4" name="Rectangle 3"/>
          <p:cNvSpPr/>
          <p:nvPr/>
        </p:nvSpPr>
        <p:spPr>
          <a:xfrm>
            <a:off x="3527994" y="3939257"/>
            <a:ext cx="2055286" cy="178179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solidFill>
                  <a:srgbClr val="FFFFFF"/>
                </a:solidFill>
              </a:rPr>
              <a:t>Ilustração</a:t>
            </a:r>
            <a:r>
              <a:rPr lang="en-US" sz="1400" dirty="0">
                <a:solidFill>
                  <a:srgbClr val="FFFFFF"/>
                </a:solidFill>
              </a:rPr>
              <a:t> </a:t>
            </a:r>
            <a:r>
              <a:rPr lang="en-US" sz="1400" dirty="0" err="1">
                <a:solidFill>
                  <a:srgbClr val="FFFFFF"/>
                </a:solidFill>
              </a:rPr>
              <a:t>para</a:t>
            </a:r>
            <a:r>
              <a:rPr lang="en-US" sz="1400" dirty="0">
                <a:solidFill>
                  <a:srgbClr val="FFFFFF"/>
                </a:solidFill>
              </a:rPr>
              <a:t> </a:t>
            </a:r>
            <a:r>
              <a:rPr lang="en-US" sz="1400" dirty="0" err="1">
                <a:solidFill>
                  <a:srgbClr val="FFFFFF"/>
                </a:solidFill>
              </a:rPr>
              <a:t>miniatura</a:t>
            </a:r>
            <a:r>
              <a:rPr lang="en-US" sz="1400" dirty="0">
                <a:solidFill>
                  <a:srgbClr val="FFFFFF"/>
                </a:solidFill>
              </a:rPr>
              <a:t> no </a:t>
            </a:r>
            <a:r>
              <a:rPr lang="en-US" sz="1400" dirty="0" err="1">
                <a:solidFill>
                  <a:srgbClr val="FFFFFF"/>
                </a:solidFill>
              </a:rPr>
              <a:t>carrossel</a:t>
            </a:r>
            <a:r>
              <a:rPr lang="en-US" sz="1400" dirty="0">
                <a:solidFill>
                  <a:srgbClr val="FFFFFF"/>
                </a:solidFill>
              </a:rPr>
              <a:t>:</a:t>
            </a:r>
          </a:p>
          <a:p>
            <a:pPr algn="ctr"/>
            <a:r>
              <a:rPr lang="en-US" sz="1400" dirty="0" err="1">
                <a:solidFill>
                  <a:srgbClr val="FFFFFF"/>
                </a:solidFill>
              </a:rPr>
              <a:t>Potencial</a:t>
            </a:r>
            <a:r>
              <a:rPr lang="en-US" sz="1400" dirty="0">
                <a:solidFill>
                  <a:srgbClr val="FFFFFF"/>
                </a:solidFill>
              </a:rPr>
              <a:t> </a:t>
            </a:r>
            <a:r>
              <a:rPr lang="en-US" sz="1400" dirty="0" err="1">
                <a:solidFill>
                  <a:srgbClr val="FFFFFF"/>
                </a:solidFill>
              </a:rPr>
              <a:t>empreendedor</a:t>
            </a:r>
            <a:r>
              <a:rPr lang="en-US" sz="1400" dirty="0">
                <a:solidFill>
                  <a:srgbClr val="FFFFFF"/>
                </a:solidFill>
              </a:rPr>
              <a:t> </a:t>
            </a:r>
            <a:r>
              <a:rPr lang="en-US" sz="1400" dirty="0" err="1">
                <a:solidFill>
                  <a:srgbClr val="FFFFFF"/>
                </a:solidFill>
              </a:rPr>
              <a:t>entrando</a:t>
            </a:r>
            <a:r>
              <a:rPr lang="en-US" sz="1400" dirty="0">
                <a:solidFill>
                  <a:srgbClr val="FFFFFF"/>
                </a:solidFill>
              </a:rPr>
              <a:t> </a:t>
            </a:r>
            <a:r>
              <a:rPr lang="en-US" sz="1400" dirty="0" err="1">
                <a:solidFill>
                  <a:srgbClr val="FFFFFF"/>
                </a:solidFill>
              </a:rPr>
              <a:t>em</a:t>
            </a:r>
            <a:r>
              <a:rPr lang="en-US" sz="1400" dirty="0">
                <a:solidFill>
                  <a:srgbClr val="FFFFFF"/>
                </a:solidFill>
              </a:rPr>
              <a:t> um </a:t>
            </a:r>
            <a:r>
              <a:rPr lang="en-US" sz="1400" dirty="0" err="1">
                <a:solidFill>
                  <a:srgbClr val="FFFFFF"/>
                </a:solidFill>
              </a:rPr>
              <a:t>escritório</a:t>
            </a:r>
            <a:r>
              <a:rPr lang="en-US" sz="1400" dirty="0">
                <a:solidFill>
                  <a:srgbClr val="FFFFFF"/>
                </a:solidFill>
              </a:rPr>
              <a:t> de </a:t>
            </a:r>
            <a:r>
              <a:rPr lang="en-US" sz="1400" dirty="0" err="1">
                <a:solidFill>
                  <a:srgbClr val="FFFFFF"/>
                </a:solidFill>
              </a:rPr>
              <a:t>contabilidade</a:t>
            </a:r>
            <a:r>
              <a:rPr lang="en-US" sz="1400" dirty="0" smtClean="0">
                <a:solidFill>
                  <a:srgbClr val="FFFFFF"/>
                </a:solidFill>
              </a:rPr>
              <a:t>.</a:t>
            </a:r>
          </a:p>
          <a:p>
            <a:pPr algn="ctr"/>
            <a:r>
              <a:rPr lang="en-US" sz="1400" dirty="0" smtClean="0">
                <a:solidFill>
                  <a:srgbClr val="FFFFFF"/>
                </a:solidFill>
              </a:rPr>
              <a:t>13x9cm</a:t>
            </a:r>
          </a:p>
          <a:p>
            <a:pPr algn="ctr"/>
            <a:endParaRPr lang="en-US" sz="1400" dirty="0">
              <a:solidFill>
                <a:srgbClr val="FFFFFF"/>
              </a:solidFill>
            </a:endParaRPr>
          </a:p>
        </p:txBody>
      </p:sp>
    </p:spTree>
    <p:extLst>
      <p:ext uri="{BB962C8B-B14F-4D97-AF65-F5344CB8AC3E}">
        <p14:creationId xmlns:p14="http://schemas.microsoft.com/office/powerpoint/2010/main" val="676661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5914338" cy="990600"/>
          </a:xfrm>
        </p:spPr>
        <p:txBody>
          <a:bodyPr>
            <a:normAutofit/>
          </a:bodyPr>
          <a:lstStyle/>
          <a:p>
            <a:r>
              <a:rPr lang="pt-BR" sz="2400" b="1" dirty="0" smtClean="0">
                <a:solidFill>
                  <a:srgbClr val="1F497D"/>
                </a:solidFill>
              </a:rPr>
              <a:t>Aspectos Importantes da Formalização</a:t>
            </a:r>
            <a:endParaRPr lang="pt-BR" sz="2400" dirty="0">
              <a:solidFill>
                <a:srgbClr val="1F497D"/>
              </a:solidFill>
            </a:endParaRPr>
          </a:p>
        </p:txBody>
      </p:sp>
      <p:sp>
        <p:nvSpPr>
          <p:cNvPr id="3" name="Content Placeholder 2"/>
          <p:cNvSpPr>
            <a:spLocks noGrp="1"/>
          </p:cNvSpPr>
          <p:nvPr>
            <p:ph idx="1"/>
          </p:nvPr>
        </p:nvSpPr>
        <p:spPr>
          <a:xfrm>
            <a:off x="457199" y="1524000"/>
            <a:ext cx="6541869" cy="4952999"/>
          </a:xfrm>
        </p:spPr>
        <p:txBody>
          <a:bodyPr>
            <a:normAutofit/>
          </a:bodyPr>
          <a:lstStyle/>
          <a:p>
            <a:pPr marL="0" indent="0">
              <a:buNone/>
            </a:pPr>
            <a:r>
              <a:rPr lang="pt-BR" sz="1600" dirty="0"/>
              <a:t>Você está </a:t>
            </a:r>
            <a:r>
              <a:rPr lang="pt-BR" sz="1600" dirty="0" smtClean="0"/>
              <a:t>entrando na </a:t>
            </a:r>
            <a:r>
              <a:rPr lang="pt-BR" sz="1600" dirty="0"/>
              <a:t>parada </a:t>
            </a:r>
            <a:r>
              <a:rPr lang="pt-BR" sz="1600" b="1" dirty="0" smtClean="0"/>
              <a:t>Aspectos Importantes da Formalização</a:t>
            </a:r>
            <a:r>
              <a:rPr lang="pt-BR" sz="1600" dirty="0" smtClean="0"/>
              <a:t>. </a:t>
            </a:r>
            <a:r>
              <a:rPr lang="pt-BR" sz="1600" dirty="0"/>
              <a:t> </a:t>
            </a:r>
            <a:endParaRPr lang="pt-BR" sz="1600" dirty="0" smtClean="0"/>
          </a:p>
          <a:p>
            <a:pPr marL="0" indent="0">
              <a:buNone/>
            </a:pPr>
            <a:endParaRPr lang="pt-BR" sz="1600" dirty="0"/>
          </a:p>
          <a:p>
            <a:pPr marL="0" indent="0">
              <a:buNone/>
            </a:pPr>
            <a:r>
              <a:rPr lang="pt-BR" sz="1600" dirty="0"/>
              <a:t>Nesta primeira parada, </a:t>
            </a:r>
            <a:r>
              <a:rPr lang="pt-BR" sz="1600" dirty="0" smtClean="0"/>
              <a:t>você </a:t>
            </a:r>
            <a:r>
              <a:rPr lang="pt-BR" sz="1600" dirty="0"/>
              <a:t>terá uma introdução sobre quais aspectos </a:t>
            </a:r>
            <a:r>
              <a:rPr lang="pt-BR" sz="1600" dirty="0" smtClean="0"/>
              <a:t>deve </a:t>
            </a:r>
            <a:r>
              <a:rPr lang="pt-BR" sz="1600" dirty="0"/>
              <a:t>pensar na abertura de um negócio. </a:t>
            </a:r>
            <a:r>
              <a:rPr lang="pt-BR" sz="1600" dirty="0" smtClean="0"/>
              <a:t>Atitudes</a:t>
            </a:r>
            <a:r>
              <a:rPr lang="pt-BR" sz="1600" dirty="0"/>
              <a:t>, </a:t>
            </a:r>
            <a:r>
              <a:rPr lang="pt-BR" sz="1600" dirty="0" smtClean="0"/>
              <a:t>caminhos</a:t>
            </a:r>
            <a:r>
              <a:rPr lang="pt-BR" sz="1600" dirty="0"/>
              <a:t> </a:t>
            </a:r>
            <a:r>
              <a:rPr lang="pt-BR" sz="1600" dirty="0" smtClean="0"/>
              <a:t>e parcerias </a:t>
            </a:r>
            <a:r>
              <a:rPr lang="pt-BR" sz="1600" dirty="0"/>
              <a:t>são alguns dos </a:t>
            </a:r>
            <a:r>
              <a:rPr lang="pt-BR" sz="1600" dirty="0" smtClean="0"/>
              <a:t>temas para refletirmos. </a:t>
            </a:r>
          </a:p>
          <a:p>
            <a:pPr marL="0" indent="0">
              <a:buNone/>
            </a:pPr>
            <a:endParaRPr lang="pt-BR" sz="1600" dirty="0"/>
          </a:p>
          <a:p>
            <a:pPr marL="0" indent="0">
              <a:buNone/>
            </a:pPr>
            <a:r>
              <a:rPr lang="pt-BR" sz="1600" dirty="0"/>
              <a:t>Aqui, você encontrará orientações importantes para escolha do contador, da forma jurídica adequada para a abertura da sua empresa, além de fornecer o passo a passo do registro nas esferas municipal, estadual e federal.</a:t>
            </a:r>
          </a:p>
          <a:p>
            <a:pPr marL="0" indent="0">
              <a:buNone/>
            </a:pPr>
            <a:endParaRPr lang="pt-BR" sz="1600" dirty="0" smtClean="0">
              <a:solidFill>
                <a:srgbClr val="FF0000"/>
              </a:solidFill>
            </a:endParaRPr>
          </a:p>
          <a:p>
            <a:pPr marL="0" indent="0">
              <a:buNone/>
            </a:pPr>
            <a:endParaRPr lang="pt-BR" sz="1600" dirty="0"/>
          </a:p>
          <a:p>
            <a:pPr marL="0" indent="0">
              <a:buNone/>
            </a:pPr>
            <a:r>
              <a:rPr lang="pt-BR" sz="1600" dirty="0" smtClean="0"/>
              <a:t>Nesta </a:t>
            </a:r>
            <a:r>
              <a:rPr lang="pt-BR" sz="1600" dirty="0"/>
              <a:t>parada, </a:t>
            </a:r>
            <a:r>
              <a:rPr lang="pt-BR" sz="1600" dirty="0" smtClean="0"/>
              <a:t>você irá:</a:t>
            </a:r>
          </a:p>
          <a:p>
            <a:r>
              <a:rPr lang="pt-BR" sz="1600" dirty="0" smtClean="0"/>
              <a:t>Observar o que deve-se fazer e pensar para abrir uma empresa.</a:t>
            </a:r>
            <a:endParaRPr lang="pt-BR" sz="1600" dirty="0"/>
          </a:p>
        </p:txBody>
      </p:sp>
      <p:sp>
        <p:nvSpPr>
          <p:cNvPr id="4"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a:t>
            </a:r>
            <a:r>
              <a:rPr lang="pt-BR" dirty="0" smtClean="0">
                <a:solidFill>
                  <a:srgbClr val="FFFFFF"/>
                </a:solidFill>
              </a:rPr>
              <a:t>1: </a:t>
            </a:r>
            <a:r>
              <a:rPr lang="pt-BR" dirty="0" smtClean="0">
                <a:solidFill>
                  <a:schemeClr val="bg2"/>
                </a:solidFill>
              </a:rPr>
              <a:t>Tela 1</a:t>
            </a:r>
            <a:endParaRPr lang="pt-BR" dirty="0">
              <a:solidFill>
                <a:schemeClr val="bg2"/>
              </a:solidFill>
            </a:endParaRPr>
          </a:p>
        </p:txBody>
      </p:sp>
      <p:sp>
        <p:nvSpPr>
          <p:cNvPr id="5" name="Rectangle 4"/>
          <p:cNvSpPr/>
          <p:nvPr/>
        </p:nvSpPr>
        <p:spPr>
          <a:xfrm>
            <a:off x="6797173" y="1015872"/>
            <a:ext cx="2055286" cy="156848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solidFill>
                  <a:srgbClr val="FFFFFF"/>
                </a:solidFill>
              </a:rPr>
              <a:t>Ilustração</a:t>
            </a:r>
            <a:r>
              <a:rPr lang="en-US" sz="1400" dirty="0">
                <a:solidFill>
                  <a:srgbClr val="FFFFFF"/>
                </a:solidFill>
              </a:rPr>
              <a:t> </a:t>
            </a:r>
            <a:r>
              <a:rPr lang="en-US" sz="1400" dirty="0" err="1">
                <a:solidFill>
                  <a:srgbClr val="FFFFFF"/>
                </a:solidFill>
              </a:rPr>
              <a:t>para</a:t>
            </a:r>
            <a:r>
              <a:rPr lang="en-US" sz="1400" dirty="0">
                <a:solidFill>
                  <a:srgbClr val="FFFFFF"/>
                </a:solidFill>
              </a:rPr>
              <a:t> </a:t>
            </a:r>
            <a:r>
              <a:rPr lang="en-US" sz="1400" dirty="0" err="1">
                <a:solidFill>
                  <a:srgbClr val="FFFFFF"/>
                </a:solidFill>
              </a:rPr>
              <a:t>miniatura</a:t>
            </a:r>
            <a:r>
              <a:rPr lang="en-US" sz="1400" dirty="0">
                <a:solidFill>
                  <a:srgbClr val="FFFFFF"/>
                </a:solidFill>
              </a:rPr>
              <a:t> no </a:t>
            </a:r>
            <a:r>
              <a:rPr lang="en-US" sz="1400" dirty="0" err="1">
                <a:solidFill>
                  <a:srgbClr val="FFFFFF"/>
                </a:solidFill>
              </a:rPr>
              <a:t>carrossel</a:t>
            </a:r>
            <a:r>
              <a:rPr lang="en-US" sz="1400" dirty="0">
                <a:solidFill>
                  <a:srgbClr val="FFFFFF"/>
                </a:solidFill>
              </a:rPr>
              <a:t>:</a:t>
            </a:r>
          </a:p>
          <a:p>
            <a:pPr algn="ctr"/>
            <a:r>
              <a:rPr lang="en-US" sz="1400" dirty="0" err="1" smtClean="0">
                <a:solidFill>
                  <a:srgbClr val="FFFFFF"/>
                </a:solidFill>
              </a:rPr>
              <a:t>Potencial</a:t>
            </a:r>
            <a:r>
              <a:rPr lang="en-US" sz="1400" dirty="0" smtClean="0">
                <a:solidFill>
                  <a:srgbClr val="FFFFFF"/>
                </a:solidFill>
              </a:rPr>
              <a:t> </a:t>
            </a:r>
            <a:r>
              <a:rPr lang="en-US" sz="1400" dirty="0" err="1" smtClean="0">
                <a:solidFill>
                  <a:srgbClr val="FFFFFF"/>
                </a:solidFill>
              </a:rPr>
              <a:t>empreendedor</a:t>
            </a:r>
            <a:r>
              <a:rPr lang="en-US" sz="1400" dirty="0" smtClean="0">
                <a:solidFill>
                  <a:srgbClr val="FFFFFF"/>
                </a:solidFill>
              </a:rPr>
              <a:t> </a:t>
            </a:r>
            <a:r>
              <a:rPr lang="en-US" sz="1400" dirty="0" err="1" smtClean="0">
                <a:solidFill>
                  <a:srgbClr val="FFFFFF"/>
                </a:solidFill>
              </a:rPr>
              <a:t>entrando</a:t>
            </a:r>
            <a:r>
              <a:rPr lang="en-US" sz="1400" dirty="0" smtClean="0">
                <a:solidFill>
                  <a:srgbClr val="FFFFFF"/>
                </a:solidFill>
              </a:rPr>
              <a:t> </a:t>
            </a:r>
            <a:r>
              <a:rPr lang="en-US" sz="1400" dirty="0" err="1" smtClean="0">
                <a:solidFill>
                  <a:srgbClr val="FFFFFF"/>
                </a:solidFill>
              </a:rPr>
              <a:t>em</a:t>
            </a:r>
            <a:r>
              <a:rPr lang="en-US" sz="1400" dirty="0" smtClean="0">
                <a:solidFill>
                  <a:srgbClr val="FFFFFF"/>
                </a:solidFill>
              </a:rPr>
              <a:t> um </a:t>
            </a:r>
            <a:r>
              <a:rPr lang="en-US" sz="1400" dirty="0" err="1" smtClean="0">
                <a:solidFill>
                  <a:srgbClr val="FFFFFF"/>
                </a:solidFill>
              </a:rPr>
              <a:t>escritório</a:t>
            </a:r>
            <a:r>
              <a:rPr lang="en-US" sz="1400" dirty="0" smtClean="0">
                <a:solidFill>
                  <a:srgbClr val="FFFFFF"/>
                </a:solidFill>
              </a:rPr>
              <a:t> de </a:t>
            </a:r>
            <a:r>
              <a:rPr lang="en-US" sz="1400" dirty="0" err="1" smtClean="0">
                <a:solidFill>
                  <a:srgbClr val="FFFFFF"/>
                </a:solidFill>
              </a:rPr>
              <a:t>contabilidade</a:t>
            </a:r>
            <a:r>
              <a:rPr lang="en-US" sz="1400" dirty="0" smtClean="0">
                <a:solidFill>
                  <a:srgbClr val="FFFFFF"/>
                </a:solidFill>
              </a:rPr>
              <a:t>.</a:t>
            </a:r>
          </a:p>
          <a:p>
            <a:pPr algn="ctr"/>
            <a:r>
              <a:rPr lang="en-US" sz="1400" dirty="0" smtClean="0">
                <a:solidFill>
                  <a:srgbClr val="FFFFFF"/>
                </a:solidFill>
              </a:rPr>
              <a:t>13x9cm</a:t>
            </a:r>
            <a:endParaRPr lang="en-US" sz="1400" dirty="0">
              <a:solidFill>
                <a:srgbClr val="FFFFFF"/>
              </a:solidFill>
            </a:endParaRPr>
          </a:p>
        </p:txBody>
      </p:sp>
    </p:spTree>
    <p:extLst>
      <p:ext uri="{BB962C8B-B14F-4D97-AF65-F5344CB8AC3E}">
        <p14:creationId xmlns:p14="http://schemas.microsoft.com/office/powerpoint/2010/main" val="3336691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6174314" cy="990600"/>
          </a:xfrm>
        </p:spPr>
        <p:txBody>
          <a:bodyPr>
            <a:normAutofit/>
          </a:bodyPr>
          <a:lstStyle/>
          <a:p>
            <a:r>
              <a:rPr lang="pt-BR" sz="2400" b="1" dirty="0" smtClean="0"/>
              <a:t>Planejamento da formalização</a:t>
            </a:r>
            <a:endParaRPr lang="pt-BR" sz="2400" b="1" dirty="0"/>
          </a:p>
        </p:txBody>
      </p:sp>
      <p:sp>
        <p:nvSpPr>
          <p:cNvPr id="3" name="Content Placeholder 2"/>
          <p:cNvSpPr>
            <a:spLocks noGrp="1"/>
          </p:cNvSpPr>
          <p:nvPr>
            <p:ph idx="1"/>
          </p:nvPr>
        </p:nvSpPr>
        <p:spPr>
          <a:xfrm>
            <a:off x="544303" y="1524000"/>
            <a:ext cx="6087211" cy="4952999"/>
          </a:xfrm>
        </p:spPr>
        <p:txBody>
          <a:bodyPr>
            <a:normAutofit/>
          </a:bodyPr>
          <a:lstStyle/>
          <a:p>
            <a:pPr marL="0" indent="0">
              <a:buNone/>
            </a:pPr>
            <a:r>
              <a:rPr lang="pt-BR" sz="1600" dirty="0"/>
              <a:t>Para obter sucesso em um empreendimento, é fundamental planejar cada passo. A legalização da empresa é um dos muitos desafios enfrentados pelos que iniciam um novo negócio. É preciso ter clareza das atividades que serão realizadas, possibilitando identificar a natureza jurídica adequada, assim como impostos e taxas devidas.</a:t>
            </a:r>
          </a:p>
          <a:p>
            <a:pPr marL="0" indent="0">
              <a:buNone/>
            </a:pPr>
            <a:r>
              <a:rPr lang="pt-BR" sz="1600" dirty="0"/>
              <a:t> </a:t>
            </a:r>
          </a:p>
          <a:p>
            <a:pPr marL="0" indent="0">
              <a:buNone/>
            </a:pPr>
            <a:r>
              <a:rPr lang="pt-BR" sz="1600" dirty="0"/>
              <a:t>A legislação exige atenção e informação atualizada ao percorrer os diversos órgãos públicos para a apresentação de documentos e obtenção de licenças.</a:t>
            </a:r>
          </a:p>
          <a:p>
            <a:pPr marL="0" indent="0">
              <a:buNone/>
            </a:pPr>
            <a:r>
              <a:rPr lang="pt-BR" sz="1600" dirty="0"/>
              <a:t> </a:t>
            </a:r>
          </a:p>
          <a:p>
            <a:pPr marL="0" indent="0">
              <a:buNone/>
            </a:pPr>
            <a:r>
              <a:rPr lang="pt-BR" sz="1600" dirty="0">
                <a:solidFill>
                  <a:schemeClr val="accent1"/>
                </a:solidFill>
              </a:rPr>
              <a:t>Procure por informações na sua região e por profissionais que possam lhe auxiliar nesta etapa de abertura.</a:t>
            </a:r>
          </a:p>
          <a:p>
            <a:pPr marL="0" indent="0">
              <a:buNone/>
            </a:pPr>
            <a:endParaRPr lang="en-US" sz="1600" dirty="0"/>
          </a:p>
        </p:txBody>
      </p:sp>
      <p:sp>
        <p:nvSpPr>
          <p:cNvPr id="4"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a:t>
            </a:r>
            <a:r>
              <a:rPr lang="pt-BR" dirty="0" smtClean="0">
                <a:solidFill>
                  <a:srgbClr val="FFFFFF"/>
                </a:solidFill>
              </a:rPr>
              <a:t>1: </a:t>
            </a:r>
            <a:r>
              <a:rPr lang="pt-BR" dirty="0" smtClean="0">
                <a:solidFill>
                  <a:schemeClr val="bg2"/>
                </a:solidFill>
              </a:rPr>
              <a:t>Tela 2</a:t>
            </a:r>
            <a:endParaRPr lang="pt-BR" dirty="0">
              <a:solidFill>
                <a:schemeClr val="bg2"/>
              </a:solidFill>
            </a:endParaRPr>
          </a:p>
        </p:txBody>
      </p:sp>
      <p:sp>
        <p:nvSpPr>
          <p:cNvPr id="5" name="Rectangle 4"/>
          <p:cNvSpPr/>
          <p:nvPr/>
        </p:nvSpPr>
        <p:spPr>
          <a:xfrm>
            <a:off x="6797173" y="1524000"/>
            <a:ext cx="2055286" cy="22446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solidFill>
                  <a:schemeClr val="bg1"/>
                </a:solidFill>
              </a:rPr>
              <a:t>Potencial</a:t>
            </a:r>
            <a:r>
              <a:rPr lang="en-US" sz="1400" dirty="0" smtClean="0">
                <a:solidFill>
                  <a:schemeClr val="bg1"/>
                </a:solidFill>
              </a:rPr>
              <a:t> </a:t>
            </a:r>
            <a:r>
              <a:rPr lang="en-US" sz="1400" dirty="0" err="1" smtClean="0">
                <a:solidFill>
                  <a:schemeClr val="bg1"/>
                </a:solidFill>
              </a:rPr>
              <a:t>empreendedor</a:t>
            </a:r>
            <a:r>
              <a:rPr lang="en-US" sz="1400" dirty="0" smtClean="0">
                <a:solidFill>
                  <a:schemeClr val="bg1"/>
                </a:solidFill>
              </a:rPr>
              <a:t> </a:t>
            </a:r>
            <a:r>
              <a:rPr lang="en-US" sz="1400" dirty="0" err="1" smtClean="0">
                <a:solidFill>
                  <a:schemeClr val="bg1"/>
                </a:solidFill>
              </a:rPr>
              <a:t>em</a:t>
            </a:r>
            <a:r>
              <a:rPr lang="en-US" sz="1400" dirty="0" smtClean="0">
                <a:solidFill>
                  <a:schemeClr val="bg1"/>
                </a:solidFill>
              </a:rPr>
              <a:t> </a:t>
            </a:r>
            <a:r>
              <a:rPr lang="en-US" sz="1400" dirty="0" err="1" smtClean="0">
                <a:solidFill>
                  <a:schemeClr val="bg1"/>
                </a:solidFill>
              </a:rPr>
              <a:t>frente</a:t>
            </a:r>
            <a:r>
              <a:rPr lang="en-US" sz="1400" dirty="0" smtClean="0">
                <a:solidFill>
                  <a:schemeClr val="bg1"/>
                </a:solidFill>
              </a:rPr>
              <a:t> </a:t>
            </a:r>
            <a:r>
              <a:rPr lang="en-US" sz="1400" dirty="0" err="1" smtClean="0">
                <a:solidFill>
                  <a:schemeClr val="bg1"/>
                </a:solidFill>
              </a:rPr>
              <a:t>aos</a:t>
            </a:r>
            <a:r>
              <a:rPr lang="en-US" sz="1400" dirty="0" smtClean="0">
                <a:solidFill>
                  <a:schemeClr val="bg1"/>
                </a:solidFill>
              </a:rPr>
              <a:t> </a:t>
            </a:r>
            <a:r>
              <a:rPr lang="en-US" sz="1400" dirty="0" err="1" smtClean="0">
                <a:solidFill>
                  <a:schemeClr val="bg1"/>
                </a:solidFill>
              </a:rPr>
              <a:t>prédios</a:t>
            </a:r>
            <a:r>
              <a:rPr lang="en-US" sz="1400" dirty="0" smtClean="0">
                <a:solidFill>
                  <a:schemeClr val="bg1"/>
                </a:solidFill>
              </a:rPr>
              <a:t>: </a:t>
            </a:r>
            <a:r>
              <a:rPr lang="en-US" sz="1400" dirty="0" err="1" smtClean="0">
                <a:solidFill>
                  <a:schemeClr val="bg1"/>
                </a:solidFill>
              </a:rPr>
              <a:t>prefeitura</a:t>
            </a:r>
            <a:r>
              <a:rPr lang="en-US" sz="1400" dirty="0" smtClean="0">
                <a:solidFill>
                  <a:schemeClr val="bg1"/>
                </a:solidFill>
              </a:rPr>
              <a:t>, </a:t>
            </a:r>
            <a:r>
              <a:rPr lang="en-US" sz="1400" dirty="0" err="1" smtClean="0">
                <a:solidFill>
                  <a:schemeClr val="bg1"/>
                </a:solidFill>
              </a:rPr>
              <a:t>secretaria</a:t>
            </a:r>
            <a:r>
              <a:rPr lang="en-US" sz="1400" dirty="0" smtClean="0">
                <a:solidFill>
                  <a:schemeClr val="bg1"/>
                </a:solidFill>
              </a:rPr>
              <a:t> da </a:t>
            </a:r>
            <a:r>
              <a:rPr lang="en-US" sz="1400" dirty="0" err="1" smtClean="0">
                <a:solidFill>
                  <a:schemeClr val="bg1"/>
                </a:solidFill>
              </a:rPr>
              <a:t>fazenda</a:t>
            </a:r>
            <a:r>
              <a:rPr lang="en-US" sz="1400" dirty="0" smtClean="0">
                <a:solidFill>
                  <a:schemeClr val="bg1"/>
                </a:solidFill>
              </a:rPr>
              <a:t>, </a:t>
            </a:r>
            <a:r>
              <a:rPr lang="en-US" sz="1400" dirty="0" err="1" smtClean="0">
                <a:solidFill>
                  <a:schemeClr val="bg1"/>
                </a:solidFill>
              </a:rPr>
              <a:t>cartório</a:t>
            </a:r>
            <a:r>
              <a:rPr lang="en-US" sz="1400" dirty="0" smtClean="0">
                <a:solidFill>
                  <a:schemeClr val="bg1"/>
                </a:solidFill>
              </a:rPr>
              <a:t>, junta </a:t>
            </a:r>
            <a:r>
              <a:rPr lang="en-US" sz="1400" dirty="0" err="1" smtClean="0">
                <a:solidFill>
                  <a:schemeClr val="bg1"/>
                </a:solidFill>
              </a:rPr>
              <a:t>comercial</a:t>
            </a:r>
            <a:r>
              <a:rPr lang="en-US" sz="1400" dirty="0" smtClean="0">
                <a:solidFill>
                  <a:schemeClr val="bg1"/>
                </a:solidFill>
              </a:rPr>
              <a:t>, </a:t>
            </a:r>
            <a:r>
              <a:rPr lang="en-US" sz="1400" dirty="0" err="1" smtClean="0">
                <a:solidFill>
                  <a:schemeClr val="bg1"/>
                </a:solidFill>
              </a:rPr>
              <a:t>pensando</a:t>
            </a:r>
            <a:r>
              <a:rPr lang="en-US" sz="1400" dirty="0" smtClean="0">
                <a:solidFill>
                  <a:schemeClr val="bg1"/>
                </a:solidFill>
              </a:rPr>
              <a:t> </a:t>
            </a:r>
            <a:r>
              <a:rPr lang="en-US" sz="1400" dirty="0" err="1" smtClean="0">
                <a:solidFill>
                  <a:schemeClr val="bg1"/>
                </a:solidFill>
              </a:rPr>
              <a:t>em</a:t>
            </a:r>
            <a:r>
              <a:rPr lang="en-US" sz="1400" dirty="0" smtClean="0">
                <a:solidFill>
                  <a:schemeClr val="bg1"/>
                </a:solidFill>
              </a:rPr>
              <a:t> </a:t>
            </a:r>
            <a:r>
              <a:rPr lang="en-US" sz="1400" dirty="0" err="1" smtClean="0">
                <a:solidFill>
                  <a:schemeClr val="bg1"/>
                </a:solidFill>
              </a:rPr>
              <a:t>qual</a:t>
            </a:r>
            <a:r>
              <a:rPr lang="en-US" sz="1400" dirty="0" smtClean="0">
                <a:solidFill>
                  <a:schemeClr val="bg1"/>
                </a:solidFill>
              </a:rPr>
              <a:t> deles </a:t>
            </a:r>
            <a:r>
              <a:rPr lang="en-US" sz="1400" dirty="0" err="1" smtClean="0">
                <a:solidFill>
                  <a:schemeClr val="bg1"/>
                </a:solidFill>
              </a:rPr>
              <a:t>deve</a:t>
            </a:r>
            <a:r>
              <a:rPr lang="en-US" sz="1400" dirty="0" smtClean="0">
                <a:solidFill>
                  <a:schemeClr val="bg1"/>
                </a:solidFill>
              </a:rPr>
              <a:t> </a:t>
            </a:r>
            <a:r>
              <a:rPr lang="en-US" sz="1400" dirty="0" err="1" smtClean="0">
                <a:solidFill>
                  <a:schemeClr val="bg1"/>
                </a:solidFill>
              </a:rPr>
              <a:t>entrar</a:t>
            </a:r>
            <a:endParaRPr lang="en-US" sz="1400" dirty="0" smtClean="0">
              <a:solidFill>
                <a:schemeClr val="bg1"/>
              </a:solidFill>
            </a:endParaRPr>
          </a:p>
          <a:p>
            <a:pPr algn="ctr"/>
            <a:r>
              <a:rPr lang="en-US" sz="1400" dirty="0" smtClean="0">
                <a:solidFill>
                  <a:schemeClr val="bg1"/>
                </a:solidFill>
              </a:rPr>
              <a:t>15x18cm</a:t>
            </a:r>
            <a:endParaRPr lang="en-US" sz="1400" dirty="0">
              <a:solidFill>
                <a:schemeClr val="bg1"/>
              </a:solidFill>
            </a:endParaRPr>
          </a:p>
        </p:txBody>
      </p:sp>
    </p:spTree>
    <p:extLst>
      <p:ext uri="{BB962C8B-B14F-4D97-AF65-F5344CB8AC3E}">
        <p14:creationId xmlns:p14="http://schemas.microsoft.com/office/powerpoint/2010/main" val="2451755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6174314" cy="990600"/>
          </a:xfrm>
        </p:spPr>
        <p:txBody>
          <a:bodyPr>
            <a:normAutofit/>
          </a:bodyPr>
          <a:lstStyle/>
          <a:p>
            <a:r>
              <a:rPr lang="pt-BR" sz="2400" b="1" dirty="0" smtClean="0"/>
              <a:t>A decisão </a:t>
            </a:r>
            <a:r>
              <a:rPr lang="pt-BR" sz="2400" b="1" dirty="0"/>
              <a:t>de abrir o negócio</a:t>
            </a:r>
            <a:endParaRPr lang="pt-BR" sz="2400" dirty="0"/>
          </a:p>
        </p:txBody>
      </p:sp>
      <p:sp>
        <p:nvSpPr>
          <p:cNvPr id="3" name="Content Placeholder 2"/>
          <p:cNvSpPr>
            <a:spLocks noGrp="1"/>
          </p:cNvSpPr>
          <p:nvPr>
            <p:ph idx="1"/>
          </p:nvPr>
        </p:nvSpPr>
        <p:spPr>
          <a:xfrm>
            <a:off x="457200" y="1658470"/>
            <a:ext cx="8229599" cy="4952999"/>
          </a:xfrm>
        </p:spPr>
        <p:txBody>
          <a:bodyPr>
            <a:normAutofit/>
          </a:bodyPr>
          <a:lstStyle/>
          <a:p>
            <a:pPr marL="0" indent="0">
              <a:buNone/>
            </a:pPr>
            <a:r>
              <a:rPr lang="pt-BR" sz="1600" dirty="0"/>
              <a:t>Ao tomar a decisão de montar o seu próprio negócio, </a:t>
            </a:r>
            <a:r>
              <a:rPr lang="pt-BR" sz="1600" dirty="0" smtClean="0"/>
              <a:t>precisamos </a:t>
            </a:r>
            <a:r>
              <a:rPr lang="pt-BR" sz="1600" dirty="0"/>
              <a:t>lembrar que existem etapas a serem vencidas, e que elas </a:t>
            </a:r>
            <a:r>
              <a:rPr lang="pt-BR" sz="1600" dirty="0" smtClean="0"/>
              <a:t>precisam de </a:t>
            </a:r>
            <a:r>
              <a:rPr lang="pt-BR" sz="1600" dirty="0"/>
              <a:t>investimentos como tempo e dinheiro na sua execução.</a:t>
            </a:r>
          </a:p>
          <a:p>
            <a:pPr marL="0" indent="0">
              <a:buNone/>
            </a:pPr>
            <a:r>
              <a:rPr lang="pt-BR" sz="1600" dirty="0"/>
              <a:t> </a:t>
            </a:r>
          </a:p>
          <a:p>
            <a:pPr marL="0" indent="0">
              <a:buNone/>
            </a:pPr>
            <a:r>
              <a:rPr lang="pt-BR" sz="1600" dirty="0" smtClean="0"/>
              <a:t>Você precisa </a:t>
            </a:r>
            <a:r>
              <a:rPr lang="pt-BR" sz="1600" dirty="0"/>
              <a:t>conhecer o ramo em que vai </a:t>
            </a:r>
            <a:r>
              <a:rPr lang="pt-BR" sz="1600" dirty="0" smtClean="0"/>
              <a:t>atuar, </a:t>
            </a:r>
            <a:r>
              <a:rPr lang="pt-BR" sz="1600" dirty="0"/>
              <a:t>o processo de abertura do novo negócio, estar atento a legislação, saber qual a tributação mais adequada ao seu tipo de </a:t>
            </a:r>
            <a:r>
              <a:rPr lang="pt-BR" sz="1600" dirty="0" smtClean="0"/>
              <a:t>negócio e </a:t>
            </a:r>
            <a:r>
              <a:rPr lang="pt-BR" sz="1600" dirty="0"/>
              <a:t>elaborar o seu </a:t>
            </a:r>
            <a:r>
              <a:rPr lang="pt-BR" sz="1600" dirty="0" smtClean="0"/>
              <a:t>Plano </a:t>
            </a:r>
            <a:r>
              <a:rPr lang="pt-BR" sz="1600" dirty="0"/>
              <a:t>de </a:t>
            </a:r>
            <a:r>
              <a:rPr lang="pt-BR" sz="1600" dirty="0" smtClean="0"/>
              <a:t>Negócio</a:t>
            </a:r>
            <a:r>
              <a:rPr lang="pt-BR" sz="1600" dirty="0"/>
              <a:t>. </a:t>
            </a:r>
            <a:r>
              <a:rPr lang="pt-BR" sz="1600" dirty="0" smtClean="0"/>
              <a:t>Empreender </a:t>
            </a:r>
            <a:r>
              <a:rPr lang="pt-BR" sz="1600" dirty="0"/>
              <a:t>sem planejar é uma aventura que até pode dar certo, mas é um voo cego. </a:t>
            </a:r>
            <a:endParaRPr lang="pt-BR" sz="1600" dirty="0" smtClean="0"/>
          </a:p>
          <a:p>
            <a:pPr marL="0" indent="0">
              <a:buNone/>
            </a:pPr>
            <a:endParaRPr lang="pt-BR" sz="1600" dirty="0"/>
          </a:p>
          <a:p>
            <a:pPr marL="0" indent="0">
              <a:buNone/>
            </a:pPr>
            <a:r>
              <a:rPr lang="pt-BR" sz="1600" b="1" dirty="0" smtClean="0">
                <a:solidFill>
                  <a:schemeClr val="tx2"/>
                </a:solidFill>
              </a:rPr>
              <a:t>O </a:t>
            </a:r>
            <a:r>
              <a:rPr lang="pt-BR" sz="1600" b="1" dirty="0">
                <a:solidFill>
                  <a:schemeClr val="tx2"/>
                </a:solidFill>
              </a:rPr>
              <a:t>planejamento pode ser uma vantagem competitiva que poderá representar a sobrevivência de sua empresa.</a:t>
            </a:r>
          </a:p>
        </p:txBody>
      </p:sp>
      <p:sp>
        <p:nvSpPr>
          <p:cNvPr id="4"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a:t>
            </a:r>
            <a:r>
              <a:rPr lang="pt-BR" dirty="0" smtClean="0">
                <a:solidFill>
                  <a:srgbClr val="FFFFFF"/>
                </a:solidFill>
              </a:rPr>
              <a:t>1: </a:t>
            </a:r>
            <a:r>
              <a:rPr lang="pt-BR" dirty="0" smtClean="0">
                <a:solidFill>
                  <a:schemeClr val="bg2"/>
                </a:solidFill>
              </a:rPr>
              <a:t>Tela 3</a:t>
            </a:r>
            <a:endParaRPr lang="pt-BR" dirty="0">
              <a:solidFill>
                <a:schemeClr val="bg2"/>
              </a:solidFill>
            </a:endParaRPr>
          </a:p>
        </p:txBody>
      </p:sp>
    </p:spTree>
    <p:extLst>
      <p:ext uri="{BB962C8B-B14F-4D97-AF65-F5344CB8AC3E}">
        <p14:creationId xmlns:p14="http://schemas.microsoft.com/office/powerpoint/2010/main" val="86200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6174314" cy="990600"/>
          </a:xfrm>
        </p:spPr>
        <p:txBody>
          <a:bodyPr>
            <a:normAutofit/>
          </a:bodyPr>
          <a:lstStyle/>
          <a:p>
            <a:r>
              <a:rPr lang="pt-BR" sz="2400" b="1" dirty="0"/>
              <a:t>A escolha do contador</a:t>
            </a:r>
            <a:endParaRPr lang="pt-BR" sz="2400" dirty="0"/>
          </a:p>
        </p:txBody>
      </p:sp>
      <p:sp>
        <p:nvSpPr>
          <p:cNvPr id="3" name="Content Placeholder 2"/>
          <p:cNvSpPr>
            <a:spLocks noGrp="1"/>
          </p:cNvSpPr>
          <p:nvPr>
            <p:ph idx="1"/>
          </p:nvPr>
        </p:nvSpPr>
        <p:spPr>
          <a:xfrm>
            <a:off x="457201" y="1524000"/>
            <a:ext cx="6174314" cy="4952999"/>
          </a:xfrm>
        </p:spPr>
        <p:txBody>
          <a:bodyPr>
            <a:normAutofit/>
          </a:bodyPr>
          <a:lstStyle/>
          <a:p>
            <a:pPr marL="0" indent="0">
              <a:buNone/>
            </a:pPr>
            <a:r>
              <a:rPr lang="pt-BR" sz="1600" dirty="0"/>
              <a:t>Contrate um contador, que possa registrar a empresa e acompanha-la daí por diante. </a:t>
            </a:r>
            <a:r>
              <a:rPr lang="pt-BR" sz="1600" dirty="0" smtClean="0"/>
              <a:t>Isso evitará que você tenha </a:t>
            </a:r>
            <a:r>
              <a:rPr lang="pt-BR" sz="1600" dirty="0"/>
              <a:t>que </a:t>
            </a:r>
            <a:r>
              <a:rPr lang="pt-BR" sz="1600" dirty="0" smtClean="0"/>
              <a:t>encarar a </a:t>
            </a:r>
            <a:r>
              <a:rPr lang="pt-BR" sz="1600" dirty="0"/>
              <a:t>burocracia e </a:t>
            </a:r>
            <a:r>
              <a:rPr lang="pt-BR" sz="1600" dirty="0" smtClean="0"/>
              <a:t>poderá se </a:t>
            </a:r>
            <a:r>
              <a:rPr lang="pt-BR" sz="1600" dirty="0"/>
              <a:t>dedicar a aspectos mais estratégicos da montagem da </a:t>
            </a:r>
            <a:r>
              <a:rPr lang="pt-BR" sz="1600" dirty="0" smtClean="0"/>
              <a:t>empresa</a:t>
            </a:r>
            <a:r>
              <a:rPr lang="pt-BR" sz="1600" dirty="0"/>
              <a:t>.</a:t>
            </a:r>
          </a:p>
          <a:p>
            <a:pPr marL="0" indent="0">
              <a:buNone/>
            </a:pPr>
            <a:r>
              <a:rPr lang="pt-BR" sz="1600" dirty="0"/>
              <a:t> </a:t>
            </a:r>
          </a:p>
          <a:p>
            <a:pPr marL="0" indent="0">
              <a:buNone/>
            </a:pPr>
            <a:r>
              <a:rPr lang="pt-BR" sz="1600" dirty="0"/>
              <a:t>Mostre seu </a:t>
            </a:r>
            <a:r>
              <a:rPr lang="pt-BR" sz="1600" b="1" dirty="0">
                <a:solidFill>
                  <a:schemeClr val="tx2"/>
                </a:solidFill>
              </a:rPr>
              <a:t>P</a:t>
            </a:r>
            <a:r>
              <a:rPr lang="pt-BR" sz="1600" b="1" dirty="0" smtClean="0">
                <a:solidFill>
                  <a:schemeClr val="tx2"/>
                </a:solidFill>
              </a:rPr>
              <a:t>lano </a:t>
            </a:r>
            <a:r>
              <a:rPr lang="pt-BR" sz="1600" b="1" dirty="0">
                <a:solidFill>
                  <a:schemeClr val="tx2"/>
                </a:solidFill>
              </a:rPr>
              <a:t>de </a:t>
            </a:r>
            <a:r>
              <a:rPr lang="pt-BR" sz="1600" b="1" dirty="0" smtClean="0">
                <a:solidFill>
                  <a:schemeClr val="tx2"/>
                </a:solidFill>
              </a:rPr>
              <a:t>Negócio</a:t>
            </a:r>
            <a:r>
              <a:rPr lang="pt-BR" sz="1600" dirty="0"/>
              <a:t>, discuta as contas feitas, converse sobre honorários e atividades a serem desempenhadas, pergunte sobre impostos e demais documentos. O contador ajudará na organização da empresa desde o seu começo.</a:t>
            </a:r>
          </a:p>
          <a:p>
            <a:pPr marL="0" indent="0">
              <a:buNone/>
            </a:pPr>
            <a:r>
              <a:rPr lang="pt-BR" sz="1600" dirty="0"/>
              <a:t> </a:t>
            </a:r>
          </a:p>
          <a:p>
            <a:pPr marL="0" indent="0">
              <a:buNone/>
            </a:pPr>
            <a:r>
              <a:rPr lang="pt-BR" sz="1600" dirty="0"/>
              <a:t>Solicite ajuda para elaborar o contrato </a:t>
            </a:r>
            <a:r>
              <a:rPr lang="pt-BR" sz="1600" dirty="0" smtClean="0"/>
              <a:t>social, no qual deve </a:t>
            </a:r>
            <a:r>
              <a:rPr lang="pt-BR" sz="1600" dirty="0"/>
              <a:t>se definir o </a:t>
            </a:r>
            <a:r>
              <a:rPr lang="pt-BR" sz="1600" b="1" dirty="0">
                <a:solidFill>
                  <a:srgbClr val="1F497D"/>
                </a:solidFill>
              </a:rPr>
              <a:t>capital </a:t>
            </a:r>
            <a:r>
              <a:rPr lang="pt-BR" sz="1600" b="1" dirty="0" smtClean="0">
                <a:solidFill>
                  <a:srgbClr val="1F497D"/>
                </a:solidFill>
              </a:rPr>
              <a:t>social</a:t>
            </a:r>
            <a:r>
              <a:rPr lang="pt-BR" sz="1600" b="1" dirty="0" smtClean="0"/>
              <a:t> </a:t>
            </a:r>
            <a:r>
              <a:rPr lang="pt-BR" sz="1600" dirty="0"/>
              <a:t>e se </a:t>
            </a:r>
            <a:r>
              <a:rPr lang="pt-BR" sz="1600" dirty="0" smtClean="0"/>
              <a:t>determinar, </a:t>
            </a:r>
            <a:r>
              <a:rPr lang="pt-BR" sz="1600" dirty="0"/>
              <a:t>no ato da </a:t>
            </a:r>
            <a:r>
              <a:rPr lang="pt-BR" sz="1600" dirty="0" smtClean="0"/>
              <a:t>assinatura, </a:t>
            </a:r>
            <a:r>
              <a:rPr lang="pt-BR" sz="1600" dirty="0"/>
              <a:t>as responsabilidades a atribuições de cada proprietário. </a:t>
            </a:r>
          </a:p>
        </p:txBody>
      </p:sp>
      <p:sp>
        <p:nvSpPr>
          <p:cNvPr id="4"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a:t>
            </a:r>
            <a:r>
              <a:rPr lang="pt-BR" dirty="0" smtClean="0">
                <a:solidFill>
                  <a:srgbClr val="FFFFFF"/>
                </a:solidFill>
              </a:rPr>
              <a:t>1: </a:t>
            </a:r>
            <a:r>
              <a:rPr lang="pt-BR" dirty="0" smtClean="0">
                <a:solidFill>
                  <a:schemeClr val="bg2"/>
                </a:solidFill>
              </a:rPr>
              <a:t>Tela 4</a:t>
            </a:r>
            <a:endParaRPr lang="pt-BR" dirty="0">
              <a:solidFill>
                <a:schemeClr val="bg2"/>
              </a:solidFill>
            </a:endParaRPr>
          </a:p>
        </p:txBody>
      </p:sp>
    </p:spTree>
    <p:extLst>
      <p:ext uri="{BB962C8B-B14F-4D97-AF65-F5344CB8AC3E}">
        <p14:creationId xmlns:p14="http://schemas.microsoft.com/office/powerpoint/2010/main" val="23949752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lipstream">
      <a:majorFont>
        <a:latin typeface="Trebuchet MS"/>
        <a:ea typeface=""/>
        <a:cs typeface=""/>
        <a:font script="Jpan" typeface="ＭＳ ゴシック"/>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1365</TotalTime>
  <Words>2954</Words>
  <Application>Microsoft Macintosh PowerPoint</Application>
  <PresentationFormat>On-screen Show (4:3)</PresentationFormat>
  <Paragraphs>431</Paragraphs>
  <Slides>37</Slides>
  <Notes>26</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Clarity</vt:lpstr>
      <vt:lpstr>Trilhas de autoatendimento</vt:lpstr>
      <vt:lpstr>Trilha: Formalização</vt:lpstr>
      <vt:lpstr>Você está na Contabilidade.</vt:lpstr>
      <vt:lpstr>Formalização</vt:lpstr>
      <vt:lpstr>Parada 1: Aspectos importantes da formalização</vt:lpstr>
      <vt:lpstr>Aspectos Importantes da Formalização</vt:lpstr>
      <vt:lpstr>Planejamento da formalização</vt:lpstr>
      <vt:lpstr>A decisão de abrir o negócio</vt:lpstr>
      <vt:lpstr>A escolha do contador</vt:lpstr>
      <vt:lpstr>Responsabilidades do contador</vt:lpstr>
      <vt:lpstr>Informações importantes</vt:lpstr>
      <vt:lpstr>Encerramento</vt:lpstr>
      <vt:lpstr>Parada 2: Tipos de empresas</vt:lpstr>
      <vt:lpstr>Tipos de empresas</vt:lpstr>
      <vt:lpstr>Categorias</vt:lpstr>
      <vt:lpstr>Formas jurídicas </vt:lpstr>
      <vt:lpstr>Formas jurídicas </vt:lpstr>
      <vt:lpstr>Formas jurídicas </vt:lpstr>
      <vt:lpstr>Formas jurídicas </vt:lpstr>
      <vt:lpstr>Formas jurídicas </vt:lpstr>
      <vt:lpstr>A Lei das Micro e Pequenas Empresas</vt:lpstr>
      <vt:lpstr>Porte de um empreendimento</vt:lpstr>
      <vt:lpstr>Número de colaboradores também é critério </vt:lpstr>
      <vt:lpstr>Cadastro Sincronizado</vt:lpstr>
      <vt:lpstr>Pesquisas e consultas antes de abrir</vt:lpstr>
      <vt:lpstr>Alvará provisório</vt:lpstr>
      <vt:lpstr>Parada 3: ETAPAS para a formalização</vt:lpstr>
      <vt:lpstr>Etapas para a formalização</vt:lpstr>
      <vt:lpstr>Profissionalismo no processo</vt:lpstr>
      <vt:lpstr>Etapa 1: consulte o local antes</vt:lpstr>
      <vt:lpstr>Etapa 2: faça uma Busca Prévia do nome da empresa</vt:lpstr>
      <vt:lpstr>Etapa 3: efetue o cadastro sincronizado nacional </vt:lpstr>
      <vt:lpstr>Etapa 4: Licenças de funcionamento</vt:lpstr>
      <vt:lpstr>Resumo das etapas</vt:lpstr>
      <vt:lpstr>Mais procedimentos</vt:lpstr>
      <vt:lpstr>Últimas verificações</vt:lpstr>
      <vt:lpstr>Encerramento</vt:lpstr>
    </vt:vector>
  </TitlesOfParts>
  <Company>IEA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Trilhas de autoatendimento</dc:title>
  <dc:creator>Bruna Ferencz</dc:creator>
  <cp:lastModifiedBy>Bruna Ferencz</cp:lastModifiedBy>
  <cp:revision>90</cp:revision>
  <dcterms:created xsi:type="dcterms:W3CDTF">2013-08-14T14:36:41Z</dcterms:created>
  <dcterms:modified xsi:type="dcterms:W3CDTF">2013-09-19T20:27:42Z</dcterms:modified>
</cp:coreProperties>
</file>