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notesSlides/notesSlide11.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notesSlides/notesSlide12.xml" ContentType="application/vnd.openxmlformats-officedocument.presentationml.notesSlide+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notesSlides/notesSlide13.xml" ContentType="application/vnd.openxmlformats-officedocument.presentationml.notesSlide+xml"/>
  <Override PartName="/ppt/comments/comment18.xml" ContentType="application/vnd.openxmlformats-officedocument.presentationml.comments+xml"/>
  <Override PartName="/ppt/notesSlides/notesSlide14.xml" ContentType="application/vnd.openxmlformats-officedocument.presentationml.notesSlide+xml"/>
  <Override PartName="/ppt/comments/comment19.xml" ContentType="application/vnd.openxmlformats-officedocument.presentationml.comments+xml"/>
  <Override PartName="/ppt/notesSlides/notesSlide15.xml" ContentType="application/vnd.openxmlformats-officedocument.presentationml.notesSlide+xml"/>
  <Override PartName="/ppt/comments/comment20.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21.xml" ContentType="application/vnd.openxmlformats-officedocument.presentationml.comments+xml"/>
  <Override PartName="/ppt/notesSlides/notesSlide18.xml" ContentType="application/vnd.openxmlformats-officedocument.presentationml.notesSlide+xml"/>
  <Override PartName="/ppt/comments/comment22.xml" ContentType="application/vnd.openxmlformats-officedocument.presentationml.comments+xml"/>
  <Override PartName="/ppt/notesSlides/notesSlide19.xml" ContentType="application/vnd.openxmlformats-officedocument.presentationml.notesSlide+xml"/>
  <Override PartName="/ppt/comments/comment23.xml" ContentType="application/vnd.openxmlformats-officedocument.presentationml.comments+xml"/>
  <Override PartName="/ppt/notesSlides/notesSlide20.xml" ContentType="application/vnd.openxmlformats-officedocument.presentationml.notesSlide+xml"/>
  <Override PartName="/ppt/comments/comment24.xml" ContentType="application/vnd.openxmlformats-officedocument.presentationml.comments+xml"/>
  <Override PartName="/ppt/notesSlides/notesSlide21.xml" ContentType="application/vnd.openxmlformats-officedocument.presentationml.notesSlide+xml"/>
  <Override PartName="/ppt/comments/comment25.xml" ContentType="application/vnd.openxmlformats-officedocument.presentationml.comments+xml"/>
  <Override PartName="/ppt/notesSlides/notesSlide22.xml" ContentType="application/vnd.openxmlformats-officedocument.presentationml.notesSlide+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notesSlides/notesSlide23.xml" ContentType="application/vnd.openxmlformats-officedocument.presentationml.notesSlide+xml"/>
  <Override PartName="/ppt/comments/comment29.xml" ContentType="application/vnd.openxmlformats-officedocument.presentationml.comments+xml"/>
  <Override PartName="/ppt/notesSlides/notesSlide24.xml" ContentType="application/vnd.openxmlformats-officedocument.presentationml.notesSlide+xml"/>
  <Override PartName="/ppt/comments/comment30.xml" ContentType="application/vnd.openxmlformats-officedocument.presentationml.comments+xml"/>
  <Override PartName="/ppt/notesSlides/notesSlide25.xml" ContentType="application/vnd.openxmlformats-officedocument.presentationml.notesSlide+xml"/>
  <Override PartName="/ppt/comments/comment31.xml" ContentType="application/vnd.openxmlformats-officedocument.presentationml.comments+xml"/>
  <Override PartName="/ppt/notesSlides/notesSlide26.xml" ContentType="application/vnd.openxmlformats-officedocument.presentationml.notesSlide+xml"/>
  <Override PartName="/ppt/comments/comment32.xml" ContentType="application/vnd.openxmlformats-officedocument.presentationml.comments+xml"/>
  <Override PartName="/ppt/notesSlides/notesSlide27.xml" ContentType="application/vnd.openxmlformats-officedocument.presentationml.notesSlide+xml"/>
  <Override PartName="/ppt/comments/comment33.xml" ContentType="application/vnd.openxmlformats-officedocument.presentationml.comments+xml"/>
  <Override PartName="/ppt/notesSlides/notesSlide28.xml" ContentType="application/vnd.openxmlformats-officedocument.presentationml.notesSlide+xml"/>
  <Override PartName="/ppt/comments/comment34.xml" ContentType="application/vnd.openxmlformats-officedocument.presentationml.comments+xml"/>
  <Override PartName="/ppt/notesSlides/notesSlide29.xml" ContentType="application/vnd.openxmlformats-officedocument.presentationml.notesSlide+xml"/>
  <Override PartName="/ppt/comments/comment35.xml" ContentType="application/vnd.openxmlformats-officedocument.presentationml.comments+xml"/>
  <Override PartName="/ppt/notesSlides/notesSlide30.xml" ContentType="application/vnd.openxmlformats-officedocument.presentationml.notesSlide+xml"/>
  <Override PartName="/ppt/comments/comment36.xml" ContentType="application/vnd.openxmlformats-officedocument.presentationml.comments+xml"/>
  <Override PartName="/ppt/notesSlides/notesSlide31.xml" ContentType="application/vnd.openxmlformats-officedocument.presentationml.notesSlide+xml"/>
  <Override PartName="/ppt/comments/comment37.xml" ContentType="application/vnd.openxmlformats-officedocument.presentationml.comments+xml"/>
  <Override PartName="/ppt/notesSlides/notesSlide32.xml" ContentType="application/vnd.openxmlformats-officedocument.presentationml.notesSlide+xml"/>
  <Override PartName="/ppt/comments/comment38.xml" ContentType="application/vnd.openxmlformats-officedocument.presentationml.comments+xml"/>
  <Override PartName="/ppt/notesSlides/notesSlide33.xml" ContentType="application/vnd.openxmlformats-officedocument.presentationml.notesSlide+xml"/>
  <Override PartName="/ppt/comments/comment39.xml" ContentType="application/vnd.openxmlformats-officedocument.presentationml.comments+xml"/>
  <Override PartName="/ppt/notesSlides/notesSlide34.xml" ContentType="application/vnd.openxmlformats-officedocument.presentationml.notesSlide+xml"/>
  <Override PartName="/ppt/comments/comment40.xml" ContentType="application/vnd.openxmlformats-officedocument.presentationml.comments+xml"/>
  <Override PartName="/ppt/notesSlides/notesSlide35.xml" ContentType="application/vnd.openxmlformats-officedocument.presentationml.notesSlide+xml"/>
  <Override PartName="/ppt/comments/comment41.xml" ContentType="application/vnd.openxmlformats-officedocument.presentationml.comments+xml"/>
  <Override PartName="/ppt/notesSlides/notesSlide36.xml" ContentType="application/vnd.openxmlformats-officedocument.presentationml.notesSlide+xml"/>
  <Override PartName="/ppt/comments/comment42.xml" ContentType="application/vnd.openxmlformats-officedocument.presentationml.comments+xml"/>
  <Override PartName="/ppt/notesSlides/notesSlide37.xml" ContentType="application/vnd.openxmlformats-officedocument.presentationml.notesSlide+xml"/>
  <Override PartName="/ppt/comments/comment43.xml" ContentType="application/vnd.openxmlformats-officedocument.presentationml.comments+xml"/>
  <Override PartName="/ppt/notesSlides/notesSlide38.xml" ContentType="application/vnd.openxmlformats-officedocument.presentationml.notesSlide+xml"/>
  <Override PartName="/ppt/comments/comment44.xml" ContentType="application/vnd.openxmlformats-officedocument.presentationml.comments+xml"/>
  <Override PartName="/ppt/notesSlides/notesSlide39.xml" ContentType="application/vnd.openxmlformats-officedocument.presentationml.notesSlide+xml"/>
  <Override PartName="/ppt/comments/comment45.xml" ContentType="application/vnd.openxmlformats-officedocument.presentationml.comments+xml"/>
  <Override PartName="/ppt/notesSlides/notesSlide40.xml" ContentType="application/vnd.openxmlformats-officedocument.presentationml.notesSlide+xml"/>
  <Override PartName="/ppt/comments/comment46.xml" ContentType="application/vnd.openxmlformats-officedocument.presentationml.comments+xml"/>
  <Override PartName="/ppt/notesSlides/notesSlide41.xml" ContentType="application/vnd.openxmlformats-officedocument.presentationml.notesSlide+xml"/>
  <Override PartName="/ppt/comments/comment47.xml" ContentType="application/vnd.openxmlformats-officedocument.presentationml.comments+xml"/>
  <Override PartName="/ppt/comments/comment48.xml" ContentType="application/vnd.openxmlformats-officedocument.presentationml.comments+xml"/>
  <Override PartName="/ppt/comments/comment49.xml" ContentType="application/vnd.openxmlformats-officedocument.presentationml.comments+xml"/>
  <Override PartName="/ppt/comments/comment50.xml" ContentType="application/vnd.openxmlformats-officedocument.presentationml.comments+xml"/>
  <Override PartName="/ppt/notesSlides/notesSlide42.xml" ContentType="application/vnd.openxmlformats-officedocument.presentationml.notesSlide+xml"/>
  <Override PartName="/ppt/comments/comment51.xml" ContentType="application/vnd.openxmlformats-officedocument.presentationml.comments+xml"/>
  <Override PartName="/ppt/notesSlides/notesSlide43.xml" ContentType="application/vnd.openxmlformats-officedocument.presentationml.notesSlide+xml"/>
  <Override PartName="/ppt/comments/comment52.xml" ContentType="application/vnd.openxmlformats-officedocument.presentationml.comments+xml"/>
  <Override PartName="/ppt/comments/comment53.xml" ContentType="application/vnd.openxmlformats-officedocument.presentationml.comments+xml"/>
  <Override PartName="/ppt/notesSlides/notesSlide44.xml" ContentType="application/vnd.openxmlformats-officedocument.presentationml.notesSlide+xml"/>
  <Override PartName="/ppt/comments/comment54.xml" ContentType="application/vnd.openxmlformats-officedocument.presentationml.comment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97"/>
  </p:notesMasterIdLst>
  <p:sldIdLst>
    <p:sldId id="256" r:id="rId2"/>
    <p:sldId id="257" r:id="rId3"/>
    <p:sldId id="258" r:id="rId4"/>
    <p:sldId id="259" r:id="rId5"/>
    <p:sldId id="261" r:id="rId6"/>
    <p:sldId id="260" r:id="rId7"/>
    <p:sldId id="296" r:id="rId8"/>
    <p:sldId id="298" r:id="rId9"/>
    <p:sldId id="299" r:id="rId10"/>
    <p:sldId id="409" r:id="rId11"/>
    <p:sldId id="410" r:id="rId12"/>
    <p:sldId id="411" r:id="rId13"/>
    <p:sldId id="412" r:id="rId14"/>
    <p:sldId id="413" r:id="rId15"/>
    <p:sldId id="301" r:id="rId16"/>
    <p:sldId id="302" r:id="rId17"/>
    <p:sldId id="303" r:id="rId18"/>
    <p:sldId id="304" r:id="rId19"/>
    <p:sldId id="306" r:id="rId20"/>
    <p:sldId id="307" r:id="rId21"/>
    <p:sldId id="308" r:id="rId22"/>
    <p:sldId id="310" r:id="rId23"/>
    <p:sldId id="311" r:id="rId24"/>
    <p:sldId id="313" r:id="rId25"/>
    <p:sldId id="314" r:id="rId26"/>
    <p:sldId id="316" r:id="rId27"/>
    <p:sldId id="317" r:id="rId28"/>
    <p:sldId id="318" r:id="rId29"/>
    <p:sldId id="418" r:id="rId30"/>
    <p:sldId id="319" r:id="rId31"/>
    <p:sldId id="327" r:id="rId32"/>
    <p:sldId id="328" r:id="rId33"/>
    <p:sldId id="324" r:id="rId34"/>
    <p:sldId id="323" r:id="rId35"/>
    <p:sldId id="322"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9" r:id="rId54"/>
    <p:sldId id="348" r:id="rId55"/>
    <p:sldId id="350" r:id="rId56"/>
    <p:sldId id="351" r:id="rId57"/>
    <p:sldId id="352" r:id="rId58"/>
    <p:sldId id="353" r:id="rId59"/>
    <p:sldId id="354" r:id="rId60"/>
    <p:sldId id="358" r:id="rId61"/>
    <p:sldId id="355" r:id="rId62"/>
    <p:sldId id="359" r:id="rId63"/>
    <p:sldId id="414" r:id="rId64"/>
    <p:sldId id="362" r:id="rId65"/>
    <p:sldId id="361" r:id="rId66"/>
    <p:sldId id="363" r:id="rId67"/>
    <p:sldId id="367" r:id="rId68"/>
    <p:sldId id="369" r:id="rId69"/>
    <p:sldId id="419" r:id="rId70"/>
    <p:sldId id="420" r:id="rId71"/>
    <p:sldId id="421" r:id="rId72"/>
    <p:sldId id="374" r:id="rId73"/>
    <p:sldId id="376" r:id="rId74"/>
    <p:sldId id="378" r:id="rId75"/>
    <p:sldId id="380" r:id="rId76"/>
    <p:sldId id="383" r:id="rId77"/>
    <p:sldId id="384" r:id="rId78"/>
    <p:sldId id="385" r:id="rId79"/>
    <p:sldId id="386" r:id="rId80"/>
    <p:sldId id="417" r:id="rId81"/>
    <p:sldId id="388" r:id="rId82"/>
    <p:sldId id="389" r:id="rId83"/>
    <p:sldId id="390" r:id="rId84"/>
    <p:sldId id="391" r:id="rId85"/>
    <p:sldId id="393" r:id="rId86"/>
    <p:sldId id="396" r:id="rId87"/>
    <p:sldId id="398" r:id="rId88"/>
    <p:sldId id="401" r:id="rId89"/>
    <p:sldId id="415" r:id="rId90"/>
    <p:sldId id="416" r:id="rId91"/>
    <p:sldId id="404" r:id="rId92"/>
    <p:sldId id="406" r:id="rId93"/>
    <p:sldId id="407" r:id="rId94"/>
    <p:sldId id="408" r:id="rId95"/>
    <p:sldId id="295"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una Ferencz" initials="" lastIdx="23" clrIdx="0"/>
  <p:cmAuthor id="1" name="Gabriella Miranda" initials="GM" lastIdx="8" clrIdx="1"/>
  <p:cmAuthor id="2" name="Alice Demaria" initials="" lastIdx="133"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1" autoAdjust="0"/>
    <p:restoredTop sz="84257" autoAdjust="0"/>
  </p:normalViewPr>
  <p:slideViewPr>
    <p:cSldViewPr snapToGrid="0" snapToObjects="1">
      <p:cViewPr>
        <p:scale>
          <a:sx n="94" d="100"/>
          <a:sy n="94" d="100"/>
        </p:scale>
        <p:origin x="-2672" y="-280"/>
      </p:cViewPr>
      <p:guideLst>
        <p:guide orient="horz" pos="2160"/>
        <p:guide pos="2880"/>
      </p:guideLst>
    </p:cSldViewPr>
  </p:slideViewPr>
  <p:outlineViewPr>
    <p:cViewPr>
      <p:scale>
        <a:sx n="33" d="100"/>
        <a:sy n="33" d="100"/>
      </p:scale>
      <p:origin x="0" y="915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notesMaster" Target="notesMasters/notesMaster1.xml"/><Relationship Id="rId98" Type="http://schemas.openxmlformats.org/officeDocument/2006/relationships/printerSettings" Target="printerSettings/printerSettings1.bin"/><Relationship Id="rId99" Type="http://schemas.openxmlformats.org/officeDocument/2006/relationships/commentAuthors" Target="commentAuthor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3-09-03T10:45:10.188" idx="31">
    <p:pos x="5134" y="1262"/>
    <p:text>TOOLTIP
Mercado: Consiste em todos os consumidores potenciais que compartilham de uma necessidade ou desejo específico.
</p:text>
  </p:cm>
  <p:cm authorId="2" dt="2013-09-03T10:47:07.326" idx="32">
    <p:pos x="166" y="2070"/>
    <p:text>EFEITO FADE-IN</p:text>
  </p:cm>
</p:cmLst>
</file>

<file path=ppt/comments/comment10.xml><?xml version="1.0" encoding="utf-8"?>
<p:cmLst xmlns:a="http://schemas.openxmlformats.org/drawingml/2006/main" xmlns:r="http://schemas.openxmlformats.org/officeDocument/2006/relationships" xmlns:p="http://schemas.openxmlformats.org/presentationml/2006/main">
  <p:cm authorId="2" dt="2013-09-03T12:01:41.491" idx="53">
    <p:pos x="2540" y="1512"/>
    <p:text>[TOOLTIP dentro do dropdown]
Inúmeros negócios: por exemplo: test-drive de veículos, cortesias de diárias de hotel, amostra grátis de remédios, uso gratuito de um serviço durante determinado período. 
</p:text>
  </p:cm>
  <p:cm authorId="2" dt="2013-09-03T12:01:54.389" idx="54">
    <p:pos x="52" y="1819"/>
    <p:text>[dropdown]</p:text>
  </p:cm>
</p:cmLst>
</file>

<file path=ppt/comments/comment11.xml><?xml version="1.0" encoding="utf-8"?>
<p:cmLst xmlns:a="http://schemas.openxmlformats.org/drawingml/2006/main" xmlns:r="http://schemas.openxmlformats.org/officeDocument/2006/relationships" xmlns:p="http://schemas.openxmlformats.org/presentationml/2006/main">
  <p:cm authorId="2" dt="2013-09-03T14:21:03.091" idx="56">
    <p:pos x="208" y="1493"/>
    <p:text>DROPDOWN</p:text>
  </p:cm>
</p:cmLst>
</file>

<file path=ppt/comments/comment12.xml><?xml version="1.0" encoding="utf-8"?>
<p:cmLst xmlns:a="http://schemas.openxmlformats.org/drawingml/2006/main" xmlns:r="http://schemas.openxmlformats.org/officeDocument/2006/relationships" xmlns:p="http://schemas.openxmlformats.org/presentationml/2006/main">
  <p:cm authorId="2" dt="2013-09-03T14:53:22.117" idx="60">
    <p:pos x="198" y="2504"/>
    <p:text>Destaque</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13-09-03T14:52:52.150" idx="59">
    <p:pos x="122" y="1432"/>
    <p:text>DROPDOWN</p:text>
  </p:cm>
</p:cmLst>
</file>

<file path=ppt/comments/comment14.xml><?xml version="1.0" encoding="utf-8"?>
<p:cmLst xmlns:a="http://schemas.openxmlformats.org/drawingml/2006/main" xmlns:r="http://schemas.openxmlformats.org/officeDocument/2006/relationships" xmlns:p="http://schemas.openxmlformats.org/presentationml/2006/main">
  <p:cm authorId="2" dt="2013-09-03T15:16:27.489" idx="64">
    <p:pos x="213" y="2976"/>
    <p:text>efeito fade in</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3-09-03T15:16:37.164" idx="65">
    <p:pos x="117" y="1535"/>
    <p:text>efeito fade in</p:text>
  </p:cm>
</p:cmLst>
</file>

<file path=ppt/comments/comment16.xml><?xml version="1.0" encoding="utf-8"?>
<p:cmLst xmlns:a="http://schemas.openxmlformats.org/drawingml/2006/main" xmlns:r="http://schemas.openxmlformats.org/officeDocument/2006/relationships" xmlns:p="http://schemas.openxmlformats.org/presentationml/2006/main">
  <p:cm authorId="2" dt="2013-09-03T14:52:23.795" idx="58">
    <p:pos x="180" y="2903"/>
    <p:text>Efeito fade-in</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13-09-03T15:04:44.178" idx="61">
    <p:pos x="208" y="1026"/>
    <p:text>EFEITO DE FADE-IN</p:text>
  </p:cm>
</p:cmLst>
</file>

<file path=ppt/comments/comment18.xml><?xml version="1.0" encoding="utf-8"?>
<p:cmLst xmlns:a="http://schemas.openxmlformats.org/drawingml/2006/main" xmlns:r="http://schemas.openxmlformats.org/officeDocument/2006/relationships" xmlns:p="http://schemas.openxmlformats.org/presentationml/2006/main">
  <p:cm authorId="2" dt="2013-09-03T15:11:37.608" idx="62">
    <p:pos x="803" y="1901"/>
    <p:text>SAIBA MAIS</p:text>
  </p:cm>
  <p:cm authorId="2" dt="2013-09-03T15:11:49.230" idx="63">
    <p:pos x="235" y="2867"/>
    <p:text>efeito de fade-in</p:text>
  </p:cm>
</p:cmLst>
</file>

<file path=ppt/comments/comment19.xml><?xml version="1.0" encoding="utf-8"?>
<p:cmLst xmlns:a="http://schemas.openxmlformats.org/drawingml/2006/main" xmlns:r="http://schemas.openxmlformats.org/officeDocument/2006/relationships" xmlns:p="http://schemas.openxmlformats.org/presentationml/2006/main">
  <p:cm authorId="2" dt="2013-09-04T11:32:45.026" idx="96">
    <p:pos x="1317" y="2344"/>
    <p:text>[tooltip]
Freelancer: Trabalhador avulso, sem vínculo empregatício com a empresa que contratou seus serviços.
</p:text>
  </p:cm>
  <p:cm authorId="2" dt="2013-09-04T11:33:23.707" idx="97">
    <p:pos x="402" y="3242"/>
    <p:text>DESTAQUE</p:text>
  </p:cm>
  <p:cm authorId="2" dt="2013-09-04T11:31:36.311" idx="95">
    <p:pos x="922" y="3706"/>
    <p:text>ícone de EXEMPLO</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3-09-03T10:50:41.258" idx="33">
    <p:pos x="166" y="1169"/>
    <p:text>DESTAQUE</p:text>
  </p:cm>
</p:cmLst>
</file>

<file path=ppt/comments/comment20.xml><?xml version="1.0" encoding="utf-8"?>
<p:cmLst xmlns:a="http://schemas.openxmlformats.org/drawingml/2006/main" xmlns:r="http://schemas.openxmlformats.org/officeDocument/2006/relationships" xmlns:p="http://schemas.openxmlformats.org/presentationml/2006/main">
  <p:cm authorId="2" dt="2013-09-03T15:35:57.322" idx="66">
    <p:pos x="218" y="1571"/>
    <p:text>DROPDOWN</p:text>
  </p:cm>
</p:cmLst>
</file>

<file path=ppt/comments/comment21.xml><?xml version="1.0" encoding="utf-8"?>
<p:cmLst xmlns:a="http://schemas.openxmlformats.org/drawingml/2006/main" xmlns:r="http://schemas.openxmlformats.org/officeDocument/2006/relationships" xmlns:p="http://schemas.openxmlformats.org/presentationml/2006/main">
  <p:cm authorId="2" dt="2013-09-04T12:05:47.925" idx="98">
    <p:pos x="194" y="2914"/>
    <p:text>DROPDOWN</p:text>
  </p:cm>
  <p:cm authorId="2" dt="2013-09-04T12:05:59.703" idx="99">
    <p:pos x="202" y="3410"/>
    <p:text>ÍCONE EXEMPLO</p:text>
  </p:cm>
</p:cmLst>
</file>

<file path=ppt/comments/comment22.xml><?xml version="1.0" encoding="utf-8"?>
<p:cmLst xmlns:a="http://schemas.openxmlformats.org/drawingml/2006/main" xmlns:r="http://schemas.openxmlformats.org/officeDocument/2006/relationships" xmlns:p="http://schemas.openxmlformats.org/presentationml/2006/main">
  <p:cm authorId="2" dt="2013-09-04T12:14:18.664" idx="100">
    <p:pos x="877" y="1722"/>
    <p:text>saiba mais</p:text>
  </p:cm>
  <p:cm authorId="2" dt="2013-09-04T12:14:47.790" idx="101">
    <p:pos x="224" y="2945"/>
    <p:text>efeito de fade in</p:text>
  </p:cm>
</p:cmLst>
</file>

<file path=ppt/comments/comment23.xml><?xml version="1.0" encoding="utf-8"?>
<p:cmLst xmlns:a="http://schemas.openxmlformats.org/drawingml/2006/main" xmlns:r="http://schemas.openxmlformats.org/officeDocument/2006/relationships" xmlns:p="http://schemas.openxmlformats.org/presentationml/2006/main">
  <p:cm authorId="2" dt="2013-09-04T16:25:05.595" idx="94">
    <p:pos x="1410" y="1082"/>
    <p:text>iniciar galeria</p:text>
  </p:cm>
</p:cmLst>
</file>

<file path=ppt/comments/comment24.xml><?xml version="1.0" encoding="utf-8"?>
<p:cmLst xmlns:a="http://schemas.openxmlformats.org/drawingml/2006/main" xmlns:r="http://schemas.openxmlformats.org/officeDocument/2006/relationships" xmlns:p="http://schemas.openxmlformats.org/presentationml/2006/main">
  <p:cm authorId="2" dt="2013-09-04T16:24:49.297" idx="68">
    <p:pos x="1341" y="1113"/>
    <p:text>encerrar galeria</p:text>
  </p:cm>
</p:cmLst>
</file>

<file path=ppt/comments/comment25.xml><?xml version="1.0" encoding="utf-8"?>
<p:cmLst xmlns:a="http://schemas.openxmlformats.org/drawingml/2006/main" xmlns:r="http://schemas.openxmlformats.org/officeDocument/2006/relationships" xmlns:p="http://schemas.openxmlformats.org/presentationml/2006/main">
  <p:cm authorId="2" dt="2013-09-04T14:07:57.120" idx="103">
    <p:pos x="186" y="3338"/>
    <p:text>DROPDOWN</p:text>
  </p:cm>
</p:cmLst>
</file>

<file path=ppt/comments/comment26.xml><?xml version="1.0" encoding="utf-8"?>
<p:cmLst xmlns:a="http://schemas.openxmlformats.org/drawingml/2006/main" xmlns:r="http://schemas.openxmlformats.org/officeDocument/2006/relationships" xmlns:p="http://schemas.openxmlformats.org/presentationml/2006/main">
  <p:cm authorId="2" dt="2013-09-04T15:24:03.749" idx="115">
    <p:pos x="5047" y="1866"/>
    <p:text>[TOOLTIP]
Ações Sustentáveis: apoio ou criação de ações que promovam ou incentivem a proteção do meio ambiente.
</p:text>
  </p:cm>
  <p:cm authorId="2" dt="2013-09-04T15:24:38.008" idx="116">
    <p:pos x="1609" y="2137"/>
    <p:text>[TOOLTIP] 
Apoio ou criação de ações voltadas a melhorias na comunidade.
</p:text>
  </p:cm>
  <p:cm authorId="2" dt="2013-09-04T15:27:09.774" idx="117">
    <p:pos x="78" y="2598"/>
    <p:text>efeito fade in</p:text>
  </p:cm>
</p:cmLst>
</file>

<file path=ppt/comments/comment27.xml><?xml version="1.0" encoding="utf-8"?>
<p:cmLst xmlns:a="http://schemas.openxmlformats.org/drawingml/2006/main" xmlns:r="http://schemas.openxmlformats.org/officeDocument/2006/relationships" xmlns:p="http://schemas.openxmlformats.org/presentationml/2006/main">
  <p:cm authorId="2" dt="2013-09-03T16:31:01.515" idx="70">
    <p:pos x="208" y="1598"/>
    <p:text>ABA 1</p:text>
  </p:cm>
</p:cmLst>
</file>

<file path=ppt/comments/comment28.xml><?xml version="1.0" encoding="utf-8"?>
<p:cmLst xmlns:a="http://schemas.openxmlformats.org/drawingml/2006/main" xmlns:r="http://schemas.openxmlformats.org/officeDocument/2006/relationships" xmlns:p="http://schemas.openxmlformats.org/presentationml/2006/main">
  <p:cm authorId="2" dt="2013-09-03T16:30:27.203" idx="69">
    <p:pos x="2782" y="1686"/>
    <p:text>aba 2</p:text>
  </p:cm>
</p:cmLst>
</file>

<file path=ppt/comments/comment29.xml><?xml version="1.0" encoding="utf-8"?>
<p:cmLst xmlns:a="http://schemas.openxmlformats.org/drawingml/2006/main" xmlns:r="http://schemas.openxmlformats.org/officeDocument/2006/relationships" xmlns:p="http://schemas.openxmlformats.org/presentationml/2006/main">
  <p:cm authorId="2" dt="2013-09-03T16:34:10.945" idx="71">
    <p:pos x="159" y="1189"/>
    <p:text>efeito fade in</p:text>
  </p:cm>
  <p:cm authorId="2" dt="2013-09-03T16:37:13.664" idx="72">
    <p:pos x="451" y="3289"/>
    <p:text>Icone Exemplo
[MODAL]</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3-09-03T10:52:20.664" idx="34">
    <p:pos x="5111" y="959"/>
    <p:text>[TOOLTIP]
4 P’s: também chamados de mix (composto) de marketing
</p:text>
  </p:cm>
  <p:cm authorId="2" dt="2013-09-03T11:26:00.007" idx="40">
    <p:pos x="736" y="2261"/>
    <p:text>galeria</p:text>
  </p:cm>
  <p:cm authorId="2" dt="2013-09-03T11:33:20.039" idx="48">
    <p:pos x="75" y="3768"/>
    <p:text>destaque</p:text>
  </p:cm>
</p:cmLst>
</file>

<file path=ppt/comments/comment30.xml><?xml version="1.0" encoding="utf-8"?>
<p:cmLst xmlns:a="http://schemas.openxmlformats.org/drawingml/2006/main" xmlns:r="http://schemas.openxmlformats.org/officeDocument/2006/relationships" xmlns:p="http://schemas.openxmlformats.org/presentationml/2006/main">
  <p:cm authorId="2" dt="2013-09-04T16:25:42.355" idx="123">
    <p:pos x="138" y="2316"/>
    <p:text>Destaque</p:text>
  </p:cm>
  <p:cm authorId="2" dt="2013-09-04T16:25:55.690" idx="124">
    <p:pos x="3134" y="1312"/>
    <p:text>[tooltip]
CANAIS DE DISTRIBUIÇÃO
Caminho que um produto ou serviço percorre do seu ponto de origem até o cliente final. Pode incluir agentes, distribuidores, atacadistas, representantes e varejistas, entre outros, para garantir as vendas.
</p:text>
  </p:cm>
</p:cmLst>
</file>

<file path=ppt/comments/comment31.xml><?xml version="1.0" encoding="utf-8"?>
<p:cmLst xmlns:a="http://schemas.openxmlformats.org/drawingml/2006/main" xmlns:r="http://schemas.openxmlformats.org/officeDocument/2006/relationships" xmlns:p="http://schemas.openxmlformats.org/presentationml/2006/main">
  <p:cm authorId="2" dt="2013-09-04T14:54:15.082" idx="111">
    <p:pos x="1508" y="1950"/>
    <p:text>[tooltip]
VAREJO
É o conjunto de atividades ligadas à venda de produtos e serviços ao cliente final. Se constitui de comerciantes autônomos, pequenas lojas, grandes e sofisticadas redes de supermercados, etc.</p:text>
  </p:cm>
  <p:cm authorId="2" dt="2013-09-04T14:54:06.828" idx="112">
    <p:pos x="2077" y="1380"/>
    <p:text>[tooltip]
FRANQUIA
Acordo de licenciamento no qual uma empresa vende um pacote contendo marca registrada, equipamento, materiais e diretrizes para a administração.
</p:text>
  </p:cm>
  <p:cm authorId="2" dt="2013-09-04T14:53:55.857" idx="113">
    <p:pos x="145" y="2724"/>
    <p:text>DEstque </p:text>
  </p:cm>
  <p:cm authorId="2" dt="2013-09-04T14:53:50.133" idx="114">
    <p:pos x="410" y="3830"/>
    <p:text>exemplo</p:text>
  </p:cm>
</p:cmLst>
</file>

<file path=ppt/comments/comment32.xml><?xml version="1.0" encoding="utf-8"?>
<p:cmLst xmlns:a="http://schemas.openxmlformats.org/drawingml/2006/main" xmlns:r="http://schemas.openxmlformats.org/officeDocument/2006/relationships" xmlns:p="http://schemas.openxmlformats.org/presentationml/2006/main">
  <p:cm authorId="2" dt="2013-09-04T15:40:40.627" idx="118">
    <p:pos x="163" y="1823"/>
    <p:text>DROPDOWN</p:text>
  </p:cm>
  <p:cm authorId="2" dt="2013-09-04T15:41:09.394" idx="119">
    <p:pos x="4996" y="3149"/>
    <p:text>DESTAQUE</p:text>
  </p:cm>
</p:cmLst>
</file>

<file path=ppt/comments/comment33.xml><?xml version="1.0" encoding="utf-8"?>
<p:cmLst xmlns:a="http://schemas.openxmlformats.org/drawingml/2006/main" xmlns:r="http://schemas.openxmlformats.org/officeDocument/2006/relationships" xmlns:p="http://schemas.openxmlformats.org/presentationml/2006/main">
  <p:cm authorId="2" dt="2013-09-04T16:26:36.850" idx="125">
    <p:pos x="274" y="3567"/>
    <p:text>Destaque</p:text>
  </p:cm>
  <p:cm authorId="2" dt="2013-09-04T14:24:33.717" idx="104">
    <p:pos x="316" y="1661"/>
    <p:text>ABAS</p:text>
  </p:cm>
</p:cmLst>
</file>

<file path=ppt/comments/comment34.xml><?xml version="1.0" encoding="utf-8"?>
<p:cmLst xmlns:a="http://schemas.openxmlformats.org/drawingml/2006/main" xmlns:r="http://schemas.openxmlformats.org/officeDocument/2006/relationships" xmlns:p="http://schemas.openxmlformats.org/presentationml/2006/main">
  <p:cm authorId="2" dt="2013-09-04T14:27:06.831" idx="106">
    <p:pos x="359" y="1771"/>
    <p:text>ABAS</p:text>
  </p:cm>
  <p:cm authorId="2" dt="2013-09-04T16:26:51.598" idx="126">
    <p:pos x="180" y="3873"/>
    <p:text>Destaque</p:text>
  </p:cm>
</p:cmLst>
</file>

<file path=ppt/comments/comment35.xml><?xml version="1.0" encoding="utf-8"?>
<p:cmLst xmlns:a="http://schemas.openxmlformats.org/drawingml/2006/main" xmlns:r="http://schemas.openxmlformats.org/officeDocument/2006/relationships" xmlns:p="http://schemas.openxmlformats.org/presentationml/2006/main">
  <p:cm authorId="2" dt="2013-09-04T14:26:58.956" idx="105">
    <p:pos x="427" y="1635"/>
    <p:text>ABAS</p:text>
  </p:cm>
  <p:cm authorId="2" dt="2013-09-04T16:26:57.808" idx="127">
    <p:pos x="265" y="3891"/>
    <p:text>Destaque</p:text>
  </p:cm>
</p:cmLst>
</file>

<file path=ppt/comments/comment36.xml><?xml version="1.0" encoding="utf-8"?>
<p:cmLst xmlns:a="http://schemas.openxmlformats.org/drawingml/2006/main" xmlns:r="http://schemas.openxmlformats.org/officeDocument/2006/relationships" xmlns:p="http://schemas.openxmlformats.org/presentationml/2006/main">
  <p:cm authorId="2" dt="2013-09-04T14:28:02.159" idx="107">
    <p:pos x="351" y="1661"/>
    <p:text>ABAS</p:text>
  </p:cm>
  <p:cm authorId="2" dt="2013-09-04T16:27:06.008" idx="128">
    <p:pos x="274" y="3755"/>
    <p:text>Destaque</p:text>
  </p:cm>
</p:cmLst>
</file>

<file path=ppt/comments/comment37.xml><?xml version="1.0" encoding="utf-8"?>
<p:cmLst xmlns:a="http://schemas.openxmlformats.org/drawingml/2006/main" xmlns:r="http://schemas.openxmlformats.org/officeDocument/2006/relationships" xmlns:p="http://schemas.openxmlformats.org/presentationml/2006/main">
  <p:cm authorId="2" dt="2013-09-04T16:27:17.397" idx="129">
    <p:pos x="3823" y="963"/>
    <p:text>[TOOLTIP]
Utilizar: Pelo telefone você pode abordar novos clientes, marcar reuniões, tirar pedidos, checar informações, dar retorno, acompanhar a venda, esclarecer dúvidas, agradecer.
</p:text>
  </p:cm>
  <p:cm authorId="2" dt="2013-09-04T16:27:26.180" idx="130">
    <p:pos x="120" y="1576"/>
    <p:text>Fade-in</p:text>
  </p:cm>
</p:cmLst>
</file>

<file path=ppt/comments/comment38.xml><?xml version="1.0" encoding="utf-8"?>
<p:cmLst xmlns:a="http://schemas.openxmlformats.org/drawingml/2006/main" xmlns:r="http://schemas.openxmlformats.org/officeDocument/2006/relationships" xmlns:p="http://schemas.openxmlformats.org/presentationml/2006/main">
  <p:cm authorId="2" dt="2013-09-04T16:27:36.306" idx="131">
    <p:pos x="878" y="1575"/>
    <p:text>Dropdown</p:text>
  </p:cm>
</p:cmLst>
</file>

<file path=ppt/comments/comment39.xml><?xml version="1.0" encoding="utf-8"?>
<p:cmLst xmlns:a="http://schemas.openxmlformats.org/drawingml/2006/main" xmlns:r="http://schemas.openxmlformats.org/officeDocument/2006/relationships" xmlns:p="http://schemas.openxmlformats.org/presentationml/2006/main">
  <p:cm authorId="2" dt="2013-09-04T15:53:43.804" idx="120">
    <p:pos x="6138" y="1703"/>
    <p:text>QUadro para modal de exemplo</p:text>
  </p:cm>
  <p:cm authorId="2" dt="2013-09-04T15:53:55.201" idx="121">
    <p:pos x="358" y="3362"/>
    <p:text>EXEMPLO</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3-09-03T10:52:20.664" idx="35">
    <p:pos x="5052" y="950"/>
    <p:text>[TOOLTIP]
4 P’s: também chamados de mix (composto) de marketing
</p:text>
  </p:cm>
  <p:cm authorId="2" dt="2013-09-03T11:26:07.214" idx="42">
    <p:pos x="675" y="2303"/>
    <p:text>galeria</p:text>
  </p:cm>
  <p:cm authorId="2" dt="2013-09-03T11:33:28.433" idx="49">
    <p:pos x="76" y="3684"/>
    <p:text>destaque</p:text>
  </p:cm>
</p:cmLst>
</file>

<file path=ppt/comments/comment40.xml><?xml version="1.0" encoding="utf-8"?>
<p:cmLst xmlns:a="http://schemas.openxmlformats.org/drawingml/2006/main" xmlns:r="http://schemas.openxmlformats.org/officeDocument/2006/relationships" xmlns:p="http://schemas.openxmlformats.org/presentationml/2006/main">
  <p:cm authorId="2" dt="2013-09-17T13:59:08.439" idx="108">
    <p:pos x="129" y="1950"/>
    <p:text>Notificação informação</p:text>
  </p:cm>
  <p:cm authorId="2" dt="2013-09-04T14:40:06.148" idx="109">
    <p:pos x="367" y="3550"/>
    <p:text>ícone saiba mais</p:text>
  </p:cm>
</p:cmLst>
</file>

<file path=ppt/comments/comment41.xml><?xml version="1.0" encoding="utf-8"?>
<p:cmLst xmlns:a="http://schemas.openxmlformats.org/drawingml/2006/main" xmlns:r="http://schemas.openxmlformats.org/officeDocument/2006/relationships" xmlns:p="http://schemas.openxmlformats.org/presentationml/2006/main">
  <p:cm authorId="2" dt="2013-09-03T17:12:18.990" idx="73">
    <p:pos x="399" y="1646"/>
    <p:text>ABAS</p:text>
  </p:cm>
  <p:cm authorId="2" dt="2013-09-04T11:06:56.171" idx="89">
    <p:pos x="4762" y="3341"/>
    <p:text>[tooltip]
Dados disponíveis: Tudo o que você tiver documentado sobre vendas, produção, marketing, área de custos, distribuidores revendedores, central de atendimento ao cliente e outras questões poderá ser utilizado em sua pesquisa de mercado. 
</p:text>
  </p:cm>
  <p:cm authorId="2" dt="2013-09-04T11:10:11.999" idx="90">
    <p:pos x="566" y="3150"/>
    <p:text>[tooltip]
Uma grande variedade de dados: Estes dados já existem e podem ser conseguidos na sua empresa, ou podem estar organizados por entidades públicas ou privadas, como prefeituras municipais, secretarias de estado, órgãos governamentais, entidades de classe, instituições de ensino.</p:text>
  </p:cm>
</p:cmLst>
</file>

<file path=ppt/comments/comment42.xml><?xml version="1.0" encoding="utf-8"?>
<p:cmLst xmlns:a="http://schemas.openxmlformats.org/drawingml/2006/main" xmlns:r="http://schemas.openxmlformats.org/officeDocument/2006/relationships" xmlns:p="http://schemas.openxmlformats.org/presentationml/2006/main">
  <p:cm authorId="2" dt="2013-09-04T11:06:56.171" idx="92">
    <p:pos x="5026" y="3426"/>
    <p:text>[tooltip]
Dados disponíveis: Tudo o que você tiver documentado sobre vendas, produção, marketing, área de custos, distribuidores revendedores, central de atendimento ao cliente e outras questões poderá ser utilizado em sua pesquisa de mercado. 
</p:text>
  </p:cm>
  <p:cm authorId="2" dt="2013-09-04T11:10:11.999" idx="93">
    <p:pos x="106" y="3090"/>
    <p:text>[tooltip]
Uma grande variedade de dados: Estes dados já existem e podem ser conseguidos na sua empresa, ou podem estar organizados por entidades públicas ou privadas, como prefeituras municipais, secretarias de estado, órgãos governamentais, entidades de classe, instituições de ensino.</p:text>
  </p:cm>
  <p:cm authorId="0" dt="2013-09-19T18:16:26.895" idx="23">
    <p:pos x="2487" y="1630"/>
    <p:text>ABAS</p:text>
  </p:cm>
</p:cmLst>
</file>

<file path=ppt/comments/comment43.xml><?xml version="1.0" encoding="utf-8"?>
<p:cmLst xmlns:a="http://schemas.openxmlformats.org/drawingml/2006/main" xmlns:r="http://schemas.openxmlformats.org/officeDocument/2006/relationships" xmlns:p="http://schemas.openxmlformats.org/presentationml/2006/main">
  <p:cm authorId="2" dt="2013-09-03T17:14:40.324" idx="74">
    <p:pos x="203" y="1466"/>
    <p:text>Efeito de fade in</p:text>
  </p:cm>
</p:cmLst>
</file>

<file path=ppt/comments/comment44.xml><?xml version="1.0" encoding="utf-8"?>
<p:cmLst xmlns:a="http://schemas.openxmlformats.org/drawingml/2006/main" xmlns:r="http://schemas.openxmlformats.org/officeDocument/2006/relationships" xmlns:p="http://schemas.openxmlformats.org/presentationml/2006/main">
  <p:cm authorId="2" dt="2013-09-03T17:24:53.892" idx="75">
    <p:pos x="149" y="2435"/>
    <p:text>Destaque</p:text>
  </p:cm>
  <p:cm authorId="2" dt="2013-09-03T17:26:28.923" idx="76">
    <p:pos x="404" y="3547"/>
    <p:text>[TOOLTIP]
Nível de confiança: este índice serve para indicar a probabilidade dos resultados obtidos repetirem-se caso a pesquisa seja realizada novamente.
</p:text>
  </p:cm>
</p:cmLst>
</file>

<file path=ppt/comments/comment45.xml><?xml version="1.0" encoding="utf-8"?>
<p:cmLst xmlns:a="http://schemas.openxmlformats.org/drawingml/2006/main" xmlns:r="http://schemas.openxmlformats.org/officeDocument/2006/relationships" xmlns:p="http://schemas.openxmlformats.org/presentationml/2006/main">
  <p:cm authorId="2" dt="2013-09-04T09:45:52.106" idx="83">
    <p:pos x="186" y="1512"/>
    <p:text>destaque</p:text>
  </p:cm>
  <p:cm authorId="2" dt="2013-09-04T09:46:26.340" idx="84">
    <p:pos x="214" y="2745"/>
    <p:text>ÍCONE 
SAIBA MAIS</p:text>
  </p:cm>
  <p:cm authorId="2" dt="2013-09-04T09:54:09.514" idx="85">
    <p:pos x="216" y="2338"/>
    <p:text>ÍCONE EXEMPLO</p:text>
  </p:cm>
</p:cmLst>
</file>

<file path=ppt/comments/comment46.xml><?xml version="1.0" encoding="utf-8"?>
<p:cmLst xmlns:a="http://schemas.openxmlformats.org/drawingml/2006/main" xmlns:r="http://schemas.openxmlformats.org/officeDocument/2006/relationships" xmlns:p="http://schemas.openxmlformats.org/presentationml/2006/main">
  <p:cm authorId="2" dt="2013-09-04T10:31:24.788" idx="88">
    <p:pos x="437" y="3352"/>
    <p:text>SAIBA MAIS</p:text>
  </p:cm>
</p:cmLst>
</file>

<file path=ppt/comments/comment47.xml><?xml version="1.0" encoding="utf-8"?>
<p:cmLst xmlns:a="http://schemas.openxmlformats.org/drawingml/2006/main" xmlns:r="http://schemas.openxmlformats.org/officeDocument/2006/relationships" xmlns:p="http://schemas.openxmlformats.org/presentationml/2006/main">
  <p:cm authorId="2" dt="2013-09-04T16:28:58.467" idx="132">
    <p:pos x="163" y="1687"/>
    <p:text>Dropdown</p:text>
  </p:cm>
</p:cmLst>
</file>

<file path=ppt/comments/comment48.xml><?xml version="1.0" encoding="utf-8"?>
<p:cmLst xmlns:a="http://schemas.openxmlformats.org/drawingml/2006/main" xmlns:r="http://schemas.openxmlformats.org/officeDocument/2006/relationships" xmlns:p="http://schemas.openxmlformats.org/presentationml/2006/main">
  <p:cm authorId="2" dt="2013-09-03T18:36:22.751" idx="77">
    <p:pos x="553" y="1685"/>
    <p:text>ABA 1</p:text>
  </p:cm>
</p:cmLst>
</file>

<file path=ppt/comments/comment49.xml><?xml version="1.0" encoding="utf-8"?>
<p:cmLst xmlns:a="http://schemas.openxmlformats.org/drawingml/2006/main" xmlns:r="http://schemas.openxmlformats.org/officeDocument/2006/relationships" xmlns:p="http://schemas.openxmlformats.org/presentationml/2006/main">
  <p:cm authorId="2" dt="2013-09-03T18:37:07.052" idx="78">
    <p:pos x="176" y="1527"/>
    <p:text>ABA 2</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3-09-03T10:52:20.664" idx="36">
    <p:pos x="5061" y="966"/>
    <p:text>[TOOLTIP]
4 P’s: também chamados de mix (composto) de marketing
</p:text>
  </p:cm>
  <p:cm authorId="2" dt="2013-09-03T11:28:43.388" idx="43">
    <p:pos x="763" y="2420"/>
    <p:text>GALERIA</p:text>
  </p:cm>
  <p:cm authorId="2" dt="2013-09-03T11:33:41.224" idx="50">
    <p:pos x="113" y="3806"/>
    <p:text>destaque</p:text>
  </p:cm>
</p:cmLst>
</file>

<file path=ppt/comments/comment50.xml><?xml version="1.0" encoding="utf-8"?>
<p:cmLst xmlns:a="http://schemas.openxmlformats.org/drawingml/2006/main" xmlns:r="http://schemas.openxmlformats.org/officeDocument/2006/relationships" xmlns:p="http://schemas.openxmlformats.org/presentationml/2006/main">
  <p:cm authorId="2" dt="2013-09-03T18:38:08.556" idx="79">
    <p:pos x="461" y="1812"/>
    <p:text>ABA 3</p:text>
  </p:cm>
</p:cmLst>
</file>

<file path=ppt/comments/comment51.xml><?xml version="1.0" encoding="utf-8"?>
<p:cmLst xmlns:a="http://schemas.openxmlformats.org/drawingml/2006/main" xmlns:r="http://schemas.openxmlformats.org/officeDocument/2006/relationships" xmlns:p="http://schemas.openxmlformats.org/presentationml/2006/main">
  <p:cm authorId="2" dt="2013-09-03T18:44:14.912" idx="81">
    <p:pos x="224" y="1403"/>
    <p:text>DROPDOWN</p:text>
  </p:cm>
</p:cmLst>
</file>

<file path=ppt/comments/comment52.xml><?xml version="1.0" encoding="utf-8"?>
<p:cmLst xmlns:a="http://schemas.openxmlformats.org/drawingml/2006/main" xmlns:r="http://schemas.openxmlformats.org/officeDocument/2006/relationships" xmlns:p="http://schemas.openxmlformats.org/presentationml/2006/main">
  <p:cm authorId="2" dt="2013-09-04T16:29:28.528" idx="133">
    <p:pos x="1891" y="1278"/>
    <p:text>[TOOLTIP]
Tabulação: A tabulação é a contagem do número de respostas para cada alternativa de cada pergunta. A partir da tabulação você determina a “opinião” da amostra que vale para toda a população.
</p:text>
  </p:cm>
</p:cmLst>
</file>

<file path=ppt/comments/comment53.xml><?xml version="1.0" encoding="utf-8"?>
<p:cmLst xmlns:a="http://schemas.openxmlformats.org/drawingml/2006/main" xmlns:r="http://schemas.openxmlformats.org/officeDocument/2006/relationships" xmlns:p="http://schemas.openxmlformats.org/presentationml/2006/main">
  <p:cm authorId="2" dt="2013-09-04T10:15:28.255" idx="87">
    <p:pos x="230" y="1130"/>
    <p:text>DESTAQUE</p:text>
  </p:cm>
</p:cmLst>
</file>

<file path=ppt/comments/comment54.xml><?xml version="1.0" encoding="utf-8"?>
<p:cmLst xmlns:a="http://schemas.openxmlformats.org/drawingml/2006/main" xmlns:r="http://schemas.openxmlformats.org/officeDocument/2006/relationships" xmlns:p="http://schemas.openxmlformats.org/presentationml/2006/main">
  <p:cm authorId="2" dt="2013-09-03T18:56:37.496" idx="82">
    <p:pos x="461" y="1880"/>
    <p:text>Conteúdo complementar</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13-09-03T10:52:20.664" idx="37">
    <p:pos x="5052" y="958"/>
    <p:text>[TOOLTIP]
4 P’s: também chamados de mix (composto) de marketing
</p:text>
  </p:cm>
  <p:cm authorId="2" dt="2013-09-03T11:28:53.073" idx="44">
    <p:pos x="744" y="2438"/>
    <p:text>galeria</p:text>
  </p:cm>
  <p:cm authorId="2" dt="2013-09-03T11:34:11.044" idx="51">
    <p:pos x="18" y="3832"/>
    <p:text>destaque</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13-09-03T10:52:20.664" idx="38">
    <p:pos x="5026" y="933"/>
    <p:text>[TOOLTIP]
4 P’s: também chamados de mix (composto) de marketing
</p:text>
  </p:cm>
  <p:cm authorId="2" dt="2013-09-03T11:28:59.959" idx="45">
    <p:pos x="996" y="2271"/>
    <p:text>galeria</p:text>
  </p:cm>
  <p:cm authorId="2" dt="2013-09-03T11:34:22.857" idx="52">
    <p:pos x="233" y="3750"/>
    <p:text>destaque</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13-09-03T11:29:07.611" idx="46">
    <p:pos x="1080" y="2317"/>
    <p:text>galeria</p:text>
  </p:cm>
  <p:cm authorId="2" dt="2013-09-03T11:30:45.172" idx="47">
    <p:pos x="112" y="3703"/>
    <p:text>DESTAQUE</p:text>
  </p:cm>
  <p:cm authorId="2" dt="2013-09-03T10:52:20.664" idx="39">
    <p:pos x="5060" y="959"/>
    <p:text>[TOOLTIP]
4 P’s: também chamados de mix (composto) de marketing
</p:text>
  </p:cm>
</p:cmLst>
</file>

<file path=ppt/comments/comment9.xml><?xml version="1.0" encoding="utf-8"?>
<p:cmLst xmlns:a="http://schemas.openxmlformats.org/drawingml/2006/main" xmlns:r="http://schemas.openxmlformats.org/officeDocument/2006/relationships" xmlns:p="http://schemas.openxmlformats.org/presentationml/2006/main">
  <p:cm authorId="2" dt="2013-09-04T16:21:14.907" idx="122">
    <p:pos x="86" y="3235"/>
    <p:text>ícone exemplo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6FC2BC-D24F-094B-9962-8C47AB0BA328}" type="datetimeFigureOut">
              <a:rPr lang="en-US" smtClean="0"/>
              <a:t>19/09/13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567E0-3025-B646-82AC-4E413CF15647}" type="slidenum">
              <a:rPr lang="en-US" smtClean="0"/>
              <a:t>‹#›</a:t>
            </a:fld>
            <a:endParaRPr lang="en-US"/>
          </a:p>
        </p:txBody>
      </p:sp>
    </p:spTree>
    <p:extLst>
      <p:ext uri="{BB962C8B-B14F-4D97-AF65-F5344CB8AC3E}">
        <p14:creationId xmlns:p14="http://schemas.microsoft.com/office/powerpoint/2010/main" val="14655515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exportefacil.com.br" TargetMode="External"/><Relationship Id="rId4" Type="http://schemas.openxmlformats.org/officeDocument/2006/relationships/hyperlink" Target="http://www.braziltradenet.gov.br" TargetMode="External"/><Relationship Id="rId5" Type="http://schemas.openxmlformats.org/officeDocument/2006/relationships/hyperlink" Target="http://www.desenvolvimento.gov.br" TargetMode="External"/><Relationship Id="rId6" Type="http://schemas.openxmlformats.org/officeDocument/2006/relationships/hyperlink" Target="http://www.aprendendoaexportar.gov.br" TargetMode="External"/><Relationship Id="rId7" Type="http://schemas.openxmlformats.org/officeDocument/2006/relationships/hyperlink" Target="http://www.portaldoexportador.gov.br" TargetMode="External"/><Relationship Id="rId8" Type="http://schemas.openxmlformats.org/officeDocument/2006/relationships/hyperlink" Target="http://www.receita.fazenda.gov.br" TargetMode="External"/><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Momento empresarial (Mapa):</a:t>
            </a:r>
          </a:p>
          <a:p>
            <a:r>
              <a:rPr lang="pt-BR" b="1" dirty="0" smtClean="0"/>
              <a:t>Potencial empreendedor</a:t>
            </a:r>
          </a:p>
          <a:p>
            <a:endParaRPr lang="en-US" b="0" dirty="0" smtClean="0"/>
          </a:p>
          <a:p>
            <a:r>
              <a:rPr lang="pt-BR" sz="1200" kern="1200" dirty="0" smtClean="0">
                <a:solidFill>
                  <a:schemeClr val="tx1"/>
                </a:solidFill>
                <a:effectLst/>
                <a:latin typeface="+mn-lt"/>
                <a:ea typeface="+mn-ea"/>
                <a:cs typeface="+mn-cs"/>
              </a:rPr>
              <a:t>Trilha 1	Geração de ideias de negócios		Praça</a:t>
            </a:r>
          </a:p>
          <a:p>
            <a:r>
              <a:rPr lang="pt-BR" sz="1200" kern="1200" dirty="0" smtClean="0">
                <a:solidFill>
                  <a:schemeClr val="tx1"/>
                </a:solidFill>
                <a:effectLst/>
                <a:latin typeface="+mn-lt"/>
                <a:ea typeface="+mn-ea"/>
                <a:cs typeface="+mn-cs"/>
              </a:rPr>
              <a:t>Trilha 2	Análise de viabilidade do negócio		Biblioteca</a:t>
            </a:r>
          </a:p>
          <a:p>
            <a:r>
              <a:rPr lang="pt-BR" sz="1200" b="1" kern="1200" dirty="0" smtClean="0">
                <a:solidFill>
                  <a:schemeClr val="tx1"/>
                </a:solidFill>
                <a:effectLst/>
                <a:latin typeface="+mn-lt"/>
                <a:ea typeface="+mn-ea"/>
                <a:cs typeface="+mn-cs"/>
              </a:rPr>
              <a:t>Trilha 3	Formalização				Contabilidade</a:t>
            </a:r>
          </a:p>
          <a:p>
            <a:r>
              <a:rPr lang="pt-BR" sz="1200" kern="1200" dirty="0" smtClean="0">
                <a:solidFill>
                  <a:schemeClr val="tx1"/>
                </a:solidFill>
                <a:effectLst/>
                <a:latin typeface="+mn-lt"/>
                <a:ea typeface="+mn-ea"/>
                <a:cs typeface="+mn-cs"/>
              </a:rPr>
              <a:t>Trilha 4	Organização e administração		Centro empresarial</a:t>
            </a:r>
          </a:p>
          <a:p>
            <a:r>
              <a:rPr lang="pt-BR" sz="1200" kern="1200" dirty="0" smtClean="0">
                <a:solidFill>
                  <a:schemeClr val="tx1"/>
                </a:solidFill>
                <a:effectLst/>
                <a:latin typeface="+mn-lt"/>
                <a:ea typeface="+mn-ea"/>
                <a:cs typeface="+mn-cs"/>
              </a:rPr>
              <a:t>Trilha 5	Marketing e vendas				Shopping</a:t>
            </a:r>
          </a:p>
          <a:p>
            <a:r>
              <a:rPr lang="pt-BR" sz="1200" b="0" kern="1200" dirty="0" smtClean="0">
                <a:solidFill>
                  <a:schemeClr val="tx1"/>
                </a:solidFill>
                <a:effectLst/>
                <a:latin typeface="+mn-lt"/>
                <a:ea typeface="+mn-ea"/>
                <a:cs typeface="+mn-cs"/>
              </a:rPr>
              <a:t>Trilha 6	Gestão de pessoas			Centro de capacitação</a:t>
            </a:r>
          </a:p>
          <a:p>
            <a:r>
              <a:rPr lang="pt-BR" sz="1200" kern="1200" dirty="0" smtClean="0">
                <a:solidFill>
                  <a:schemeClr val="tx1"/>
                </a:solidFill>
                <a:effectLst/>
                <a:latin typeface="+mn-lt"/>
                <a:ea typeface="+mn-ea"/>
                <a:cs typeface="+mn-cs"/>
              </a:rPr>
              <a:t>Trilha 7	</a:t>
            </a:r>
            <a:r>
              <a:rPr lang="pt-BR" sz="1200" kern="1200" dirty="0" err="1" smtClean="0">
                <a:solidFill>
                  <a:schemeClr val="tx1"/>
                </a:solidFill>
                <a:effectLst/>
                <a:latin typeface="+mn-lt"/>
                <a:ea typeface="+mn-ea"/>
                <a:cs typeface="+mn-cs"/>
              </a:rPr>
              <a:t>Canvas</a:t>
            </a:r>
            <a:r>
              <a:rPr lang="pt-BR" sz="1200" kern="1200" dirty="0" smtClean="0">
                <a:solidFill>
                  <a:schemeClr val="tx1"/>
                </a:solidFill>
                <a:effectLst/>
                <a:latin typeface="+mn-lt"/>
                <a:ea typeface="+mn-ea"/>
                <a:cs typeface="+mn-cs"/>
              </a:rPr>
              <a:t>					Universidade</a:t>
            </a:r>
          </a:p>
          <a:p>
            <a:r>
              <a:rPr lang="pt-BR" sz="1200" kern="1200" dirty="0" smtClean="0">
                <a:solidFill>
                  <a:schemeClr val="tx1"/>
                </a:solidFill>
                <a:effectLst/>
                <a:latin typeface="+mn-lt"/>
                <a:ea typeface="+mn-ea"/>
                <a:cs typeface="+mn-cs"/>
              </a:rPr>
              <a:t>Trilha 8	Startups					Centro tecnológico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E4C567E0-3025-B646-82AC-4E413CF15647}" type="slidenum">
              <a:rPr lang="en-US" smtClean="0"/>
              <a:t>1</a:t>
            </a:fld>
            <a:endParaRPr lang="en-US"/>
          </a:p>
        </p:txBody>
      </p:sp>
    </p:spTree>
    <p:extLst>
      <p:ext uri="{BB962C8B-B14F-4D97-AF65-F5344CB8AC3E}">
        <p14:creationId xmlns:p14="http://schemas.microsoft.com/office/powerpoint/2010/main" val="2046507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DROPDOWN (ACORDEON)</a:t>
            </a:r>
          </a:p>
          <a:p>
            <a:endParaRPr lang="pt-BR" dirty="0" smtClean="0"/>
          </a:p>
          <a:p>
            <a:pPr marL="0" indent="0">
              <a:buNone/>
            </a:pPr>
            <a:r>
              <a:rPr lang="pt-BR" sz="1200" b="1" dirty="0" smtClean="0"/>
              <a:t>Experimentação ou Degustação</a:t>
            </a:r>
          </a:p>
          <a:p>
            <a:r>
              <a:rPr lang="pt-BR" sz="1200" dirty="0" smtClean="0"/>
              <a:t>Consciência do cliente sobre o produto ou serviço</a:t>
            </a:r>
          </a:p>
          <a:p>
            <a:r>
              <a:rPr lang="pt-BR" sz="1200" dirty="0" smtClean="0"/>
              <a:t>Usada nos supermercados no lançamento de novos produtos, esse recurso pode ser aplicado a [</a:t>
            </a:r>
            <a:r>
              <a:rPr lang="pt-BR" sz="1200" dirty="0" err="1" smtClean="0"/>
              <a:t>tooltip</a:t>
            </a:r>
            <a:r>
              <a:rPr lang="pt-BR" sz="1200" dirty="0" smtClean="0"/>
              <a:t>]</a:t>
            </a:r>
            <a:r>
              <a:rPr lang="pt-BR" sz="1200" b="1" dirty="0" smtClean="0">
                <a:solidFill>
                  <a:srgbClr val="1F497D"/>
                </a:solidFill>
              </a:rPr>
              <a:t>inúmeros negócios[</a:t>
            </a:r>
            <a:r>
              <a:rPr lang="pt-BR" sz="1200" b="0" dirty="0" err="1" smtClean="0">
                <a:solidFill>
                  <a:srgbClr val="1F497D"/>
                </a:solidFill>
              </a:rPr>
              <a:t>tooltip</a:t>
            </a:r>
            <a:r>
              <a:rPr lang="pt-BR" sz="1200" b="0" dirty="0" smtClean="0">
                <a:solidFill>
                  <a:srgbClr val="1F497D"/>
                </a:solidFill>
              </a:rPr>
              <a:t>]</a:t>
            </a:r>
            <a:r>
              <a:rPr lang="pt-BR" sz="1200" b="0" dirty="0" smtClean="0"/>
              <a:t>.</a:t>
            </a:r>
          </a:p>
          <a:p>
            <a:pPr marL="0" indent="0">
              <a:buFontTx/>
              <a:buNone/>
            </a:pPr>
            <a:r>
              <a:rPr lang="pt-BR" sz="1200" dirty="0" smtClean="0"/>
              <a:t>objetivo </a:t>
            </a:r>
            <a:r>
              <a:rPr lang="pt-BR" sz="1200" dirty="0" smtClean="0"/>
              <a:t>é receber retorno do consumidor e avaliar o que ele achou do produto ou serviço</a:t>
            </a:r>
            <a:r>
              <a:rPr lang="pt-BR" sz="1200" dirty="0" smtClean="0"/>
              <a:t>.</a:t>
            </a:r>
          </a:p>
          <a:p>
            <a:endParaRPr lang="pt-BR" dirty="0" smtClean="0"/>
          </a:p>
          <a:p>
            <a:r>
              <a:rPr lang="pt-BR" dirty="0" smtClean="0"/>
              <a:t>[TOOLTIP]</a:t>
            </a:r>
          </a:p>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Inúmeros negócios: por exemplo: </a:t>
            </a:r>
            <a:r>
              <a:rPr lang="pt-BR" sz="1200" dirty="0" err="1" smtClean="0"/>
              <a:t>test</a:t>
            </a:r>
            <a:r>
              <a:rPr lang="pt-BR" sz="1200" dirty="0" smtClean="0"/>
              <a:t>-drive de veículos, cortesias de diárias de hotel, amostra grátis de remédios, uso gratuito de um serviço durante determinado período. </a:t>
            </a:r>
          </a:p>
          <a:p>
            <a:pPr marL="171450" indent="-171450">
              <a:buFontTx/>
              <a:buChar char="•"/>
            </a:pPr>
            <a:endParaRPr lang="pt-BR" sz="1200" dirty="0" smtClean="0"/>
          </a:p>
          <a:p>
            <a:pPr marL="0" indent="0">
              <a:buFontTx/>
              <a:buNone/>
            </a:pPr>
            <a:endParaRPr lang="pt-BR" sz="1200" dirty="0" smtClean="0"/>
          </a:p>
          <a:p>
            <a:endParaRPr lang="pt-BR" sz="1200" dirty="0" smtClean="0"/>
          </a:p>
          <a:p>
            <a:pPr marL="0" indent="0">
              <a:buNone/>
            </a:pPr>
            <a:r>
              <a:rPr lang="pt-BR" sz="1200" b="1" dirty="0" smtClean="0"/>
              <a:t>Conversas pessoais, por telefone, mala-direta, encarte ou </a:t>
            </a:r>
            <a:r>
              <a:rPr lang="pt-BR" sz="1200" b="1" i="1" dirty="0" smtClean="0"/>
              <a:t>e-mail</a:t>
            </a:r>
          </a:p>
          <a:p>
            <a:r>
              <a:rPr lang="pt-BR" sz="1200" dirty="0" smtClean="0"/>
              <a:t>Estimular os clientes potenciais a dar informações sobre uma eventual adesão ao produto, se foram satisfeitas suas expectativas e exigências em relação a preço, qualidade, durabilidade, garantia, etc.</a:t>
            </a:r>
          </a:p>
          <a:p>
            <a:r>
              <a:rPr lang="pt-BR" sz="1200" dirty="0" smtClean="0"/>
              <a:t>Avaliar até que ponto o produto ou serviço tem chance de ser comprado pelo potencial cliente. </a:t>
            </a:r>
          </a:p>
          <a:p>
            <a:endParaRPr lang="pt-BR" sz="1200" dirty="0" smtClean="0"/>
          </a:p>
          <a:p>
            <a:pPr marL="0" indent="0">
              <a:buNone/>
            </a:pPr>
            <a:r>
              <a:rPr lang="pt-BR" sz="1200" b="1" dirty="0" smtClean="0"/>
              <a:t>Entrevista com grupos de clientes</a:t>
            </a:r>
          </a:p>
          <a:p>
            <a:r>
              <a:rPr lang="pt-BR" sz="1200" dirty="0" smtClean="0"/>
              <a:t>Clientes potenciais que compram de concorrentes são estimulados a </a:t>
            </a:r>
            <a:r>
              <a:rPr lang="pt-BR" sz="1200" dirty="0" err="1" smtClean="0"/>
              <a:t>opiniar</a:t>
            </a:r>
            <a:r>
              <a:rPr lang="pt-BR" sz="1200" dirty="0" smtClean="0"/>
              <a:t> sobre o produto ou serviço que você está oferecendo ao mercado.</a:t>
            </a:r>
          </a:p>
          <a:p>
            <a:r>
              <a:rPr lang="pt-BR" sz="1200" dirty="0" smtClean="0"/>
              <a:t>Reunidos num único local, geram informações preciosas do que pensam sobre os produtos e serviços dos concorrentes.</a:t>
            </a:r>
          </a:p>
          <a:p>
            <a:r>
              <a:rPr lang="pt-BR" sz="1200" dirty="0" smtClean="0"/>
              <a:t>A condução desta </a:t>
            </a:r>
            <a:r>
              <a:rPr lang="pt-BR" sz="1200" dirty="0" err="1" smtClean="0"/>
              <a:t>reuinão</a:t>
            </a:r>
            <a:r>
              <a:rPr lang="pt-BR" sz="1200" dirty="0" smtClean="0"/>
              <a:t> deverá ser feita por você ou pro um especialista contratado.</a:t>
            </a:r>
          </a:p>
          <a:p>
            <a:endParaRPr lang="pt-BR" sz="1200" dirty="0" smtClean="0"/>
          </a:p>
          <a:p>
            <a:pPr marL="0" indent="0">
              <a:buNone/>
            </a:pPr>
            <a:r>
              <a:rPr lang="pt-BR" sz="1200" b="1" dirty="0" smtClean="0"/>
              <a:t>Pesquisa realizada por instituto de pesquisa</a:t>
            </a:r>
          </a:p>
          <a:p>
            <a:r>
              <a:rPr lang="pt-BR" sz="1200" dirty="0" smtClean="0"/>
              <a:t>Da mesma forma que é utilizada com clientes existentes, este tipo de pesquisa foca em clientes de marcas concorrentes.</a:t>
            </a:r>
          </a:p>
          <a:p>
            <a:r>
              <a:rPr lang="pt-BR" sz="1200" dirty="0" smtClean="0"/>
              <a:t>Para avaliar até que ponto o produto ou serviço é conhecido e se os clientes potenciais estariam dispostos a comprá-lo</a:t>
            </a:r>
          </a:p>
          <a:p>
            <a:endParaRPr lang="pt-BR" sz="1200" dirty="0" smtClean="0"/>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17</a:t>
            </a:fld>
            <a:endParaRPr lang="en-US"/>
          </a:p>
        </p:txBody>
      </p:sp>
    </p:spTree>
    <p:extLst>
      <p:ext uri="{BB962C8B-B14F-4D97-AF65-F5344CB8AC3E}">
        <p14:creationId xmlns:p14="http://schemas.microsoft.com/office/powerpoint/2010/main" val="1038115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200" b="1" dirty="0" smtClean="0"/>
              <a:t>DROPDOWN</a:t>
            </a:r>
            <a:r>
              <a:rPr lang="pt-BR" sz="1200" b="1" baseline="0" dirty="0" smtClean="0"/>
              <a:t> (ACORDEON)</a:t>
            </a:r>
            <a:endParaRPr lang="pt-BR" sz="1200" b="1" dirty="0" smtClean="0"/>
          </a:p>
          <a:p>
            <a:pPr marL="0" indent="0">
              <a:buNone/>
            </a:pPr>
            <a:endParaRPr lang="pt-BR" sz="1200" b="1" dirty="0" smtClean="0"/>
          </a:p>
          <a:p>
            <a:pPr marL="0" indent="0">
              <a:buNone/>
            </a:pPr>
            <a:r>
              <a:rPr lang="pt-BR" sz="1200" b="1" dirty="0" smtClean="0"/>
              <a:t>Cartão de Visitas</a:t>
            </a:r>
          </a:p>
          <a:p>
            <a:pPr>
              <a:buFontTx/>
              <a:buChar char="-"/>
            </a:pPr>
            <a:r>
              <a:rPr lang="pt-BR" sz="1200" dirty="0" smtClean="0"/>
              <a:t>Nome, endereço, telefone, </a:t>
            </a:r>
            <a:r>
              <a:rPr lang="pt-BR" sz="1200" i="1" dirty="0" smtClean="0"/>
              <a:t>e-mail</a:t>
            </a:r>
            <a:r>
              <a:rPr lang="pt-BR" sz="1200" dirty="0" smtClean="0"/>
              <a:t>, empresa em que trabalha, sexo.</a:t>
            </a:r>
          </a:p>
          <a:p>
            <a:pPr marL="0" indent="0">
              <a:buNone/>
            </a:pPr>
            <a:r>
              <a:rPr lang="pt-BR" sz="1200" b="1" dirty="0" smtClean="0"/>
              <a:t>Notas Fiscais</a:t>
            </a:r>
          </a:p>
          <a:p>
            <a:pPr>
              <a:buFontTx/>
              <a:buChar char="-"/>
            </a:pPr>
            <a:r>
              <a:rPr lang="pt-BR" sz="1200" dirty="0" smtClean="0"/>
              <a:t>Os produtos e serviços comprados, frequência e quantidade. </a:t>
            </a:r>
          </a:p>
          <a:p>
            <a:pPr>
              <a:buFontTx/>
              <a:buChar char="-"/>
            </a:pPr>
            <a:r>
              <a:rPr lang="pt-BR" sz="1200" dirty="0" smtClean="0"/>
              <a:t>Evolução do comportamento de compras.</a:t>
            </a:r>
          </a:p>
          <a:p>
            <a:pPr>
              <a:buFontTx/>
              <a:buChar char="-"/>
            </a:pPr>
            <a:r>
              <a:rPr lang="pt-BR" sz="1200" dirty="0" smtClean="0"/>
              <a:t>Nome, endereço, telefone, </a:t>
            </a:r>
            <a:r>
              <a:rPr lang="pt-BR" sz="1200" i="1" dirty="0" smtClean="0"/>
              <a:t>e-mail</a:t>
            </a:r>
            <a:r>
              <a:rPr lang="pt-BR" sz="1200" dirty="0" smtClean="0"/>
              <a:t>.</a:t>
            </a:r>
          </a:p>
          <a:p>
            <a:pPr marL="0" indent="0">
              <a:buNone/>
            </a:pPr>
            <a:r>
              <a:rPr lang="pt-BR" sz="1200" b="1" dirty="0" smtClean="0"/>
              <a:t>Conversas e pesquisas pessoais por telefone, mala-direta ou </a:t>
            </a:r>
            <a:r>
              <a:rPr lang="pt-BR" sz="1200" b="1" i="1" dirty="0" smtClean="0"/>
              <a:t>e-mail</a:t>
            </a:r>
            <a:r>
              <a:rPr lang="pt-BR" sz="1200" b="1" dirty="0" smtClean="0"/>
              <a:t> e questionários de avaliação ou sugestões.</a:t>
            </a:r>
          </a:p>
          <a:p>
            <a:pPr marL="171450" indent="-171450">
              <a:buFont typeface="Arial"/>
              <a:buChar char="•"/>
            </a:pPr>
            <a:r>
              <a:rPr lang="pt-BR" sz="1200" dirty="0" smtClean="0"/>
              <a:t>Questionários objetivos que permitem avaliar o que pensam os clientes, suas reais motivações de compra.</a:t>
            </a:r>
          </a:p>
          <a:p>
            <a:pPr marL="171450" indent="-171450">
              <a:buFont typeface="Arial"/>
              <a:buChar char="•"/>
            </a:pPr>
            <a:r>
              <a:rPr lang="pt-BR" sz="1200" dirty="0" smtClean="0"/>
              <a:t>O que podem sugerir para melhorar produtos e serviços.</a:t>
            </a:r>
          </a:p>
          <a:p>
            <a:pPr marL="171450" indent="-171450">
              <a:buFont typeface="Arial"/>
              <a:buChar char="•"/>
            </a:pPr>
            <a:r>
              <a:rPr lang="pt-BR" sz="1200" dirty="0" smtClean="0"/>
              <a:t>Permitem uma análise mais detalhada dos [TOOLTIP] dados socioeconômicos [TOOLTIP] do cliente.</a:t>
            </a:r>
          </a:p>
          <a:p>
            <a:r>
              <a:rPr lang="pt-BR" sz="1200" dirty="0" smtClean="0"/>
              <a:t>[</a:t>
            </a:r>
            <a:r>
              <a:rPr lang="pt-BR" sz="1200" dirty="0" err="1" smtClean="0"/>
              <a:t>Tooltip</a:t>
            </a:r>
            <a:r>
              <a:rPr lang="pt-BR" sz="1200" dirty="0" smtClean="0"/>
              <a:t>] Dados socioeconômicos: idade, hábitos de consumo, faixa de renda, tamanho da família escolaridade, etc.</a:t>
            </a:r>
          </a:p>
          <a:p>
            <a:pPr marL="0" indent="0">
              <a:buNone/>
            </a:pPr>
            <a:r>
              <a:rPr lang="pt-BR" sz="1200" b="1" dirty="0" smtClean="0"/>
              <a:t>Painel de clientes</a:t>
            </a:r>
          </a:p>
          <a:p>
            <a:pPr marL="171450" indent="-171450">
              <a:buFont typeface="Arial"/>
              <a:buChar char="•"/>
            </a:pPr>
            <a:r>
              <a:rPr lang="pt-BR" sz="1200" dirty="0" smtClean="0"/>
              <a:t>Convidar clientes de diferentes perfis para uma reunião.</a:t>
            </a:r>
          </a:p>
          <a:p>
            <a:pPr marL="171450" indent="-171450">
              <a:buFont typeface="Arial"/>
              <a:buChar char="•"/>
            </a:pPr>
            <a:r>
              <a:rPr lang="pt-BR" sz="1200" dirty="0" smtClean="0"/>
              <a:t>São estimulados por você a falar sobre os produtos, serviços e a empresa em geral.</a:t>
            </a:r>
          </a:p>
          <a:p>
            <a:pPr marL="171450" indent="-171450">
              <a:buFont typeface="Arial"/>
              <a:buChar char="•"/>
            </a:pPr>
            <a:r>
              <a:rPr lang="pt-BR" sz="1200" dirty="0" smtClean="0"/>
              <a:t>As informações obtidas normalmente são de boa profundidade e qualidade.</a:t>
            </a:r>
          </a:p>
          <a:p>
            <a:pPr marL="0" indent="0">
              <a:buNone/>
            </a:pPr>
            <a:r>
              <a:rPr lang="pt-BR" sz="1200" b="1" dirty="0" smtClean="0"/>
              <a:t>Pesquisa realizada por instituto de pesquisa</a:t>
            </a:r>
          </a:p>
          <a:p>
            <a:pPr marL="171450" indent="-171450">
              <a:buFont typeface="Arial"/>
              <a:buChar char="•"/>
            </a:pPr>
            <a:r>
              <a:rPr lang="pt-BR" sz="1200" dirty="0" smtClean="0"/>
              <a:t>Aplicada quando são necessários dados precisos e confiáveis para uma avaliação apurada dos clientes e suas intenções de compra e uso. </a:t>
            </a:r>
          </a:p>
          <a:p>
            <a:pPr marL="171450" indent="-171450">
              <a:buFont typeface="Arial"/>
              <a:buChar char="•"/>
            </a:pPr>
            <a:r>
              <a:rPr lang="pt-BR" sz="1200" dirty="0" smtClean="0"/>
              <a:t>A coleta de informações junto aos clientes, as estatísticas e os resultados são realizados por técnicos.</a:t>
            </a:r>
          </a:p>
          <a:p>
            <a:pPr marL="171450" indent="-171450">
              <a:buFont typeface="Arial"/>
              <a:buChar char="•"/>
            </a:pPr>
            <a:r>
              <a:rPr lang="pt-BR" sz="1200" dirty="0" smtClean="0"/>
              <a:t>As análises e recomendações são estudadas por especialistas.</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18</a:t>
            </a:fld>
            <a:endParaRPr lang="en-US"/>
          </a:p>
        </p:txBody>
      </p:sp>
    </p:spTree>
    <p:extLst>
      <p:ext uri="{BB962C8B-B14F-4D97-AF65-F5344CB8AC3E}">
        <p14:creationId xmlns:p14="http://schemas.microsoft.com/office/powerpoint/2010/main" val="1857220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200" b="1" dirty="0" smtClean="0"/>
              <a:t>DROPDOWN</a:t>
            </a:r>
            <a:r>
              <a:rPr lang="pt-BR" sz="1200" b="1" baseline="0" dirty="0" smtClean="0"/>
              <a:t> (ACORDEON):</a:t>
            </a:r>
          </a:p>
          <a:p>
            <a:pPr marL="0" indent="0">
              <a:buNone/>
            </a:pPr>
            <a:endParaRPr lang="pt-BR" sz="1200" b="1" dirty="0" smtClean="0"/>
          </a:p>
          <a:p>
            <a:pPr marL="0" indent="0">
              <a:buNone/>
            </a:pPr>
            <a:r>
              <a:rPr lang="pt-BR" sz="1200" b="1" dirty="0" smtClean="0"/>
              <a:t>Passo 1: Conheça os seus objetivos</a:t>
            </a:r>
          </a:p>
          <a:p>
            <a:pPr marL="0" indent="0">
              <a:buNone/>
            </a:pPr>
            <a:r>
              <a:rPr lang="pt-BR" sz="1200" dirty="0" smtClean="0"/>
              <a:t>O que você pretende? Maior fatia de mercado? Disputar a liderança? Aumentar o volume de vendas? Aumentar os lucros? Combater a concorrência?</a:t>
            </a:r>
          </a:p>
          <a:p>
            <a:pPr marL="0" indent="0">
              <a:buNone/>
            </a:pPr>
            <a:r>
              <a:rPr lang="pt-BR" sz="1200" b="1" dirty="0" smtClean="0"/>
              <a:t>Passo 2: Saiba seus custos</a:t>
            </a:r>
          </a:p>
          <a:p>
            <a:pPr marL="0" indent="0">
              <a:buNone/>
            </a:pPr>
            <a:r>
              <a:rPr lang="pt-BR" sz="1200" dirty="0" smtClean="0"/>
              <a:t>Conheça quanto custa para a empresa determinado produto ou serviço. Leve em conta os custos fixos e variáveis. Avalie a relação entre o preço pretendido e o volume de produtos ou serviços necessários para equilibrar receitas e despesas. </a:t>
            </a:r>
          </a:p>
          <a:p>
            <a:pPr marL="0" indent="0">
              <a:buNone/>
            </a:pPr>
            <a:r>
              <a:rPr lang="pt-BR" sz="1200" b="1" dirty="0" smtClean="0"/>
              <a:t>Passo 3: Analise o preço dos concorrentes </a:t>
            </a:r>
          </a:p>
          <a:p>
            <a:pPr marL="0" indent="0">
              <a:buNone/>
            </a:pPr>
            <a:r>
              <a:rPr lang="pt-BR" sz="1200" dirty="0" smtClean="0"/>
              <a:t>Observe até que ponto é suportável ou estratégico praticar preços muito abaixo ou acima da concorrência.</a:t>
            </a:r>
          </a:p>
          <a:p>
            <a:pPr marL="0" indent="0">
              <a:buNone/>
            </a:pPr>
            <a:r>
              <a:rPr lang="pt-BR" sz="1200" b="1" dirty="0" smtClean="0"/>
              <a:t>Passo 4: Determine os seus preços</a:t>
            </a:r>
          </a:p>
          <a:p>
            <a:pPr marL="0" indent="0">
              <a:buNone/>
            </a:pPr>
            <a:r>
              <a:rPr lang="pt-BR" sz="1200" dirty="0" smtClean="0"/>
              <a:t>Considerando os itens anteriores você está pronto para determinar o seu preço com a ótica do mercado.</a:t>
            </a:r>
          </a:p>
          <a:p>
            <a:pPr marL="0" indent="0">
              <a:buNone/>
            </a:pPr>
            <a:r>
              <a:rPr lang="pt-BR" sz="1200" b="1" dirty="0" smtClean="0"/>
              <a:t>Passo 5: Adote uma política de descontos</a:t>
            </a:r>
          </a:p>
          <a:p>
            <a:pPr marL="0" indent="0">
              <a:buNone/>
            </a:pPr>
            <a:r>
              <a:rPr lang="pt-BR" sz="1200" dirty="0" smtClean="0"/>
              <a:t>Os preços finais podem gerar uma tabela de preços </a:t>
            </a:r>
            <a:r>
              <a:rPr lang="pt-BR" sz="1200" dirty="0" err="1" smtClean="0"/>
              <a:t>genérica.o</a:t>
            </a:r>
            <a:r>
              <a:rPr lang="pt-BR" sz="1200" dirty="0" smtClean="0"/>
              <a:t> importante é prever descontos para situações específicas [grande volume de compras, clientes especiais, pagamento a vista, descontos sazonais (baixa e alta estação)]</a:t>
            </a:r>
          </a:p>
          <a:p>
            <a:pPr marL="0" indent="0">
              <a:buNone/>
            </a:pPr>
            <a:r>
              <a:rPr lang="pt-BR" sz="1200" b="1" dirty="0" smtClean="0"/>
              <a:t>Passo 6: Tenha uma política de liquidação  </a:t>
            </a:r>
          </a:p>
          <a:p>
            <a:pPr marL="0" indent="0">
              <a:buNone/>
            </a:pPr>
            <a:r>
              <a:rPr lang="pt-BR" sz="1200" dirty="0" smtClean="0"/>
              <a:t>Dependendo do volume do estoque, dos prazos de validade, das mudanças de estação, do surgimento de novos produtos e serviços é recomendável estudar preços especiais para liquidar mercadorias ou minimizar as perdas na prestação de serviços.</a:t>
            </a:r>
            <a:endParaRPr lang="en-US" sz="1200" dirty="0" smtClean="0"/>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20</a:t>
            </a:fld>
            <a:endParaRPr lang="en-US"/>
          </a:p>
        </p:txBody>
      </p:sp>
    </p:spTree>
    <p:extLst>
      <p:ext uri="{BB962C8B-B14F-4D97-AF65-F5344CB8AC3E}">
        <p14:creationId xmlns:p14="http://schemas.microsoft.com/office/powerpoint/2010/main" val="1890139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200" dirty="0" smtClean="0"/>
              <a:t>[SAIBA</a:t>
            </a:r>
            <a:r>
              <a:rPr lang="pt-BR" sz="1200" baseline="0" dirty="0" smtClean="0"/>
              <a:t> MAIS</a:t>
            </a:r>
            <a:r>
              <a:rPr lang="pt-BR" sz="1200" dirty="0" smtClean="0"/>
              <a:t>]</a:t>
            </a:r>
          </a:p>
          <a:p>
            <a:pPr marL="0" indent="0">
              <a:buNone/>
            </a:pPr>
            <a:r>
              <a:rPr lang="pt-BR" sz="1200" dirty="0" smtClean="0"/>
              <a:t>Sabe quem eles são.</a:t>
            </a:r>
          </a:p>
          <a:p>
            <a:pPr marL="0" indent="0">
              <a:buNone/>
            </a:pPr>
            <a:r>
              <a:rPr lang="pt-BR" sz="1200" dirty="0" smtClean="0"/>
              <a:t>Se</a:t>
            </a:r>
            <a:r>
              <a:rPr lang="pt-BR" sz="1200" baseline="0" dirty="0" smtClean="0"/>
              <a:t> você tem registrado os clientes que </a:t>
            </a:r>
            <a:r>
              <a:rPr lang="pt-BR" sz="1200" dirty="0" smtClean="0"/>
              <a:t>não compram mais da sua empresa, pode</a:t>
            </a:r>
            <a:r>
              <a:rPr lang="pt-BR" sz="1200" baseline="0" dirty="0" smtClean="0"/>
              <a:t> tentar reconquistá-los. Se você for bem sucedido nessa </a:t>
            </a:r>
            <a:r>
              <a:rPr lang="pt-BR" sz="1200" dirty="0" smtClean="0"/>
              <a:t>tarefa, é muito importante que registre a ocorrência no histórico desse cliente. Isso lhe permitirá conhecer a origem do problema e tentar corrigi-lo.</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25</a:t>
            </a:fld>
            <a:endParaRPr lang="en-US"/>
          </a:p>
        </p:txBody>
      </p:sp>
    </p:spTree>
    <p:extLst>
      <p:ext uri="{BB962C8B-B14F-4D97-AF65-F5344CB8AC3E}">
        <p14:creationId xmlns:p14="http://schemas.microsoft.com/office/powerpoint/2010/main" val="1069162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dirty="0" smtClean="0"/>
              <a:t>[</a:t>
            </a:r>
            <a:r>
              <a:rPr lang="pt-BR" dirty="0" err="1" smtClean="0"/>
              <a:t>tooltip</a:t>
            </a:r>
            <a:r>
              <a:rPr lang="pt-BR" dirty="0" smtClean="0"/>
              <a:t>] </a:t>
            </a:r>
            <a:r>
              <a:rPr lang="pt-BR" i="1" dirty="0" smtClean="0"/>
              <a:t>Freelancer</a:t>
            </a:r>
            <a:r>
              <a:rPr lang="pt-BR" dirty="0" smtClean="0"/>
              <a:t>: </a:t>
            </a:r>
            <a:r>
              <a:rPr lang="pt-BR" sz="1200" dirty="0" smtClean="0"/>
              <a:t>Trabalhador avulso, sem vínculo empregatício com a empresa que contratou seus serviços.</a:t>
            </a:r>
          </a:p>
          <a:p>
            <a:endParaRPr lang="pt-BR" dirty="0" smtClean="0"/>
          </a:p>
          <a:p>
            <a:endParaRPr lang="pt-BR" dirty="0" smtClean="0"/>
          </a:p>
          <a:p>
            <a:r>
              <a:rPr lang="pt-BR" sz="1200" dirty="0" smtClean="0"/>
              <a:t>Exemplo: </a:t>
            </a:r>
          </a:p>
          <a:p>
            <a:r>
              <a:rPr lang="pt-BR" sz="1200" dirty="0" smtClean="0"/>
              <a:t>Muitas vezes produtos ótimos ficam muito tempo na prateleira porque a embalagem é ruim. Daí a importância de adequar a comunicação da empresa à promoção de seus produtos e serviços.</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26</a:t>
            </a:fld>
            <a:endParaRPr lang="en-US"/>
          </a:p>
        </p:txBody>
      </p:sp>
    </p:spTree>
    <p:extLst>
      <p:ext uri="{BB962C8B-B14F-4D97-AF65-F5344CB8AC3E}">
        <p14:creationId xmlns:p14="http://schemas.microsoft.com/office/powerpoint/2010/main" val="3024327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b="1" dirty="0" smtClean="0"/>
              <a:t>DROPDOWN (ACORDEON):</a:t>
            </a:r>
          </a:p>
          <a:p>
            <a:pPr marL="0" marR="0" indent="0" algn="l" defTabSz="457200" rtl="0" eaLnBrk="1" fontAlgn="auto" latinLnBrk="0" hangingPunct="1">
              <a:lnSpc>
                <a:spcPct val="100000"/>
              </a:lnSpc>
              <a:spcBef>
                <a:spcPts val="0"/>
              </a:spcBef>
              <a:spcAft>
                <a:spcPts val="0"/>
              </a:spcAft>
              <a:buClrTx/>
              <a:buSzTx/>
              <a:buFontTx/>
              <a:buNone/>
              <a:tabLst/>
              <a:defRPr/>
            </a:pPr>
            <a:endParaRPr lang="pt-BR"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pt-BR" b="1" dirty="0" smtClean="0"/>
              <a:t>Conheça </a:t>
            </a:r>
            <a:r>
              <a:rPr lang="pt-BR" b="1" dirty="0" smtClean="0"/>
              <a:t>e defina o seu público-alvo</a:t>
            </a:r>
            <a:endParaRPr lang="pt-BR" dirty="0" smtClean="0"/>
          </a:p>
          <a:p>
            <a:pPr marL="0" indent="0">
              <a:buNone/>
            </a:pPr>
            <a:r>
              <a:rPr lang="pt-BR" dirty="0" smtClean="0"/>
              <a:t>Você precisa decidir em que segmentos do mercado, com que grau de prioridade, em que local e em que época quer atuar, ou seja, precisa </a:t>
            </a:r>
            <a:r>
              <a:rPr lang="pt-BR" b="1" dirty="0" smtClean="0">
                <a:solidFill>
                  <a:schemeClr val="tx2"/>
                </a:solidFill>
              </a:rPr>
              <a:t>selecionar o seu mercado de atuação</a:t>
            </a:r>
            <a:r>
              <a:rPr lang="pt-BR" dirty="0" smtClean="0"/>
              <a:t>.</a:t>
            </a:r>
          </a:p>
          <a:p>
            <a:pPr marL="0" indent="0">
              <a:buNone/>
            </a:pPr>
            <a:r>
              <a:rPr lang="pt-BR" dirty="0" smtClean="0"/>
              <a:t>[saiba mais] Selecionar seu mercado de atuação: Saiba que querer vender para todos, o tempo todo, em todos os lugares, com uma mesma mensagem é caro, inadequado e impossível.</a:t>
            </a:r>
          </a:p>
          <a:p>
            <a:endParaRPr lang="pt-BR" dirty="0" smtClean="0"/>
          </a:p>
          <a:p>
            <a:pPr marL="0" indent="0">
              <a:buNone/>
            </a:pPr>
            <a:r>
              <a:rPr lang="pt-BR" b="1" dirty="0" smtClean="0"/>
              <a:t>Conheça e selecione os meios de comunicação para atingir o seu público-alvo.</a:t>
            </a:r>
            <a:endParaRPr lang="pt-BR" dirty="0" smtClean="0"/>
          </a:p>
          <a:p>
            <a:pPr marL="0" indent="0">
              <a:buNone/>
            </a:pPr>
            <a:r>
              <a:rPr lang="pt-BR" dirty="0" smtClean="0"/>
              <a:t>É necessário avaliar todas as alternativas e escolher a forma mais adequada, pois em comunicação não existem fórmulas matemáticas que prevejam as respostas dos clientes e que garantam o retorno do investimento de propaganda. Dependendo do produto ou serviço oferecido, existem </a:t>
            </a:r>
            <a:r>
              <a:rPr lang="pt-BR" b="1" dirty="0" smtClean="0">
                <a:solidFill>
                  <a:srgbClr val="1F497D"/>
                </a:solidFill>
              </a:rPr>
              <a:t>veículos de comunicação </a:t>
            </a:r>
            <a:r>
              <a:rPr lang="pt-BR" dirty="0" smtClean="0"/>
              <a:t>mais eficazes.</a:t>
            </a:r>
          </a:p>
          <a:p>
            <a:pPr marL="0" indent="0">
              <a:buNone/>
            </a:pPr>
            <a:r>
              <a:rPr lang="pt-BR" dirty="0" smtClean="0"/>
              <a:t>[</a:t>
            </a:r>
            <a:r>
              <a:rPr lang="pt-BR" dirty="0" err="1" smtClean="0"/>
              <a:t>tooltip</a:t>
            </a:r>
            <a:r>
              <a:rPr lang="pt-BR" dirty="0" smtClean="0"/>
              <a:t>] Veículos de comunicação: mala-direta, panfleto distribuído nas residências, anúncio no rádio, outdoor, campanha na TV, etc.</a:t>
            </a:r>
          </a:p>
          <a:p>
            <a:pPr marL="0" indent="0">
              <a:buNone/>
            </a:pPr>
            <a:endParaRPr lang="pt-BR" dirty="0" smtClean="0"/>
          </a:p>
          <a:p>
            <a:pPr marL="0" indent="0">
              <a:buNone/>
            </a:pPr>
            <a:r>
              <a:rPr lang="pt-BR" b="1" dirty="0" smtClean="0"/>
              <a:t>Avalie os custos</a:t>
            </a:r>
            <a:endParaRPr lang="pt-BR" dirty="0" smtClean="0"/>
          </a:p>
          <a:p>
            <a:pPr marL="0" indent="0">
              <a:buNone/>
            </a:pPr>
            <a:r>
              <a:rPr lang="pt-BR" dirty="0" smtClean="0"/>
              <a:t>É preciso conciliar o meio de comunicação ideal com o tamanho dos recursos financeiros disponíveis.</a:t>
            </a:r>
          </a:p>
          <a:p>
            <a:pPr marL="0" indent="0">
              <a:buNone/>
            </a:pPr>
            <a:r>
              <a:rPr lang="pt-BR" b="1" dirty="0" smtClean="0">
                <a:solidFill>
                  <a:srgbClr val="1F497D"/>
                </a:solidFill>
              </a:rPr>
              <a:t>Estabeleça um valor </a:t>
            </a:r>
            <a:r>
              <a:rPr lang="pt-BR" dirty="0" smtClean="0"/>
              <a:t>no seu orçamento para investir em comunicação!</a:t>
            </a:r>
          </a:p>
          <a:p>
            <a:pPr marL="0" indent="0">
              <a:buNone/>
            </a:pPr>
            <a:r>
              <a:rPr lang="pt-BR" dirty="0" smtClean="0"/>
              <a:t>[saiba mais] Estabeleça um valor: estabeleça esse investimento como um percentual do faturamento. Dependendo do negócio pode variar de 0,5% a 5%.</a:t>
            </a:r>
          </a:p>
          <a:p>
            <a:pPr marL="0" indent="0">
              <a:buNone/>
            </a:pPr>
            <a:endParaRPr lang="pt-BR" dirty="0" smtClean="0"/>
          </a:p>
          <a:p>
            <a:pPr marL="0" indent="0">
              <a:buNone/>
            </a:pPr>
            <a:r>
              <a:rPr lang="pt-BR" b="1" dirty="0" smtClean="0"/>
              <a:t>Escolha a mensagem a ser comunicada</a:t>
            </a:r>
            <a:endParaRPr lang="pt-BR" dirty="0" smtClean="0"/>
          </a:p>
          <a:p>
            <a:pPr marL="0" indent="0">
              <a:buNone/>
            </a:pPr>
            <a:r>
              <a:rPr lang="pt-BR" dirty="0" smtClean="0"/>
              <a:t>Depois de escolher os veículos de comunicação, deve haver ajustes da mensagem ao meio. Um folheto, um comercial de rádio, um anúncio de jornal exigirão mensagens diferentes, mas que devem ter uma identidade única. Quem ouve o comercial no rádio, vê o anúncio no jornal e recebe um folheto em mãos deve perceber que a mensagem é uniforme e coerente, trata-se da mesma empresa.</a:t>
            </a:r>
          </a:p>
          <a:p>
            <a:pPr marL="0" indent="0">
              <a:buNone/>
            </a:pPr>
            <a:endParaRPr lang="pt-BR" dirty="0" smtClean="0"/>
          </a:p>
          <a:p>
            <a:pPr marL="0" indent="0">
              <a:buNone/>
            </a:pPr>
            <a:r>
              <a:rPr lang="pt-BR" b="1" dirty="0" smtClean="0"/>
              <a:t>Esteja preparado para atender a demanda</a:t>
            </a:r>
            <a:endParaRPr lang="pt-BR" dirty="0" smtClean="0"/>
          </a:p>
          <a:p>
            <a:pPr marL="0" indent="0">
              <a:buNone/>
            </a:pPr>
            <a:r>
              <a:rPr lang="pt-BR" dirty="0" smtClean="0"/>
              <a:t>Os clientes que, sensibilizados pela comunicação, se interessarem em conhecer o produto ou serviço ofertado, devem ser atendidos prontamente. Isso exige um preparo especial da empresa em termos de estoque, pessoal de atendimento, números de linhas telefônicas etc. Esse é o momento da verdade. Todo o investimento em comunicação irá por água abaixo se a empresa não estiver preparada para atender à demanda.</a:t>
            </a:r>
          </a:p>
          <a:p>
            <a:pPr marL="0" indent="0">
              <a:buNone/>
            </a:pPr>
            <a:endParaRPr lang="pt-BR" dirty="0" smtClean="0"/>
          </a:p>
          <a:p>
            <a:pPr marL="0" indent="0">
              <a:buNone/>
            </a:pPr>
            <a:r>
              <a:rPr lang="pt-BR" b="1" dirty="0" smtClean="0"/>
              <a:t>Avalie os resultados da comunicação</a:t>
            </a:r>
            <a:endParaRPr lang="pt-BR" dirty="0" smtClean="0"/>
          </a:p>
          <a:p>
            <a:pPr marL="0" indent="0">
              <a:buNone/>
            </a:pPr>
            <a:r>
              <a:rPr lang="pt-BR" dirty="0" smtClean="0"/>
              <a:t>É fundamental medir o efeito da comunicação com os clientes.</a:t>
            </a:r>
          </a:p>
          <a:p>
            <a:pPr marL="0" indent="0">
              <a:buNone/>
            </a:pPr>
            <a:r>
              <a:rPr lang="pt-BR" dirty="0" smtClean="0"/>
              <a:t>Uma forma simples é perguntar ao cliente como tomou conhecimento da empresa ou produto ou serviço: Por meio da indicação de pessoas? Da mala-direta que recebeu? Da faixa colocada em frente à loja? Do anúncio na lista telefônica? Do comercial de rádio?</a:t>
            </a:r>
          </a:p>
          <a:p>
            <a:pPr marL="0" indent="0">
              <a:buNone/>
            </a:pPr>
            <a:endParaRPr lang="pt-BR" dirty="0" smtClean="0"/>
          </a:p>
          <a:p>
            <a:pPr marL="0" indent="0">
              <a:buNone/>
            </a:pPr>
            <a:endParaRPr lang="pt-BR" dirty="0" smtClean="0"/>
          </a:p>
          <a:p>
            <a:endParaRPr lang="pt-BR" b="1" dirty="0"/>
          </a:p>
        </p:txBody>
      </p:sp>
      <p:sp>
        <p:nvSpPr>
          <p:cNvPr id="4" name="Slide Number Placeholder 3"/>
          <p:cNvSpPr>
            <a:spLocks noGrp="1"/>
          </p:cNvSpPr>
          <p:nvPr>
            <p:ph type="sldNum" sz="quarter" idx="10"/>
          </p:nvPr>
        </p:nvSpPr>
        <p:spPr/>
        <p:txBody>
          <a:bodyPr/>
          <a:lstStyle/>
          <a:p>
            <a:fld id="{E4C567E0-3025-B646-82AC-4E413CF15647}" type="slidenum">
              <a:rPr lang="en-US" smtClean="0"/>
              <a:t>30</a:t>
            </a:fld>
            <a:endParaRPr lang="en-US"/>
          </a:p>
        </p:txBody>
      </p:sp>
    </p:spTree>
    <p:extLst>
      <p:ext uri="{BB962C8B-B14F-4D97-AF65-F5344CB8AC3E}">
        <p14:creationId xmlns:p14="http://schemas.microsoft.com/office/powerpoint/2010/main" val="1671183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200" b="1" dirty="0" smtClean="0"/>
              <a:t>TOOLTIP</a:t>
            </a:r>
          </a:p>
          <a:p>
            <a:pPr marL="0" indent="0">
              <a:buNone/>
            </a:pPr>
            <a:r>
              <a:rPr lang="pt-BR" sz="1200" b="1" dirty="0" smtClean="0"/>
              <a:t>Custo/Benefício: r</a:t>
            </a:r>
            <a:r>
              <a:rPr lang="pt-BR" sz="1200" dirty="0" smtClean="0"/>
              <a:t>elação entre o valor do produto ou serviço com o nível de satisfação do cliente pela compra efetuada.</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31</a:t>
            </a:fld>
            <a:endParaRPr lang="en-US"/>
          </a:p>
        </p:txBody>
      </p:sp>
    </p:spTree>
    <p:extLst>
      <p:ext uri="{BB962C8B-B14F-4D97-AF65-F5344CB8AC3E}">
        <p14:creationId xmlns:p14="http://schemas.microsoft.com/office/powerpoint/2010/main" val="1121214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DROPDOWN</a:t>
            </a:r>
            <a:r>
              <a:rPr lang="pt-BR" sz="1200" b="1" baseline="0" dirty="0" smtClean="0"/>
              <a:t> (ACORDEON):</a:t>
            </a:r>
          </a:p>
          <a:p>
            <a:endParaRPr lang="pt-BR" sz="1200" b="1" dirty="0" smtClean="0"/>
          </a:p>
          <a:p>
            <a:r>
              <a:rPr lang="pt-BR" sz="1200" b="1" dirty="0" smtClean="0"/>
              <a:t>CRIATIVIDADE</a:t>
            </a:r>
            <a:endParaRPr lang="pt-BR" sz="1200" dirty="0" smtClean="0"/>
          </a:p>
          <a:p>
            <a:r>
              <a:rPr lang="pt-BR" sz="1200" dirty="0" smtClean="0"/>
              <a:t>Não importa que você esteja produzindo um pequeno e único cartaz para afixar na vitrine. O importante é elaborar uma mensagem criativa. Isso envolve a escolha do desenho, das cores, do tamanho das letras etc. Enfim, ser criativo é ser original, para chamar a atenção da clientela.</a:t>
            </a:r>
          </a:p>
          <a:p>
            <a:r>
              <a:rPr lang="pt-BR" sz="1200" dirty="0" smtClean="0"/>
              <a:t> </a:t>
            </a:r>
          </a:p>
          <a:p>
            <a:r>
              <a:rPr lang="pt-BR" sz="1200" b="1" dirty="0" smtClean="0"/>
              <a:t>MENSAGEM</a:t>
            </a:r>
            <a:endParaRPr lang="pt-BR" sz="1200" dirty="0" smtClean="0"/>
          </a:p>
          <a:p>
            <a:r>
              <a:rPr lang="pt-BR" sz="1200" dirty="0" smtClean="0"/>
              <a:t>A mensagem deve ser objetiva, clara e arrojada. Precisa ser compatível com o produto ou serviço oferecido. Para que seus objetivos sejam atingidos, você deve ter um cuidado especial com a linguagem utilizada na propaganda. Ela deve ser clara e de fácil compreensão.</a:t>
            </a:r>
            <a:r>
              <a:rPr lang="pt-BR" sz="1200" baseline="0" dirty="0" smtClean="0"/>
              <a:t> </a:t>
            </a:r>
            <a:r>
              <a:rPr lang="pt-BR" dirty="0" smtClean="0"/>
              <a:t>A mensagem também pode apelar mais à emoção ou à razão. A compra de um computador, por exemplo, tem um forte componente racional, ao passo que a de um perfume está mais ligada às emoções.</a:t>
            </a:r>
            <a:r>
              <a:rPr lang="pt-BR" baseline="0" dirty="0" smtClean="0"/>
              <a:t> </a:t>
            </a:r>
            <a:r>
              <a:rPr lang="pt-BR" dirty="0" smtClean="0"/>
              <a:t>É importante saber se seu produto ou serviço está ligado a uma decisão racional ou se tem forte componente emocional, e adequar sua mensagem a essas características.</a:t>
            </a:r>
          </a:p>
          <a:p>
            <a:endParaRPr lang="pt-BR" sz="1200" dirty="0" smtClean="0"/>
          </a:p>
          <a:p>
            <a:r>
              <a:rPr lang="pt-BR" sz="1200" dirty="0" smtClean="0"/>
              <a:t>[EXEMPLO]</a:t>
            </a:r>
          </a:p>
          <a:p>
            <a:pPr marL="0" indent="0">
              <a:buNone/>
            </a:pPr>
            <a:r>
              <a:rPr lang="pt-BR" dirty="0" smtClean="0"/>
              <a:t>Uma empresa fabricante de alimentos, conhecedora de que as mulheres atualmente estão muito mais ocupadas, sabendo que elas estão no mercado de trabalho e têm pouco tempo para se dedicar ao marido e aos filhos, passou a oferecer uma linha de produtos congelados. </a:t>
            </a:r>
          </a:p>
          <a:p>
            <a:pPr marL="0" indent="0">
              <a:buNone/>
            </a:pPr>
            <a:r>
              <a:rPr lang="pt-BR" dirty="0" smtClean="0"/>
              <a:t> </a:t>
            </a:r>
          </a:p>
          <a:p>
            <a:pPr marL="0" indent="0">
              <a:buNone/>
            </a:pPr>
            <a:r>
              <a:rPr lang="pt-BR" dirty="0" smtClean="0"/>
              <a:t>Ao fazer a propaganda, ela não ofereceu sua nova linha de produtos evidenciando suas qualidades; ela sugeriu o benefício da liberdade, que é algo que as mulheres valorizam nos dias de hoje. Nesse caso, fica claro que o conceito de liberdade é muito mais valorizado do que o produto em si, e as consumidoras que desejam a liberdade em seus casamentos acabam comprando os produtos congelados.</a:t>
            </a:r>
            <a:r>
              <a:rPr lang="pt-BR" baseline="0" dirty="0" smtClean="0"/>
              <a:t> </a:t>
            </a:r>
            <a:endParaRPr lang="pt-BR"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32</a:t>
            </a:fld>
            <a:endParaRPr lang="en-US"/>
          </a:p>
        </p:txBody>
      </p:sp>
    </p:spTree>
    <p:extLst>
      <p:ext uri="{BB962C8B-B14F-4D97-AF65-F5344CB8AC3E}">
        <p14:creationId xmlns:p14="http://schemas.microsoft.com/office/powerpoint/2010/main" val="3680813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[saiba mais]</a:t>
            </a:r>
          </a:p>
          <a:p>
            <a:r>
              <a:rPr lang="pt-BR" b="1" dirty="0" smtClean="0"/>
              <a:t>Ter um </a:t>
            </a:r>
            <a:r>
              <a:rPr lang="pt-BR" b="1" i="1" dirty="0" smtClean="0"/>
              <a:t>site</a:t>
            </a:r>
            <a:r>
              <a:rPr lang="pt-BR" b="1" dirty="0" smtClean="0"/>
              <a:t>:</a:t>
            </a:r>
          </a:p>
          <a:p>
            <a:pPr marL="0" indent="0">
              <a:buNone/>
            </a:pPr>
            <a:r>
              <a:rPr lang="pt-BR" sz="1200" dirty="0" smtClean="0"/>
              <a:t>O seu </a:t>
            </a:r>
            <a:r>
              <a:rPr lang="pt-BR" sz="1200" i="1" dirty="0" smtClean="0"/>
              <a:t>site</a:t>
            </a:r>
            <a:r>
              <a:rPr lang="pt-BR" sz="1200" dirty="0" smtClean="0"/>
              <a:t> pode ser usado para oferecer aos usuários informações institucionais sobre a sua empresa, notícias, lojas virtuais, jogos,</a:t>
            </a:r>
            <a:r>
              <a:rPr lang="pt-BR" sz="1200" baseline="0" dirty="0" smtClean="0"/>
              <a:t> etc</a:t>
            </a:r>
            <a:r>
              <a:rPr lang="pt-BR" sz="1200" dirty="0" smtClean="0"/>
              <a:t>. Com um </a:t>
            </a:r>
            <a:r>
              <a:rPr lang="pt-BR" sz="1200" i="1" dirty="0" smtClean="0"/>
              <a:t>site</a:t>
            </a:r>
            <a:r>
              <a:rPr lang="pt-BR" sz="1200" dirty="0" smtClean="0"/>
              <a:t> bem construído, interativo e criativo a sua empresa fica disponível no ar 24 horas por dia.</a:t>
            </a:r>
          </a:p>
          <a:p>
            <a:pPr marL="0" indent="0">
              <a:buNone/>
            </a:pPr>
            <a:r>
              <a:rPr lang="pt-BR" sz="1200" dirty="0" smtClean="0"/>
              <a:t> </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34</a:t>
            </a:fld>
            <a:endParaRPr lang="en-US"/>
          </a:p>
        </p:txBody>
      </p:sp>
    </p:spTree>
    <p:extLst>
      <p:ext uri="{BB962C8B-B14F-4D97-AF65-F5344CB8AC3E}">
        <p14:creationId xmlns:p14="http://schemas.microsoft.com/office/powerpoint/2010/main" val="1394038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[início da galeria]</a:t>
            </a:r>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38</a:t>
            </a:fld>
            <a:endParaRPr lang="en-US"/>
          </a:p>
        </p:txBody>
      </p:sp>
    </p:spTree>
    <p:extLst>
      <p:ext uri="{BB962C8B-B14F-4D97-AF65-F5344CB8AC3E}">
        <p14:creationId xmlns:p14="http://schemas.microsoft.com/office/powerpoint/2010/main" val="3397545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[TOOLTIP]</a:t>
            </a:r>
          </a:p>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Mercado: Consiste em todos os consumidores potenciais que compartilham de uma necessidade ou desejo específico.</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7</a:t>
            </a:fld>
            <a:endParaRPr lang="en-US"/>
          </a:p>
        </p:txBody>
      </p:sp>
    </p:spTree>
    <p:extLst>
      <p:ext uri="{BB962C8B-B14F-4D97-AF65-F5344CB8AC3E}">
        <p14:creationId xmlns:p14="http://schemas.microsoft.com/office/powerpoint/2010/main" val="992865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[final da galeria]</a:t>
            </a:r>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56</a:t>
            </a:fld>
            <a:endParaRPr lang="en-US"/>
          </a:p>
        </p:txBody>
      </p:sp>
    </p:spTree>
    <p:extLst>
      <p:ext uri="{BB962C8B-B14F-4D97-AF65-F5344CB8AC3E}">
        <p14:creationId xmlns:p14="http://schemas.microsoft.com/office/powerpoint/2010/main" val="1947214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TOOLTIP: </a:t>
            </a:r>
            <a:r>
              <a:rPr lang="pt-BR" sz="1200" i="1" dirty="0" smtClean="0"/>
              <a:t>Design</a:t>
            </a:r>
            <a:endParaRPr lang="pt-BR" sz="1200" i="1" dirty="0" smtClean="0"/>
          </a:p>
          <a:p>
            <a:pPr marL="0" indent="0">
              <a:buNone/>
            </a:pPr>
            <a:r>
              <a:rPr lang="pt-BR" sz="1200" dirty="0" smtClean="0"/>
              <a:t>Segundo Philip Kotler, o </a:t>
            </a:r>
            <a:r>
              <a:rPr lang="pt-BR" sz="1200" i="1" dirty="0" smtClean="0"/>
              <a:t>design</a:t>
            </a:r>
            <a:r>
              <a:rPr lang="pt-BR" sz="1200" dirty="0" smtClean="0"/>
              <a:t> é a tentativa de conjugar a satisfação do cliente com o lucro da empresa, combinando de maneira inovadora os cinco principais componentes do </a:t>
            </a:r>
            <a:r>
              <a:rPr lang="pt-BR" sz="1200" i="1" dirty="0" smtClean="0"/>
              <a:t>design</a:t>
            </a:r>
            <a:r>
              <a:rPr lang="pt-BR" sz="1200" dirty="0" smtClean="0"/>
              <a:t>: performance, qualidade, durabilidade, aparência e custo. O domínio do </a:t>
            </a:r>
            <a:r>
              <a:rPr lang="pt-BR" sz="1200" i="1" dirty="0" smtClean="0"/>
              <a:t>design</a:t>
            </a:r>
            <a:r>
              <a:rPr lang="pt-BR" sz="1200" dirty="0" smtClean="0"/>
              <a:t> não se limita aos produtos, mas inclui também sistemas que determinam a identidade pública da empresa (</a:t>
            </a:r>
            <a:r>
              <a:rPr lang="pt-BR" sz="1200" i="1" dirty="0" smtClean="0"/>
              <a:t>design</a:t>
            </a:r>
            <a:r>
              <a:rPr lang="pt-BR" sz="1200" dirty="0" smtClean="0"/>
              <a:t> gráfico, embalagens, publicidade, arquitetura, decoração de interiores das fábricas e dos pontos de venda).</a:t>
            </a:r>
          </a:p>
          <a:p>
            <a:endParaRPr lang="pt-BR" sz="1200" b="0" kern="1200" dirty="0" smtClean="0">
              <a:solidFill>
                <a:schemeClr val="tx1"/>
              </a:solidFill>
              <a:effectLst/>
              <a:latin typeface="+mn-lt"/>
              <a:ea typeface="+mn-ea"/>
              <a:cs typeface="+mn-cs"/>
            </a:endParaRPr>
          </a:p>
          <a:p>
            <a:r>
              <a:rPr lang="pt-BR" sz="1200" b="0" kern="1200" dirty="0" smtClean="0">
                <a:solidFill>
                  <a:schemeClr val="tx1"/>
                </a:solidFill>
                <a:effectLst/>
                <a:latin typeface="+mn-lt"/>
                <a:ea typeface="+mn-ea"/>
                <a:cs typeface="+mn-cs"/>
              </a:rPr>
              <a:t>DROPDOWN</a:t>
            </a:r>
            <a:r>
              <a:rPr lang="pt-BR" sz="1200" b="0" kern="1200" baseline="0" dirty="0" smtClean="0">
                <a:solidFill>
                  <a:schemeClr val="tx1"/>
                </a:solidFill>
                <a:effectLst/>
                <a:latin typeface="+mn-lt"/>
                <a:ea typeface="+mn-ea"/>
                <a:cs typeface="+mn-cs"/>
              </a:rPr>
              <a:t> (ACORDEON):</a:t>
            </a:r>
            <a:endParaRPr lang="pt-BR" sz="1200" b="1" kern="1200" dirty="0" smtClean="0">
              <a:solidFill>
                <a:schemeClr val="tx1"/>
              </a:solidFill>
              <a:effectLst/>
              <a:latin typeface="+mn-lt"/>
              <a:ea typeface="+mn-ea"/>
              <a:cs typeface="+mn-cs"/>
            </a:endParaRPr>
          </a:p>
          <a:p>
            <a:r>
              <a:rPr lang="pt-BR" sz="1200" b="1" kern="1200" dirty="0" smtClean="0">
                <a:solidFill>
                  <a:schemeClr val="tx1"/>
                </a:solidFill>
                <a:effectLst/>
                <a:latin typeface="+mn-lt"/>
                <a:ea typeface="+mn-ea"/>
                <a:cs typeface="+mn-cs"/>
              </a:rPr>
              <a:t>Ações promocionais</a:t>
            </a:r>
            <a:endParaRPr lang="pt-BR" sz="1200" kern="1200" dirty="0" smtClean="0">
              <a:solidFill>
                <a:schemeClr val="tx1"/>
              </a:solidFill>
              <a:effectLst/>
              <a:latin typeface="+mn-lt"/>
              <a:ea typeface="+mn-ea"/>
              <a:cs typeface="+mn-cs"/>
            </a:endParaRPr>
          </a:p>
          <a:p>
            <a:r>
              <a:rPr lang="pt-BR" sz="1200" kern="1200" dirty="0" smtClean="0">
                <a:solidFill>
                  <a:schemeClr val="tx1"/>
                </a:solidFill>
                <a:effectLst/>
                <a:latin typeface="+mn-lt"/>
                <a:ea typeface="+mn-ea"/>
                <a:cs typeface="+mn-cs"/>
              </a:rPr>
              <a:t>São ações que ajudam a empresa a promover e vender a marca, produtos ou serviços. Englobam concursos, ofertas de descontos, demonstrações, degustação de alimentos e distribuição de</a:t>
            </a:r>
          </a:p>
          <a:p>
            <a:r>
              <a:rPr lang="pt-BR" sz="1200" kern="1200" dirty="0" smtClean="0">
                <a:solidFill>
                  <a:schemeClr val="tx1"/>
                </a:solidFill>
                <a:effectLst/>
                <a:latin typeface="+mn-lt"/>
                <a:ea typeface="+mn-ea"/>
                <a:cs typeface="+mn-cs"/>
              </a:rPr>
              <a:t>amostras e de brindes.</a:t>
            </a:r>
          </a:p>
          <a:p>
            <a:r>
              <a:rPr lang="pt-BR" sz="1200" b="1" kern="1200" dirty="0" smtClean="0">
                <a:solidFill>
                  <a:schemeClr val="tx1"/>
                </a:solidFill>
                <a:effectLst/>
                <a:latin typeface="+mn-lt"/>
                <a:ea typeface="+mn-ea"/>
                <a:cs typeface="+mn-cs"/>
              </a:rPr>
              <a:t>Venda pessoal</a:t>
            </a:r>
            <a:endParaRPr lang="pt-BR" sz="1200" kern="1200" dirty="0" smtClean="0">
              <a:solidFill>
                <a:schemeClr val="tx1"/>
              </a:solidFill>
              <a:effectLst/>
              <a:latin typeface="+mn-lt"/>
              <a:ea typeface="+mn-ea"/>
              <a:cs typeface="+mn-cs"/>
            </a:endParaRPr>
          </a:p>
          <a:p>
            <a:r>
              <a:rPr lang="pt-BR" sz="1200" kern="1200" dirty="0" smtClean="0">
                <a:solidFill>
                  <a:schemeClr val="tx1"/>
                </a:solidFill>
                <a:effectLst/>
                <a:latin typeface="+mn-lt"/>
                <a:ea typeface="+mn-ea"/>
                <a:cs typeface="+mn-cs"/>
              </a:rPr>
              <a:t>A equipe de vendas oferece os produtos e serviços da empresa. Para tanto é importante a confecção do mostruário, criação de programas de incentivos para os profissionais de venda, encontros periódicos com vendedores e todos os instrumentos necessários à exposição dos produtos e serviços ao cliente.</a:t>
            </a:r>
          </a:p>
          <a:p>
            <a:r>
              <a:rPr lang="pt-BR" sz="1200" kern="1200" dirty="0" smtClean="0">
                <a:solidFill>
                  <a:schemeClr val="tx1"/>
                </a:solidFill>
                <a:effectLst/>
                <a:latin typeface="+mn-lt"/>
                <a:ea typeface="+mn-ea"/>
                <a:cs typeface="+mn-cs"/>
              </a:rPr>
              <a:t> </a:t>
            </a:r>
            <a:r>
              <a:rPr lang="pt-BR" sz="1200" b="1" kern="1200" dirty="0" smtClean="0">
                <a:solidFill>
                  <a:schemeClr val="tx1"/>
                </a:solidFill>
                <a:effectLst/>
                <a:latin typeface="+mn-lt"/>
                <a:ea typeface="+mn-ea"/>
                <a:cs typeface="+mn-cs"/>
              </a:rPr>
              <a:t>Relações Públicas</a:t>
            </a:r>
            <a:endParaRPr lang="pt-BR" sz="1200" kern="1200" dirty="0" smtClean="0">
              <a:solidFill>
                <a:schemeClr val="tx1"/>
              </a:solidFill>
              <a:effectLst/>
              <a:latin typeface="+mn-lt"/>
              <a:ea typeface="+mn-ea"/>
              <a:cs typeface="+mn-cs"/>
            </a:endParaRPr>
          </a:p>
          <a:p>
            <a:r>
              <a:rPr lang="pt-BR" sz="1200" kern="1200" dirty="0" smtClean="0">
                <a:solidFill>
                  <a:schemeClr val="tx1"/>
                </a:solidFill>
                <a:effectLst/>
                <a:latin typeface="+mn-lt"/>
                <a:ea typeface="+mn-ea"/>
                <a:cs typeface="+mn-cs"/>
              </a:rPr>
              <a:t>É todo esforço da empresa para se relacionar apropriadamente com seus diversos públicos e a sociedade em geral. Tem como objetivo comunicar atividades gerais e institucionais da organização, bem como divulgar informações, novidades, marcas, produtos ou serviços da empresa junto aos veículos de comunicação. Essa aproximação visa a esclarecer a opinião pública e ganhar espaço não pago nos veículos de comunicação.</a:t>
            </a:r>
          </a:p>
          <a:p>
            <a:r>
              <a:rPr lang="pt-BR" sz="1200" kern="1200" dirty="0" smtClean="0">
                <a:solidFill>
                  <a:schemeClr val="tx1"/>
                </a:solidFill>
                <a:effectLst/>
                <a:latin typeface="+mn-lt"/>
                <a:ea typeface="+mn-ea"/>
                <a:cs typeface="+mn-cs"/>
              </a:rPr>
              <a:t> </a:t>
            </a:r>
            <a:r>
              <a:rPr lang="pt-BR" sz="1200" b="1" kern="1200" dirty="0" smtClean="0">
                <a:solidFill>
                  <a:schemeClr val="tx1"/>
                </a:solidFill>
                <a:effectLst/>
                <a:latin typeface="+mn-lt"/>
                <a:ea typeface="+mn-ea"/>
                <a:cs typeface="+mn-cs"/>
              </a:rPr>
              <a:t>Endomarketing</a:t>
            </a:r>
            <a:endParaRPr lang="pt-BR" sz="1200" kern="1200" dirty="0" smtClean="0">
              <a:solidFill>
                <a:schemeClr val="tx1"/>
              </a:solidFill>
              <a:effectLst/>
              <a:latin typeface="+mn-lt"/>
              <a:ea typeface="+mn-ea"/>
              <a:cs typeface="+mn-cs"/>
            </a:endParaRPr>
          </a:p>
          <a:p>
            <a:r>
              <a:rPr lang="pt-BR" sz="1200" kern="1200" dirty="0" smtClean="0">
                <a:solidFill>
                  <a:schemeClr val="tx1"/>
                </a:solidFill>
                <a:effectLst/>
                <a:latin typeface="+mn-lt"/>
                <a:ea typeface="+mn-ea"/>
                <a:cs typeface="+mn-cs"/>
              </a:rPr>
              <a:t>São ações voltadas para dentro da empresa, visando a promover maior integração entre os funcionários e parceiros e maior estímulo para bem servir o cliente externo e interno. Numa pequena empresa, as ideias podem ser divulgadas em um simples mural ou em um jornal interno.</a:t>
            </a:r>
          </a:p>
        </p:txBody>
      </p:sp>
      <p:sp>
        <p:nvSpPr>
          <p:cNvPr id="4" name="Slide Number Placeholder 3"/>
          <p:cNvSpPr>
            <a:spLocks noGrp="1"/>
          </p:cNvSpPr>
          <p:nvPr>
            <p:ph type="sldNum" sz="quarter" idx="10"/>
          </p:nvPr>
        </p:nvSpPr>
        <p:spPr/>
        <p:txBody>
          <a:bodyPr/>
          <a:lstStyle/>
          <a:p>
            <a:fld id="{E4C567E0-3025-B646-82AC-4E413CF15647}" type="slidenum">
              <a:rPr lang="en-US" smtClean="0"/>
              <a:t>60</a:t>
            </a:fld>
            <a:endParaRPr lang="en-US"/>
          </a:p>
        </p:txBody>
      </p:sp>
    </p:spTree>
    <p:extLst>
      <p:ext uri="{BB962C8B-B14F-4D97-AF65-F5344CB8AC3E}">
        <p14:creationId xmlns:p14="http://schemas.microsoft.com/office/powerpoint/2010/main" val="1947148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dirty="0" smtClean="0"/>
              <a:t>[TOOLTIP]</a:t>
            </a:r>
          </a:p>
          <a:p>
            <a:pPr marL="0" marR="0" indent="0" algn="l" defTabSz="457200" rtl="0" eaLnBrk="1" fontAlgn="auto" latinLnBrk="0" hangingPunct="1">
              <a:lnSpc>
                <a:spcPct val="100000"/>
              </a:lnSpc>
              <a:spcBef>
                <a:spcPts val="0"/>
              </a:spcBef>
              <a:spcAft>
                <a:spcPts val="0"/>
              </a:spcAft>
              <a:buClrTx/>
              <a:buSzTx/>
              <a:buFontTx/>
              <a:buNone/>
              <a:tabLst/>
              <a:defRPr/>
            </a:pPr>
            <a:r>
              <a:rPr lang="pt-BR" dirty="0" smtClean="0"/>
              <a:t>Ações sustentáveis: </a:t>
            </a:r>
            <a:r>
              <a:rPr lang="pt-BR" sz="1200" dirty="0" smtClean="0"/>
              <a:t>apoio ou criação de ações que promovam ou incentivem a proteção do meio ambiente.</a:t>
            </a:r>
          </a:p>
          <a:p>
            <a:pPr marL="0" marR="0" indent="0" algn="l" defTabSz="457200" rtl="0" eaLnBrk="1" fontAlgn="auto" latinLnBrk="0" hangingPunct="1">
              <a:lnSpc>
                <a:spcPct val="100000"/>
              </a:lnSpc>
              <a:spcBef>
                <a:spcPts val="0"/>
              </a:spcBef>
              <a:spcAft>
                <a:spcPts val="0"/>
              </a:spcAft>
              <a:buClrTx/>
              <a:buSzTx/>
              <a:buFontTx/>
              <a:buNone/>
              <a:tabLst/>
              <a:defRPr/>
            </a:pPr>
            <a:endParaRPr lang="pt-BR" sz="1200" dirty="0" smtClean="0"/>
          </a:p>
          <a:p>
            <a:r>
              <a:rPr lang="pt-BR" sz="1200" kern="1200" dirty="0" smtClean="0">
                <a:solidFill>
                  <a:schemeClr val="tx1"/>
                </a:solidFill>
                <a:latin typeface="+mn-lt"/>
                <a:ea typeface="+mn-ea"/>
                <a:cs typeface="+mn-cs"/>
              </a:rPr>
              <a:t>[TOOLTIP] </a:t>
            </a:r>
          </a:p>
          <a:p>
            <a:r>
              <a:rPr lang="pt-BR" sz="1200" kern="1200" dirty="0" smtClean="0">
                <a:solidFill>
                  <a:schemeClr val="tx1"/>
                </a:solidFill>
                <a:latin typeface="+mn-lt"/>
                <a:ea typeface="+mn-ea"/>
                <a:cs typeface="+mn-cs"/>
              </a:rPr>
              <a:t>Ações sociais: Apoio ou criação de ações voltadas a melhorias na comunidade.</a:t>
            </a:r>
          </a:p>
          <a:p>
            <a:pPr marL="0" marR="0" indent="0" algn="l" defTabSz="457200" rtl="0" eaLnBrk="1" fontAlgn="auto" latinLnBrk="0" hangingPunct="1">
              <a:lnSpc>
                <a:spcPct val="100000"/>
              </a:lnSpc>
              <a:spcBef>
                <a:spcPts val="0"/>
              </a:spcBef>
              <a:spcAft>
                <a:spcPts val="0"/>
              </a:spcAft>
              <a:buClrTx/>
              <a:buSzTx/>
              <a:buFontTx/>
              <a:buNone/>
              <a:tabLst/>
              <a:defRPr/>
            </a:pPr>
            <a:endParaRPr lang="pt-BR" sz="1200" dirty="0" smtClean="0"/>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61</a:t>
            </a:fld>
            <a:endParaRPr lang="en-US"/>
          </a:p>
        </p:txBody>
      </p:sp>
    </p:spTree>
    <p:extLst>
      <p:ext uri="{BB962C8B-B14F-4D97-AF65-F5344CB8AC3E}">
        <p14:creationId xmlns:p14="http://schemas.microsoft.com/office/powerpoint/2010/main" val="426965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dirty="0" smtClean="0"/>
              <a:t>[Exemplo]</a:t>
            </a:r>
          </a:p>
          <a:p>
            <a:pPr marL="0" indent="0">
              <a:buNone/>
            </a:pPr>
            <a:r>
              <a:rPr lang="pt-BR" dirty="0" smtClean="0"/>
              <a:t>Suponha que você tenha a oportunidade de abrir uma lanchonete dentro de uma escola. </a:t>
            </a:r>
          </a:p>
          <a:p>
            <a:pPr marL="0" indent="0">
              <a:buNone/>
            </a:pPr>
            <a:r>
              <a:rPr lang="pt-BR" dirty="0" smtClean="0"/>
              <a:t> </a:t>
            </a:r>
          </a:p>
          <a:p>
            <a:pPr marL="0" indent="0">
              <a:buNone/>
            </a:pPr>
            <a:r>
              <a:rPr lang="pt-BR" dirty="0" smtClean="0"/>
              <a:t>Para avaliar o mercado potencial, a escola pode dar valiosas informações como: a média de estudantes, mês e ano; o perfil básico dos estudantes; planos de crescimento a curto, médio e longo prazos; números de funcionários; se estes fazem ou não refeições na escola etc.</a:t>
            </a:r>
          </a:p>
          <a:p>
            <a:pPr marL="0" indent="0">
              <a:buNone/>
            </a:pPr>
            <a:r>
              <a:rPr lang="pt-BR" dirty="0" smtClean="0"/>
              <a:t> </a:t>
            </a:r>
          </a:p>
          <a:p>
            <a:pPr marL="0" indent="0">
              <a:buNone/>
            </a:pPr>
            <a:r>
              <a:rPr lang="pt-BR" dirty="0" smtClean="0"/>
              <a:t>Com relação ao potencial de vendas, com a permissão da escola é possível fazer uma pesquisa com estudantes, professores, funcionários etc., para descobrir que tipo de alimentos eles gostariam que fossem oferecidos e se estariam dispostos a comprar. Outro dado importante é a avaliação da concorrência. Que opções de alimentos existem hoje dentro da escola e nas redondezas? Oferecem produtos e serviços que vão concorrer diretamente com você?</a:t>
            </a:r>
          </a:p>
          <a:p>
            <a:pPr marL="0" indent="0">
              <a:buNone/>
            </a:pPr>
            <a:r>
              <a:rPr lang="pt-BR" dirty="0" smtClean="0"/>
              <a:t> </a:t>
            </a:r>
          </a:p>
          <a:p>
            <a:pPr marL="0" indent="0">
              <a:buNone/>
            </a:pPr>
            <a:r>
              <a:rPr lang="pt-BR" dirty="0" smtClean="0"/>
              <a:t>A partir dessa análise, é possível dimensionar o tamanho do mercado e o potencial de vendas e avaliar se vale ou não a pena atuar nesse negócio.</a:t>
            </a:r>
          </a:p>
          <a:p>
            <a:pPr marL="0" indent="0">
              <a:buNone/>
            </a:pPr>
            <a:endParaRPr lang="en-US" dirty="0" smtClean="0"/>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64</a:t>
            </a:fld>
            <a:endParaRPr lang="en-US"/>
          </a:p>
        </p:txBody>
      </p:sp>
    </p:spTree>
    <p:extLst>
      <p:ext uri="{BB962C8B-B14F-4D97-AF65-F5344CB8AC3E}">
        <p14:creationId xmlns:p14="http://schemas.microsoft.com/office/powerpoint/2010/main" val="2566858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pt-BR" sz="1200" b="1" dirty="0" smtClean="0"/>
              <a:t>[</a:t>
            </a:r>
            <a:r>
              <a:rPr lang="pt-BR" sz="1200" b="1" dirty="0" err="1" smtClean="0"/>
              <a:t>tooltip</a:t>
            </a:r>
            <a:r>
              <a:rPr lang="pt-BR" sz="1200" b="1" dirty="0" smtClean="0"/>
              <a:t>]</a:t>
            </a:r>
          </a:p>
          <a:p>
            <a:pPr>
              <a:buFontTx/>
              <a:buNone/>
            </a:pPr>
            <a:r>
              <a:rPr lang="pt-BR" sz="1200" b="1" dirty="0" smtClean="0"/>
              <a:t>CANAIS DE DISTRIBUIÇÃO</a:t>
            </a:r>
            <a:endParaRPr lang="pt-BR" sz="1200" dirty="0" smtClean="0"/>
          </a:p>
          <a:p>
            <a:pPr marL="0" indent="0">
              <a:buNone/>
            </a:pPr>
            <a:r>
              <a:rPr lang="pt-BR" sz="1200" dirty="0" smtClean="0"/>
              <a:t>Caminho que um produto ou serviço percorre do seu ponto de origem até o cliente final. Pode incluir agentes, distribuidores, atacadistas, representantes e varejistas, entre outros, para garantir as vendas.</a:t>
            </a:r>
          </a:p>
        </p:txBody>
      </p:sp>
      <p:sp>
        <p:nvSpPr>
          <p:cNvPr id="4" name="Slide Number Placeholder 3"/>
          <p:cNvSpPr>
            <a:spLocks noGrp="1"/>
          </p:cNvSpPr>
          <p:nvPr>
            <p:ph type="sldNum" sz="quarter" idx="10"/>
          </p:nvPr>
        </p:nvSpPr>
        <p:spPr/>
        <p:txBody>
          <a:bodyPr/>
          <a:lstStyle/>
          <a:p>
            <a:fld id="{E4C567E0-3025-B646-82AC-4E413CF15647}" type="slidenum">
              <a:rPr lang="en-US" smtClean="0"/>
              <a:t>65</a:t>
            </a:fld>
            <a:endParaRPr lang="en-US"/>
          </a:p>
        </p:txBody>
      </p:sp>
    </p:spTree>
    <p:extLst>
      <p:ext uri="{BB962C8B-B14F-4D97-AF65-F5344CB8AC3E}">
        <p14:creationId xmlns:p14="http://schemas.microsoft.com/office/powerpoint/2010/main" val="2539855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b="1" dirty="0" smtClean="0"/>
              <a:t>[</a:t>
            </a:r>
            <a:r>
              <a:rPr lang="pt-BR" sz="1200" b="1" dirty="0" err="1" smtClean="0"/>
              <a:t>tooltip</a:t>
            </a:r>
            <a:r>
              <a:rPr lang="pt-BR" sz="1200" b="1" dirty="0" smtClean="0"/>
              <a:t>]</a:t>
            </a:r>
            <a:endParaRPr lang="pt-BR" dirty="0" smtClean="0"/>
          </a:p>
          <a:p>
            <a:pPr marL="0" indent="0">
              <a:buNone/>
            </a:pPr>
            <a:r>
              <a:rPr lang="pt-BR" sz="1200" b="1" dirty="0" smtClean="0"/>
              <a:t>FRANQUIA</a:t>
            </a:r>
            <a:endParaRPr lang="pt-BR" sz="1200" dirty="0" smtClean="0"/>
          </a:p>
          <a:p>
            <a:pPr marL="0" indent="0">
              <a:buNone/>
            </a:pPr>
            <a:r>
              <a:rPr lang="pt-BR" sz="1200" dirty="0" smtClean="0"/>
              <a:t>Acordo de licenciamento no qual uma empresa vende um pacote contendo marca registrada, equipamento, materiais e diretrizes para a administração.</a:t>
            </a:r>
          </a:p>
          <a:p>
            <a:pPr marL="0" marR="0" indent="0" algn="l" defTabSz="457200" rtl="0" eaLnBrk="1" fontAlgn="auto" latinLnBrk="0" hangingPunct="1">
              <a:lnSpc>
                <a:spcPct val="100000"/>
              </a:lnSpc>
              <a:spcBef>
                <a:spcPts val="0"/>
              </a:spcBef>
              <a:spcAft>
                <a:spcPts val="0"/>
              </a:spcAft>
              <a:buClrTx/>
              <a:buSzTx/>
              <a:buFontTx/>
              <a:buNone/>
              <a:tabLst/>
              <a:defRPr/>
            </a:pPr>
            <a:endParaRPr lang="pt-BR" sz="1200"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pt-BR" sz="1200" b="1" dirty="0" smtClean="0"/>
              <a:t>[</a:t>
            </a:r>
            <a:r>
              <a:rPr lang="pt-BR" sz="1200" b="1" dirty="0" err="1" smtClean="0"/>
              <a:t>tooltip</a:t>
            </a:r>
            <a:r>
              <a:rPr lang="pt-BR" sz="1200" b="1" dirty="0" smtClean="0"/>
              <a:t>]</a:t>
            </a:r>
            <a:endParaRPr lang="pt-BR" dirty="0" smtClean="0"/>
          </a:p>
          <a:p>
            <a:pPr marL="0" indent="0">
              <a:buNone/>
            </a:pPr>
            <a:r>
              <a:rPr lang="pt-BR" sz="1200" b="1" dirty="0" smtClean="0"/>
              <a:t>VAREJO</a:t>
            </a:r>
            <a:endParaRPr lang="pt-BR" sz="1200" dirty="0" smtClean="0"/>
          </a:p>
          <a:p>
            <a:pPr marL="0" indent="0">
              <a:buNone/>
            </a:pPr>
            <a:r>
              <a:rPr lang="pt-BR" sz="1200" dirty="0" smtClean="0"/>
              <a:t>É o conjunto de atividades ligadas à venda de produtos e serviços ao cliente final. Se constitui de comerciantes autônomos, pequenas lojas, grandes e sofisticadas redes de supermercados, etc.</a:t>
            </a:r>
          </a:p>
          <a:p>
            <a:endParaRPr lang="pt-BR" dirty="0" smtClean="0"/>
          </a:p>
          <a:p>
            <a:r>
              <a:rPr lang="pt-BR" dirty="0" smtClean="0"/>
              <a:t>[Exemplo]</a:t>
            </a:r>
          </a:p>
          <a:p>
            <a:r>
              <a:rPr lang="pt-BR" dirty="0" smtClean="0"/>
              <a:t>Utilizar figura do slide</a:t>
            </a:r>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66</a:t>
            </a:fld>
            <a:endParaRPr lang="en-US"/>
          </a:p>
        </p:txBody>
      </p:sp>
    </p:spTree>
    <p:extLst>
      <p:ext uri="{BB962C8B-B14F-4D97-AF65-F5344CB8AC3E}">
        <p14:creationId xmlns:p14="http://schemas.microsoft.com/office/powerpoint/2010/main" val="2209646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200" dirty="0" smtClean="0"/>
              <a:t>DROPDOWN (ACORDEON):</a:t>
            </a:r>
          </a:p>
          <a:p>
            <a:pPr marL="0" indent="0">
              <a:buNone/>
            </a:pPr>
            <a:endParaRPr lang="pt-BR" sz="1200" dirty="0" smtClean="0"/>
          </a:p>
          <a:p>
            <a:pPr marL="0" indent="0">
              <a:buNone/>
            </a:pPr>
            <a:r>
              <a:rPr lang="pt-BR" sz="1200" dirty="0" smtClean="0"/>
              <a:t>Organização</a:t>
            </a:r>
          </a:p>
          <a:p>
            <a:pPr marL="0" indent="0">
              <a:buNone/>
            </a:pPr>
            <a:r>
              <a:rPr lang="pt-BR" sz="1200" dirty="0" smtClean="0"/>
              <a:t>É pontual.</a:t>
            </a:r>
          </a:p>
          <a:p>
            <a:pPr marL="0" indent="0">
              <a:buNone/>
            </a:pPr>
            <a:r>
              <a:rPr lang="pt-BR" sz="1200" dirty="0" smtClean="0"/>
              <a:t>É organizado. Possui informações detalhadas dos clientes atuais e potenciais.</a:t>
            </a:r>
          </a:p>
          <a:p>
            <a:pPr marL="0" indent="0">
              <a:buNone/>
            </a:pPr>
            <a:r>
              <a:rPr lang="pt-BR" sz="1200" dirty="0" smtClean="0"/>
              <a:t>Administra bem o tempo, planejando roteiros racionais de visitas.</a:t>
            </a:r>
          </a:p>
          <a:p>
            <a:pPr marL="0" indent="0">
              <a:buNone/>
            </a:pPr>
            <a:endParaRPr lang="pt-BR" sz="1200" dirty="0" smtClean="0"/>
          </a:p>
          <a:p>
            <a:pPr marL="0" indent="0">
              <a:buNone/>
            </a:pPr>
            <a:r>
              <a:rPr lang="pt-BR" sz="1200" dirty="0" smtClean="0"/>
              <a:t>Poder de argumentação</a:t>
            </a:r>
          </a:p>
          <a:p>
            <a:pPr marL="0" indent="0">
              <a:buNone/>
            </a:pPr>
            <a:r>
              <a:rPr lang="pt-BR" sz="1200" dirty="0" smtClean="0"/>
              <a:t>Sabe lidar com contestações.</a:t>
            </a:r>
          </a:p>
          <a:p>
            <a:pPr marL="0" indent="0">
              <a:buNone/>
            </a:pPr>
            <a:r>
              <a:rPr lang="pt-BR" sz="1200" dirty="0" smtClean="0"/>
              <a:t>É persistente. Mesmo que não venda num primeiro momento, continua tentando uma nova abordagem, no momento adequado.</a:t>
            </a:r>
          </a:p>
          <a:p>
            <a:pPr marL="0" indent="0">
              <a:buNone/>
            </a:pPr>
            <a:r>
              <a:rPr lang="pt-BR" sz="1200" dirty="0" smtClean="0"/>
              <a:t>Vê o cliente como um aliado e fonte de novos clientes.</a:t>
            </a:r>
          </a:p>
          <a:p>
            <a:pPr marL="0" indent="0">
              <a:buNone/>
            </a:pPr>
            <a:endParaRPr lang="pt-BR" sz="1200" dirty="0" smtClean="0"/>
          </a:p>
          <a:p>
            <a:pPr marL="0" indent="0">
              <a:buNone/>
            </a:pPr>
            <a:r>
              <a:rPr lang="pt-BR" sz="1200" dirty="0" smtClean="0"/>
              <a:t>Comunicação</a:t>
            </a:r>
          </a:p>
          <a:p>
            <a:pPr marL="0" indent="0">
              <a:buNone/>
            </a:pPr>
            <a:r>
              <a:rPr lang="pt-BR" sz="1200" dirty="0" smtClean="0"/>
              <a:t>Comunica-se com desembaraço e treina previamente a abordagem que fará ao cliente.</a:t>
            </a:r>
          </a:p>
          <a:p>
            <a:pPr marL="0" indent="0">
              <a:buNone/>
            </a:pPr>
            <a:r>
              <a:rPr lang="pt-BR" sz="1200" dirty="0" smtClean="0"/>
              <a:t>Coloca-se à disposição do cliente para, a qualquer tempo, resolver com presteza algum eventual problema.</a:t>
            </a:r>
          </a:p>
          <a:p>
            <a:pPr marL="0" indent="0">
              <a:buNone/>
            </a:pPr>
            <a:r>
              <a:rPr lang="pt-BR" sz="1200" dirty="0" smtClean="0"/>
              <a:t>Sabe lidar com atitudes grosseiras, deselegantes e ríspidas sem perder a calma.</a:t>
            </a:r>
          </a:p>
          <a:p>
            <a:pPr marL="0" indent="0">
              <a:buNone/>
            </a:pPr>
            <a:endParaRPr lang="pt-BR" sz="1200" dirty="0" smtClean="0"/>
          </a:p>
          <a:p>
            <a:pPr marL="0" indent="0">
              <a:buNone/>
            </a:pPr>
            <a:r>
              <a:rPr lang="pt-BR" sz="1200" dirty="0" smtClean="0"/>
              <a:t>Educação</a:t>
            </a:r>
          </a:p>
          <a:p>
            <a:pPr marL="0" indent="0">
              <a:buNone/>
            </a:pPr>
            <a:r>
              <a:rPr lang="pt-BR" sz="1200" dirty="0" smtClean="0"/>
              <a:t>É cortês, discreto e procura transmitir empatia e confiança ao cliente.</a:t>
            </a:r>
          </a:p>
          <a:p>
            <a:pPr marL="0" indent="0">
              <a:buNone/>
            </a:pPr>
            <a:r>
              <a:rPr lang="pt-BR" sz="1200" dirty="0" smtClean="0"/>
              <a:t>Apresenta-se e veste-se adequadamente.</a:t>
            </a:r>
          </a:p>
          <a:p>
            <a:pPr marL="0" indent="0">
              <a:buNone/>
            </a:pPr>
            <a:r>
              <a:rPr lang="pt-BR" sz="1200" dirty="0" smtClean="0"/>
              <a:t>Possui autoestima e autoconfiança.</a:t>
            </a:r>
          </a:p>
          <a:p>
            <a:pPr marL="0" indent="0">
              <a:buNone/>
            </a:pPr>
            <a:endParaRPr lang="pt-BR" sz="1200" dirty="0" smtClean="0"/>
          </a:p>
          <a:p>
            <a:pPr marL="0" indent="0">
              <a:buNone/>
            </a:pPr>
            <a:r>
              <a:rPr lang="pt-BR" sz="1200" dirty="0" smtClean="0"/>
              <a:t>Coerência</a:t>
            </a:r>
          </a:p>
          <a:p>
            <a:pPr marL="0" indent="0">
              <a:buNone/>
            </a:pPr>
            <a:r>
              <a:rPr lang="pt-BR" sz="1200" dirty="0" smtClean="0"/>
              <a:t>É ético e honesto. Não promete o que não pode cumprir ou o que não corresponde à verdade.</a:t>
            </a:r>
          </a:p>
          <a:p>
            <a:pPr marL="0" indent="0">
              <a:buNone/>
            </a:pPr>
            <a:r>
              <a:rPr lang="pt-BR" sz="1200" dirty="0" smtClean="0"/>
              <a:t>Leva em conta os sentimentos e necessidades do cliente.</a:t>
            </a:r>
          </a:p>
          <a:p>
            <a:pPr marL="0" indent="0">
              <a:buNone/>
            </a:pPr>
            <a:r>
              <a:rPr lang="pt-BR" sz="1200" dirty="0" smtClean="0"/>
              <a:t>Utiliza a </a:t>
            </a:r>
            <a:r>
              <a:rPr lang="pt-BR" sz="1200" i="1" dirty="0" smtClean="0"/>
              <a:t>internet</a:t>
            </a:r>
            <a:r>
              <a:rPr lang="pt-BR" sz="1200" dirty="0" smtClean="0"/>
              <a:t> e o telefone para ganhar tempo para si e para o cliente.</a:t>
            </a:r>
          </a:p>
          <a:p>
            <a:pPr marL="0" indent="0">
              <a:buNone/>
            </a:pPr>
            <a:endParaRPr lang="pt-BR" sz="1200" dirty="0" smtClean="0"/>
          </a:p>
          <a:p>
            <a:pPr marL="0" indent="0">
              <a:buNone/>
            </a:pPr>
            <a:r>
              <a:rPr lang="pt-BR" sz="1200" dirty="0" err="1" smtClean="0"/>
              <a:t>Proatividade</a:t>
            </a:r>
            <a:endParaRPr lang="pt-BR" sz="1200" dirty="0" smtClean="0"/>
          </a:p>
          <a:p>
            <a:pPr marL="0" indent="0">
              <a:buNone/>
            </a:pPr>
            <a:r>
              <a:rPr lang="pt-BR" sz="1200" dirty="0" smtClean="0"/>
              <a:t>Conhece e estuda profundamente os produtos ou serviços que oferece.</a:t>
            </a:r>
          </a:p>
          <a:p>
            <a:pPr marL="0" indent="0">
              <a:buNone/>
            </a:pPr>
            <a:r>
              <a:rPr lang="pt-BR" sz="1200" dirty="0" smtClean="0"/>
              <a:t>Estuda a concorrência para poder neutralizar eventuais argumentos desfavoráveis.</a:t>
            </a:r>
          </a:p>
          <a:p>
            <a:pPr marL="0" indent="0">
              <a:buNone/>
            </a:pPr>
            <a:r>
              <a:rPr lang="pt-BR" sz="1200" dirty="0" smtClean="0"/>
              <a:t>Acompanha a venda até a efetiva entrega do bem ou serviço ao cliente.</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67</a:t>
            </a:fld>
            <a:endParaRPr lang="en-US"/>
          </a:p>
        </p:txBody>
      </p:sp>
    </p:spTree>
    <p:extLst>
      <p:ext uri="{BB962C8B-B14F-4D97-AF65-F5344CB8AC3E}">
        <p14:creationId xmlns:p14="http://schemas.microsoft.com/office/powerpoint/2010/main" val="41206100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[TOOLTIP]</a:t>
            </a:r>
          </a:p>
          <a:p>
            <a:pPr marL="0" marR="0" indent="0" algn="l" defTabSz="457200" rtl="0" eaLnBrk="1" fontAlgn="auto" latinLnBrk="0" hangingPunct="1">
              <a:lnSpc>
                <a:spcPct val="100000"/>
              </a:lnSpc>
              <a:spcBef>
                <a:spcPts val="0"/>
              </a:spcBef>
              <a:spcAft>
                <a:spcPts val="0"/>
              </a:spcAft>
              <a:buClrTx/>
              <a:buSzTx/>
              <a:buFontTx/>
              <a:buNone/>
              <a:tabLst/>
              <a:defRPr/>
            </a:pPr>
            <a:r>
              <a:rPr lang="pt-BR" dirty="0" smtClean="0"/>
              <a:t>Estratégias: Caminhos</a:t>
            </a:r>
            <a:r>
              <a:rPr lang="pt-BR" baseline="0" dirty="0" smtClean="0"/>
              <a:t> a seguir, </a:t>
            </a:r>
            <a:r>
              <a:rPr lang="pt-BR" sz="1200" dirty="0" smtClean="0"/>
              <a:t>ou planos de ação estabelecidos, para atingir um objetivo.</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68</a:t>
            </a:fld>
            <a:endParaRPr lang="en-US"/>
          </a:p>
        </p:txBody>
      </p:sp>
    </p:spTree>
    <p:extLst>
      <p:ext uri="{BB962C8B-B14F-4D97-AF65-F5344CB8AC3E}">
        <p14:creationId xmlns:p14="http://schemas.microsoft.com/office/powerpoint/2010/main" val="4085998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[TOOLTIP]</a:t>
            </a:r>
          </a:p>
          <a:p>
            <a:pPr marL="0" marR="0" indent="0" algn="l" defTabSz="457200" rtl="0" eaLnBrk="1" fontAlgn="auto" latinLnBrk="0" hangingPunct="1">
              <a:lnSpc>
                <a:spcPct val="100000"/>
              </a:lnSpc>
              <a:spcBef>
                <a:spcPts val="0"/>
              </a:spcBef>
              <a:spcAft>
                <a:spcPts val="0"/>
              </a:spcAft>
              <a:buClrTx/>
              <a:buSzTx/>
              <a:buFontTx/>
              <a:buNone/>
              <a:tabLst/>
              <a:defRPr/>
            </a:pPr>
            <a:r>
              <a:rPr lang="pt-BR" dirty="0" smtClean="0"/>
              <a:t>Estratégias: Caminhos</a:t>
            </a:r>
            <a:r>
              <a:rPr lang="pt-BR" baseline="0" dirty="0" smtClean="0"/>
              <a:t> a seguir, </a:t>
            </a:r>
            <a:r>
              <a:rPr lang="pt-BR" sz="1200" dirty="0" smtClean="0"/>
              <a:t>ou planos de ação estabelecidos, para atingir um objetivo.</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69</a:t>
            </a:fld>
            <a:endParaRPr lang="en-US"/>
          </a:p>
        </p:txBody>
      </p:sp>
    </p:spTree>
    <p:extLst>
      <p:ext uri="{BB962C8B-B14F-4D97-AF65-F5344CB8AC3E}">
        <p14:creationId xmlns:p14="http://schemas.microsoft.com/office/powerpoint/2010/main" val="4085998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[TOOLTIP]</a:t>
            </a:r>
          </a:p>
          <a:p>
            <a:pPr marL="0" marR="0" indent="0" algn="l" defTabSz="457200" rtl="0" eaLnBrk="1" fontAlgn="auto" latinLnBrk="0" hangingPunct="1">
              <a:lnSpc>
                <a:spcPct val="100000"/>
              </a:lnSpc>
              <a:spcBef>
                <a:spcPts val="0"/>
              </a:spcBef>
              <a:spcAft>
                <a:spcPts val="0"/>
              </a:spcAft>
              <a:buClrTx/>
              <a:buSzTx/>
              <a:buFontTx/>
              <a:buNone/>
              <a:tabLst/>
              <a:defRPr/>
            </a:pPr>
            <a:r>
              <a:rPr lang="pt-BR" dirty="0" smtClean="0"/>
              <a:t>Estratégias: Caminhos</a:t>
            </a:r>
            <a:r>
              <a:rPr lang="pt-BR" baseline="0" dirty="0" smtClean="0"/>
              <a:t> a seguir, </a:t>
            </a:r>
            <a:r>
              <a:rPr lang="pt-BR" sz="1200" dirty="0" smtClean="0"/>
              <a:t>ou planos de ação estabelecidos, para atingir um objetivo.</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70</a:t>
            </a:fld>
            <a:endParaRPr lang="en-US"/>
          </a:p>
        </p:txBody>
      </p:sp>
    </p:spTree>
    <p:extLst>
      <p:ext uri="{BB962C8B-B14F-4D97-AF65-F5344CB8AC3E}">
        <p14:creationId xmlns:p14="http://schemas.microsoft.com/office/powerpoint/2010/main" val="408599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[TOOLTIP]</a:t>
            </a:r>
          </a:p>
          <a:p>
            <a:r>
              <a:rPr lang="pt-BR" sz="1200" dirty="0" smtClean="0"/>
              <a:t>4 </a:t>
            </a:r>
            <a:r>
              <a:rPr lang="pt-BR" sz="1200" dirty="0" err="1" smtClean="0"/>
              <a:t>P’s</a:t>
            </a:r>
            <a:r>
              <a:rPr lang="pt-BR" sz="1200" dirty="0" smtClean="0"/>
              <a:t>: também chamados de </a:t>
            </a:r>
            <a:r>
              <a:rPr lang="pt-BR" sz="1200" dirty="0" err="1" smtClean="0"/>
              <a:t>mix</a:t>
            </a:r>
            <a:r>
              <a:rPr lang="pt-BR" sz="1200" dirty="0" smtClean="0"/>
              <a:t> (composto) de marketing</a:t>
            </a:r>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9</a:t>
            </a:fld>
            <a:endParaRPr lang="en-US"/>
          </a:p>
        </p:txBody>
      </p:sp>
    </p:spTree>
    <p:extLst>
      <p:ext uri="{BB962C8B-B14F-4D97-AF65-F5344CB8AC3E}">
        <p14:creationId xmlns:p14="http://schemas.microsoft.com/office/powerpoint/2010/main" val="3724667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[TOOLTIP]</a:t>
            </a:r>
          </a:p>
          <a:p>
            <a:pPr marL="0" marR="0" indent="0" algn="l" defTabSz="457200" rtl="0" eaLnBrk="1" fontAlgn="auto" latinLnBrk="0" hangingPunct="1">
              <a:lnSpc>
                <a:spcPct val="100000"/>
              </a:lnSpc>
              <a:spcBef>
                <a:spcPts val="0"/>
              </a:spcBef>
              <a:spcAft>
                <a:spcPts val="0"/>
              </a:spcAft>
              <a:buClrTx/>
              <a:buSzTx/>
              <a:buFontTx/>
              <a:buNone/>
              <a:tabLst/>
              <a:defRPr/>
            </a:pPr>
            <a:r>
              <a:rPr lang="pt-BR" dirty="0" smtClean="0"/>
              <a:t>Estratégias: Caminhos</a:t>
            </a:r>
            <a:r>
              <a:rPr lang="pt-BR" baseline="0" dirty="0" smtClean="0"/>
              <a:t> a seguir, </a:t>
            </a:r>
            <a:r>
              <a:rPr lang="pt-BR" sz="1200" dirty="0" smtClean="0"/>
              <a:t>ou planos de ação estabelecidos, para atingir um objetivo.</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71</a:t>
            </a:fld>
            <a:endParaRPr lang="en-US"/>
          </a:p>
        </p:txBody>
      </p:sp>
    </p:spTree>
    <p:extLst>
      <p:ext uri="{BB962C8B-B14F-4D97-AF65-F5344CB8AC3E}">
        <p14:creationId xmlns:p14="http://schemas.microsoft.com/office/powerpoint/2010/main" val="4085998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[TOOLTIP]</a:t>
            </a:r>
          </a:p>
          <a:p>
            <a:pPr marL="0" marR="0" indent="0" algn="l" defTabSz="457200" rtl="0" eaLnBrk="1" fontAlgn="auto" latinLnBrk="0" hangingPunct="1">
              <a:lnSpc>
                <a:spcPct val="100000"/>
              </a:lnSpc>
              <a:spcBef>
                <a:spcPts val="0"/>
              </a:spcBef>
              <a:spcAft>
                <a:spcPts val="0"/>
              </a:spcAft>
              <a:buClrTx/>
              <a:buSzTx/>
              <a:buFontTx/>
              <a:buNone/>
              <a:tabLst/>
              <a:defRPr/>
            </a:pPr>
            <a:r>
              <a:rPr lang="pt-BR" dirty="0" smtClean="0"/>
              <a:t>Utilizar: </a:t>
            </a:r>
            <a:r>
              <a:rPr lang="pt-BR" sz="1200" dirty="0" smtClean="0"/>
              <a:t>Pelo telefone você pode abordar novos clientes, marcar reuniões, tirar pedidos, checar informações, dar retorno, acompanhar a venda, esclarecer dúvidas, agradecer.</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72</a:t>
            </a:fld>
            <a:endParaRPr lang="en-US"/>
          </a:p>
        </p:txBody>
      </p:sp>
    </p:spTree>
    <p:extLst>
      <p:ext uri="{BB962C8B-B14F-4D97-AF65-F5344CB8AC3E}">
        <p14:creationId xmlns:p14="http://schemas.microsoft.com/office/powerpoint/2010/main" val="1917384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DROPDOWN</a:t>
            </a:r>
            <a:r>
              <a:rPr lang="pt-BR" sz="1200" baseline="0" dirty="0" smtClean="0"/>
              <a:t> (ACORDEON):</a:t>
            </a:r>
            <a:endParaRPr lang="pt-BR" sz="1200" dirty="0" smtClean="0"/>
          </a:p>
          <a:p>
            <a:endParaRPr lang="pt-BR" sz="1200" b="1" dirty="0" smtClean="0"/>
          </a:p>
          <a:p>
            <a:r>
              <a:rPr lang="pt-BR" sz="1200" b="1" dirty="0" smtClean="0"/>
              <a:t>Produto</a:t>
            </a:r>
            <a:endParaRPr lang="pt-BR" sz="1200" b="1" dirty="0" smtClean="0"/>
          </a:p>
          <a:p>
            <a:r>
              <a:rPr lang="pt-BR" sz="1200" dirty="0" smtClean="0"/>
              <a:t>Venda por tipo de produto ou serviço em relação às vendas totais.</a:t>
            </a:r>
          </a:p>
          <a:p>
            <a:endParaRPr lang="pt-BR" sz="1200" dirty="0" smtClean="0"/>
          </a:p>
          <a:p>
            <a:r>
              <a:rPr lang="pt-BR" sz="1200" b="1" dirty="0" smtClean="0"/>
              <a:t>Mercado</a:t>
            </a:r>
          </a:p>
          <a:p>
            <a:r>
              <a:rPr lang="pt-BR" sz="1200" dirty="0" smtClean="0"/>
              <a:t>Venda por região ou território.</a:t>
            </a:r>
          </a:p>
          <a:p>
            <a:endParaRPr lang="pt-BR" sz="1200" b="1" dirty="0" smtClean="0"/>
          </a:p>
          <a:p>
            <a:r>
              <a:rPr lang="pt-BR" sz="1200" b="1" dirty="0" smtClean="0"/>
              <a:t>Segmento</a:t>
            </a:r>
          </a:p>
          <a:p>
            <a:r>
              <a:rPr lang="pt-BR" sz="1200" dirty="0" smtClean="0"/>
              <a:t>Venda por tipo de cliente.</a:t>
            </a:r>
          </a:p>
          <a:p>
            <a:endParaRPr lang="pt-BR" sz="1200" b="1" dirty="0" smtClean="0"/>
          </a:p>
          <a:p>
            <a:r>
              <a:rPr lang="pt-BR" sz="1200" b="1" dirty="0" smtClean="0"/>
              <a:t>Unidade de venda (filial, entreposto, representante)</a:t>
            </a:r>
          </a:p>
          <a:p>
            <a:r>
              <a:rPr lang="pt-BR" sz="1200" dirty="0" smtClean="0"/>
              <a:t>Venda que uma unidade gera, levando em conta os resultados por produto, mercado, segmento e vendedor.</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73</a:t>
            </a:fld>
            <a:endParaRPr lang="en-US"/>
          </a:p>
        </p:txBody>
      </p:sp>
    </p:spTree>
    <p:extLst>
      <p:ext uri="{BB962C8B-B14F-4D97-AF65-F5344CB8AC3E}">
        <p14:creationId xmlns:p14="http://schemas.microsoft.com/office/powerpoint/2010/main" val="3674642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200" dirty="0" smtClean="0"/>
              <a:t>[EXEMPLO]</a:t>
            </a:r>
          </a:p>
          <a:p>
            <a:pPr marL="0" indent="0">
              <a:buNone/>
            </a:pPr>
            <a:r>
              <a:rPr lang="pt-BR" sz="1200" dirty="0" smtClean="0"/>
              <a:t>Veja</a:t>
            </a:r>
            <a:r>
              <a:rPr lang="pt-BR" sz="1200" baseline="0" dirty="0" smtClean="0"/>
              <a:t> o </a:t>
            </a:r>
            <a:r>
              <a:rPr lang="pt-BR" sz="1200" dirty="0" smtClean="0"/>
              <a:t>relatório de desempenho de vendas de uma empresa que possui cinco vendedores, suas regiões de atuação, as metas de vendas estipuladas para o mês, bem como as vendas que foram realizadas, e quanto foi alcançado ou não (% realizadas / metas). Também estão nesse relatório as vendas para novos clientes e os % correspondentes sobre as vendas totais. Com este acompanhamento você pode tomar decisões e avaliar o desempenho das vendas da empresa.</a:t>
            </a:r>
          </a:p>
          <a:p>
            <a:pPr marL="0" indent="0">
              <a:buNone/>
            </a:pPr>
            <a:r>
              <a:rPr lang="pt-BR" sz="1200" dirty="0" smtClean="0"/>
              <a:t>&lt;inserir quadro do slide&gt;</a:t>
            </a:r>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74</a:t>
            </a:fld>
            <a:endParaRPr lang="en-US"/>
          </a:p>
        </p:txBody>
      </p:sp>
    </p:spTree>
    <p:extLst>
      <p:ext uri="{BB962C8B-B14F-4D97-AF65-F5344CB8AC3E}">
        <p14:creationId xmlns:p14="http://schemas.microsoft.com/office/powerpoint/2010/main" val="6814470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200" dirty="0" smtClean="0"/>
              <a:t>[</a:t>
            </a:r>
            <a:r>
              <a:rPr lang="pt-BR" sz="1200" dirty="0" err="1" smtClean="0"/>
              <a:t>tooltip</a:t>
            </a:r>
            <a:r>
              <a:rPr lang="pt-BR" sz="1200" dirty="0" smtClean="0"/>
              <a:t>]</a:t>
            </a:r>
          </a:p>
          <a:p>
            <a:pPr marL="0" indent="0">
              <a:buNone/>
            </a:pPr>
            <a:r>
              <a:rPr lang="pt-BR" sz="1200" b="1" dirty="0" smtClean="0"/>
              <a:t>Exportação - </a:t>
            </a:r>
            <a:r>
              <a:rPr lang="pt-BR" sz="1200" dirty="0" smtClean="0"/>
              <a:t>Forma de atuar no mercado estrangeiro vendendo por intermediários (exportação indireta), ou por meio de um departamento, filial, representante ou agente de venda da própria empresa (exportação direta).</a:t>
            </a:r>
          </a:p>
          <a:p>
            <a:endParaRPr lang="pt-BR" dirty="0" smtClean="0"/>
          </a:p>
          <a:p>
            <a:pPr marL="0" indent="0">
              <a:buNone/>
            </a:pPr>
            <a:r>
              <a:rPr lang="pt-BR" dirty="0" smtClean="0"/>
              <a:t>[SAIBA MAIS]</a:t>
            </a:r>
          </a:p>
          <a:p>
            <a:pPr marL="0" indent="0">
              <a:buNone/>
            </a:pPr>
            <a:r>
              <a:rPr lang="pt-BR" i="1" dirty="0" smtClean="0"/>
              <a:t>Sites</a:t>
            </a:r>
            <a:r>
              <a:rPr lang="pt-BR" dirty="0" smtClean="0"/>
              <a:t> interessantes para você saber mais sobre esta área:</a:t>
            </a:r>
          </a:p>
          <a:p>
            <a:pPr marL="0" indent="0">
              <a:buNone/>
            </a:pPr>
            <a:endParaRPr lang="pt-BR" dirty="0" smtClean="0"/>
          </a:p>
          <a:p>
            <a:pPr marL="0" indent="0">
              <a:buNone/>
            </a:pPr>
            <a:r>
              <a:rPr lang="pt-BR" dirty="0" smtClean="0"/>
              <a:t>Exporte Fácil - Várias informações sobre como exportar pequenos volumes sem burocracia. – </a:t>
            </a:r>
            <a:r>
              <a:rPr lang="pt-BR" u="sng" dirty="0" smtClean="0">
                <a:hlinkClick r:id="rId3"/>
              </a:rPr>
              <a:t>www.exportefacil.com.br</a:t>
            </a:r>
            <a:endParaRPr lang="pt-BR" dirty="0" smtClean="0"/>
          </a:p>
          <a:p>
            <a:pPr marL="0" indent="0">
              <a:buNone/>
            </a:pPr>
            <a:r>
              <a:rPr lang="pt-BR" dirty="0" smtClean="0"/>
              <a:t> </a:t>
            </a:r>
          </a:p>
          <a:p>
            <a:pPr marL="0" indent="0">
              <a:buNone/>
            </a:pPr>
            <a:r>
              <a:rPr lang="pt-BR" dirty="0" err="1" smtClean="0"/>
              <a:t>Brazil</a:t>
            </a:r>
            <a:r>
              <a:rPr lang="pt-BR" dirty="0" smtClean="0"/>
              <a:t> Trade Net - Conteúdo informativo sobre exportação, passo a passo e catálogo eletrônico. – </a:t>
            </a:r>
            <a:r>
              <a:rPr lang="pt-BR" u="sng" dirty="0" smtClean="0">
                <a:hlinkClick r:id="rId4"/>
              </a:rPr>
              <a:t>www.braziltradenet.gov.br</a:t>
            </a:r>
            <a:endParaRPr lang="pt-BR" dirty="0" smtClean="0"/>
          </a:p>
          <a:p>
            <a:pPr marL="0" indent="0">
              <a:buNone/>
            </a:pPr>
            <a:r>
              <a:rPr lang="pt-BR" dirty="0" smtClean="0"/>
              <a:t> </a:t>
            </a:r>
          </a:p>
          <a:p>
            <a:pPr marL="0" indent="0">
              <a:buNone/>
            </a:pPr>
            <a:r>
              <a:rPr lang="pt-BR" dirty="0" smtClean="0"/>
              <a:t>Ministério da Indústria e Comércio - Estatísticas de exportação e importação, TEC - Tarifa Externa Comum, Feiras e Eventos. </a:t>
            </a:r>
            <a:r>
              <a:rPr lang="pt-BR" u="sng" dirty="0" smtClean="0">
                <a:hlinkClick r:id="rId5"/>
              </a:rPr>
              <a:t>www.desenvolvimento.gov.br</a:t>
            </a:r>
            <a:endParaRPr lang="pt-BR" dirty="0" smtClean="0"/>
          </a:p>
          <a:p>
            <a:pPr marL="0" indent="0">
              <a:buNone/>
            </a:pPr>
            <a:r>
              <a:rPr lang="pt-BR" dirty="0" smtClean="0"/>
              <a:t> </a:t>
            </a:r>
          </a:p>
          <a:p>
            <a:pPr marL="0" indent="0">
              <a:buNone/>
            </a:pPr>
            <a:r>
              <a:rPr lang="pt-BR" dirty="0" smtClean="0"/>
              <a:t>Aprendendo a Exportar - Passo a passo sobre exportação de artesanato, móveis, calçados, confecções, alimentos e outros. – </a:t>
            </a:r>
            <a:r>
              <a:rPr lang="pt-BR" u="sng" dirty="0" smtClean="0">
                <a:hlinkClick r:id="rId6"/>
              </a:rPr>
              <a:t>www.aprendendoaexportar.gov.br</a:t>
            </a:r>
            <a:endParaRPr lang="pt-BR" dirty="0" smtClean="0"/>
          </a:p>
          <a:p>
            <a:pPr marL="0" indent="0">
              <a:buNone/>
            </a:pPr>
            <a:r>
              <a:rPr lang="pt-BR" dirty="0" smtClean="0"/>
              <a:t> </a:t>
            </a:r>
          </a:p>
          <a:p>
            <a:pPr marL="0" indent="0">
              <a:buNone/>
            </a:pPr>
            <a:r>
              <a:rPr lang="pt-BR" dirty="0" smtClean="0"/>
              <a:t>Portal do Exportador - Acesso a vários links, por exemplo, "ALICE WEB" para pesquisas de mercadorias que podem ser exportadas – </a:t>
            </a:r>
            <a:r>
              <a:rPr lang="pt-BR" u="sng" dirty="0" smtClean="0">
                <a:hlinkClick r:id="rId7"/>
              </a:rPr>
              <a:t>www.portaldoexportador.gov.br</a:t>
            </a:r>
            <a:endParaRPr lang="pt-BR" dirty="0" smtClean="0"/>
          </a:p>
          <a:p>
            <a:pPr marL="0" indent="0">
              <a:buNone/>
            </a:pPr>
            <a:r>
              <a:rPr lang="pt-BR" dirty="0" smtClean="0"/>
              <a:t> </a:t>
            </a:r>
          </a:p>
          <a:p>
            <a:pPr marL="0" indent="0">
              <a:buNone/>
            </a:pPr>
            <a:r>
              <a:rPr lang="pt-BR" dirty="0" smtClean="0"/>
              <a:t>Receita Federal - Ótimo </a:t>
            </a:r>
            <a:r>
              <a:rPr lang="pt-BR" i="1" dirty="0" smtClean="0"/>
              <a:t>site</a:t>
            </a:r>
            <a:r>
              <a:rPr lang="pt-BR" dirty="0" smtClean="0"/>
              <a:t> para entender as legislações sobre exportação e importação. – </a:t>
            </a:r>
            <a:r>
              <a:rPr lang="pt-BR" u="sng" dirty="0" smtClean="0">
                <a:hlinkClick r:id="rId8"/>
              </a:rPr>
              <a:t>www.receita.fazenda.gov.br</a:t>
            </a:r>
            <a:endParaRPr lang="pt-BR" dirty="0" smtClean="0"/>
          </a:p>
          <a:p>
            <a:pPr marL="0" indent="0">
              <a:buNone/>
            </a:pPr>
            <a:endParaRPr lang="en-US" dirty="0" smtClean="0"/>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75</a:t>
            </a:fld>
            <a:endParaRPr lang="en-US"/>
          </a:p>
        </p:txBody>
      </p:sp>
    </p:spTree>
    <p:extLst>
      <p:ext uri="{BB962C8B-B14F-4D97-AF65-F5344CB8AC3E}">
        <p14:creationId xmlns:p14="http://schemas.microsoft.com/office/powerpoint/2010/main" val="501406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[TOOLTIP]</a:t>
            </a:r>
          </a:p>
          <a:p>
            <a:pPr marL="0" marR="0" indent="0" algn="l" defTabSz="457200" rtl="0" eaLnBrk="1" fontAlgn="auto" latinLnBrk="0" hangingPunct="1">
              <a:lnSpc>
                <a:spcPct val="100000"/>
              </a:lnSpc>
              <a:spcBef>
                <a:spcPts val="0"/>
              </a:spcBef>
              <a:spcAft>
                <a:spcPts val="0"/>
              </a:spcAft>
              <a:buClrTx/>
              <a:buSzTx/>
              <a:buFontTx/>
              <a:buNone/>
              <a:tabLst/>
              <a:defRPr/>
            </a:pPr>
            <a:r>
              <a:rPr lang="pt-BR" dirty="0" smtClean="0"/>
              <a:t>Dados disponíveis: </a:t>
            </a:r>
            <a:r>
              <a:rPr lang="pt-BR" sz="1200" dirty="0" smtClean="0">
                <a:solidFill>
                  <a:srgbClr val="FF0000"/>
                </a:solidFill>
              </a:rPr>
              <a:t>Tudo o que você tiver documentado sobre vendas, produção, marketing, área de custos, distribuidores revendedores, central de atendimento ao cliente e outras questões poderá ser utilizado em sua pesquisa de mercado. </a:t>
            </a:r>
          </a:p>
          <a:p>
            <a:endParaRPr lang="pt-BR" dirty="0" smtClean="0"/>
          </a:p>
          <a:p>
            <a:r>
              <a:rPr lang="pt-BR" dirty="0" smtClean="0"/>
              <a:t>[</a:t>
            </a:r>
            <a:r>
              <a:rPr lang="pt-BR" dirty="0" err="1" smtClean="0"/>
              <a:t>tooltip</a:t>
            </a:r>
            <a:r>
              <a:rPr lang="pt-BR" dirty="0" smtClean="0"/>
              <a:t>]</a:t>
            </a:r>
          </a:p>
          <a:p>
            <a:r>
              <a:rPr lang="pt-BR" sz="1200" b="1" dirty="0" smtClean="0">
                <a:solidFill>
                  <a:srgbClr val="1F497D"/>
                </a:solidFill>
              </a:rPr>
              <a:t>Uma grande variedade de dados</a:t>
            </a:r>
            <a:r>
              <a:rPr lang="pt-BR" baseline="0" dirty="0" smtClean="0"/>
              <a:t>: Estes dados já existem e</a:t>
            </a:r>
            <a:r>
              <a:rPr lang="pt-BR" sz="1200" dirty="0" smtClean="0"/>
              <a:t> podem ser conseguidos na sua empresa, ou podem estar organizados por entidades públicas ou privadas, como prefeituras municipais, secretarias de estado, órgãos governamentais, entidades de classe, instituições de ensino.</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79</a:t>
            </a:fld>
            <a:endParaRPr lang="en-US"/>
          </a:p>
        </p:txBody>
      </p:sp>
    </p:spTree>
    <p:extLst>
      <p:ext uri="{BB962C8B-B14F-4D97-AF65-F5344CB8AC3E}">
        <p14:creationId xmlns:p14="http://schemas.microsoft.com/office/powerpoint/2010/main" val="840799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[TOOLTIP]</a:t>
            </a:r>
          </a:p>
          <a:p>
            <a:pPr marL="0" marR="0" indent="0" algn="l" defTabSz="457200" rtl="0" eaLnBrk="1" fontAlgn="auto" latinLnBrk="0" hangingPunct="1">
              <a:lnSpc>
                <a:spcPct val="100000"/>
              </a:lnSpc>
              <a:spcBef>
                <a:spcPts val="0"/>
              </a:spcBef>
              <a:spcAft>
                <a:spcPts val="0"/>
              </a:spcAft>
              <a:buClrTx/>
              <a:buSzTx/>
              <a:buFontTx/>
              <a:buNone/>
              <a:tabLst/>
              <a:defRPr/>
            </a:pPr>
            <a:r>
              <a:rPr lang="pt-BR" dirty="0" smtClean="0"/>
              <a:t>Dados disponíveis: </a:t>
            </a:r>
            <a:r>
              <a:rPr lang="pt-BR" sz="1200" dirty="0" smtClean="0">
                <a:solidFill>
                  <a:srgbClr val="FF0000"/>
                </a:solidFill>
              </a:rPr>
              <a:t>Tudo o que você tiver documentado sobre vendas, produção, marketing, área de custos, distribuidores revendedores, central de atendimento ao cliente e outras questões poderá ser utilizado em sua pesquisa de mercado. </a:t>
            </a:r>
          </a:p>
          <a:p>
            <a:endParaRPr lang="pt-BR" dirty="0" smtClean="0"/>
          </a:p>
          <a:p>
            <a:r>
              <a:rPr lang="pt-BR" dirty="0" smtClean="0"/>
              <a:t>[</a:t>
            </a:r>
            <a:r>
              <a:rPr lang="pt-BR" dirty="0" err="1" smtClean="0"/>
              <a:t>tooltip</a:t>
            </a:r>
            <a:r>
              <a:rPr lang="pt-BR" dirty="0" smtClean="0"/>
              <a:t>]</a:t>
            </a:r>
          </a:p>
          <a:p>
            <a:r>
              <a:rPr lang="pt-BR" sz="1200" b="1" dirty="0" smtClean="0">
                <a:solidFill>
                  <a:srgbClr val="1F497D"/>
                </a:solidFill>
              </a:rPr>
              <a:t>Uma grande variedade de dados</a:t>
            </a:r>
            <a:r>
              <a:rPr lang="pt-BR" baseline="0" dirty="0" smtClean="0"/>
              <a:t>: Estes dados já existem e</a:t>
            </a:r>
            <a:r>
              <a:rPr lang="pt-BR" sz="1200" dirty="0" smtClean="0"/>
              <a:t> podem ser conseguidos na sua empresa, ou podem estar organizados por entidades públicas ou privadas, como prefeituras municipais, secretarias de estado, órgãos governamentais, entidades de classe, instituições de ensino.</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80</a:t>
            </a:fld>
            <a:endParaRPr lang="en-US"/>
          </a:p>
        </p:txBody>
      </p:sp>
    </p:spTree>
    <p:extLst>
      <p:ext uri="{BB962C8B-B14F-4D97-AF65-F5344CB8AC3E}">
        <p14:creationId xmlns:p14="http://schemas.microsoft.com/office/powerpoint/2010/main" val="8407998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200" dirty="0" smtClean="0"/>
              <a:t>SAIBA MAIS</a:t>
            </a:r>
            <a:endParaRPr lang="pt-BR" sz="1200" dirty="0" smtClean="0"/>
          </a:p>
          <a:p>
            <a:pPr marL="0" indent="0">
              <a:buNone/>
            </a:pPr>
            <a:endParaRPr lang="pt-BR" sz="1200" dirty="0" smtClean="0"/>
          </a:p>
          <a:p>
            <a:pPr marL="0" indent="0">
              <a:buNone/>
            </a:pPr>
            <a:r>
              <a:rPr lang="pt-BR" sz="1200" dirty="0" smtClean="0"/>
              <a:t>A entrevista é a técnica mais rica de um processo de pesquisa, pois é o momento que você pode ter contato com os entrevistados. </a:t>
            </a:r>
          </a:p>
          <a:p>
            <a:pPr marL="0" indent="0">
              <a:buNone/>
            </a:pPr>
            <a:r>
              <a:rPr lang="pt-BR" sz="1200" dirty="0" smtClean="0"/>
              <a:t>Uma alternativa é a contratação dos serviços de uma empresa especializada em pesquisas, que pode ser útil quando se verificarem as seguintes situações:</a:t>
            </a:r>
          </a:p>
          <a:p>
            <a:pPr marL="0" indent="0">
              <a:buNone/>
            </a:pPr>
            <a:r>
              <a:rPr lang="pt-BR" sz="1200" dirty="0" smtClean="0"/>
              <a:t>- Prazos muito apertados;</a:t>
            </a:r>
          </a:p>
          <a:p>
            <a:pPr marL="0" indent="0">
              <a:buNone/>
            </a:pPr>
            <a:r>
              <a:rPr lang="pt-BR" sz="1200" dirty="0" smtClean="0"/>
              <a:t>- Abrangência geográfica ou amostragem muito grande;</a:t>
            </a:r>
          </a:p>
          <a:p>
            <a:pPr marL="0" indent="0">
              <a:buNone/>
            </a:pPr>
            <a:r>
              <a:rPr lang="pt-BR" sz="1200" dirty="0" smtClean="0"/>
              <a:t>- Falta de especialistas internos.</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81</a:t>
            </a:fld>
            <a:endParaRPr lang="en-US"/>
          </a:p>
        </p:txBody>
      </p:sp>
    </p:spTree>
    <p:extLst>
      <p:ext uri="{BB962C8B-B14F-4D97-AF65-F5344CB8AC3E}">
        <p14:creationId xmlns:p14="http://schemas.microsoft.com/office/powerpoint/2010/main" val="82675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[TOOLTIP]</a:t>
            </a:r>
          </a:p>
          <a:p>
            <a:pPr marL="0" indent="0">
              <a:buNone/>
            </a:pPr>
            <a:r>
              <a:rPr lang="pt-BR" dirty="0" smtClean="0"/>
              <a:t>Nível de confiança: este índice</a:t>
            </a:r>
            <a:r>
              <a:rPr lang="pt-BR" b="1" dirty="0" smtClean="0"/>
              <a:t> </a:t>
            </a:r>
            <a:r>
              <a:rPr lang="pt-BR" dirty="0" smtClean="0"/>
              <a:t>serve para indicar a probabilidade dos resultados obtidos repetirem-se caso a pesquisa seja realizada novamente.</a:t>
            </a:r>
          </a:p>
          <a:p>
            <a:pPr marL="0" indent="0">
              <a:buNone/>
            </a:pPr>
            <a:r>
              <a:rPr lang="pt-BR" dirty="0" smtClean="0"/>
              <a:t> </a:t>
            </a:r>
          </a:p>
          <a:p>
            <a:endParaRPr lang="pt-BR" dirty="0" smtClean="0"/>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84</a:t>
            </a:fld>
            <a:endParaRPr lang="en-US"/>
          </a:p>
        </p:txBody>
      </p:sp>
    </p:spTree>
    <p:extLst>
      <p:ext uri="{BB962C8B-B14F-4D97-AF65-F5344CB8AC3E}">
        <p14:creationId xmlns:p14="http://schemas.microsoft.com/office/powerpoint/2010/main" val="1326256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[EXEMPLO]</a:t>
            </a:r>
          </a:p>
          <a:p>
            <a:pPr marL="0" indent="0">
              <a:buNone/>
            </a:pPr>
            <a:r>
              <a:rPr lang="pt-BR" dirty="0" smtClean="0"/>
              <a:t>Por exemplo, se as pessoas que você quer pesquisar devem ter 20 anos de idade, então, para que a pesquisa seja considerada segura, apenas 5% dos entrevistados poderão ter idade superior ou inferior a 20 anos.</a:t>
            </a:r>
          </a:p>
          <a:p>
            <a:pPr marL="0" indent="0">
              <a:buNone/>
            </a:pPr>
            <a:r>
              <a:rPr lang="pt-BR" dirty="0" smtClean="0"/>
              <a:t> </a:t>
            </a:r>
          </a:p>
          <a:p>
            <a:pPr marL="0" indent="0">
              <a:buNone/>
            </a:pPr>
            <a:r>
              <a:rPr lang="pt-BR" dirty="0" smtClean="0"/>
              <a:t>Como você também observou na tabela, outro fator que precisa ser considerado é a variação da população com relação às características de interesse da pesquisa. Veja bem, quanto mais homogênea (mais parecida) for a população, menor será a amostra necessária para representá-la.</a:t>
            </a:r>
          </a:p>
          <a:p>
            <a:pPr marL="0" indent="0">
              <a:buNone/>
            </a:pPr>
            <a:r>
              <a:rPr lang="pt-BR" dirty="0" smtClean="0"/>
              <a:t> </a:t>
            </a:r>
          </a:p>
          <a:p>
            <a:pPr marL="0" indent="0">
              <a:buNone/>
            </a:pPr>
            <a:r>
              <a:rPr lang="pt-BR" dirty="0" smtClean="0"/>
              <a:t>Se eu for pesquisar as condições econômicas de um bairro de baixa renda, que contenha 30.000 habitantes e de uma cidade inteira, com uma população de 30.000 habitantes, a amostra será igual?</a:t>
            </a:r>
          </a:p>
          <a:p>
            <a:pPr marL="0" indent="0">
              <a:buNone/>
            </a:pPr>
            <a:r>
              <a:rPr lang="pt-BR" dirty="0" smtClean="0"/>
              <a:t> </a:t>
            </a:r>
          </a:p>
          <a:p>
            <a:pPr marL="0" indent="0">
              <a:buNone/>
            </a:pPr>
            <a:r>
              <a:rPr lang="pt-BR" dirty="0" smtClean="0"/>
              <a:t>Não. Será necessária uma amostra menor no bairro de baixa renda, porque o nível de renda e o padrão de vida das pessoas que residem nele são semelhantes. Já para pesquisar a cidade inteira, que possui diferentes tipos de renda, a amostra precisaria ser maior, pois há muita diferença na renda da população.</a:t>
            </a:r>
          </a:p>
          <a:p>
            <a:pPr marL="0" indent="0">
              <a:buNone/>
            </a:pPr>
            <a:endParaRPr lang="pt-BR" dirty="0" smtClean="0"/>
          </a:p>
          <a:p>
            <a:pPr marL="0" indent="0">
              <a:buNone/>
            </a:pPr>
            <a:r>
              <a:rPr lang="pt-BR" dirty="0" smtClean="0"/>
              <a:t>[CONTEÚDO SAIBA</a:t>
            </a:r>
            <a:r>
              <a:rPr lang="pt-BR" baseline="0" dirty="0" smtClean="0"/>
              <a:t> MAIS</a:t>
            </a:r>
            <a:r>
              <a:rPr lang="pt-BR" dirty="0" smtClean="0"/>
              <a:t>]</a:t>
            </a:r>
          </a:p>
          <a:p>
            <a:pPr marL="0" indent="0">
              <a:buNone/>
            </a:pPr>
            <a:r>
              <a:rPr lang="pt-BR" sz="1200" dirty="0" smtClean="0"/>
              <a:t>Para cada margem de erro considerada, existem duas colunas que trazem o tamanho da amostra para essa situação: Uma heterogênea e outra homogênea.</a:t>
            </a:r>
          </a:p>
          <a:p>
            <a:pPr marL="0" indent="0">
              <a:buNone/>
            </a:pPr>
            <a:r>
              <a:rPr lang="pt-BR" sz="1200" dirty="0" smtClean="0"/>
              <a:t> </a:t>
            </a:r>
          </a:p>
          <a:p>
            <a:pPr marL="0" indent="0">
              <a:buNone/>
            </a:pPr>
            <a:r>
              <a:rPr lang="pt-BR" sz="1200" dirty="0" smtClean="0"/>
              <a:t>O nível de variação das respostas é indicado pela proporção, ou seja, o grau de homogeneidade (semelhança) da população. Isso quer dizer que, quanto mais heterogênea (diferente ou desigual) for sua amostra, maior deverá ser o número colhido pela pesquisa. Quanto mais homogênea (parecidos), menor esse número.</a:t>
            </a:r>
          </a:p>
          <a:p>
            <a:pPr marL="0" indent="0">
              <a:buNone/>
            </a:pPr>
            <a:r>
              <a:rPr lang="pt-BR" sz="1200" dirty="0" smtClean="0"/>
              <a:t> </a:t>
            </a:r>
          </a:p>
          <a:p>
            <a:pPr marL="0" indent="0">
              <a:buNone/>
            </a:pPr>
            <a:r>
              <a:rPr lang="pt-BR" sz="1200" dirty="0" smtClean="0"/>
              <a:t>Uma proporção heterogênea deve ser usada quando há muita variação entre as respostas dos entrevistados. Já uma homogênea deve ser usada quando há uma menor variação, pois grande parte dos entrevistados é parecida.</a:t>
            </a:r>
          </a:p>
        </p:txBody>
      </p:sp>
      <p:sp>
        <p:nvSpPr>
          <p:cNvPr id="4" name="Slide Number Placeholder 3"/>
          <p:cNvSpPr>
            <a:spLocks noGrp="1"/>
          </p:cNvSpPr>
          <p:nvPr>
            <p:ph type="sldNum" sz="quarter" idx="10"/>
          </p:nvPr>
        </p:nvSpPr>
        <p:spPr/>
        <p:txBody>
          <a:bodyPr/>
          <a:lstStyle/>
          <a:p>
            <a:fld id="{E4C567E0-3025-B646-82AC-4E413CF15647}" type="slidenum">
              <a:rPr lang="en-US" smtClean="0"/>
              <a:t>85</a:t>
            </a:fld>
            <a:endParaRPr lang="en-US"/>
          </a:p>
        </p:txBody>
      </p:sp>
    </p:spTree>
    <p:extLst>
      <p:ext uri="{BB962C8B-B14F-4D97-AF65-F5344CB8AC3E}">
        <p14:creationId xmlns:p14="http://schemas.microsoft.com/office/powerpoint/2010/main" val="3216529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[TOOLTIP]</a:t>
            </a:r>
          </a:p>
          <a:p>
            <a:r>
              <a:rPr lang="pt-BR" sz="1200" dirty="0" smtClean="0"/>
              <a:t>4 </a:t>
            </a:r>
            <a:r>
              <a:rPr lang="pt-BR" sz="1200" dirty="0" err="1" smtClean="0"/>
              <a:t>P’s</a:t>
            </a:r>
            <a:r>
              <a:rPr lang="pt-BR" sz="1200" dirty="0" smtClean="0"/>
              <a:t>: também chamados de </a:t>
            </a:r>
            <a:r>
              <a:rPr lang="pt-BR" sz="1200" dirty="0" err="1" smtClean="0"/>
              <a:t>mix</a:t>
            </a:r>
            <a:r>
              <a:rPr lang="pt-BR" sz="1200" dirty="0" smtClean="0"/>
              <a:t> (composto) de marketing</a:t>
            </a:r>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10</a:t>
            </a:fld>
            <a:endParaRPr lang="en-US"/>
          </a:p>
        </p:txBody>
      </p:sp>
    </p:spTree>
    <p:extLst>
      <p:ext uri="{BB962C8B-B14F-4D97-AF65-F5344CB8AC3E}">
        <p14:creationId xmlns:p14="http://schemas.microsoft.com/office/powerpoint/2010/main" val="37246670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200" b="1" dirty="0" smtClean="0"/>
              <a:t>[SAIBA</a:t>
            </a:r>
            <a:r>
              <a:rPr lang="pt-BR" sz="1200" b="1" baseline="0" dirty="0" smtClean="0"/>
              <a:t> MAIS]</a:t>
            </a:r>
            <a:endParaRPr lang="pt-BR" sz="1200" b="1" dirty="0" smtClean="0"/>
          </a:p>
          <a:p>
            <a:pPr marL="0" indent="0">
              <a:buNone/>
            </a:pPr>
            <a:r>
              <a:rPr lang="pt-BR" sz="1200" b="1" dirty="0" smtClean="0"/>
              <a:t>Tipos de perguntas </a:t>
            </a:r>
            <a:endParaRPr lang="pt-BR" sz="1200" dirty="0" smtClean="0"/>
          </a:p>
          <a:p>
            <a:r>
              <a:rPr lang="pt-BR" sz="1200" b="1" dirty="0" smtClean="0"/>
              <a:t>Abertas</a:t>
            </a:r>
            <a:r>
              <a:rPr lang="pt-BR" sz="1200" dirty="0" smtClean="0"/>
              <a:t> </a:t>
            </a:r>
          </a:p>
          <a:p>
            <a:r>
              <a:rPr lang="pt-BR" sz="1200" dirty="0" smtClean="0"/>
              <a:t>O entrevistado decide a forma e a extensão da sua resposta.</a:t>
            </a:r>
          </a:p>
          <a:p>
            <a:r>
              <a:rPr lang="pt-BR" sz="1200" dirty="0" smtClean="0"/>
              <a:t>Exemplo: Qual time venceu o campeonato deste ano?</a:t>
            </a:r>
          </a:p>
          <a:p>
            <a:endParaRPr lang="pt-BR" sz="1200" dirty="0" smtClean="0"/>
          </a:p>
          <a:p>
            <a:r>
              <a:rPr lang="pt-BR" sz="1200" b="1" dirty="0" smtClean="0"/>
              <a:t>Fechadas </a:t>
            </a:r>
          </a:p>
          <a:p>
            <a:r>
              <a:rPr lang="pt-BR" sz="1200" dirty="0" smtClean="0"/>
              <a:t>O entrevistado escolhe entre um número reduzido de respostas possíveis.</a:t>
            </a:r>
          </a:p>
          <a:p>
            <a:r>
              <a:rPr lang="pt-BR" sz="1200" dirty="0" smtClean="0"/>
              <a:t>Exemplo: Qual time venceu o campeonato deste ano?</a:t>
            </a:r>
          </a:p>
          <a:p>
            <a:r>
              <a:rPr lang="pt-BR" sz="1200" dirty="0" smtClean="0"/>
              <a:t>(   ) Avaí (    ) Metropolitano  (   ) Figueirense (   ) Guarani (    ) Marcílio Dias </a:t>
            </a:r>
          </a:p>
          <a:p>
            <a:endParaRPr lang="pt-BR" sz="1200" dirty="0" smtClean="0"/>
          </a:p>
          <a:p>
            <a:r>
              <a:rPr lang="pt-BR" sz="1200" b="1" dirty="0" smtClean="0"/>
              <a:t>Formatadas</a:t>
            </a:r>
            <a:r>
              <a:rPr lang="pt-BR" sz="1200" dirty="0" smtClean="0"/>
              <a:t> </a:t>
            </a:r>
          </a:p>
          <a:p>
            <a:r>
              <a:rPr lang="pt-BR" sz="1200" dirty="0" smtClean="0"/>
              <a:t>Além de optar por uma das respostas possíveis o entrevistado pode expressar a Escala de Atitudes. O entrevistado classifica o seu grau de acordo ou de desacordo com a alternativa.</a:t>
            </a:r>
          </a:p>
          <a:p>
            <a:r>
              <a:rPr lang="pt-BR" sz="1200" dirty="0" smtClean="0"/>
              <a:t>Exemplo: Você acha o time que venceu o campeonato deste ano:</a:t>
            </a:r>
          </a:p>
          <a:p>
            <a:r>
              <a:rPr lang="pt-BR" sz="1200" dirty="0" smtClean="0"/>
              <a:t>(    ) Péssimo  (    ) Ruim (     ) Médio (    ) Bom (    ) Ótimo</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86</a:t>
            </a:fld>
            <a:endParaRPr lang="en-US"/>
          </a:p>
        </p:txBody>
      </p:sp>
    </p:spTree>
    <p:extLst>
      <p:ext uri="{BB962C8B-B14F-4D97-AF65-F5344CB8AC3E}">
        <p14:creationId xmlns:p14="http://schemas.microsoft.com/office/powerpoint/2010/main" val="38242723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200" b="1" dirty="0" smtClean="0"/>
              <a:t>DROPDOWN (ACORDEON):</a:t>
            </a:r>
          </a:p>
          <a:p>
            <a:pPr marL="0" indent="0">
              <a:buNone/>
            </a:pPr>
            <a:endParaRPr lang="pt-BR" sz="1200" kern="1200" dirty="0" smtClean="0">
              <a:solidFill>
                <a:schemeClr val="tx1"/>
              </a:solidFill>
              <a:latin typeface="+mn-lt"/>
              <a:ea typeface="+mn-ea"/>
              <a:cs typeface="+mn-cs"/>
            </a:endParaRPr>
          </a:p>
          <a:p>
            <a:pPr marL="0" indent="0">
              <a:buNone/>
            </a:pPr>
            <a:r>
              <a:rPr lang="pt-BR" sz="1200" b="1" dirty="0" smtClean="0"/>
              <a:t>DADOS DEMOGRÁFICOS</a:t>
            </a:r>
            <a:endParaRPr lang="pt-BR" sz="1200" dirty="0" smtClean="0"/>
          </a:p>
          <a:p>
            <a:pPr marL="0" indent="0">
              <a:buNone/>
            </a:pPr>
            <a:r>
              <a:rPr lang="pt-BR" sz="1200" dirty="0" smtClean="0"/>
              <a:t>Os dados demográficos são as primeiras perguntas do questionário. São elas que avaliam se o entrevistado realmente pertence ao grupo de interesse. Por exemplo: Idade, sexo, escolaridade, tamanho da família, renda, classe social e região de moradia.</a:t>
            </a:r>
          </a:p>
          <a:p>
            <a:pPr marL="0" indent="0">
              <a:buNone/>
            </a:pPr>
            <a:endParaRPr lang="pt-BR" sz="1200" dirty="0" smtClean="0"/>
          </a:p>
          <a:p>
            <a:pPr marL="0" indent="0">
              <a:buNone/>
            </a:pPr>
            <a:r>
              <a:rPr lang="pt-BR" sz="1200" b="1" dirty="0" smtClean="0"/>
              <a:t>DADOS OBJETIVOS</a:t>
            </a:r>
            <a:endParaRPr lang="pt-BR" sz="1200" dirty="0" smtClean="0"/>
          </a:p>
          <a:p>
            <a:pPr marL="0" indent="0">
              <a:buNone/>
            </a:pPr>
            <a:r>
              <a:rPr lang="pt-BR" sz="1200" dirty="0" smtClean="0"/>
              <a:t>Os dados objetivos são as respostas de que você realmente precisa no questionário. Nesse momento, as perguntas devem ser específicas.</a:t>
            </a:r>
          </a:p>
          <a:p>
            <a:r>
              <a:rPr lang="pt-BR" sz="1200" dirty="0" smtClean="0"/>
              <a:t>Qual o produto que o consumidor usa?</a:t>
            </a:r>
          </a:p>
          <a:p>
            <a:r>
              <a:rPr lang="pt-BR" sz="1200" dirty="0" smtClean="0"/>
              <a:t>Qual foi a última vez que experimentou outro produto? Qual? Quando?</a:t>
            </a:r>
          </a:p>
          <a:p>
            <a:r>
              <a:rPr lang="pt-BR" sz="1200" dirty="0" smtClean="0"/>
              <a:t>O que é mais / menos importante na hora de comprar este produto?</a:t>
            </a:r>
          </a:p>
          <a:p>
            <a:r>
              <a:rPr lang="pt-BR" sz="1200" dirty="0" smtClean="0"/>
              <a:t>De que forma compra este produto?</a:t>
            </a:r>
          </a:p>
          <a:p>
            <a:pPr>
              <a:buFontTx/>
              <a:buChar char="-"/>
            </a:pPr>
            <a:r>
              <a:rPr lang="pt-BR" sz="1200" dirty="0" smtClean="0"/>
              <a:t>Quantas vezes por dia / semana / mês compra o produto?</a:t>
            </a:r>
          </a:p>
          <a:p>
            <a:pPr>
              <a:buFontTx/>
              <a:buChar char="-"/>
            </a:pPr>
            <a:r>
              <a:rPr lang="pt-BR" sz="1200" dirty="0" smtClean="0"/>
              <a:t>O que acha da qualidade do produto? Por quê?</a:t>
            </a:r>
          </a:p>
          <a:p>
            <a:pPr>
              <a:buFontTx/>
              <a:buChar char="-"/>
            </a:pPr>
            <a:endParaRPr lang="pt-BR" sz="1200" dirty="0" smtClean="0"/>
          </a:p>
          <a:p>
            <a:pPr marL="0" indent="0">
              <a:buNone/>
            </a:pPr>
            <a:r>
              <a:rPr lang="pt-BR" sz="1200" dirty="0" smtClean="0"/>
              <a:t>[destaque]</a:t>
            </a:r>
          </a:p>
          <a:p>
            <a:pPr marL="0" indent="0">
              <a:buNone/>
            </a:pPr>
            <a:r>
              <a:rPr lang="pt-BR" sz="1200" dirty="0" smtClean="0"/>
              <a:t>A parte mais importante do seu questionário são os dados objetivos. Deixe mais tempo e espaço para o que é realmente importante. [destaque]</a:t>
            </a:r>
          </a:p>
          <a:p>
            <a:pPr marL="0" indent="0">
              <a:buNone/>
            </a:pPr>
            <a:endParaRPr lang="pt-BR" sz="1200" dirty="0" smtClean="0"/>
          </a:p>
          <a:p>
            <a:pPr marL="0" indent="0">
              <a:buNone/>
            </a:pPr>
            <a:endParaRPr lang="pt-BR" sz="1200" dirty="0" smtClean="0"/>
          </a:p>
          <a:p>
            <a:pPr marL="0" indent="0">
              <a:buNone/>
            </a:pPr>
            <a:r>
              <a:rPr lang="pt-BR" sz="1200" b="1" dirty="0" smtClean="0"/>
              <a:t>DADOS DE CHECAGEM</a:t>
            </a:r>
            <a:endParaRPr lang="pt-BR" sz="1200" dirty="0" smtClean="0"/>
          </a:p>
          <a:p>
            <a:pPr marL="0" indent="0">
              <a:buNone/>
            </a:pPr>
            <a:r>
              <a:rPr lang="pt-BR" sz="1200" dirty="0" smtClean="0"/>
              <a:t>São os dados que identificam o entrevistado, por exemplo, o nome, telefone, </a:t>
            </a:r>
            <a:r>
              <a:rPr lang="pt-BR" sz="1200" i="1" dirty="0" smtClean="0"/>
              <a:t>e-mail</a:t>
            </a:r>
            <a:r>
              <a:rPr lang="pt-BR" sz="1200" dirty="0" smtClean="0"/>
              <a:t> e endereço, que permitirão um contato posterior para obter outras informações. Nem sempre será necessário incluir este tipo de informação em um questionário. Verifique no objetivo da pesquisa se é realmente essencial obter informações como estas. Caso a resposta seja sim, por serem dados pessoais, devem ser perguntados por último e é normal que os pesquisados recusem-se a fornecê-los. Mesmo assim, isso não invalida a entrevista. Lembre-se de variar os tipos de questões para evitar a confusão e a irritação do entrevistado.</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87</a:t>
            </a:fld>
            <a:endParaRPr lang="en-US"/>
          </a:p>
        </p:txBody>
      </p:sp>
    </p:spTree>
    <p:extLst>
      <p:ext uri="{BB962C8B-B14F-4D97-AF65-F5344CB8AC3E}">
        <p14:creationId xmlns:p14="http://schemas.microsoft.com/office/powerpoint/2010/main" val="15638430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200" kern="1200" dirty="0" smtClean="0">
                <a:solidFill>
                  <a:schemeClr val="tx1"/>
                </a:solidFill>
                <a:latin typeface="+mn-lt"/>
                <a:ea typeface="+mn-ea"/>
                <a:cs typeface="+mn-cs"/>
              </a:rPr>
              <a:t>DROPDOWN (ACORDEON)</a:t>
            </a:r>
            <a:endParaRPr lang="pt-BR" sz="1200" kern="1200" dirty="0" smtClean="0">
              <a:solidFill>
                <a:schemeClr val="tx1"/>
              </a:solidFill>
              <a:latin typeface="+mn-lt"/>
              <a:ea typeface="+mn-ea"/>
              <a:cs typeface="+mn-cs"/>
            </a:endParaRPr>
          </a:p>
          <a:p>
            <a:pPr marL="0" indent="0">
              <a:buNone/>
            </a:pPr>
            <a:endParaRPr lang="pt-BR" sz="1200" kern="1200" dirty="0" smtClean="0">
              <a:solidFill>
                <a:schemeClr val="tx1"/>
              </a:solidFill>
              <a:latin typeface="+mn-lt"/>
              <a:ea typeface="+mn-ea"/>
              <a:cs typeface="+mn-cs"/>
            </a:endParaRPr>
          </a:p>
          <a:p>
            <a:pPr marL="0" indent="0">
              <a:buNone/>
            </a:pPr>
            <a:r>
              <a:rPr lang="pt-BR" dirty="0" smtClean="0"/>
              <a:t>Pesquisa por telefone</a:t>
            </a:r>
          </a:p>
          <a:p>
            <a:pPr marL="0" indent="0">
              <a:buNone/>
            </a:pPr>
            <a:r>
              <a:rPr lang="pt-BR" dirty="0" smtClean="0"/>
              <a:t>É um método</a:t>
            </a:r>
            <a:r>
              <a:rPr lang="pt-BR" baseline="0" dirty="0" smtClean="0"/>
              <a:t> </a:t>
            </a:r>
            <a:r>
              <a:rPr lang="pt-BR" dirty="0" smtClean="0"/>
              <a:t>econômico, mas é importante que sejam de curta duração e de resposta imediata. Têm a vantagem de ter taxas de resposta mais altas do que pesquisas por cartas.</a:t>
            </a:r>
          </a:p>
          <a:p>
            <a:pPr marL="0" indent="0">
              <a:buNone/>
            </a:pPr>
            <a:r>
              <a:rPr lang="pt-BR" dirty="0" smtClean="0"/>
              <a:t> </a:t>
            </a:r>
          </a:p>
          <a:p>
            <a:pPr marL="0" indent="0">
              <a:buNone/>
            </a:pPr>
            <a:r>
              <a:rPr lang="pt-BR" dirty="0" smtClean="0"/>
              <a:t>Pesquisa via </a:t>
            </a:r>
            <a:r>
              <a:rPr lang="pt-BR" i="1" dirty="0" smtClean="0"/>
              <a:t>e-mail</a:t>
            </a:r>
            <a:r>
              <a:rPr lang="pt-BR" dirty="0" smtClean="0"/>
              <a:t> ou </a:t>
            </a:r>
            <a:r>
              <a:rPr lang="pt-BR" i="1" dirty="0" smtClean="0"/>
              <a:t>internet</a:t>
            </a:r>
          </a:p>
          <a:p>
            <a:pPr marL="0" indent="0">
              <a:buNone/>
            </a:pPr>
            <a:r>
              <a:rPr lang="pt-BR" dirty="0" smtClean="0"/>
              <a:t>São cada vez mais populares devido ao seu baixo custo, comodidade e rapidez de utilização.</a:t>
            </a:r>
          </a:p>
          <a:p>
            <a:pPr marL="0" indent="0">
              <a:buNone/>
            </a:pPr>
            <a:r>
              <a:rPr lang="pt-BR" dirty="0" smtClean="0"/>
              <a:t> </a:t>
            </a:r>
          </a:p>
          <a:p>
            <a:pPr marL="0" indent="0">
              <a:buNone/>
            </a:pPr>
            <a:r>
              <a:rPr lang="pt-BR" dirty="0" smtClean="0"/>
              <a:t>Pesquisa Face a face/Campo</a:t>
            </a:r>
          </a:p>
          <a:p>
            <a:pPr marL="0" indent="0">
              <a:buNone/>
            </a:pPr>
            <a:r>
              <a:rPr lang="pt-BR" dirty="0" smtClean="0"/>
              <a:t>As entrevistas pessoais, na rua ou em domicílio, são o método mais seguro (mas também o mais caro) para se obter uma maior quantidade e credibilidade de respostas.</a:t>
            </a:r>
          </a:p>
          <a:p>
            <a:pPr marL="0" indent="0">
              <a:buNone/>
            </a:pPr>
            <a:r>
              <a:rPr lang="pt-BR" dirty="0" smtClean="0"/>
              <a:t> </a:t>
            </a:r>
          </a:p>
          <a:p>
            <a:pPr marL="0" indent="0">
              <a:buNone/>
            </a:pPr>
            <a:r>
              <a:rPr lang="pt-BR" dirty="0" smtClean="0"/>
              <a:t>Pesquisa por observação</a:t>
            </a:r>
          </a:p>
          <a:p>
            <a:pPr marL="0" indent="0">
              <a:buNone/>
            </a:pPr>
            <a:r>
              <a:rPr lang="pt-BR" dirty="0" smtClean="0"/>
              <a:t>É a coleta de informação pela observação direta por parte do entrevistador. Quando feita com pessoas, deve-se tomar alguns cuidados especiais. Isso porque, se a pessoa sabe ou percebe que está sendo observada, provavelmente mudará de comportamento fazendo com que os resultados da pesquisa tornem-se indesejáveis ou até frustrados.</a:t>
            </a:r>
          </a:p>
          <a:p>
            <a:endParaRPr lang="en-US" dirty="0"/>
          </a:p>
        </p:txBody>
      </p:sp>
      <p:sp>
        <p:nvSpPr>
          <p:cNvPr id="4" name="Slide Number Placeholder 3"/>
          <p:cNvSpPr>
            <a:spLocks noGrp="1"/>
          </p:cNvSpPr>
          <p:nvPr>
            <p:ph type="sldNum" sz="quarter" idx="10"/>
          </p:nvPr>
        </p:nvSpPr>
        <p:spPr/>
        <p:txBody>
          <a:bodyPr/>
          <a:lstStyle/>
          <a:p>
            <a:fld id="{E4C567E0-3025-B646-82AC-4E413CF15647}" type="slidenum">
              <a:rPr lang="en-US" smtClean="0"/>
              <a:t>91</a:t>
            </a:fld>
            <a:endParaRPr lang="en-US"/>
          </a:p>
        </p:txBody>
      </p:sp>
    </p:spTree>
    <p:extLst>
      <p:ext uri="{BB962C8B-B14F-4D97-AF65-F5344CB8AC3E}">
        <p14:creationId xmlns:p14="http://schemas.microsoft.com/office/powerpoint/2010/main" val="564816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[TOOLTIP]</a:t>
            </a:r>
          </a:p>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t>Tabulação: A tabulação é a contagem do número de respostas para cada alternativa de cada pergunta. A partir da tabulação você determina a “opinião” da amostra que vale para toda a população.</a:t>
            </a:r>
          </a:p>
          <a:p>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92</a:t>
            </a:fld>
            <a:endParaRPr lang="en-US"/>
          </a:p>
        </p:txBody>
      </p:sp>
    </p:spTree>
    <p:extLst>
      <p:ext uri="{BB962C8B-B14F-4D97-AF65-F5344CB8AC3E}">
        <p14:creationId xmlns:p14="http://schemas.microsoft.com/office/powerpoint/2010/main" val="25666404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b="1" dirty="0" smtClean="0">
                <a:solidFill>
                  <a:schemeClr val="tx2"/>
                </a:solidFill>
              </a:rPr>
              <a:t>Acesse o material complementar desta parada e veja um estudo de caso de uma pesquisa de mercado. </a:t>
            </a:r>
          </a:p>
          <a:p>
            <a:endParaRPr lang="en-US" dirty="0"/>
          </a:p>
        </p:txBody>
      </p:sp>
      <p:sp>
        <p:nvSpPr>
          <p:cNvPr id="4" name="Slide Number Placeholder 3"/>
          <p:cNvSpPr>
            <a:spLocks noGrp="1"/>
          </p:cNvSpPr>
          <p:nvPr>
            <p:ph type="sldNum" sz="quarter" idx="10"/>
          </p:nvPr>
        </p:nvSpPr>
        <p:spPr/>
        <p:txBody>
          <a:bodyPr/>
          <a:lstStyle/>
          <a:p>
            <a:fld id="{E4C567E0-3025-B646-82AC-4E413CF15647}" type="slidenum">
              <a:rPr lang="en-US" smtClean="0"/>
              <a:t>94</a:t>
            </a:fld>
            <a:endParaRPr lang="en-US"/>
          </a:p>
        </p:txBody>
      </p:sp>
    </p:spTree>
    <p:extLst>
      <p:ext uri="{BB962C8B-B14F-4D97-AF65-F5344CB8AC3E}">
        <p14:creationId xmlns:p14="http://schemas.microsoft.com/office/powerpoint/2010/main" val="18058235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dirty="0" smtClean="0"/>
          </a:p>
        </p:txBody>
      </p:sp>
      <p:sp>
        <p:nvSpPr>
          <p:cNvPr id="4" name="Slide Number Placeholder 3"/>
          <p:cNvSpPr>
            <a:spLocks noGrp="1"/>
          </p:cNvSpPr>
          <p:nvPr>
            <p:ph type="sldNum" sz="quarter" idx="10"/>
          </p:nvPr>
        </p:nvSpPr>
        <p:spPr/>
        <p:txBody>
          <a:bodyPr/>
          <a:lstStyle/>
          <a:p>
            <a:fld id="{E4C567E0-3025-B646-82AC-4E413CF15647}" type="slidenum">
              <a:rPr lang="en-US" smtClean="0"/>
              <a:t>95</a:t>
            </a:fld>
            <a:endParaRPr lang="en-US"/>
          </a:p>
        </p:txBody>
      </p:sp>
    </p:spTree>
    <p:extLst>
      <p:ext uri="{BB962C8B-B14F-4D97-AF65-F5344CB8AC3E}">
        <p14:creationId xmlns:p14="http://schemas.microsoft.com/office/powerpoint/2010/main" val="412271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[TOOLTIP]</a:t>
            </a:r>
          </a:p>
          <a:p>
            <a:r>
              <a:rPr lang="pt-BR" sz="1200" dirty="0" smtClean="0"/>
              <a:t>4 </a:t>
            </a:r>
            <a:r>
              <a:rPr lang="pt-BR" sz="1200" dirty="0" err="1" smtClean="0"/>
              <a:t>P’s</a:t>
            </a:r>
            <a:r>
              <a:rPr lang="pt-BR" sz="1200" dirty="0" smtClean="0"/>
              <a:t>: também chamados de </a:t>
            </a:r>
            <a:r>
              <a:rPr lang="pt-BR" sz="1200" dirty="0" err="1" smtClean="0"/>
              <a:t>mix</a:t>
            </a:r>
            <a:r>
              <a:rPr lang="pt-BR" sz="1200" dirty="0" smtClean="0"/>
              <a:t> (composto) de marketing</a:t>
            </a:r>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11</a:t>
            </a:fld>
            <a:endParaRPr lang="en-US"/>
          </a:p>
        </p:txBody>
      </p:sp>
    </p:spTree>
    <p:extLst>
      <p:ext uri="{BB962C8B-B14F-4D97-AF65-F5344CB8AC3E}">
        <p14:creationId xmlns:p14="http://schemas.microsoft.com/office/powerpoint/2010/main" val="3724667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[TOOLTIP]</a:t>
            </a:r>
          </a:p>
          <a:p>
            <a:r>
              <a:rPr lang="pt-BR" sz="1200" dirty="0" smtClean="0"/>
              <a:t>4 </a:t>
            </a:r>
            <a:r>
              <a:rPr lang="pt-BR" sz="1200" dirty="0" err="1" smtClean="0"/>
              <a:t>P’s</a:t>
            </a:r>
            <a:r>
              <a:rPr lang="pt-BR" sz="1200" dirty="0" smtClean="0"/>
              <a:t>: também chamados de </a:t>
            </a:r>
            <a:r>
              <a:rPr lang="pt-BR" sz="1200" dirty="0" err="1" smtClean="0"/>
              <a:t>mix</a:t>
            </a:r>
            <a:r>
              <a:rPr lang="pt-BR" sz="1200" dirty="0" smtClean="0"/>
              <a:t> (composto) de marketing</a:t>
            </a:r>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12</a:t>
            </a:fld>
            <a:endParaRPr lang="en-US"/>
          </a:p>
        </p:txBody>
      </p:sp>
    </p:spTree>
    <p:extLst>
      <p:ext uri="{BB962C8B-B14F-4D97-AF65-F5344CB8AC3E}">
        <p14:creationId xmlns:p14="http://schemas.microsoft.com/office/powerpoint/2010/main" val="3724667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[TOOLTIP]</a:t>
            </a:r>
          </a:p>
          <a:p>
            <a:r>
              <a:rPr lang="pt-BR" sz="1200" dirty="0" smtClean="0"/>
              <a:t>4 </a:t>
            </a:r>
            <a:r>
              <a:rPr lang="pt-BR" sz="1200" dirty="0" err="1" smtClean="0"/>
              <a:t>P’s</a:t>
            </a:r>
            <a:r>
              <a:rPr lang="pt-BR" sz="1200" dirty="0" smtClean="0"/>
              <a:t>: também chamados de </a:t>
            </a:r>
            <a:r>
              <a:rPr lang="pt-BR" sz="1200" dirty="0" err="1" smtClean="0"/>
              <a:t>mix</a:t>
            </a:r>
            <a:r>
              <a:rPr lang="pt-BR" sz="1200" dirty="0" smtClean="0"/>
              <a:t> (composto) de marketing</a:t>
            </a:r>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13</a:t>
            </a:fld>
            <a:endParaRPr lang="en-US"/>
          </a:p>
        </p:txBody>
      </p:sp>
    </p:spTree>
    <p:extLst>
      <p:ext uri="{BB962C8B-B14F-4D97-AF65-F5344CB8AC3E}">
        <p14:creationId xmlns:p14="http://schemas.microsoft.com/office/powerpoint/2010/main" val="3724667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[TOOLTIP]</a:t>
            </a:r>
          </a:p>
          <a:p>
            <a:r>
              <a:rPr lang="pt-BR" sz="1200" dirty="0" smtClean="0"/>
              <a:t>4 </a:t>
            </a:r>
            <a:r>
              <a:rPr lang="pt-BR" sz="1200" dirty="0" err="1" smtClean="0"/>
              <a:t>P’s</a:t>
            </a:r>
            <a:r>
              <a:rPr lang="pt-BR" sz="1200" dirty="0" smtClean="0"/>
              <a:t>: também chamados de </a:t>
            </a:r>
            <a:r>
              <a:rPr lang="pt-BR" sz="1200" dirty="0" err="1" smtClean="0"/>
              <a:t>mix</a:t>
            </a:r>
            <a:r>
              <a:rPr lang="pt-BR" sz="1200" dirty="0" smtClean="0"/>
              <a:t> (composto) de marketing</a:t>
            </a:r>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14</a:t>
            </a:fld>
            <a:endParaRPr lang="en-US"/>
          </a:p>
        </p:txBody>
      </p:sp>
    </p:spTree>
    <p:extLst>
      <p:ext uri="{BB962C8B-B14F-4D97-AF65-F5344CB8AC3E}">
        <p14:creationId xmlns:p14="http://schemas.microsoft.com/office/powerpoint/2010/main" val="3724667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pt-BR" sz="1200" b="1" dirty="0" smtClean="0"/>
              <a:t>Exemplo</a:t>
            </a:r>
            <a:endParaRPr lang="pt-BR" sz="1200" dirty="0" smtClean="0"/>
          </a:p>
          <a:p>
            <a:pPr marL="0" indent="0">
              <a:buNone/>
            </a:pPr>
            <a:r>
              <a:rPr lang="pt-BR" sz="1200" dirty="0" smtClean="0"/>
              <a:t>A maioria das pessoas gosta de pizzas, e diversos empresários, ao pesquisar o mercado, montaram pizzarias. Ocorre que nem sempre as pessoas estão dispostas a ir às pizzarias para saborear seus produtos. </a:t>
            </a:r>
          </a:p>
          <a:p>
            <a:pPr marL="0" indent="0">
              <a:buNone/>
            </a:pPr>
            <a:r>
              <a:rPr lang="pt-BR" sz="1200" dirty="0" smtClean="0"/>
              <a:t>Novamente, procurando atender os clientes, estas empresas ofereceram o serviço de Entrega em Domicílio, conhecido por Disk-Pizza. </a:t>
            </a:r>
          </a:p>
          <a:p>
            <a:pPr marL="0" indent="0">
              <a:buNone/>
            </a:pPr>
            <a:r>
              <a:rPr lang="pt-BR" sz="1200" dirty="0" smtClean="0"/>
              <a:t>Agora, estão diante de um novo desafio: os clientes não somente querem pizzas entregues em casa, mas pizzas entregues em casa em no máximo 30 minutos após o pedido. </a:t>
            </a:r>
            <a:endParaRPr lang="pt-BR" dirty="0"/>
          </a:p>
        </p:txBody>
      </p:sp>
      <p:sp>
        <p:nvSpPr>
          <p:cNvPr id="4" name="Slide Number Placeholder 3"/>
          <p:cNvSpPr>
            <a:spLocks noGrp="1"/>
          </p:cNvSpPr>
          <p:nvPr>
            <p:ph type="sldNum" sz="quarter" idx="10"/>
          </p:nvPr>
        </p:nvSpPr>
        <p:spPr/>
        <p:txBody>
          <a:bodyPr/>
          <a:lstStyle/>
          <a:p>
            <a:fld id="{E4C567E0-3025-B646-82AC-4E413CF15647}" type="slidenum">
              <a:rPr lang="en-US" smtClean="0"/>
              <a:t>15</a:t>
            </a:fld>
            <a:endParaRPr lang="en-US"/>
          </a:p>
        </p:txBody>
      </p:sp>
    </p:spTree>
    <p:extLst>
      <p:ext uri="{BB962C8B-B14F-4D97-AF65-F5344CB8AC3E}">
        <p14:creationId xmlns:p14="http://schemas.microsoft.com/office/powerpoint/2010/main" val="34953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19 de September de 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Thursday, 19 de September de 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Thursday, 19 de September de 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Thursday, 19 de September de 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Thursday, 19 de September de 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Thursday, 19 de September de 13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19 de September de 13</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Thursday, 19 de September de 13</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Thursday, 19 de September de 13</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Thursday, 19 de September de 13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Thursday, 19 de September de 13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19 de September de 13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28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1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omments" Target="../comments/comment12.xml"/><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omments" Target="../comments/commen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eg"/><Relationship Id="rId5"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omments" Target="../comments/commen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omments" Target="../comments/commen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omments" Target="../comments/comment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omments" Target="../comments/comment30.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comments" Target="../comments/comment31.xm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omments" Target="../comments/comment3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omments" Target="../comments/comment3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omments" Target="../comments/commen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comments" Target="../comments/commen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comments" Target="../comments/comment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omments" Target="../comments/comment3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comments" Target="../comments/comment38.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comments" Target="../comments/comment39.xml"/><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omments" Target="../comments/comment4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omments" Target="../comments/commen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comments" Target="../comments/commen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comments" Target="../comments/comment4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comments" Target="../comments/comment4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comments" Target="../comments/comment44.xml"/><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comments" Target="../comments/comment4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comments" Target="../comments/comment46.xml"/></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comments" Target="../comments/comment47.xml"/><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5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omments" Target="../comments/comment5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comments" Target="../comments/comment5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5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comments" Target="../comments/comment5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3782"/>
            <a:ext cx="7848600" cy="1927225"/>
          </a:xfrm>
        </p:spPr>
        <p:txBody>
          <a:bodyPr/>
          <a:lstStyle/>
          <a:p>
            <a:r>
              <a:rPr lang="en-US" sz="3600" dirty="0" err="1" smtClean="0"/>
              <a:t>Trilhas</a:t>
            </a:r>
            <a:r>
              <a:rPr lang="en-US" sz="3600" dirty="0" smtClean="0"/>
              <a:t> de </a:t>
            </a:r>
            <a:r>
              <a:rPr lang="en-US" sz="3600" dirty="0" err="1" smtClean="0"/>
              <a:t>autoatendimento</a:t>
            </a:r>
            <a:endParaRPr lang="en-US" sz="3600" dirty="0">
              <a:solidFill>
                <a:schemeClr val="tx1"/>
              </a:solidFill>
            </a:endParaRPr>
          </a:p>
        </p:txBody>
      </p:sp>
      <p:sp>
        <p:nvSpPr>
          <p:cNvPr id="3" name="Subtitle 2"/>
          <p:cNvSpPr>
            <a:spLocks noGrp="1"/>
          </p:cNvSpPr>
          <p:nvPr>
            <p:ph type="subTitle" idx="1"/>
          </p:nvPr>
        </p:nvSpPr>
        <p:spPr>
          <a:xfrm>
            <a:off x="685800" y="2330966"/>
            <a:ext cx="6400800" cy="967860"/>
          </a:xfrm>
        </p:spPr>
        <p:txBody>
          <a:bodyPr/>
          <a:lstStyle/>
          <a:p>
            <a:r>
              <a:rPr lang="pt-BR" dirty="0" smtClean="0"/>
              <a:t>Momento empresarial (Mapa):</a:t>
            </a:r>
          </a:p>
          <a:p>
            <a:r>
              <a:rPr lang="pt-BR" b="1" dirty="0" smtClean="0"/>
              <a:t>Potencial empreendedor</a:t>
            </a:r>
          </a:p>
        </p:txBody>
      </p:sp>
      <p:graphicFrame>
        <p:nvGraphicFramePr>
          <p:cNvPr id="4" name="Table 3"/>
          <p:cNvGraphicFramePr>
            <a:graphicFrameLocks noGrp="1"/>
          </p:cNvGraphicFramePr>
          <p:nvPr>
            <p:extLst>
              <p:ext uri="{D42A27DB-BD31-4B8C-83A1-F6EECF244321}">
                <p14:modId xmlns:p14="http://schemas.microsoft.com/office/powerpoint/2010/main" val="2804132125"/>
              </p:ext>
            </p:extLst>
          </p:nvPr>
        </p:nvGraphicFramePr>
        <p:xfrm>
          <a:off x="685800" y="3572466"/>
          <a:ext cx="8204536" cy="2926080"/>
        </p:xfrm>
        <a:graphic>
          <a:graphicData uri="http://schemas.openxmlformats.org/drawingml/2006/table">
            <a:tbl>
              <a:tblPr firstRow="1" bandRow="1">
                <a:tableStyleId>{2D5ABB26-0587-4C30-8999-92F81FD0307C}</a:tableStyleId>
              </a:tblPr>
              <a:tblGrid>
                <a:gridCol w="1053613"/>
                <a:gridCol w="4072437"/>
                <a:gridCol w="3078486"/>
              </a:tblGrid>
              <a:tr h="291291">
                <a:tc>
                  <a:txBody>
                    <a:bodyPr/>
                    <a:lstStyle/>
                    <a:p>
                      <a:r>
                        <a:rPr lang="pt-BR" sz="1800" b="0" kern="1200" dirty="0" smtClean="0">
                          <a:solidFill>
                            <a:schemeClr val="tx1"/>
                          </a:solidFill>
                          <a:latin typeface="+mn-lt"/>
                          <a:ea typeface="+mn-ea"/>
                          <a:cs typeface="+mn-cs"/>
                        </a:rPr>
                        <a:t>Trilha 1</a:t>
                      </a:r>
                      <a:endParaRPr lang="en-US" sz="1800" b="0" dirty="0">
                        <a:solidFill>
                          <a:schemeClr val="tx1"/>
                        </a:solidFill>
                      </a:endParaRPr>
                    </a:p>
                  </a:txBody>
                  <a:tcPr/>
                </a:tc>
                <a:tc>
                  <a:txBody>
                    <a:bodyPr/>
                    <a:lstStyle/>
                    <a:p>
                      <a:pPr algn="l" fontAlgn="ctr"/>
                      <a:r>
                        <a:rPr lang="pt-BR" sz="1800" b="0" kern="1200" dirty="0">
                          <a:solidFill>
                            <a:schemeClr val="tx1"/>
                          </a:solidFill>
                          <a:latin typeface="+mn-lt"/>
                          <a:ea typeface="+mn-ea"/>
                          <a:cs typeface="+mn-cs"/>
                        </a:rPr>
                        <a:t>Geração</a:t>
                      </a:r>
                      <a:r>
                        <a:rPr lang="pt-BR" sz="1800" b="0" u="none" strike="noStrike" dirty="0">
                          <a:solidFill>
                            <a:schemeClr val="tx1"/>
                          </a:solidFill>
                          <a:effectLst/>
                        </a:rPr>
                        <a:t> </a:t>
                      </a:r>
                      <a:r>
                        <a:rPr lang="pt-BR" sz="1800" b="0" kern="1200" dirty="0">
                          <a:solidFill>
                            <a:schemeClr val="tx1"/>
                          </a:solidFill>
                          <a:latin typeface="+mn-lt"/>
                          <a:ea typeface="+mn-ea"/>
                          <a:cs typeface="+mn-cs"/>
                        </a:rPr>
                        <a:t>de</a:t>
                      </a:r>
                      <a:r>
                        <a:rPr lang="pt-BR" sz="1800" b="0" u="none" strike="noStrike" dirty="0">
                          <a:solidFill>
                            <a:schemeClr val="tx1"/>
                          </a:solidFill>
                          <a:effectLst/>
                        </a:rPr>
                        <a:t> </a:t>
                      </a:r>
                      <a:r>
                        <a:rPr lang="pt-BR" sz="1800" b="0" kern="1200" dirty="0">
                          <a:solidFill>
                            <a:schemeClr val="tx1"/>
                          </a:solidFill>
                          <a:latin typeface="+mn-lt"/>
                          <a:ea typeface="+mn-ea"/>
                          <a:cs typeface="+mn-cs"/>
                        </a:rPr>
                        <a:t>ideias</a:t>
                      </a:r>
                      <a:r>
                        <a:rPr lang="pt-BR" sz="1800" b="0" u="none" strike="noStrike" dirty="0">
                          <a:solidFill>
                            <a:schemeClr val="tx1"/>
                          </a:solidFill>
                          <a:effectLst/>
                        </a:rPr>
                        <a:t> </a:t>
                      </a:r>
                      <a:r>
                        <a:rPr lang="pt-BR" sz="1800" b="0" kern="1200" dirty="0">
                          <a:solidFill>
                            <a:schemeClr val="tx1"/>
                          </a:solidFill>
                          <a:latin typeface="+mn-lt"/>
                          <a:ea typeface="+mn-ea"/>
                          <a:cs typeface="+mn-cs"/>
                        </a:rPr>
                        <a:t>de</a:t>
                      </a:r>
                      <a:r>
                        <a:rPr lang="pt-BR" sz="1800" b="0" u="none" strike="noStrike" dirty="0">
                          <a:solidFill>
                            <a:schemeClr val="tx1"/>
                          </a:solidFill>
                          <a:effectLst/>
                        </a:rPr>
                        <a:t> </a:t>
                      </a:r>
                      <a:r>
                        <a:rPr lang="pt-BR" sz="1800" b="0" kern="1200" dirty="0" smtClean="0">
                          <a:solidFill>
                            <a:schemeClr val="tx1"/>
                          </a:solidFill>
                          <a:latin typeface="+mn-lt"/>
                          <a:ea typeface="+mn-ea"/>
                          <a:cs typeface="+mn-cs"/>
                        </a:rPr>
                        <a:t>negócios</a:t>
                      </a:r>
                      <a:endParaRPr lang="pt-BR" sz="1800" b="0" kern="1200" dirty="0">
                        <a:solidFill>
                          <a:schemeClr val="tx1"/>
                        </a:solidFill>
                        <a:latin typeface="+mn-lt"/>
                        <a:ea typeface="+mn-ea"/>
                        <a:cs typeface="+mn-cs"/>
                      </a:endParaRPr>
                    </a:p>
                  </a:txBody>
                  <a:tcPr marL="9525" marR="9525" marT="9525" marB="0" anchor="ctr"/>
                </a:tc>
                <a:tc>
                  <a:txBody>
                    <a:bodyPr/>
                    <a:lstStyle/>
                    <a:p>
                      <a:pPr algn="l"/>
                      <a:r>
                        <a:rPr lang="pt-BR" sz="1800" b="0" kern="1200" dirty="0" smtClean="0">
                          <a:solidFill>
                            <a:schemeClr val="tx1"/>
                          </a:solidFill>
                          <a:latin typeface="+mn-lt"/>
                          <a:ea typeface="+mn-ea"/>
                          <a:cs typeface="+mn-cs"/>
                        </a:rPr>
                        <a:t>Praça</a:t>
                      </a:r>
                    </a:p>
                  </a:txBody>
                  <a:tcPr/>
                </a:tc>
              </a:tr>
              <a:tr h="291291">
                <a:tc>
                  <a:txBody>
                    <a:bodyPr/>
                    <a:lstStyle/>
                    <a:p>
                      <a:r>
                        <a:rPr lang="pt-BR" sz="1800" dirty="0" smtClean="0"/>
                        <a:t>Trilha 2</a:t>
                      </a:r>
                      <a:endParaRPr lang="en-US" sz="1800" dirty="0"/>
                    </a:p>
                  </a:txBody>
                  <a:tcPr/>
                </a:tc>
                <a:tc>
                  <a:txBody>
                    <a:bodyPr/>
                    <a:lstStyle/>
                    <a:p>
                      <a:pPr algn="l" fontAlgn="ctr"/>
                      <a:r>
                        <a:rPr lang="pt-BR" sz="1800" u="none" strike="noStrike" dirty="0">
                          <a:effectLst/>
                        </a:rPr>
                        <a:t>Análise de viabilidade do negócio</a:t>
                      </a:r>
                      <a:endParaRPr lang="pt-BR" sz="1800" b="0" i="0" u="none" strike="noStrike" dirty="0">
                        <a:solidFill>
                          <a:srgbClr val="000000"/>
                        </a:solidFill>
                        <a:effectLst/>
                        <a:latin typeface="+mn-lt"/>
                      </a:endParaRPr>
                    </a:p>
                  </a:txBody>
                  <a:tcPr marL="9525" marR="9525" marT="9525" marB="0" anchor="ctr"/>
                </a:tc>
                <a:tc>
                  <a:txBody>
                    <a:bodyPr/>
                    <a:lstStyle/>
                    <a:p>
                      <a:pPr algn="l"/>
                      <a:r>
                        <a:rPr lang="pt-BR" sz="1800" dirty="0" smtClean="0"/>
                        <a:t>Biblioteca</a:t>
                      </a:r>
                      <a:endParaRPr lang="pt-BR" sz="1800" dirty="0">
                        <a:latin typeface="+mn-lt"/>
                      </a:endParaRPr>
                    </a:p>
                  </a:txBody>
                  <a:tcPr/>
                </a:tc>
              </a:tr>
              <a:tr h="291291">
                <a:tc>
                  <a:txBody>
                    <a:bodyPr/>
                    <a:lstStyle/>
                    <a:p>
                      <a:r>
                        <a:rPr lang="pt-BR" sz="1800" b="0" dirty="0" smtClean="0">
                          <a:solidFill>
                            <a:schemeClr val="tx1"/>
                          </a:solidFill>
                        </a:rPr>
                        <a:t>Trilha 3</a:t>
                      </a:r>
                      <a:endParaRPr lang="en-US" sz="1800" b="0" dirty="0">
                        <a:solidFill>
                          <a:schemeClr val="tx1"/>
                        </a:solidFill>
                      </a:endParaRPr>
                    </a:p>
                  </a:txBody>
                  <a:tcPr/>
                </a:tc>
                <a:tc>
                  <a:txBody>
                    <a:bodyPr/>
                    <a:lstStyle/>
                    <a:p>
                      <a:pPr algn="l" fontAlgn="ctr"/>
                      <a:r>
                        <a:rPr lang="pt-BR" sz="1800" b="0" u="none" strike="noStrike" dirty="0">
                          <a:solidFill>
                            <a:schemeClr val="tx1"/>
                          </a:solidFill>
                          <a:effectLst/>
                        </a:rPr>
                        <a:t>Formalização</a:t>
                      </a:r>
                      <a:endParaRPr lang="pt-BR" sz="1800" b="0" i="0" u="none" strike="noStrike" dirty="0">
                        <a:solidFill>
                          <a:schemeClr val="tx1"/>
                        </a:solidFill>
                        <a:effectLst/>
                        <a:latin typeface="+mn-lt"/>
                      </a:endParaRPr>
                    </a:p>
                  </a:txBody>
                  <a:tcPr marL="9525" marR="9525" marT="9525" marB="0" anchor="ctr"/>
                </a:tc>
                <a:tc>
                  <a:txBody>
                    <a:bodyPr/>
                    <a:lstStyle/>
                    <a:p>
                      <a:pPr algn="l"/>
                      <a:r>
                        <a:rPr lang="pt-BR" sz="1800" b="0" dirty="0" smtClean="0">
                          <a:solidFill>
                            <a:schemeClr val="tx1"/>
                          </a:solidFill>
                        </a:rPr>
                        <a:t>Contabilidade</a:t>
                      </a:r>
                      <a:endParaRPr lang="pt-BR" sz="1800" b="0" dirty="0">
                        <a:solidFill>
                          <a:schemeClr val="tx1"/>
                        </a:solidFill>
                        <a:latin typeface="+mn-lt"/>
                      </a:endParaRPr>
                    </a:p>
                  </a:txBody>
                  <a:tcPr/>
                </a:tc>
              </a:tr>
              <a:tr h="291291">
                <a:tc>
                  <a:txBody>
                    <a:bodyPr/>
                    <a:lstStyle/>
                    <a:p>
                      <a:r>
                        <a:rPr lang="pt-BR" sz="1800" dirty="0" smtClean="0"/>
                        <a:t>Trilha 4</a:t>
                      </a:r>
                      <a:endParaRPr lang="en-US" sz="1800" dirty="0"/>
                    </a:p>
                  </a:txBody>
                  <a:tcPr/>
                </a:tc>
                <a:tc>
                  <a:txBody>
                    <a:bodyPr/>
                    <a:lstStyle/>
                    <a:p>
                      <a:pPr algn="l" fontAlgn="ctr"/>
                      <a:r>
                        <a:rPr lang="pt-BR" sz="1800" u="none" strike="noStrike" dirty="0">
                          <a:effectLst/>
                        </a:rPr>
                        <a:t>Organização e administração</a:t>
                      </a:r>
                      <a:endParaRPr lang="pt-BR" sz="1800" b="0" i="0" u="none" strike="noStrike" dirty="0">
                        <a:solidFill>
                          <a:srgbClr val="000000"/>
                        </a:solidFill>
                        <a:effectLst/>
                        <a:latin typeface="+mn-lt"/>
                      </a:endParaRPr>
                    </a:p>
                  </a:txBody>
                  <a:tcPr marL="9525" marR="9525" marT="9525" marB="0" anchor="ctr"/>
                </a:tc>
                <a:tc>
                  <a:txBody>
                    <a:bodyPr/>
                    <a:lstStyle/>
                    <a:p>
                      <a:pPr algn="l"/>
                      <a:r>
                        <a:rPr lang="pt-BR" sz="1800" dirty="0" smtClean="0"/>
                        <a:t>Centro empresarial</a:t>
                      </a:r>
                      <a:endParaRPr lang="pt-BR" sz="1800" dirty="0">
                        <a:latin typeface="+mn-lt"/>
                      </a:endParaRPr>
                    </a:p>
                  </a:txBody>
                  <a:tcPr/>
                </a:tc>
              </a:tr>
              <a:tr h="291291">
                <a:tc>
                  <a:txBody>
                    <a:bodyPr/>
                    <a:lstStyle/>
                    <a:p>
                      <a:r>
                        <a:rPr lang="pt-BR" sz="1800" b="1" kern="1200" dirty="0" smtClean="0">
                          <a:solidFill>
                            <a:schemeClr val="tx2"/>
                          </a:solidFill>
                          <a:latin typeface="+mn-lt"/>
                          <a:ea typeface="+mn-ea"/>
                          <a:cs typeface="+mn-cs"/>
                        </a:rPr>
                        <a:t>Trilha</a:t>
                      </a:r>
                      <a:r>
                        <a:rPr lang="pt-BR" sz="1800" b="1" dirty="0" smtClean="0">
                          <a:solidFill>
                            <a:schemeClr val="tx2"/>
                          </a:solidFill>
                        </a:rPr>
                        <a:t> 5</a:t>
                      </a:r>
                      <a:endParaRPr lang="en-US" sz="1800" b="1" dirty="0">
                        <a:solidFill>
                          <a:schemeClr val="tx2"/>
                        </a:solidFill>
                      </a:endParaRPr>
                    </a:p>
                  </a:txBody>
                  <a:tcPr/>
                </a:tc>
                <a:tc>
                  <a:txBody>
                    <a:bodyPr/>
                    <a:lstStyle/>
                    <a:p>
                      <a:pPr algn="l" fontAlgn="ctr"/>
                      <a:r>
                        <a:rPr lang="pt-BR" sz="1800" b="1" u="none" strike="noStrike" dirty="0">
                          <a:solidFill>
                            <a:schemeClr val="tx2"/>
                          </a:solidFill>
                          <a:effectLst/>
                        </a:rPr>
                        <a:t>Marketing e </a:t>
                      </a:r>
                      <a:r>
                        <a:rPr lang="pt-BR" sz="1800" b="1" kern="1200" dirty="0">
                          <a:solidFill>
                            <a:schemeClr val="tx2"/>
                          </a:solidFill>
                          <a:latin typeface="+mn-lt"/>
                          <a:ea typeface="+mn-ea"/>
                          <a:cs typeface="+mn-cs"/>
                        </a:rPr>
                        <a:t>vendas</a:t>
                      </a:r>
                    </a:p>
                  </a:txBody>
                  <a:tcPr marL="9525" marR="9525" marT="9525" marB="0" anchor="ctr"/>
                </a:tc>
                <a:tc>
                  <a:txBody>
                    <a:bodyPr/>
                    <a:lstStyle/>
                    <a:p>
                      <a:pPr algn="l"/>
                      <a:r>
                        <a:rPr lang="pt-BR" sz="1800" b="1" dirty="0" smtClean="0">
                          <a:solidFill>
                            <a:schemeClr val="tx2"/>
                          </a:solidFill>
                        </a:rPr>
                        <a:t>Shopping</a:t>
                      </a:r>
                      <a:endParaRPr lang="pt-BR" sz="1800" b="1" dirty="0">
                        <a:solidFill>
                          <a:schemeClr val="tx2"/>
                        </a:solidFill>
                        <a:latin typeface="+mn-lt"/>
                      </a:endParaRPr>
                    </a:p>
                  </a:txBody>
                  <a:tcPr/>
                </a:tc>
              </a:tr>
              <a:tr h="291291">
                <a:tc>
                  <a:txBody>
                    <a:bodyPr/>
                    <a:lstStyle/>
                    <a:p>
                      <a:r>
                        <a:rPr lang="en-US" sz="1800" b="0" dirty="0" err="1" smtClean="0">
                          <a:solidFill>
                            <a:schemeClr val="tx1"/>
                          </a:solidFill>
                        </a:rPr>
                        <a:t>Trilha</a:t>
                      </a:r>
                      <a:r>
                        <a:rPr lang="en-US" sz="1800" b="0" dirty="0" smtClean="0">
                          <a:solidFill>
                            <a:schemeClr val="tx1"/>
                          </a:solidFill>
                        </a:rPr>
                        <a:t> 6</a:t>
                      </a:r>
                      <a:endParaRPr lang="en-US" sz="1800" b="0" dirty="0">
                        <a:solidFill>
                          <a:schemeClr val="tx1"/>
                        </a:solidFill>
                      </a:endParaRPr>
                    </a:p>
                  </a:txBody>
                  <a:tcPr/>
                </a:tc>
                <a:tc>
                  <a:txBody>
                    <a:bodyPr/>
                    <a:lstStyle/>
                    <a:p>
                      <a:pPr algn="l" fontAlgn="ctr"/>
                      <a:r>
                        <a:rPr lang="pt-BR" sz="1800" b="0" kern="1200" dirty="0" smtClean="0">
                          <a:solidFill>
                            <a:schemeClr val="tx1"/>
                          </a:solidFill>
                          <a:latin typeface="+mn-lt"/>
                          <a:ea typeface="+mn-ea"/>
                          <a:cs typeface="+mn-cs"/>
                        </a:rPr>
                        <a:t>Gestão de pessoas</a:t>
                      </a:r>
                      <a:endParaRPr lang="pt-BR" sz="1800" b="0" kern="1200" dirty="0">
                        <a:solidFill>
                          <a:schemeClr val="tx1"/>
                        </a:solidFill>
                        <a:latin typeface="+mn-lt"/>
                        <a:ea typeface="+mn-ea"/>
                        <a:cs typeface="+mn-cs"/>
                      </a:endParaRPr>
                    </a:p>
                  </a:txBody>
                  <a:tcPr marL="9525" marR="9525" marT="9525" marB="0" anchor="ctr"/>
                </a:tc>
                <a:tc>
                  <a:txBody>
                    <a:bodyPr/>
                    <a:lstStyle/>
                    <a:p>
                      <a:pPr algn="l"/>
                      <a:r>
                        <a:rPr lang="pt-BR" sz="1800" b="0" kern="1200" dirty="0" smtClean="0">
                          <a:solidFill>
                            <a:schemeClr val="tx1"/>
                          </a:solidFill>
                          <a:latin typeface="+mn-lt"/>
                          <a:ea typeface="+mn-ea"/>
                          <a:cs typeface="+mn-cs"/>
                        </a:rPr>
                        <a:t>Centro</a:t>
                      </a:r>
                      <a:r>
                        <a:rPr lang="pt-BR" sz="1800" b="0" dirty="0" smtClean="0">
                          <a:solidFill>
                            <a:schemeClr val="tx1"/>
                          </a:solidFill>
                          <a:latin typeface="+mn-lt"/>
                        </a:rPr>
                        <a:t> de capacitação</a:t>
                      </a:r>
                      <a:endParaRPr lang="pt-BR" sz="1800" b="0" dirty="0">
                        <a:solidFill>
                          <a:schemeClr val="tx1"/>
                        </a:solidFill>
                        <a:latin typeface="+mn-lt"/>
                      </a:endParaRPr>
                    </a:p>
                  </a:txBody>
                  <a:tcPr/>
                </a:tc>
              </a:tr>
              <a:tr h="291291">
                <a:tc>
                  <a:txBody>
                    <a:bodyPr/>
                    <a:lstStyle/>
                    <a:p>
                      <a:r>
                        <a:rPr lang="en-US" sz="1800" b="0" dirty="0" err="1" smtClean="0">
                          <a:solidFill>
                            <a:schemeClr val="tx1"/>
                          </a:solidFill>
                        </a:rPr>
                        <a:t>Trilha</a:t>
                      </a:r>
                      <a:r>
                        <a:rPr lang="en-US" sz="1800" b="0" dirty="0" smtClean="0">
                          <a:solidFill>
                            <a:schemeClr val="tx1"/>
                          </a:solidFill>
                        </a:rPr>
                        <a:t> 7</a:t>
                      </a:r>
                      <a:endParaRPr lang="en-US" sz="1800" b="0" dirty="0">
                        <a:solidFill>
                          <a:schemeClr val="tx1"/>
                        </a:solidFill>
                      </a:endParaRPr>
                    </a:p>
                  </a:txBody>
                  <a:tcPr/>
                </a:tc>
                <a:tc>
                  <a:txBody>
                    <a:bodyPr/>
                    <a:lstStyle/>
                    <a:p>
                      <a:pPr algn="l" fontAlgn="ctr"/>
                      <a:r>
                        <a:rPr lang="pt-BR" sz="1800" b="0" kern="1200" dirty="0" err="1" smtClean="0">
                          <a:solidFill>
                            <a:schemeClr val="tx1"/>
                          </a:solidFill>
                          <a:latin typeface="+mn-lt"/>
                          <a:ea typeface="+mn-ea"/>
                          <a:cs typeface="+mn-cs"/>
                        </a:rPr>
                        <a:t>Canvas</a:t>
                      </a:r>
                      <a:endParaRPr lang="pt-BR" sz="1800" b="0" kern="1200" dirty="0">
                        <a:solidFill>
                          <a:schemeClr val="tx1"/>
                        </a:solidFill>
                        <a:latin typeface="+mn-lt"/>
                        <a:ea typeface="+mn-ea"/>
                        <a:cs typeface="+mn-cs"/>
                      </a:endParaRPr>
                    </a:p>
                  </a:txBody>
                  <a:tcPr marL="9525" marR="9525" marT="9525" marB="0" anchor="ctr"/>
                </a:tc>
                <a:tc>
                  <a:txBody>
                    <a:bodyPr/>
                    <a:lstStyle/>
                    <a:p>
                      <a:pPr algn="l"/>
                      <a:r>
                        <a:rPr lang="pt-BR" sz="1800" b="0" dirty="0" smtClean="0">
                          <a:solidFill>
                            <a:schemeClr val="tx1"/>
                          </a:solidFill>
                          <a:latin typeface="+mn-lt"/>
                        </a:rPr>
                        <a:t>Universidade</a:t>
                      </a:r>
                      <a:endParaRPr lang="pt-BR" sz="1800" b="0" dirty="0">
                        <a:solidFill>
                          <a:schemeClr val="tx1"/>
                        </a:solidFill>
                        <a:latin typeface="+mn-lt"/>
                      </a:endParaRPr>
                    </a:p>
                  </a:txBody>
                  <a:tcPr/>
                </a:tc>
              </a:tr>
              <a:tr h="291291">
                <a:tc>
                  <a:txBody>
                    <a:bodyPr/>
                    <a:lstStyle/>
                    <a:p>
                      <a:r>
                        <a:rPr lang="en-US" sz="1800" b="0" dirty="0" err="1" smtClean="0">
                          <a:solidFill>
                            <a:schemeClr val="tx1"/>
                          </a:solidFill>
                        </a:rPr>
                        <a:t>Trilha</a:t>
                      </a:r>
                      <a:r>
                        <a:rPr lang="en-US" sz="1800" b="0" baseline="0" dirty="0" smtClean="0">
                          <a:solidFill>
                            <a:schemeClr val="tx1"/>
                          </a:solidFill>
                        </a:rPr>
                        <a:t> 8</a:t>
                      </a:r>
                      <a:endParaRPr lang="en-US" sz="1800" b="0" dirty="0">
                        <a:solidFill>
                          <a:schemeClr val="tx1"/>
                        </a:solidFill>
                      </a:endParaRPr>
                    </a:p>
                  </a:txBody>
                  <a:tcPr/>
                </a:tc>
                <a:tc>
                  <a:txBody>
                    <a:bodyPr/>
                    <a:lstStyle/>
                    <a:p>
                      <a:pPr algn="l" fontAlgn="ctr"/>
                      <a:r>
                        <a:rPr lang="pt-BR" sz="1800" b="0" kern="1200" dirty="0" smtClean="0">
                          <a:solidFill>
                            <a:schemeClr val="tx1"/>
                          </a:solidFill>
                          <a:latin typeface="+mn-lt"/>
                          <a:ea typeface="+mn-ea"/>
                          <a:cs typeface="+mn-cs"/>
                        </a:rPr>
                        <a:t>Startups</a:t>
                      </a:r>
                      <a:endParaRPr lang="pt-BR" sz="1800" b="0" kern="1200" dirty="0">
                        <a:solidFill>
                          <a:schemeClr val="tx1"/>
                        </a:solidFill>
                        <a:latin typeface="+mn-lt"/>
                        <a:ea typeface="+mn-ea"/>
                        <a:cs typeface="+mn-cs"/>
                      </a:endParaRPr>
                    </a:p>
                  </a:txBody>
                  <a:tcPr marL="9525" marR="9525" marT="9525" marB="0" anchor="ctr"/>
                </a:tc>
                <a:tc>
                  <a:txBody>
                    <a:bodyPr/>
                    <a:lstStyle/>
                    <a:p>
                      <a:pPr algn="l"/>
                      <a:r>
                        <a:rPr lang="pt-BR" sz="1800" b="0" dirty="0" smtClean="0">
                          <a:solidFill>
                            <a:schemeClr val="tx1"/>
                          </a:solidFill>
                          <a:latin typeface="+mn-lt"/>
                        </a:rPr>
                        <a:t>Centro tecnológico</a:t>
                      </a:r>
                      <a:endParaRPr lang="pt-BR" sz="1800" b="0" dirty="0">
                        <a:solidFill>
                          <a:schemeClr val="tx1"/>
                        </a:solidFill>
                        <a:latin typeface="+mn-lt"/>
                      </a:endParaRPr>
                    </a:p>
                  </a:txBody>
                  <a:tcPr/>
                </a:tc>
              </a:tr>
            </a:tbl>
          </a:graphicData>
        </a:graphic>
      </p:graphicFrame>
    </p:spTree>
    <p:extLst>
      <p:ext uri="{BB962C8B-B14F-4D97-AF65-F5344CB8AC3E}">
        <p14:creationId xmlns:p14="http://schemas.microsoft.com/office/powerpoint/2010/main" val="263492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Os</a:t>
            </a:r>
            <a:r>
              <a:rPr lang="en-US" sz="2800" dirty="0" smtClean="0"/>
              <a:t> P’s do marketing</a:t>
            </a:r>
            <a:endParaRPr lang="en-US" sz="2800" dirty="0"/>
          </a:p>
        </p:txBody>
      </p:sp>
      <p:sp>
        <p:nvSpPr>
          <p:cNvPr id="3" name="Content Placeholder 2"/>
          <p:cNvSpPr>
            <a:spLocks noGrp="1"/>
          </p:cNvSpPr>
          <p:nvPr>
            <p:ph idx="1"/>
          </p:nvPr>
        </p:nvSpPr>
        <p:spPr>
          <a:xfrm>
            <a:off x="457200" y="1600200"/>
            <a:ext cx="8229600" cy="5030738"/>
          </a:xfrm>
        </p:spPr>
        <p:txBody>
          <a:bodyPr>
            <a:normAutofit/>
          </a:bodyPr>
          <a:lstStyle/>
          <a:p>
            <a:pPr marL="0" indent="0">
              <a:buNone/>
            </a:pPr>
            <a:r>
              <a:rPr lang="pt-BR" sz="1600" dirty="0" smtClean="0"/>
              <a:t>Nos </a:t>
            </a:r>
            <a:r>
              <a:rPr lang="pt-BR" sz="1600" dirty="0"/>
              <a:t>anos 60, o estudioso de marketing Jerome McCarthy criou o conceito dos </a:t>
            </a:r>
            <a:r>
              <a:rPr lang="pt-BR" sz="1600" b="1" dirty="0">
                <a:solidFill>
                  <a:srgbClr val="1F497D"/>
                </a:solidFill>
              </a:rPr>
              <a:t>quatro </a:t>
            </a:r>
            <a:r>
              <a:rPr lang="pt-BR" sz="1600" b="1" dirty="0" err="1" smtClean="0">
                <a:solidFill>
                  <a:srgbClr val="1F497D"/>
                </a:solidFill>
              </a:rPr>
              <a:t>P’s</a:t>
            </a:r>
            <a:r>
              <a:rPr lang="pt-BR" sz="1600" b="1" dirty="0" smtClean="0">
                <a:solidFill>
                  <a:srgbClr val="1F497D"/>
                </a:solidFill>
              </a:rPr>
              <a:t> </a:t>
            </a:r>
            <a:r>
              <a:rPr lang="pt-BR" sz="1600" dirty="0" smtClean="0"/>
              <a:t>do marketing: </a:t>
            </a:r>
            <a:r>
              <a:rPr lang="pt-BR" sz="1600" dirty="0"/>
              <a:t>produto (</a:t>
            </a:r>
            <a:r>
              <a:rPr lang="pt-BR" sz="1600" dirty="0" err="1"/>
              <a:t>product</a:t>
            </a:r>
            <a:r>
              <a:rPr lang="pt-BR" sz="1600" dirty="0"/>
              <a:t>), preço (</a:t>
            </a:r>
            <a:r>
              <a:rPr lang="pt-BR" sz="1600" dirty="0" err="1"/>
              <a:t>price</a:t>
            </a:r>
            <a:r>
              <a:rPr lang="pt-BR" sz="1600" dirty="0"/>
              <a:t>), promoção (</a:t>
            </a:r>
            <a:r>
              <a:rPr lang="pt-BR" sz="1600" dirty="0" err="1"/>
              <a:t>promotion</a:t>
            </a:r>
            <a:r>
              <a:rPr lang="pt-BR" sz="1600" dirty="0"/>
              <a:t>) e ponto de venda (point </a:t>
            </a:r>
            <a:r>
              <a:rPr lang="pt-BR" sz="1600" dirty="0" err="1"/>
              <a:t>of</a:t>
            </a:r>
            <a:r>
              <a:rPr lang="pt-BR" sz="1600" dirty="0"/>
              <a:t> </a:t>
            </a:r>
            <a:r>
              <a:rPr lang="pt-BR" sz="1600" dirty="0" err="1"/>
              <a:t>sale</a:t>
            </a:r>
            <a:r>
              <a:rPr lang="pt-BR" sz="1600" dirty="0" smtClean="0"/>
              <a:t>)</a:t>
            </a:r>
            <a:r>
              <a:rPr lang="pt-BR" sz="1600" dirty="0"/>
              <a:t>. </a:t>
            </a:r>
            <a:r>
              <a:rPr lang="pt-BR" sz="1600" dirty="0" smtClean="0"/>
              <a:t>Estudando cada um </a:t>
            </a:r>
            <a:r>
              <a:rPr lang="pt-BR" sz="1600" dirty="0"/>
              <a:t>desses fatores </a:t>
            </a:r>
            <a:r>
              <a:rPr lang="pt-BR" sz="1600" dirty="0" smtClean="0"/>
              <a:t>você ajuda </a:t>
            </a:r>
            <a:r>
              <a:rPr lang="pt-BR" sz="1600" dirty="0"/>
              <a:t>a </a:t>
            </a:r>
            <a:r>
              <a:rPr lang="pt-BR" sz="1600" dirty="0" smtClean="0"/>
              <a:t>sua empresa </a:t>
            </a:r>
            <a:r>
              <a:rPr lang="pt-BR" sz="1600" dirty="0"/>
              <a:t>a se posicionar corretamente no mercado</a:t>
            </a:r>
            <a:r>
              <a:rPr lang="pt-BR" sz="1600" dirty="0" smtClean="0"/>
              <a:t>. Atualmente este conceito foi ampliado para seis ingredientes </a:t>
            </a:r>
            <a:r>
              <a:rPr lang="pt-BR" sz="1600" dirty="0"/>
              <a:t>fundamentais do </a:t>
            </a:r>
            <a:r>
              <a:rPr lang="pt-BR" sz="1600" dirty="0" smtClean="0"/>
              <a:t>marketing. São eles:</a:t>
            </a:r>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r>
              <a:rPr lang="pt-BR" sz="1600" dirty="0" smtClean="0"/>
              <a:t>Pessoas</a:t>
            </a:r>
          </a:p>
          <a:p>
            <a:pPr marL="0" indent="0">
              <a:buNone/>
            </a:pPr>
            <a:r>
              <a:rPr lang="pt-BR" sz="1600" dirty="0" smtClean="0"/>
              <a:t>Estimular, treinar, e educar os colaboradores para assegurar que os produtos ou serviços satisfaçam as expectativas dos clientes.</a:t>
            </a:r>
          </a:p>
          <a:p>
            <a:pPr marL="0" indent="0">
              <a:buNone/>
            </a:pPr>
            <a:endParaRPr lang="pt-BR" sz="1600" b="1" dirty="0" smtClean="0">
              <a:solidFill>
                <a:schemeClr val="tx2"/>
              </a:solidFill>
            </a:endParaRPr>
          </a:p>
          <a:p>
            <a:pPr marL="0" indent="0">
              <a:buNone/>
            </a:pPr>
            <a:r>
              <a:rPr lang="pt-BR" sz="1600" b="1" dirty="0">
                <a:solidFill>
                  <a:schemeClr val="tx2"/>
                </a:solidFill>
              </a:rPr>
              <a:t>Você </a:t>
            </a:r>
            <a:r>
              <a:rPr lang="pt-BR" sz="1600" b="1" dirty="0" smtClean="0">
                <a:solidFill>
                  <a:schemeClr val="tx2"/>
                </a:solidFill>
              </a:rPr>
              <a:t>deve </a:t>
            </a:r>
            <a:r>
              <a:rPr lang="pt-BR" sz="1600" b="1" dirty="0">
                <a:solidFill>
                  <a:schemeClr val="tx2"/>
                </a:solidFill>
              </a:rPr>
              <a:t>analisar cada uma dessas variáveis para adequar o marketing da sua à realidade do mercado que você está inserido.</a:t>
            </a:r>
          </a:p>
          <a:p>
            <a:pPr marL="0" indent="0">
              <a:buNone/>
            </a:pPr>
            <a:endParaRPr lang="pt-BR" sz="1600" dirty="0" smtClean="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4</a:t>
            </a:r>
            <a:endParaRPr lang="pt-BR" dirty="0">
              <a:solidFill>
                <a:schemeClr val="bg2"/>
              </a:solidFill>
            </a:endParaRPr>
          </a:p>
        </p:txBody>
      </p:sp>
      <p:sp>
        <p:nvSpPr>
          <p:cNvPr id="5" name="Rectangle 4"/>
          <p:cNvSpPr/>
          <p:nvPr/>
        </p:nvSpPr>
        <p:spPr>
          <a:xfrm>
            <a:off x="1786717" y="3293316"/>
            <a:ext cx="5345382" cy="1333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Atendente</a:t>
            </a:r>
            <a:r>
              <a:rPr lang="en-US" sz="1400" dirty="0" smtClean="0">
                <a:solidFill>
                  <a:schemeClr val="bg1"/>
                </a:solidFill>
              </a:rPr>
              <a:t> </a:t>
            </a:r>
            <a:r>
              <a:rPr lang="en-US" sz="1400" dirty="0" err="1" smtClean="0">
                <a:solidFill>
                  <a:schemeClr val="bg1"/>
                </a:solidFill>
              </a:rPr>
              <a:t>em</a:t>
            </a:r>
            <a:r>
              <a:rPr lang="en-US" sz="1400" dirty="0" smtClean="0">
                <a:solidFill>
                  <a:schemeClr val="bg1"/>
                </a:solidFill>
              </a:rPr>
              <a:t> </a:t>
            </a:r>
            <a:r>
              <a:rPr lang="en-US" sz="1400" dirty="0" err="1" smtClean="0">
                <a:solidFill>
                  <a:schemeClr val="bg1"/>
                </a:solidFill>
              </a:rPr>
              <a:t>balcão</a:t>
            </a:r>
            <a:r>
              <a:rPr lang="en-US" sz="1400" dirty="0" smtClean="0">
                <a:solidFill>
                  <a:schemeClr val="bg1"/>
                </a:solidFill>
              </a:rPr>
              <a:t>, </a:t>
            </a:r>
            <a:r>
              <a:rPr lang="en-US" sz="1400" dirty="0" err="1" smtClean="0">
                <a:solidFill>
                  <a:schemeClr val="bg1"/>
                </a:solidFill>
              </a:rPr>
              <a:t>uniformizada</a:t>
            </a:r>
            <a:r>
              <a:rPr lang="en-US" sz="1400" dirty="0" smtClean="0">
                <a:solidFill>
                  <a:schemeClr val="bg1"/>
                </a:solidFill>
              </a:rPr>
              <a:t>, </a:t>
            </a:r>
            <a:r>
              <a:rPr lang="en-US" sz="1400" dirty="0" err="1" smtClean="0">
                <a:solidFill>
                  <a:schemeClr val="bg1"/>
                </a:solidFill>
              </a:rPr>
              <a:t>dialogando</a:t>
            </a:r>
            <a:r>
              <a:rPr lang="en-US" sz="1400" dirty="0" smtClean="0">
                <a:solidFill>
                  <a:schemeClr val="bg1"/>
                </a:solidFill>
              </a:rPr>
              <a:t> (</a:t>
            </a:r>
            <a:r>
              <a:rPr lang="en-US" sz="1400" dirty="0" err="1" smtClean="0">
                <a:solidFill>
                  <a:schemeClr val="bg1"/>
                </a:solidFill>
              </a:rPr>
              <a:t>explicando</a:t>
            </a:r>
            <a:r>
              <a:rPr lang="en-US" sz="1400" dirty="0" smtClean="0">
                <a:solidFill>
                  <a:schemeClr val="bg1"/>
                </a:solidFill>
              </a:rPr>
              <a:t>) com um </a:t>
            </a:r>
            <a:r>
              <a:rPr lang="en-US" sz="1400" dirty="0" err="1" smtClean="0">
                <a:solidFill>
                  <a:schemeClr val="bg1"/>
                </a:solidFill>
              </a:rPr>
              <a:t>cliente</a:t>
            </a:r>
            <a:r>
              <a:rPr lang="en-US" sz="1400" dirty="0" smtClean="0">
                <a:solidFill>
                  <a:schemeClr val="bg1"/>
                </a:solidFill>
              </a:rPr>
              <a:t>. </a:t>
            </a:r>
            <a:endParaRPr lang="en-US" sz="1400" dirty="0" smtClean="0">
              <a:solidFill>
                <a:schemeClr val="bg1"/>
              </a:solidFill>
            </a:endParaRPr>
          </a:p>
          <a:p>
            <a:pPr algn="ctr"/>
            <a:r>
              <a:rPr lang="en-US" sz="1400" dirty="0">
                <a:solidFill>
                  <a:srgbClr val="FFFFFF"/>
                </a:solidFill>
              </a:rPr>
              <a:t>29X7cm</a:t>
            </a:r>
          </a:p>
          <a:p>
            <a:pPr algn="ctr"/>
            <a:endParaRPr lang="en-US" sz="1400" dirty="0">
              <a:solidFill>
                <a:schemeClr val="bg1"/>
              </a:solidFill>
            </a:endParaRPr>
          </a:p>
        </p:txBody>
      </p:sp>
      <p:sp>
        <p:nvSpPr>
          <p:cNvPr id="6" name="Rectangle 5"/>
          <p:cNvSpPr/>
          <p:nvPr/>
        </p:nvSpPr>
        <p:spPr>
          <a:xfrm>
            <a:off x="295325" y="3027488"/>
            <a:ext cx="8564425" cy="256967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6597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Os</a:t>
            </a:r>
            <a:r>
              <a:rPr lang="en-US" sz="2800" dirty="0" smtClean="0"/>
              <a:t> P’s do marketing</a:t>
            </a:r>
            <a:endParaRPr lang="en-US" sz="2800" dirty="0"/>
          </a:p>
        </p:txBody>
      </p:sp>
      <p:sp>
        <p:nvSpPr>
          <p:cNvPr id="3" name="Content Placeholder 2"/>
          <p:cNvSpPr>
            <a:spLocks noGrp="1"/>
          </p:cNvSpPr>
          <p:nvPr>
            <p:ph idx="1"/>
          </p:nvPr>
        </p:nvSpPr>
        <p:spPr/>
        <p:txBody>
          <a:bodyPr>
            <a:normAutofit/>
          </a:bodyPr>
          <a:lstStyle/>
          <a:p>
            <a:pPr marL="0" indent="0">
              <a:buNone/>
            </a:pPr>
            <a:r>
              <a:rPr lang="pt-BR" sz="1600" dirty="0" smtClean="0"/>
              <a:t>Nos </a:t>
            </a:r>
            <a:r>
              <a:rPr lang="pt-BR" sz="1600" dirty="0"/>
              <a:t>anos 60, o estudioso de marketing Jerome McCarthy criou o conceito dos </a:t>
            </a:r>
            <a:r>
              <a:rPr lang="pt-BR" sz="1600" b="1" dirty="0">
                <a:solidFill>
                  <a:srgbClr val="1F497D"/>
                </a:solidFill>
              </a:rPr>
              <a:t>quatro </a:t>
            </a:r>
            <a:r>
              <a:rPr lang="pt-BR" sz="1600" b="1" dirty="0" err="1" smtClean="0">
                <a:solidFill>
                  <a:srgbClr val="1F497D"/>
                </a:solidFill>
              </a:rPr>
              <a:t>P’s</a:t>
            </a:r>
            <a:r>
              <a:rPr lang="pt-BR" sz="1600" b="1" dirty="0" smtClean="0">
                <a:solidFill>
                  <a:srgbClr val="1F497D"/>
                </a:solidFill>
              </a:rPr>
              <a:t> </a:t>
            </a:r>
            <a:r>
              <a:rPr lang="pt-BR" sz="1600" dirty="0" smtClean="0"/>
              <a:t>do marketing: </a:t>
            </a:r>
            <a:r>
              <a:rPr lang="pt-BR" sz="1600" dirty="0"/>
              <a:t>produto (</a:t>
            </a:r>
            <a:r>
              <a:rPr lang="pt-BR" sz="1600" dirty="0" err="1"/>
              <a:t>product</a:t>
            </a:r>
            <a:r>
              <a:rPr lang="pt-BR" sz="1600" dirty="0"/>
              <a:t>), preço (</a:t>
            </a:r>
            <a:r>
              <a:rPr lang="pt-BR" sz="1600" dirty="0" err="1"/>
              <a:t>price</a:t>
            </a:r>
            <a:r>
              <a:rPr lang="pt-BR" sz="1600" dirty="0"/>
              <a:t>), promoção (</a:t>
            </a:r>
            <a:r>
              <a:rPr lang="pt-BR" sz="1600" dirty="0" err="1"/>
              <a:t>promotion</a:t>
            </a:r>
            <a:r>
              <a:rPr lang="pt-BR" sz="1600" dirty="0"/>
              <a:t>) e ponto de venda (point </a:t>
            </a:r>
            <a:r>
              <a:rPr lang="pt-BR" sz="1600" dirty="0" err="1"/>
              <a:t>of</a:t>
            </a:r>
            <a:r>
              <a:rPr lang="pt-BR" sz="1600" dirty="0"/>
              <a:t> </a:t>
            </a:r>
            <a:r>
              <a:rPr lang="pt-BR" sz="1600" dirty="0" err="1"/>
              <a:t>sale</a:t>
            </a:r>
            <a:r>
              <a:rPr lang="pt-BR" sz="1600" dirty="0" smtClean="0"/>
              <a:t>)</a:t>
            </a:r>
            <a:r>
              <a:rPr lang="pt-BR" sz="1600" dirty="0"/>
              <a:t>. </a:t>
            </a:r>
            <a:r>
              <a:rPr lang="pt-BR" sz="1600" dirty="0" smtClean="0"/>
              <a:t>Estudando cada um </a:t>
            </a:r>
            <a:r>
              <a:rPr lang="pt-BR" sz="1600" dirty="0"/>
              <a:t>desses fatores </a:t>
            </a:r>
            <a:r>
              <a:rPr lang="pt-BR" sz="1600" dirty="0" smtClean="0"/>
              <a:t>você ajuda </a:t>
            </a:r>
            <a:r>
              <a:rPr lang="pt-BR" sz="1600" dirty="0"/>
              <a:t>a </a:t>
            </a:r>
            <a:r>
              <a:rPr lang="pt-BR" sz="1600" dirty="0" smtClean="0"/>
              <a:t>sua empresa </a:t>
            </a:r>
            <a:r>
              <a:rPr lang="pt-BR" sz="1600" dirty="0"/>
              <a:t>a se posicionar corretamente no mercado</a:t>
            </a:r>
            <a:r>
              <a:rPr lang="pt-BR" sz="1600" dirty="0" smtClean="0"/>
              <a:t>. Atualmente este conceito foi ampliado para seis ingredientes </a:t>
            </a:r>
            <a:r>
              <a:rPr lang="pt-BR" sz="1600" dirty="0"/>
              <a:t>fundamentais do </a:t>
            </a:r>
            <a:r>
              <a:rPr lang="pt-BR" sz="1600" dirty="0" smtClean="0"/>
              <a:t>marketing. São eles:</a:t>
            </a:r>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r>
              <a:rPr lang="pt-BR" sz="1600" dirty="0" smtClean="0"/>
              <a:t>Padrão</a:t>
            </a:r>
          </a:p>
          <a:p>
            <a:pPr marL="0" indent="0">
              <a:buNone/>
            </a:pPr>
            <a:r>
              <a:rPr lang="pt-BR" sz="1600" dirty="0" smtClean="0"/>
              <a:t>Procedimentos e rotinas para os processos </a:t>
            </a:r>
            <a:r>
              <a:rPr lang="pt-BR" sz="1600" dirty="0"/>
              <a:t>(</a:t>
            </a:r>
            <a:r>
              <a:rPr lang="pt-BR" sz="1600" dirty="0" smtClean="0"/>
              <a:t>produção, manuseio, promoção, venda, pós-venda) de um produto ou serviço. </a:t>
            </a:r>
          </a:p>
          <a:p>
            <a:pPr marL="0" indent="0">
              <a:buNone/>
            </a:pPr>
            <a:endParaRPr lang="pt-BR" sz="1600" dirty="0"/>
          </a:p>
          <a:p>
            <a:pPr marL="0" indent="0">
              <a:buNone/>
            </a:pPr>
            <a:r>
              <a:rPr lang="pt-BR" sz="1600" b="1" dirty="0">
                <a:solidFill>
                  <a:schemeClr val="tx2"/>
                </a:solidFill>
              </a:rPr>
              <a:t>V</a:t>
            </a:r>
            <a:r>
              <a:rPr lang="pt-BR" sz="1600" b="1" dirty="0" smtClean="0">
                <a:solidFill>
                  <a:schemeClr val="tx2"/>
                </a:solidFill>
              </a:rPr>
              <a:t>ocê </a:t>
            </a:r>
            <a:r>
              <a:rPr lang="pt-BR" sz="1600" b="1" dirty="0">
                <a:solidFill>
                  <a:schemeClr val="tx2"/>
                </a:solidFill>
              </a:rPr>
              <a:t>deve analisar cada uma dessas variáveis para adequar o marketing da sua à realidade do mercado que você está inserido.</a:t>
            </a:r>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4</a:t>
            </a:r>
            <a:endParaRPr lang="pt-BR" dirty="0">
              <a:solidFill>
                <a:schemeClr val="bg2"/>
              </a:solidFill>
            </a:endParaRPr>
          </a:p>
        </p:txBody>
      </p:sp>
      <p:sp>
        <p:nvSpPr>
          <p:cNvPr id="5" name="Rectangle 4"/>
          <p:cNvSpPr/>
          <p:nvPr/>
        </p:nvSpPr>
        <p:spPr>
          <a:xfrm>
            <a:off x="1919613" y="3143388"/>
            <a:ext cx="5345382" cy="1333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smtClean="0">
                <a:solidFill>
                  <a:schemeClr val="bg1"/>
                </a:solidFill>
              </a:rPr>
              <a:t> com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prancheta</a:t>
            </a:r>
            <a:r>
              <a:rPr lang="en-US" sz="1400" dirty="0" smtClean="0">
                <a:solidFill>
                  <a:schemeClr val="bg1"/>
                </a:solidFill>
              </a:rPr>
              <a:t>, </a:t>
            </a:r>
            <a:r>
              <a:rPr lang="en-US" sz="1400" dirty="0" err="1" smtClean="0">
                <a:solidFill>
                  <a:schemeClr val="bg1"/>
                </a:solidFill>
              </a:rPr>
              <a:t>preenchendo</a:t>
            </a:r>
            <a:r>
              <a:rPr lang="en-US" sz="1400" dirty="0" smtClean="0">
                <a:solidFill>
                  <a:schemeClr val="bg1"/>
                </a:solidFill>
              </a:rPr>
              <a:t> um check-list</a:t>
            </a:r>
            <a:r>
              <a:rPr lang="en-US" sz="1400" dirty="0" smtClean="0">
                <a:solidFill>
                  <a:schemeClr val="bg1"/>
                </a:solidFill>
              </a:rPr>
              <a:t>.</a:t>
            </a:r>
          </a:p>
          <a:p>
            <a:pPr algn="ctr"/>
            <a:r>
              <a:rPr lang="en-US" sz="1400" dirty="0">
                <a:solidFill>
                  <a:srgbClr val="FFFFFF"/>
                </a:solidFill>
              </a:rPr>
              <a:t>29X7cm</a:t>
            </a:r>
          </a:p>
          <a:p>
            <a:pPr algn="ctr"/>
            <a:endParaRPr lang="en-US" sz="1400" dirty="0">
              <a:solidFill>
                <a:schemeClr val="bg1"/>
              </a:solidFill>
            </a:endParaRPr>
          </a:p>
        </p:txBody>
      </p:sp>
      <p:sp>
        <p:nvSpPr>
          <p:cNvPr id="6" name="Rectangle 5"/>
          <p:cNvSpPr/>
          <p:nvPr/>
        </p:nvSpPr>
        <p:spPr>
          <a:xfrm>
            <a:off x="295325" y="3027489"/>
            <a:ext cx="8564425" cy="25401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95134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Os</a:t>
            </a:r>
            <a:r>
              <a:rPr lang="en-US" sz="2800" dirty="0" smtClean="0"/>
              <a:t> P’s do marketing</a:t>
            </a:r>
            <a:endParaRPr lang="en-US" sz="2800" dirty="0"/>
          </a:p>
        </p:txBody>
      </p:sp>
      <p:sp>
        <p:nvSpPr>
          <p:cNvPr id="3" name="Content Placeholder 2"/>
          <p:cNvSpPr>
            <a:spLocks noGrp="1"/>
          </p:cNvSpPr>
          <p:nvPr>
            <p:ph idx="1"/>
          </p:nvPr>
        </p:nvSpPr>
        <p:spPr/>
        <p:txBody>
          <a:bodyPr>
            <a:normAutofit/>
          </a:bodyPr>
          <a:lstStyle/>
          <a:p>
            <a:pPr marL="0" indent="0">
              <a:buNone/>
            </a:pPr>
            <a:r>
              <a:rPr lang="pt-BR" sz="1600" dirty="0" smtClean="0"/>
              <a:t>Nos </a:t>
            </a:r>
            <a:r>
              <a:rPr lang="pt-BR" sz="1600" dirty="0"/>
              <a:t>anos 60, o estudioso de marketing Jerome McCarthy criou o conceito dos </a:t>
            </a:r>
            <a:r>
              <a:rPr lang="pt-BR" sz="1600" b="1" dirty="0">
                <a:solidFill>
                  <a:srgbClr val="1F497D"/>
                </a:solidFill>
              </a:rPr>
              <a:t>quatro </a:t>
            </a:r>
            <a:r>
              <a:rPr lang="pt-BR" sz="1600" b="1" dirty="0" err="1" smtClean="0">
                <a:solidFill>
                  <a:srgbClr val="1F497D"/>
                </a:solidFill>
              </a:rPr>
              <a:t>P’s</a:t>
            </a:r>
            <a:r>
              <a:rPr lang="pt-BR" sz="1600" b="1" dirty="0" smtClean="0">
                <a:solidFill>
                  <a:srgbClr val="1F497D"/>
                </a:solidFill>
              </a:rPr>
              <a:t> </a:t>
            </a:r>
            <a:r>
              <a:rPr lang="pt-BR" sz="1600" dirty="0" smtClean="0"/>
              <a:t>do marketing: </a:t>
            </a:r>
            <a:r>
              <a:rPr lang="pt-BR" sz="1600" dirty="0"/>
              <a:t>produto (</a:t>
            </a:r>
            <a:r>
              <a:rPr lang="pt-BR" sz="1600" dirty="0" err="1"/>
              <a:t>product</a:t>
            </a:r>
            <a:r>
              <a:rPr lang="pt-BR" sz="1600" dirty="0"/>
              <a:t>), preço (</a:t>
            </a:r>
            <a:r>
              <a:rPr lang="pt-BR" sz="1600" dirty="0" err="1"/>
              <a:t>price</a:t>
            </a:r>
            <a:r>
              <a:rPr lang="pt-BR" sz="1600" dirty="0"/>
              <a:t>), promoção (</a:t>
            </a:r>
            <a:r>
              <a:rPr lang="pt-BR" sz="1600" dirty="0" err="1"/>
              <a:t>promotion</a:t>
            </a:r>
            <a:r>
              <a:rPr lang="pt-BR" sz="1600" dirty="0"/>
              <a:t>) e ponto de venda (point </a:t>
            </a:r>
            <a:r>
              <a:rPr lang="pt-BR" sz="1600" dirty="0" err="1"/>
              <a:t>of</a:t>
            </a:r>
            <a:r>
              <a:rPr lang="pt-BR" sz="1600" dirty="0"/>
              <a:t> </a:t>
            </a:r>
            <a:r>
              <a:rPr lang="pt-BR" sz="1600" dirty="0" err="1"/>
              <a:t>sale</a:t>
            </a:r>
            <a:r>
              <a:rPr lang="pt-BR" sz="1600" dirty="0" smtClean="0"/>
              <a:t>)</a:t>
            </a:r>
            <a:r>
              <a:rPr lang="pt-BR" sz="1600" dirty="0"/>
              <a:t>. </a:t>
            </a:r>
            <a:r>
              <a:rPr lang="pt-BR" sz="1600" dirty="0" smtClean="0"/>
              <a:t>Estudando cada um </a:t>
            </a:r>
            <a:r>
              <a:rPr lang="pt-BR" sz="1600" dirty="0"/>
              <a:t>desses fatores </a:t>
            </a:r>
            <a:r>
              <a:rPr lang="pt-BR" sz="1600" dirty="0" smtClean="0"/>
              <a:t>você ajuda </a:t>
            </a:r>
            <a:r>
              <a:rPr lang="pt-BR" sz="1600" dirty="0"/>
              <a:t>a </a:t>
            </a:r>
            <a:r>
              <a:rPr lang="pt-BR" sz="1600" dirty="0" smtClean="0"/>
              <a:t>sua empresa </a:t>
            </a:r>
            <a:r>
              <a:rPr lang="pt-BR" sz="1600" dirty="0"/>
              <a:t>a se posicionar corretamente no mercado</a:t>
            </a:r>
            <a:r>
              <a:rPr lang="pt-BR" sz="1600" dirty="0" smtClean="0"/>
              <a:t>. Atualmente este conceito foi ampliado para seis ingredientes </a:t>
            </a:r>
            <a:r>
              <a:rPr lang="pt-BR" sz="1600" dirty="0"/>
              <a:t>fundamentais do </a:t>
            </a:r>
            <a:r>
              <a:rPr lang="pt-BR" sz="1600" dirty="0" smtClean="0"/>
              <a:t>marketing. São eles:</a:t>
            </a:r>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smtClean="0"/>
          </a:p>
          <a:p>
            <a:pPr marL="0" indent="0">
              <a:buNone/>
            </a:pPr>
            <a:r>
              <a:rPr lang="pt-BR" sz="1600" dirty="0" smtClean="0"/>
              <a:t>Produto ou serviço</a:t>
            </a:r>
          </a:p>
          <a:p>
            <a:pPr marL="0" indent="0">
              <a:buNone/>
            </a:pPr>
            <a:r>
              <a:rPr lang="pt-BR" sz="1600" dirty="0" smtClean="0"/>
              <a:t>Todas as características do produto ou do serviço oferecido.</a:t>
            </a:r>
          </a:p>
          <a:p>
            <a:pPr marL="0" indent="0">
              <a:buNone/>
            </a:pPr>
            <a:endParaRPr lang="pt-BR" sz="1600" b="1" dirty="0" smtClean="0">
              <a:solidFill>
                <a:schemeClr val="tx2"/>
              </a:solidFill>
            </a:endParaRPr>
          </a:p>
          <a:p>
            <a:pPr marL="0" indent="0">
              <a:buNone/>
            </a:pPr>
            <a:r>
              <a:rPr lang="pt-BR" sz="1600" b="1" dirty="0">
                <a:solidFill>
                  <a:schemeClr val="tx2"/>
                </a:solidFill>
              </a:rPr>
              <a:t>Você </a:t>
            </a:r>
            <a:r>
              <a:rPr lang="pt-BR" sz="1600" b="1" dirty="0" smtClean="0">
                <a:solidFill>
                  <a:schemeClr val="tx2"/>
                </a:solidFill>
              </a:rPr>
              <a:t>deve </a:t>
            </a:r>
            <a:r>
              <a:rPr lang="pt-BR" sz="1600" b="1" dirty="0">
                <a:solidFill>
                  <a:schemeClr val="tx2"/>
                </a:solidFill>
              </a:rPr>
              <a:t>analisar cada uma dessas variáveis para adequar o marketing da sua à realidade do mercado que você está inserido.</a:t>
            </a:r>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4</a:t>
            </a:r>
            <a:endParaRPr lang="pt-BR" dirty="0">
              <a:solidFill>
                <a:schemeClr val="bg2"/>
              </a:solidFill>
            </a:endParaRPr>
          </a:p>
        </p:txBody>
      </p:sp>
      <p:sp>
        <p:nvSpPr>
          <p:cNvPr id="5" name="Rectangle 4"/>
          <p:cNvSpPr/>
          <p:nvPr/>
        </p:nvSpPr>
        <p:spPr>
          <a:xfrm>
            <a:off x="1653821" y="3278548"/>
            <a:ext cx="5345382" cy="1333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smtClean="0">
                <a:solidFill>
                  <a:schemeClr val="bg1"/>
                </a:solidFill>
              </a:rPr>
              <a:t> </a:t>
            </a:r>
            <a:r>
              <a:rPr lang="en-US" sz="1400" dirty="0" err="1" smtClean="0">
                <a:solidFill>
                  <a:schemeClr val="bg1"/>
                </a:solidFill>
              </a:rPr>
              <a:t>dentro</a:t>
            </a:r>
            <a:r>
              <a:rPr lang="en-US" sz="1400" dirty="0" smtClean="0">
                <a:solidFill>
                  <a:schemeClr val="bg1"/>
                </a:solidFill>
              </a:rPr>
              <a:t> do </a:t>
            </a:r>
            <a:r>
              <a:rPr lang="en-US" sz="1400" dirty="0" err="1" smtClean="0">
                <a:solidFill>
                  <a:schemeClr val="bg1"/>
                </a:solidFill>
              </a:rPr>
              <a:t>balcão</a:t>
            </a:r>
            <a:r>
              <a:rPr lang="en-US" sz="1400" dirty="0" smtClean="0">
                <a:solidFill>
                  <a:schemeClr val="bg1"/>
                </a:solidFill>
              </a:rPr>
              <a:t> de </a:t>
            </a:r>
            <a:r>
              <a:rPr lang="en-US" sz="1400" dirty="0" err="1" smtClean="0">
                <a:solidFill>
                  <a:schemeClr val="bg1"/>
                </a:solidFill>
              </a:rPr>
              <a:t>uma</a:t>
            </a:r>
            <a:r>
              <a:rPr lang="en-US" sz="1400" dirty="0" smtClean="0">
                <a:solidFill>
                  <a:schemeClr val="bg1"/>
                </a:solidFill>
              </a:rPr>
              <a:t> cafeteria, com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xicara</a:t>
            </a:r>
            <a:r>
              <a:rPr lang="en-US" sz="1400" dirty="0" smtClean="0">
                <a:solidFill>
                  <a:schemeClr val="bg1"/>
                </a:solidFill>
              </a:rPr>
              <a:t> de café </a:t>
            </a:r>
            <a:r>
              <a:rPr lang="en-US" sz="1400" dirty="0" err="1" smtClean="0">
                <a:solidFill>
                  <a:schemeClr val="bg1"/>
                </a:solidFill>
              </a:rPr>
              <a:t>expresso</a:t>
            </a:r>
            <a:r>
              <a:rPr lang="en-US" sz="1400" dirty="0" smtClean="0">
                <a:solidFill>
                  <a:schemeClr val="bg1"/>
                </a:solidFill>
              </a:rPr>
              <a:t> </a:t>
            </a:r>
            <a:r>
              <a:rPr lang="en-US" sz="1400" dirty="0" err="1" smtClean="0">
                <a:solidFill>
                  <a:schemeClr val="bg1"/>
                </a:solidFill>
              </a:rPr>
              <a:t>na</a:t>
            </a:r>
            <a:r>
              <a:rPr lang="en-US" sz="1400" dirty="0" smtClean="0">
                <a:solidFill>
                  <a:schemeClr val="bg1"/>
                </a:solidFill>
              </a:rPr>
              <a:t> </a:t>
            </a:r>
            <a:r>
              <a:rPr lang="en-US" sz="1400" dirty="0" err="1" smtClean="0">
                <a:solidFill>
                  <a:schemeClr val="bg1"/>
                </a:solidFill>
              </a:rPr>
              <a:t>bancada</a:t>
            </a:r>
            <a:r>
              <a:rPr lang="en-US" sz="1400" dirty="0" smtClean="0">
                <a:solidFill>
                  <a:schemeClr val="bg1"/>
                </a:solidFill>
              </a:rPr>
              <a:t>. </a:t>
            </a:r>
            <a:r>
              <a:rPr lang="en-US" sz="1400" dirty="0" err="1" smtClean="0">
                <a:solidFill>
                  <a:schemeClr val="bg1"/>
                </a:solidFill>
              </a:rPr>
              <a:t>Alguns</a:t>
            </a:r>
            <a:r>
              <a:rPr lang="en-US" sz="1400" dirty="0" smtClean="0">
                <a:solidFill>
                  <a:schemeClr val="bg1"/>
                </a:solidFill>
              </a:rPr>
              <a:t> </a:t>
            </a:r>
            <a:r>
              <a:rPr lang="en-US" sz="1400" dirty="0" err="1" smtClean="0">
                <a:solidFill>
                  <a:schemeClr val="bg1"/>
                </a:solidFill>
              </a:rPr>
              <a:t>grãos</a:t>
            </a:r>
            <a:r>
              <a:rPr lang="en-US" sz="1400" dirty="0" smtClean="0">
                <a:solidFill>
                  <a:schemeClr val="bg1"/>
                </a:solidFill>
              </a:rPr>
              <a:t> de café </a:t>
            </a:r>
            <a:r>
              <a:rPr lang="en-US" sz="1400" dirty="0" err="1" smtClean="0">
                <a:solidFill>
                  <a:schemeClr val="bg1"/>
                </a:solidFill>
              </a:rPr>
              <a:t>estão</a:t>
            </a:r>
            <a:r>
              <a:rPr lang="en-US" sz="1400" dirty="0" smtClean="0">
                <a:solidFill>
                  <a:schemeClr val="bg1"/>
                </a:solidFill>
              </a:rPr>
              <a:t> </a:t>
            </a:r>
            <a:r>
              <a:rPr lang="en-US" sz="1400" dirty="0" err="1" smtClean="0">
                <a:solidFill>
                  <a:schemeClr val="bg1"/>
                </a:solidFill>
              </a:rPr>
              <a:t>sobre</a:t>
            </a:r>
            <a:r>
              <a:rPr lang="en-US" sz="1400" dirty="0" smtClean="0">
                <a:solidFill>
                  <a:schemeClr val="bg1"/>
                </a:solidFill>
              </a:rPr>
              <a:t> a </a:t>
            </a:r>
            <a:r>
              <a:rPr lang="en-US" sz="1400" dirty="0" err="1" smtClean="0">
                <a:solidFill>
                  <a:schemeClr val="bg1"/>
                </a:solidFill>
              </a:rPr>
              <a:t>bancada</a:t>
            </a:r>
            <a:r>
              <a:rPr lang="en-US" sz="1400" dirty="0">
                <a:solidFill>
                  <a:schemeClr val="bg1"/>
                </a:solidFill>
              </a:rPr>
              <a:t> </a:t>
            </a:r>
            <a:r>
              <a:rPr lang="en-US" sz="1400" dirty="0" smtClean="0">
                <a:solidFill>
                  <a:schemeClr val="bg1"/>
                </a:solidFill>
              </a:rPr>
              <a:t>e outros </a:t>
            </a:r>
            <a:r>
              <a:rPr lang="en-US" sz="1400" dirty="0" err="1" smtClean="0">
                <a:solidFill>
                  <a:schemeClr val="bg1"/>
                </a:solidFill>
              </a:rPr>
              <a:t>na</a:t>
            </a:r>
            <a:r>
              <a:rPr lang="en-US" sz="1400" dirty="0" smtClean="0">
                <a:solidFill>
                  <a:schemeClr val="bg1"/>
                </a:solidFill>
              </a:rPr>
              <a:t> </a:t>
            </a:r>
            <a:r>
              <a:rPr lang="en-US" sz="1400" dirty="0" err="1" smtClean="0">
                <a:solidFill>
                  <a:schemeClr val="bg1"/>
                </a:solidFill>
              </a:rPr>
              <a:t>mão</a:t>
            </a:r>
            <a:r>
              <a:rPr lang="en-US" sz="1400" dirty="0" smtClean="0">
                <a:solidFill>
                  <a:schemeClr val="bg1"/>
                </a:solidFill>
              </a:rPr>
              <a:t> dele. </a:t>
            </a:r>
            <a:r>
              <a:rPr lang="en-US" sz="1400" dirty="0" err="1" smtClean="0">
                <a:solidFill>
                  <a:schemeClr val="bg1"/>
                </a:solidFill>
              </a:rPr>
              <a:t>Ele</a:t>
            </a:r>
            <a:r>
              <a:rPr lang="en-US" sz="1400" dirty="0" smtClean="0">
                <a:solidFill>
                  <a:schemeClr val="bg1"/>
                </a:solidFill>
              </a:rPr>
              <a:t> </a:t>
            </a:r>
            <a:r>
              <a:rPr lang="en-US" sz="1400" dirty="0" err="1" smtClean="0">
                <a:solidFill>
                  <a:schemeClr val="bg1"/>
                </a:solidFill>
              </a:rPr>
              <a:t>cheira</a:t>
            </a:r>
            <a:r>
              <a:rPr lang="en-US" sz="1400" dirty="0" smtClean="0">
                <a:solidFill>
                  <a:schemeClr val="bg1"/>
                </a:solidFill>
              </a:rPr>
              <a:t> o aroma do café e </a:t>
            </a:r>
            <a:r>
              <a:rPr lang="en-US" sz="1400" dirty="0" err="1" smtClean="0">
                <a:solidFill>
                  <a:schemeClr val="bg1"/>
                </a:solidFill>
              </a:rPr>
              <a:t>faz</a:t>
            </a:r>
            <a:r>
              <a:rPr lang="en-US" sz="1400" dirty="0" smtClean="0">
                <a:solidFill>
                  <a:schemeClr val="bg1"/>
                </a:solidFill>
              </a:rPr>
              <a:t> </a:t>
            </a:r>
            <a:r>
              <a:rPr lang="en-US" sz="1400" dirty="0" err="1" smtClean="0">
                <a:solidFill>
                  <a:schemeClr val="bg1"/>
                </a:solidFill>
              </a:rPr>
              <a:t>anotações</a:t>
            </a:r>
            <a:r>
              <a:rPr lang="en-US" sz="1400" dirty="0" smtClean="0">
                <a:solidFill>
                  <a:schemeClr val="bg1"/>
                </a:solidFill>
              </a:rPr>
              <a:t> com a </a:t>
            </a:r>
            <a:r>
              <a:rPr lang="en-US" sz="1400" dirty="0" err="1" smtClean="0">
                <a:solidFill>
                  <a:schemeClr val="bg1"/>
                </a:solidFill>
              </a:rPr>
              <a:t>outra</a:t>
            </a:r>
            <a:r>
              <a:rPr lang="en-US" sz="1400" dirty="0" smtClean="0">
                <a:solidFill>
                  <a:schemeClr val="bg1"/>
                </a:solidFill>
              </a:rPr>
              <a:t> </a:t>
            </a:r>
            <a:r>
              <a:rPr lang="en-US" sz="1400" dirty="0" err="1" smtClean="0">
                <a:solidFill>
                  <a:schemeClr val="bg1"/>
                </a:solidFill>
              </a:rPr>
              <a:t>mão</a:t>
            </a:r>
            <a:r>
              <a:rPr lang="en-US" sz="1400" dirty="0" smtClean="0">
                <a:solidFill>
                  <a:schemeClr val="bg1"/>
                </a:solidFill>
              </a:rPr>
              <a:t>.</a:t>
            </a:r>
          </a:p>
          <a:p>
            <a:pPr algn="ctr"/>
            <a:r>
              <a:rPr lang="en-US" sz="1400" dirty="0">
                <a:solidFill>
                  <a:srgbClr val="FFFFFF"/>
                </a:solidFill>
              </a:rPr>
              <a:t>29X7cm</a:t>
            </a:r>
          </a:p>
          <a:p>
            <a:pPr algn="ctr"/>
            <a:r>
              <a:rPr lang="en-US" sz="1400" dirty="0" smtClean="0">
                <a:solidFill>
                  <a:schemeClr val="bg1"/>
                </a:solidFill>
              </a:rPr>
              <a:t> </a:t>
            </a:r>
            <a:endParaRPr lang="en-US" sz="1400" dirty="0">
              <a:solidFill>
                <a:schemeClr val="bg1"/>
              </a:solidFill>
            </a:endParaRPr>
          </a:p>
        </p:txBody>
      </p:sp>
      <p:sp>
        <p:nvSpPr>
          <p:cNvPr id="6" name="Rectangle 5"/>
          <p:cNvSpPr/>
          <p:nvPr/>
        </p:nvSpPr>
        <p:spPr>
          <a:xfrm>
            <a:off x="295325" y="3027489"/>
            <a:ext cx="8564425" cy="262874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89648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Os</a:t>
            </a:r>
            <a:r>
              <a:rPr lang="en-US" sz="2800" dirty="0" smtClean="0"/>
              <a:t> P’s do marketing</a:t>
            </a:r>
            <a:endParaRPr lang="en-US" sz="2800" dirty="0"/>
          </a:p>
        </p:txBody>
      </p:sp>
      <p:sp>
        <p:nvSpPr>
          <p:cNvPr id="3" name="Content Placeholder 2"/>
          <p:cNvSpPr>
            <a:spLocks noGrp="1"/>
          </p:cNvSpPr>
          <p:nvPr>
            <p:ph idx="1"/>
          </p:nvPr>
        </p:nvSpPr>
        <p:spPr/>
        <p:txBody>
          <a:bodyPr>
            <a:normAutofit/>
          </a:bodyPr>
          <a:lstStyle/>
          <a:p>
            <a:pPr marL="0" indent="0">
              <a:buNone/>
            </a:pPr>
            <a:r>
              <a:rPr lang="pt-BR" sz="1600" dirty="0" smtClean="0"/>
              <a:t>Nos </a:t>
            </a:r>
            <a:r>
              <a:rPr lang="pt-BR" sz="1600" dirty="0"/>
              <a:t>anos 60, o estudioso de marketing Jerome McCarthy criou o conceito dos </a:t>
            </a:r>
            <a:r>
              <a:rPr lang="pt-BR" sz="1600" b="1" dirty="0">
                <a:solidFill>
                  <a:srgbClr val="1F497D"/>
                </a:solidFill>
              </a:rPr>
              <a:t>quatro </a:t>
            </a:r>
            <a:r>
              <a:rPr lang="pt-BR" sz="1600" b="1" dirty="0" err="1" smtClean="0">
                <a:solidFill>
                  <a:srgbClr val="1F497D"/>
                </a:solidFill>
              </a:rPr>
              <a:t>P’s</a:t>
            </a:r>
            <a:r>
              <a:rPr lang="pt-BR" sz="1600" b="1" dirty="0" smtClean="0">
                <a:solidFill>
                  <a:srgbClr val="1F497D"/>
                </a:solidFill>
              </a:rPr>
              <a:t> </a:t>
            </a:r>
            <a:r>
              <a:rPr lang="pt-BR" sz="1600" dirty="0" smtClean="0"/>
              <a:t>do marketing: </a:t>
            </a:r>
            <a:r>
              <a:rPr lang="pt-BR" sz="1600" dirty="0"/>
              <a:t>produto (</a:t>
            </a:r>
            <a:r>
              <a:rPr lang="pt-BR" sz="1600" dirty="0" err="1"/>
              <a:t>product</a:t>
            </a:r>
            <a:r>
              <a:rPr lang="pt-BR" sz="1600" dirty="0"/>
              <a:t>), preço (</a:t>
            </a:r>
            <a:r>
              <a:rPr lang="pt-BR" sz="1600" dirty="0" err="1"/>
              <a:t>price</a:t>
            </a:r>
            <a:r>
              <a:rPr lang="pt-BR" sz="1600" dirty="0"/>
              <a:t>), promoção (</a:t>
            </a:r>
            <a:r>
              <a:rPr lang="pt-BR" sz="1600" dirty="0" err="1"/>
              <a:t>promotion</a:t>
            </a:r>
            <a:r>
              <a:rPr lang="pt-BR" sz="1600" dirty="0"/>
              <a:t>) e ponto de venda (point </a:t>
            </a:r>
            <a:r>
              <a:rPr lang="pt-BR" sz="1600" dirty="0" err="1"/>
              <a:t>of</a:t>
            </a:r>
            <a:r>
              <a:rPr lang="pt-BR" sz="1600" dirty="0"/>
              <a:t> </a:t>
            </a:r>
            <a:r>
              <a:rPr lang="pt-BR" sz="1600" dirty="0" err="1"/>
              <a:t>sale</a:t>
            </a:r>
            <a:r>
              <a:rPr lang="pt-BR" sz="1600" dirty="0" smtClean="0"/>
              <a:t>)</a:t>
            </a:r>
            <a:r>
              <a:rPr lang="pt-BR" sz="1600" dirty="0"/>
              <a:t>. </a:t>
            </a:r>
            <a:r>
              <a:rPr lang="pt-BR" sz="1600" dirty="0" smtClean="0"/>
              <a:t>Estudando cada um </a:t>
            </a:r>
            <a:r>
              <a:rPr lang="pt-BR" sz="1600" dirty="0"/>
              <a:t>desses fatores </a:t>
            </a:r>
            <a:r>
              <a:rPr lang="pt-BR" sz="1600" dirty="0" smtClean="0"/>
              <a:t>você ajuda </a:t>
            </a:r>
            <a:r>
              <a:rPr lang="pt-BR" sz="1600" dirty="0"/>
              <a:t>a </a:t>
            </a:r>
            <a:r>
              <a:rPr lang="pt-BR" sz="1600" dirty="0" smtClean="0"/>
              <a:t>sua empresa </a:t>
            </a:r>
            <a:r>
              <a:rPr lang="pt-BR" sz="1600" dirty="0"/>
              <a:t>a se posicionar corretamente no mercado</a:t>
            </a:r>
            <a:r>
              <a:rPr lang="pt-BR" sz="1600" dirty="0" smtClean="0"/>
              <a:t>. Atualmente este conceito foi ampliado para seis ingredientes </a:t>
            </a:r>
            <a:r>
              <a:rPr lang="pt-BR" sz="1600" dirty="0"/>
              <a:t>fundamentais do </a:t>
            </a:r>
            <a:r>
              <a:rPr lang="pt-BR" sz="1600" dirty="0" smtClean="0"/>
              <a:t>marketing. São eles:</a:t>
            </a:r>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r>
              <a:rPr lang="pt-BR" sz="1600" dirty="0" smtClean="0"/>
              <a:t>Ponto</a:t>
            </a:r>
          </a:p>
          <a:p>
            <a:pPr marL="0" indent="0">
              <a:buNone/>
            </a:pPr>
            <a:r>
              <a:rPr lang="pt-BR" sz="1600" dirty="0" smtClean="0"/>
              <a:t>Estrutura de canais de distribuição que viabilizam a entrega ou aquisição do produto ou serviço.</a:t>
            </a:r>
          </a:p>
          <a:p>
            <a:pPr marL="0" indent="0">
              <a:buNone/>
            </a:pPr>
            <a:endParaRPr lang="pt-BR" sz="1600" dirty="0" smtClean="0"/>
          </a:p>
          <a:p>
            <a:pPr marL="0" indent="0">
              <a:buNone/>
            </a:pPr>
            <a:r>
              <a:rPr lang="pt-BR" sz="1600" b="1" dirty="0">
                <a:solidFill>
                  <a:schemeClr val="tx2"/>
                </a:solidFill>
              </a:rPr>
              <a:t>Você </a:t>
            </a:r>
            <a:r>
              <a:rPr lang="pt-BR" sz="1600" b="1" dirty="0" smtClean="0">
                <a:solidFill>
                  <a:schemeClr val="tx2"/>
                </a:solidFill>
              </a:rPr>
              <a:t>deve </a:t>
            </a:r>
            <a:r>
              <a:rPr lang="pt-BR" sz="1600" b="1" dirty="0">
                <a:solidFill>
                  <a:schemeClr val="tx2"/>
                </a:solidFill>
              </a:rPr>
              <a:t>analisar cada uma dessas variáveis para adequar o marketing da sua à realidade do mercado que você está inserido.</a:t>
            </a:r>
          </a:p>
          <a:p>
            <a:pPr marL="0" indent="0">
              <a:buNone/>
            </a:pP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4</a:t>
            </a:r>
            <a:endParaRPr lang="pt-BR" dirty="0">
              <a:solidFill>
                <a:schemeClr val="bg2"/>
              </a:solidFill>
            </a:endParaRPr>
          </a:p>
        </p:txBody>
      </p:sp>
      <p:sp>
        <p:nvSpPr>
          <p:cNvPr id="5" name="Rectangle 4"/>
          <p:cNvSpPr/>
          <p:nvPr/>
        </p:nvSpPr>
        <p:spPr>
          <a:xfrm>
            <a:off x="1771951" y="3130869"/>
            <a:ext cx="5345382" cy="1333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smtClean="0">
                <a:solidFill>
                  <a:schemeClr val="bg1"/>
                </a:solidFill>
              </a:rPr>
              <a:t> </a:t>
            </a:r>
            <a:r>
              <a:rPr lang="en-US" sz="1400" dirty="0" err="1" smtClean="0">
                <a:solidFill>
                  <a:schemeClr val="bg1"/>
                </a:solidFill>
              </a:rPr>
              <a:t>dentro</a:t>
            </a:r>
            <a:r>
              <a:rPr lang="en-US" sz="1400" dirty="0" smtClean="0">
                <a:solidFill>
                  <a:schemeClr val="bg1"/>
                </a:solidFill>
              </a:rPr>
              <a:t> do </a:t>
            </a:r>
            <a:r>
              <a:rPr lang="en-US" sz="1400" dirty="0" err="1" smtClean="0">
                <a:solidFill>
                  <a:schemeClr val="bg1"/>
                </a:solidFill>
              </a:rPr>
              <a:t>balcão</a:t>
            </a:r>
            <a:r>
              <a:rPr lang="en-US" sz="1400" dirty="0" smtClean="0">
                <a:solidFill>
                  <a:schemeClr val="bg1"/>
                </a:solidFill>
              </a:rPr>
              <a:t> de </a:t>
            </a:r>
            <a:r>
              <a:rPr lang="en-US" sz="1400" dirty="0" err="1" smtClean="0">
                <a:solidFill>
                  <a:schemeClr val="bg1"/>
                </a:solidFill>
              </a:rPr>
              <a:t>uma</a:t>
            </a:r>
            <a:r>
              <a:rPr lang="en-US" sz="1400" dirty="0" smtClean="0">
                <a:solidFill>
                  <a:schemeClr val="bg1"/>
                </a:solidFill>
              </a:rPr>
              <a:t> cafeteria, com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xicara</a:t>
            </a:r>
            <a:r>
              <a:rPr lang="en-US" sz="1400" dirty="0" smtClean="0">
                <a:solidFill>
                  <a:schemeClr val="bg1"/>
                </a:solidFill>
              </a:rPr>
              <a:t> de café </a:t>
            </a:r>
            <a:r>
              <a:rPr lang="en-US" sz="1400" dirty="0" err="1" smtClean="0">
                <a:solidFill>
                  <a:schemeClr val="bg1"/>
                </a:solidFill>
              </a:rPr>
              <a:t>expresso</a:t>
            </a:r>
            <a:r>
              <a:rPr lang="en-US" sz="1400" dirty="0" smtClean="0">
                <a:solidFill>
                  <a:schemeClr val="bg1"/>
                </a:solidFill>
              </a:rPr>
              <a:t> </a:t>
            </a:r>
            <a:r>
              <a:rPr lang="en-US" sz="1400" dirty="0" err="1" smtClean="0">
                <a:solidFill>
                  <a:schemeClr val="bg1"/>
                </a:solidFill>
              </a:rPr>
              <a:t>na</a:t>
            </a:r>
            <a:r>
              <a:rPr lang="en-US" sz="1400" dirty="0" smtClean="0">
                <a:solidFill>
                  <a:schemeClr val="bg1"/>
                </a:solidFill>
              </a:rPr>
              <a:t> </a:t>
            </a:r>
            <a:r>
              <a:rPr lang="en-US" sz="1400" dirty="0" err="1" smtClean="0">
                <a:solidFill>
                  <a:schemeClr val="bg1"/>
                </a:solidFill>
              </a:rPr>
              <a:t>bancada</a:t>
            </a:r>
            <a:r>
              <a:rPr lang="en-US" sz="1400" dirty="0" smtClean="0">
                <a:solidFill>
                  <a:schemeClr val="bg1"/>
                </a:solidFill>
              </a:rPr>
              <a:t>. </a:t>
            </a:r>
            <a:r>
              <a:rPr lang="en-US" sz="1400" dirty="0" err="1" smtClean="0">
                <a:solidFill>
                  <a:schemeClr val="bg1"/>
                </a:solidFill>
              </a:rPr>
              <a:t>Alguns</a:t>
            </a:r>
            <a:r>
              <a:rPr lang="en-US" sz="1400" dirty="0" smtClean="0">
                <a:solidFill>
                  <a:schemeClr val="bg1"/>
                </a:solidFill>
              </a:rPr>
              <a:t> </a:t>
            </a:r>
            <a:r>
              <a:rPr lang="en-US" sz="1400" dirty="0" err="1" smtClean="0">
                <a:solidFill>
                  <a:schemeClr val="bg1"/>
                </a:solidFill>
              </a:rPr>
              <a:t>grãos</a:t>
            </a:r>
            <a:r>
              <a:rPr lang="en-US" sz="1400" dirty="0" smtClean="0">
                <a:solidFill>
                  <a:schemeClr val="bg1"/>
                </a:solidFill>
              </a:rPr>
              <a:t> de café </a:t>
            </a:r>
            <a:r>
              <a:rPr lang="en-US" sz="1400" dirty="0" err="1" smtClean="0">
                <a:solidFill>
                  <a:schemeClr val="bg1"/>
                </a:solidFill>
              </a:rPr>
              <a:t>estão</a:t>
            </a:r>
            <a:r>
              <a:rPr lang="en-US" sz="1400" dirty="0" smtClean="0">
                <a:solidFill>
                  <a:schemeClr val="bg1"/>
                </a:solidFill>
              </a:rPr>
              <a:t> </a:t>
            </a:r>
            <a:r>
              <a:rPr lang="en-US" sz="1400" dirty="0" err="1" smtClean="0">
                <a:solidFill>
                  <a:schemeClr val="bg1"/>
                </a:solidFill>
              </a:rPr>
              <a:t>sobre</a:t>
            </a:r>
            <a:r>
              <a:rPr lang="en-US" sz="1400" dirty="0" smtClean="0">
                <a:solidFill>
                  <a:schemeClr val="bg1"/>
                </a:solidFill>
              </a:rPr>
              <a:t> a </a:t>
            </a:r>
            <a:r>
              <a:rPr lang="en-US" sz="1400" dirty="0" err="1" smtClean="0">
                <a:solidFill>
                  <a:schemeClr val="bg1"/>
                </a:solidFill>
              </a:rPr>
              <a:t>bancada</a:t>
            </a:r>
            <a:r>
              <a:rPr lang="en-US" sz="1400" dirty="0">
                <a:solidFill>
                  <a:schemeClr val="bg1"/>
                </a:solidFill>
              </a:rPr>
              <a:t> </a:t>
            </a:r>
            <a:r>
              <a:rPr lang="en-US" sz="1400" dirty="0" smtClean="0">
                <a:solidFill>
                  <a:schemeClr val="bg1"/>
                </a:solidFill>
              </a:rPr>
              <a:t>e outros </a:t>
            </a:r>
            <a:r>
              <a:rPr lang="en-US" sz="1400" dirty="0" err="1" smtClean="0">
                <a:solidFill>
                  <a:schemeClr val="bg1"/>
                </a:solidFill>
              </a:rPr>
              <a:t>na</a:t>
            </a:r>
            <a:r>
              <a:rPr lang="en-US" sz="1400" dirty="0" smtClean="0">
                <a:solidFill>
                  <a:schemeClr val="bg1"/>
                </a:solidFill>
              </a:rPr>
              <a:t> </a:t>
            </a:r>
            <a:r>
              <a:rPr lang="en-US" sz="1400" dirty="0" err="1" smtClean="0">
                <a:solidFill>
                  <a:schemeClr val="bg1"/>
                </a:solidFill>
              </a:rPr>
              <a:t>mão</a:t>
            </a:r>
            <a:r>
              <a:rPr lang="en-US" sz="1400" dirty="0" smtClean="0">
                <a:solidFill>
                  <a:schemeClr val="bg1"/>
                </a:solidFill>
              </a:rPr>
              <a:t> dele. </a:t>
            </a:r>
            <a:r>
              <a:rPr lang="en-US" sz="1400" dirty="0" err="1" smtClean="0">
                <a:solidFill>
                  <a:schemeClr val="bg1"/>
                </a:solidFill>
              </a:rPr>
              <a:t>Ele</a:t>
            </a:r>
            <a:r>
              <a:rPr lang="en-US" sz="1400" dirty="0" smtClean="0">
                <a:solidFill>
                  <a:schemeClr val="bg1"/>
                </a:solidFill>
              </a:rPr>
              <a:t> </a:t>
            </a:r>
            <a:r>
              <a:rPr lang="en-US" sz="1400" dirty="0" err="1" smtClean="0">
                <a:solidFill>
                  <a:schemeClr val="bg1"/>
                </a:solidFill>
              </a:rPr>
              <a:t>cheira</a:t>
            </a:r>
            <a:r>
              <a:rPr lang="en-US" sz="1400" dirty="0" smtClean="0">
                <a:solidFill>
                  <a:schemeClr val="bg1"/>
                </a:solidFill>
              </a:rPr>
              <a:t> o aroma do café e </a:t>
            </a:r>
            <a:r>
              <a:rPr lang="en-US" sz="1400" dirty="0" err="1" smtClean="0">
                <a:solidFill>
                  <a:schemeClr val="bg1"/>
                </a:solidFill>
              </a:rPr>
              <a:t>faz</a:t>
            </a:r>
            <a:r>
              <a:rPr lang="en-US" sz="1400" dirty="0" smtClean="0">
                <a:solidFill>
                  <a:schemeClr val="bg1"/>
                </a:solidFill>
              </a:rPr>
              <a:t> </a:t>
            </a:r>
            <a:r>
              <a:rPr lang="en-US" sz="1400" dirty="0" err="1" smtClean="0">
                <a:solidFill>
                  <a:schemeClr val="bg1"/>
                </a:solidFill>
              </a:rPr>
              <a:t>anotações</a:t>
            </a:r>
            <a:r>
              <a:rPr lang="en-US" sz="1400" dirty="0" smtClean="0">
                <a:solidFill>
                  <a:schemeClr val="bg1"/>
                </a:solidFill>
              </a:rPr>
              <a:t> com a </a:t>
            </a:r>
            <a:r>
              <a:rPr lang="en-US" sz="1400" dirty="0" err="1" smtClean="0">
                <a:solidFill>
                  <a:schemeClr val="bg1"/>
                </a:solidFill>
              </a:rPr>
              <a:t>outra</a:t>
            </a:r>
            <a:r>
              <a:rPr lang="en-US" sz="1400" dirty="0" smtClean="0">
                <a:solidFill>
                  <a:schemeClr val="bg1"/>
                </a:solidFill>
              </a:rPr>
              <a:t> </a:t>
            </a:r>
            <a:r>
              <a:rPr lang="en-US" sz="1400" dirty="0" err="1" smtClean="0">
                <a:solidFill>
                  <a:schemeClr val="bg1"/>
                </a:solidFill>
              </a:rPr>
              <a:t>mão</a:t>
            </a:r>
            <a:r>
              <a:rPr lang="en-US" sz="1400" dirty="0" smtClean="0">
                <a:solidFill>
                  <a:schemeClr val="bg1"/>
                </a:solidFill>
              </a:rPr>
              <a:t>. </a:t>
            </a:r>
            <a:endParaRPr lang="en-US" sz="1400" dirty="0" smtClean="0">
              <a:solidFill>
                <a:schemeClr val="bg1"/>
              </a:solidFill>
            </a:endParaRPr>
          </a:p>
          <a:p>
            <a:pPr algn="ctr"/>
            <a:r>
              <a:rPr lang="en-US" sz="1400" dirty="0">
                <a:solidFill>
                  <a:srgbClr val="FFFFFF"/>
                </a:solidFill>
              </a:rPr>
              <a:t>29X7cm</a:t>
            </a:r>
          </a:p>
          <a:p>
            <a:pPr algn="ctr"/>
            <a:endParaRPr lang="en-US" sz="1400" dirty="0">
              <a:solidFill>
                <a:schemeClr val="bg1"/>
              </a:solidFill>
            </a:endParaRPr>
          </a:p>
        </p:txBody>
      </p:sp>
      <p:sp>
        <p:nvSpPr>
          <p:cNvPr id="6" name="Rectangle 5"/>
          <p:cNvSpPr/>
          <p:nvPr/>
        </p:nvSpPr>
        <p:spPr>
          <a:xfrm>
            <a:off x="295325" y="3027489"/>
            <a:ext cx="8564425" cy="25401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6949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Os</a:t>
            </a:r>
            <a:r>
              <a:rPr lang="en-US" sz="2800" dirty="0" smtClean="0"/>
              <a:t> P’s do marketing</a:t>
            </a:r>
            <a:endParaRPr lang="en-US" sz="2800" dirty="0"/>
          </a:p>
        </p:txBody>
      </p:sp>
      <p:sp>
        <p:nvSpPr>
          <p:cNvPr id="3" name="Content Placeholder 2"/>
          <p:cNvSpPr>
            <a:spLocks noGrp="1"/>
          </p:cNvSpPr>
          <p:nvPr>
            <p:ph idx="1"/>
          </p:nvPr>
        </p:nvSpPr>
        <p:spPr/>
        <p:txBody>
          <a:bodyPr>
            <a:normAutofit/>
          </a:bodyPr>
          <a:lstStyle/>
          <a:p>
            <a:pPr marL="0" indent="0">
              <a:buNone/>
            </a:pPr>
            <a:r>
              <a:rPr lang="pt-BR" sz="1600" dirty="0" smtClean="0"/>
              <a:t>Nos </a:t>
            </a:r>
            <a:r>
              <a:rPr lang="pt-BR" sz="1600" dirty="0"/>
              <a:t>anos 60, o estudioso de marketing Jerome McCarthy criou o conceito dos </a:t>
            </a:r>
            <a:r>
              <a:rPr lang="pt-BR" sz="1600" b="1" dirty="0">
                <a:solidFill>
                  <a:srgbClr val="1F497D"/>
                </a:solidFill>
              </a:rPr>
              <a:t>quatro </a:t>
            </a:r>
            <a:r>
              <a:rPr lang="pt-BR" sz="1600" b="1" dirty="0" err="1" smtClean="0">
                <a:solidFill>
                  <a:srgbClr val="1F497D"/>
                </a:solidFill>
              </a:rPr>
              <a:t>P’s</a:t>
            </a:r>
            <a:r>
              <a:rPr lang="pt-BR" sz="1600" b="1" dirty="0" smtClean="0">
                <a:solidFill>
                  <a:srgbClr val="1F497D"/>
                </a:solidFill>
              </a:rPr>
              <a:t> </a:t>
            </a:r>
            <a:r>
              <a:rPr lang="pt-BR" sz="1600" dirty="0" smtClean="0"/>
              <a:t>do marketing: </a:t>
            </a:r>
            <a:r>
              <a:rPr lang="pt-BR" sz="1600" dirty="0"/>
              <a:t>produto (</a:t>
            </a:r>
            <a:r>
              <a:rPr lang="pt-BR" sz="1600" dirty="0" err="1"/>
              <a:t>product</a:t>
            </a:r>
            <a:r>
              <a:rPr lang="pt-BR" sz="1600" dirty="0"/>
              <a:t>), preço (</a:t>
            </a:r>
            <a:r>
              <a:rPr lang="pt-BR" sz="1600" dirty="0" err="1"/>
              <a:t>price</a:t>
            </a:r>
            <a:r>
              <a:rPr lang="pt-BR" sz="1600" dirty="0"/>
              <a:t>), promoção (</a:t>
            </a:r>
            <a:r>
              <a:rPr lang="pt-BR" sz="1600" dirty="0" err="1"/>
              <a:t>promotion</a:t>
            </a:r>
            <a:r>
              <a:rPr lang="pt-BR" sz="1600" dirty="0"/>
              <a:t>) e ponto de venda (point </a:t>
            </a:r>
            <a:r>
              <a:rPr lang="pt-BR" sz="1600" dirty="0" err="1"/>
              <a:t>of</a:t>
            </a:r>
            <a:r>
              <a:rPr lang="pt-BR" sz="1600" dirty="0"/>
              <a:t> </a:t>
            </a:r>
            <a:r>
              <a:rPr lang="pt-BR" sz="1600" dirty="0" err="1"/>
              <a:t>sale</a:t>
            </a:r>
            <a:r>
              <a:rPr lang="pt-BR" sz="1600" dirty="0" smtClean="0"/>
              <a:t>)</a:t>
            </a:r>
            <a:r>
              <a:rPr lang="pt-BR" sz="1600" dirty="0"/>
              <a:t>. </a:t>
            </a:r>
            <a:r>
              <a:rPr lang="pt-BR" sz="1600" dirty="0" smtClean="0"/>
              <a:t>Estudando cada um </a:t>
            </a:r>
            <a:r>
              <a:rPr lang="pt-BR" sz="1600" dirty="0"/>
              <a:t>desses fatores </a:t>
            </a:r>
            <a:r>
              <a:rPr lang="pt-BR" sz="1600" dirty="0" smtClean="0"/>
              <a:t>você ajuda </a:t>
            </a:r>
            <a:r>
              <a:rPr lang="pt-BR" sz="1600" dirty="0"/>
              <a:t>a </a:t>
            </a:r>
            <a:r>
              <a:rPr lang="pt-BR" sz="1600" dirty="0" smtClean="0"/>
              <a:t>sua empresa </a:t>
            </a:r>
            <a:r>
              <a:rPr lang="pt-BR" sz="1600" dirty="0"/>
              <a:t>a se posicionar corretamente no mercado</a:t>
            </a:r>
            <a:r>
              <a:rPr lang="pt-BR" sz="1600" dirty="0" smtClean="0"/>
              <a:t>. Atualmente este conceito foi ampliado para seis ingredientes </a:t>
            </a:r>
            <a:r>
              <a:rPr lang="pt-BR" sz="1600" dirty="0"/>
              <a:t>fundamentais do </a:t>
            </a:r>
            <a:r>
              <a:rPr lang="pt-BR" sz="1600" dirty="0" smtClean="0"/>
              <a:t>marketing. São eles:</a:t>
            </a:r>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r>
              <a:rPr lang="pt-BR" sz="1600" dirty="0" smtClean="0"/>
              <a:t>Preço</a:t>
            </a:r>
          </a:p>
          <a:p>
            <a:pPr marL="0" indent="0">
              <a:buNone/>
            </a:pPr>
            <a:r>
              <a:rPr lang="pt-BR" sz="1600" dirty="0" smtClean="0"/>
              <a:t>É o valor </a:t>
            </a:r>
            <a:r>
              <a:rPr lang="pt-BR" sz="1600" dirty="0" err="1" smtClean="0"/>
              <a:t>atribuido</a:t>
            </a:r>
            <a:r>
              <a:rPr lang="pt-BR" sz="1600" dirty="0" smtClean="0"/>
              <a:t> ao serviço ou produto.</a:t>
            </a:r>
          </a:p>
          <a:p>
            <a:pPr marL="0" indent="0">
              <a:buNone/>
            </a:pPr>
            <a:endParaRPr lang="pt-BR" sz="1600" dirty="0" smtClean="0"/>
          </a:p>
          <a:p>
            <a:pPr marL="0" indent="0">
              <a:buNone/>
            </a:pPr>
            <a:endParaRPr lang="pt-BR" sz="1600" b="1" dirty="0" smtClean="0">
              <a:solidFill>
                <a:schemeClr val="tx2"/>
              </a:solidFill>
            </a:endParaRPr>
          </a:p>
          <a:p>
            <a:pPr marL="0" indent="0">
              <a:buNone/>
            </a:pPr>
            <a:r>
              <a:rPr lang="pt-BR" sz="1600" b="1" dirty="0" smtClean="0">
                <a:solidFill>
                  <a:schemeClr val="tx2"/>
                </a:solidFill>
              </a:rPr>
              <a:t>Você deve </a:t>
            </a:r>
            <a:r>
              <a:rPr lang="pt-BR" sz="1600" b="1" dirty="0">
                <a:solidFill>
                  <a:schemeClr val="tx2"/>
                </a:solidFill>
              </a:rPr>
              <a:t>analisar cada uma dessas variáveis para adequar o marketing da sua à realidade do mercado que você está inserido.</a:t>
            </a:r>
          </a:p>
          <a:p>
            <a:pPr marL="0" indent="0">
              <a:buNone/>
            </a:pP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4</a:t>
            </a:r>
            <a:endParaRPr lang="pt-BR" dirty="0">
              <a:solidFill>
                <a:schemeClr val="bg2"/>
              </a:solidFill>
            </a:endParaRPr>
          </a:p>
        </p:txBody>
      </p:sp>
      <p:sp>
        <p:nvSpPr>
          <p:cNvPr id="5" name="Rectangle 4"/>
          <p:cNvSpPr/>
          <p:nvPr/>
        </p:nvSpPr>
        <p:spPr>
          <a:xfrm>
            <a:off x="1934380" y="3238735"/>
            <a:ext cx="5345382" cy="1333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Uma </a:t>
            </a:r>
            <a:r>
              <a:rPr lang="en-US" sz="1400" dirty="0" err="1" smtClean="0">
                <a:solidFill>
                  <a:schemeClr val="bg1"/>
                </a:solidFill>
              </a:rPr>
              <a:t>chaleira</a:t>
            </a:r>
            <a:r>
              <a:rPr lang="en-US" sz="1400" dirty="0" smtClean="0">
                <a:solidFill>
                  <a:schemeClr val="bg1"/>
                </a:solidFill>
              </a:rPr>
              <a:t> (</a:t>
            </a:r>
            <a:r>
              <a:rPr lang="en-US" sz="1400" dirty="0" err="1" smtClean="0">
                <a:solidFill>
                  <a:schemeClr val="bg1"/>
                </a:solidFill>
              </a:rPr>
              <a:t>ou</a:t>
            </a:r>
            <a:r>
              <a:rPr lang="en-US" sz="1400" dirty="0" smtClean="0">
                <a:solidFill>
                  <a:schemeClr val="bg1"/>
                </a:solidFill>
              </a:rPr>
              <a:t> </a:t>
            </a:r>
            <a:r>
              <a:rPr lang="en-US" sz="1400" dirty="0" err="1" smtClean="0">
                <a:solidFill>
                  <a:schemeClr val="bg1"/>
                </a:solidFill>
              </a:rPr>
              <a:t>qualquer</a:t>
            </a:r>
            <a:r>
              <a:rPr lang="en-US" sz="1400" dirty="0" smtClean="0">
                <a:solidFill>
                  <a:schemeClr val="bg1"/>
                </a:solidFill>
              </a:rPr>
              <a:t> outro </a:t>
            </a:r>
            <a:r>
              <a:rPr lang="en-US" sz="1400" dirty="0" err="1" smtClean="0">
                <a:solidFill>
                  <a:schemeClr val="bg1"/>
                </a:solidFill>
              </a:rPr>
              <a:t>produto</a:t>
            </a:r>
            <a:r>
              <a:rPr lang="en-US" sz="1400" dirty="0" smtClean="0">
                <a:solidFill>
                  <a:schemeClr val="bg1"/>
                </a:solidFill>
              </a:rPr>
              <a:t>) e a </a:t>
            </a:r>
            <a:r>
              <a:rPr lang="en-US" sz="1400" dirty="0" err="1" smtClean="0">
                <a:solidFill>
                  <a:schemeClr val="bg1"/>
                </a:solidFill>
              </a:rPr>
              <a:t>etiqueta</a:t>
            </a:r>
            <a:r>
              <a:rPr lang="en-US" sz="1400" dirty="0" smtClean="0">
                <a:solidFill>
                  <a:schemeClr val="bg1"/>
                </a:solidFill>
              </a:rPr>
              <a:t> de </a:t>
            </a:r>
            <a:r>
              <a:rPr lang="en-US" sz="1400" dirty="0" err="1" smtClean="0">
                <a:solidFill>
                  <a:schemeClr val="bg1"/>
                </a:solidFill>
              </a:rPr>
              <a:t>preço</a:t>
            </a:r>
            <a:r>
              <a:rPr lang="en-US" sz="1400" dirty="0" smtClean="0">
                <a:solidFill>
                  <a:schemeClr val="bg1"/>
                </a:solidFill>
              </a:rPr>
              <a:t> no </a:t>
            </a:r>
            <a:r>
              <a:rPr lang="en-US" sz="1400" dirty="0" err="1" smtClean="0">
                <a:solidFill>
                  <a:schemeClr val="bg1"/>
                </a:solidFill>
              </a:rPr>
              <a:t>primeiro</a:t>
            </a:r>
            <a:r>
              <a:rPr lang="en-US" sz="1400" dirty="0" smtClean="0">
                <a:solidFill>
                  <a:schemeClr val="bg1"/>
                </a:solidFill>
              </a:rPr>
              <a:t> </a:t>
            </a:r>
            <a:r>
              <a:rPr lang="en-US" sz="1400" dirty="0" err="1" smtClean="0">
                <a:solidFill>
                  <a:schemeClr val="bg1"/>
                </a:solidFill>
              </a:rPr>
              <a:t>plano</a:t>
            </a:r>
            <a:r>
              <a:rPr lang="en-US" sz="1400" dirty="0" smtClean="0">
                <a:solidFill>
                  <a:schemeClr val="bg1"/>
                </a:solidFill>
              </a:rPr>
              <a:t>, com </a:t>
            </a:r>
            <a:r>
              <a:rPr lang="en-US" sz="1400" dirty="0" err="1" smtClean="0">
                <a:solidFill>
                  <a:schemeClr val="bg1"/>
                </a:solidFill>
              </a:rPr>
              <a:t>destaque</a:t>
            </a:r>
            <a:r>
              <a:rPr lang="en-US" sz="1400" dirty="0" smtClean="0">
                <a:solidFill>
                  <a:schemeClr val="bg1"/>
                </a:solidFill>
              </a:rPr>
              <a:t>. </a:t>
            </a:r>
            <a:endParaRPr lang="en-US" sz="1400" dirty="0">
              <a:solidFill>
                <a:schemeClr val="bg1"/>
              </a:solidFill>
            </a:endParaRPr>
          </a:p>
          <a:p>
            <a:pPr algn="ctr"/>
            <a:r>
              <a:rPr lang="en-US" sz="1400" dirty="0">
                <a:solidFill>
                  <a:srgbClr val="FFFFFF"/>
                </a:solidFill>
              </a:rPr>
              <a:t>29X7cm</a:t>
            </a:r>
          </a:p>
          <a:p>
            <a:pPr algn="ctr"/>
            <a:endParaRPr lang="en-US" sz="1400" dirty="0">
              <a:solidFill>
                <a:schemeClr val="bg1"/>
              </a:solidFill>
            </a:endParaRPr>
          </a:p>
        </p:txBody>
      </p:sp>
      <p:sp>
        <p:nvSpPr>
          <p:cNvPr id="6" name="Rectangle 5"/>
          <p:cNvSpPr/>
          <p:nvPr/>
        </p:nvSpPr>
        <p:spPr>
          <a:xfrm>
            <a:off x="295325" y="3027489"/>
            <a:ext cx="8564425" cy="203801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7336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 </a:t>
            </a:r>
            <a:r>
              <a:rPr lang="en-US" sz="2800" dirty="0" err="1" smtClean="0"/>
              <a:t>importância</a:t>
            </a:r>
            <a:r>
              <a:rPr lang="en-US" sz="2800" dirty="0" smtClean="0"/>
              <a:t> dos </a:t>
            </a:r>
            <a:r>
              <a:rPr lang="en-US" sz="2800" dirty="0" err="1" smtClean="0"/>
              <a:t>clientes</a:t>
            </a:r>
            <a:endParaRPr lang="en-US" sz="2800" dirty="0"/>
          </a:p>
        </p:txBody>
      </p:sp>
      <p:sp>
        <p:nvSpPr>
          <p:cNvPr id="3" name="Content Placeholder 2"/>
          <p:cNvSpPr>
            <a:spLocks noGrp="1"/>
          </p:cNvSpPr>
          <p:nvPr>
            <p:ph idx="1"/>
          </p:nvPr>
        </p:nvSpPr>
        <p:spPr>
          <a:xfrm>
            <a:off x="457200" y="1600200"/>
            <a:ext cx="4870001" cy="4876800"/>
          </a:xfrm>
        </p:spPr>
        <p:txBody>
          <a:bodyPr>
            <a:noAutofit/>
          </a:bodyPr>
          <a:lstStyle/>
          <a:p>
            <a:pPr marL="0" indent="0">
              <a:buNone/>
            </a:pPr>
            <a:r>
              <a:rPr lang="pt-BR" sz="1600" dirty="0" smtClean="0"/>
              <a:t>Sem </a:t>
            </a:r>
            <a:r>
              <a:rPr lang="pt-BR" sz="1600" dirty="0"/>
              <a:t>clientes, não existem negócios e são os clientes que justificam a existência da empresa</a:t>
            </a:r>
            <a:r>
              <a:rPr lang="pt-BR" sz="1600" dirty="0" smtClean="0"/>
              <a:t>. Você</a:t>
            </a:r>
            <a:r>
              <a:rPr lang="pt-BR" sz="1600" dirty="0"/>
              <a:t> </a:t>
            </a:r>
            <a:r>
              <a:rPr lang="pt-BR" sz="1600" dirty="0" smtClean="0"/>
              <a:t>deve </a:t>
            </a:r>
            <a:r>
              <a:rPr lang="pt-BR" sz="1600" dirty="0"/>
              <a:t>conhecer profundamente quem são seus clientes para aumentar a possibilidade de construir um bom relacionamento. </a:t>
            </a:r>
          </a:p>
          <a:p>
            <a:pPr marL="0" indent="0">
              <a:buNone/>
            </a:pPr>
            <a:r>
              <a:rPr lang="pt-BR" sz="1600" dirty="0"/>
              <a:t> </a:t>
            </a:r>
          </a:p>
          <a:p>
            <a:pPr marL="0" indent="0">
              <a:buNone/>
            </a:pPr>
            <a:r>
              <a:rPr lang="pt-BR" sz="1600" dirty="0" smtClean="0"/>
              <a:t>No caso de uma </a:t>
            </a:r>
            <a:r>
              <a:rPr lang="pt-BR" sz="1600" dirty="0"/>
              <a:t>empresa nova, ou que está lançando um produto ou serviço numa região em que nunca atuou, também é essencial conhecer as variáveis e os aspectos que influenciam a decisão de compra das pessoas que poderão se tornar seus clientes.</a:t>
            </a:r>
          </a:p>
          <a:p>
            <a:pPr marL="0" indent="0">
              <a:buNone/>
            </a:pPr>
            <a:r>
              <a:rPr lang="pt-BR" sz="1600" dirty="0"/>
              <a:t> </a:t>
            </a:r>
          </a:p>
          <a:p>
            <a:pPr marL="0" indent="0">
              <a:buNone/>
            </a:pPr>
            <a:r>
              <a:rPr lang="pt-BR" sz="1600" b="1" dirty="0" smtClean="0">
                <a:solidFill>
                  <a:schemeClr val="tx2"/>
                </a:solidFill>
              </a:rPr>
              <a:t>Veja um exemplo</a:t>
            </a:r>
            <a:endParaRPr lang="pt-BR" sz="1600" dirty="0">
              <a:solidFill>
                <a:schemeClr val="tx2"/>
              </a:solidFill>
            </a:endParaRPr>
          </a:p>
          <a:p>
            <a:pPr marL="0" indent="0">
              <a:buNone/>
            </a:pPr>
            <a:r>
              <a:rPr lang="pt-BR" sz="1600" dirty="0"/>
              <a:t> </a:t>
            </a:r>
          </a:p>
          <a:p>
            <a:pPr marL="0" indent="0">
              <a:buNone/>
            </a:pPr>
            <a:endParaRPr lang="en-US" sz="1600" dirty="0"/>
          </a:p>
        </p:txBody>
      </p:sp>
      <p:sp>
        <p:nvSpPr>
          <p:cNvPr id="5" name="Rectangle 4"/>
          <p:cNvSpPr/>
          <p:nvPr/>
        </p:nvSpPr>
        <p:spPr>
          <a:xfrm>
            <a:off x="5888946" y="1600200"/>
            <a:ext cx="2358275" cy="29721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a:solidFill>
                  <a:schemeClr val="bg1"/>
                </a:solidFill>
              </a:rPr>
              <a:t> </a:t>
            </a:r>
            <a:r>
              <a:rPr lang="en-US" sz="1400" dirty="0" err="1" smtClean="0">
                <a:solidFill>
                  <a:schemeClr val="bg1"/>
                </a:solidFill>
              </a:rPr>
              <a:t>cumprimentando</a:t>
            </a:r>
            <a:r>
              <a:rPr lang="en-US" sz="1400" dirty="0" smtClean="0">
                <a:solidFill>
                  <a:schemeClr val="bg1"/>
                </a:solidFill>
              </a:rPr>
              <a:t> um </a:t>
            </a:r>
            <a:r>
              <a:rPr lang="en-US" sz="1400" dirty="0" err="1" smtClean="0">
                <a:solidFill>
                  <a:schemeClr val="bg1"/>
                </a:solidFill>
              </a:rPr>
              <a:t>cliente</a:t>
            </a:r>
            <a:r>
              <a:rPr lang="en-US" sz="1400" dirty="0" smtClean="0">
                <a:solidFill>
                  <a:schemeClr val="bg1"/>
                </a:solidFill>
              </a:rPr>
              <a:t> </a:t>
            </a:r>
            <a:r>
              <a:rPr lang="en-US" sz="1400" dirty="0" err="1" smtClean="0">
                <a:solidFill>
                  <a:schemeClr val="bg1"/>
                </a:solidFill>
              </a:rPr>
              <a:t>que</a:t>
            </a:r>
            <a:r>
              <a:rPr lang="en-US" sz="1400" dirty="0" smtClean="0">
                <a:solidFill>
                  <a:schemeClr val="bg1"/>
                </a:solidFill>
              </a:rPr>
              <a:t> </a:t>
            </a:r>
            <a:r>
              <a:rPr lang="en-US" sz="1400" dirty="0" err="1" smtClean="0">
                <a:solidFill>
                  <a:schemeClr val="bg1"/>
                </a:solidFill>
              </a:rPr>
              <a:t>entra</a:t>
            </a:r>
            <a:r>
              <a:rPr lang="en-US" sz="1400" dirty="0" smtClean="0">
                <a:solidFill>
                  <a:schemeClr val="bg1"/>
                </a:solidFill>
              </a:rPr>
              <a:t> no </a:t>
            </a:r>
            <a:r>
              <a:rPr lang="en-US" sz="1400" dirty="0" err="1" smtClean="0">
                <a:solidFill>
                  <a:schemeClr val="bg1"/>
                </a:solidFill>
              </a:rPr>
              <a:t>seu</a:t>
            </a:r>
            <a:r>
              <a:rPr lang="en-US" sz="1400" dirty="0" smtClean="0">
                <a:solidFill>
                  <a:schemeClr val="bg1"/>
                </a:solidFill>
              </a:rPr>
              <a:t> </a:t>
            </a:r>
            <a:r>
              <a:rPr lang="en-US" sz="1400" dirty="0" err="1" smtClean="0">
                <a:solidFill>
                  <a:schemeClr val="bg1"/>
                </a:solidFill>
              </a:rPr>
              <a:t>estabelecimento</a:t>
            </a:r>
            <a:endParaRPr lang="en-US" sz="1400" dirty="0" smtClean="0">
              <a:solidFill>
                <a:schemeClr val="bg1"/>
              </a:solidFill>
            </a:endParaRPr>
          </a:p>
          <a:p>
            <a:pPr algn="ctr"/>
            <a:r>
              <a:rPr lang="en-US" sz="1400" dirty="0">
                <a:solidFill>
                  <a:schemeClr val="bg1"/>
                </a:solidFill>
              </a:rPr>
              <a:t>13x9cm</a:t>
            </a:r>
          </a:p>
          <a:p>
            <a:pPr algn="ctr"/>
            <a:endParaRPr lang="en-US" sz="1400" dirty="0">
              <a:solidFill>
                <a:schemeClr val="bg1"/>
              </a:solidFill>
            </a:endParaRPr>
          </a:p>
        </p:txBody>
      </p:sp>
      <p:sp>
        <p:nvSpPr>
          <p:cNvPr id="6"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5</a:t>
            </a:r>
            <a:endParaRPr lang="pt-BR" dirty="0">
              <a:solidFill>
                <a:schemeClr val="bg2"/>
              </a:solidFill>
            </a:endParaRPr>
          </a:p>
        </p:txBody>
      </p:sp>
    </p:spTree>
    <p:extLst>
      <p:ext uri="{BB962C8B-B14F-4D97-AF65-F5344CB8AC3E}">
        <p14:creationId xmlns:p14="http://schemas.microsoft.com/office/powerpoint/2010/main" val="363651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Informações</a:t>
            </a:r>
            <a:r>
              <a:rPr lang="en-US" sz="2800" dirty="0" smtClean="0"/>
              <a:t> e </a:t>
            </a:r>
            <a:r>
              <a:rPr lang="en-US" sz="2800" dirty="0" err="1" smtClean="0"/>
              <a:t>sugestões</a:t>
            </a:r>
            <a:r>
              <a:rPr lang="en-US" sz="2800" dirty="0" smtClean="0"/>
              <a:t> dos </a:t>
            </a:r>
            <a:r>
              <a:rPr lang="en-US" sz="2800" dirty="0" err="1" smtClean="0"/>
              <a:t>clientes</a:t>
            </a:r>
            <a:endParaRPr lang="en-US" sz="2800" dirty="0"/>
          </a:p>
        </p:txBody>
      </p:sp>
      <p:sp>
        <p:nvSpPr>
          <p:cNvPr id="3" name="Content Placeholder 2"/>
          <p:cNvSpPr>
            <a:spLocks noGrp="1"/>
          </p:cNvSpPr>
          <p:nvPr>
            <p:ph idx="1"/>
          </p:nvPr>
        </p:nvSpPr>
        <p:spPr/>
        <p:txBody>
          <a:bodyPr>
            <a:normAutofit/>
          </a:bodyPr>
          <a:lstStyle/>
          <a:p>
            <a:pPr marL="0" indent="0">
              <a:buNone/>
            </a:pPr>
            <a:r>
              <a:rPr lang="pt-BR" sz="1600" dirty="0" smtClean="0"/>
              <a:t>Conhecendo como os seus clientes pensam </a:t>
            </a:r>
            <a:r>
              <a:rPr lang="pt-BR" sz="1600" dirty="0"/>
              <a:t>e agem, fica mais fácil elaborar ou adaptar </a:t>
            </a:r>
            <a:r>
              <a:rPr lang="pt-BR" sz="1600" dirty="0" smtClean="0"/>
              <a:t>os seus produtos ou serviços para atender às </a:t>
            </a:r>
            <a:r>
              <a:rPr lang="pt-BR" sz="1600" dirty="0"/>
              <a:t>suas necessidades. Por isso: </a:t>
            </a:r>
          </a:p>
          <a:p>
            <a:r>
              <a:rPr lang="pt-BR" sz="1600" dirty="0" smtClean="0"/>
              <a:t>Faça </a:t>
            </a:r>
            <a:r>
              <a:rPr lang="pt-BR" sz="1600" dirty="0"/>
              <a:t>pesquisas com </a:t>
            </a:r>
            <a:r>
              <a:rPr lang="pt-BR" sz="1600" dirty="0" smtClean="0"/>
              <a:t>os seus </a:t>
            </a:r>
            <a:r>
              <a:rPr lang="pt-BR" sz="1600" dirty="0"/>
              <a:t>clientes.</a:t>
            </a:r>
          </a:p>
          <a:p>
            <a:r>
              <a:rPr lang="pt-BR" sz="1600" dirty="0" smtClean="0"/>
              <a:t>Ouça </a:t>
            </a:r>
            <a:r>
              <a:rPr lang="pt-BR" sz="1600" dirty="0"/>
              <a:t>as opiniões </a:t>
            </a:r>
            <a:r>
              <a:rPr lang="pt-BR" sz="1600" dirty="0" smtClean="0"/>
              <a:t>dos seus clientes </a:t>
            </a:r>
            <a:r>
              <a:rPr lang="pt-BR" sz="1600" dirty="0"/>
              <a:t>sobre tudo o que envolve o seu negócio.</a:t>
            </a:r>
          </a:p>
          <a:p>
            <a:r>
              <a:rPr lang="pt-BR" sz="1600" dirty="0" smtClean="0"/>
              <a:t>Reserve </a:t>
            </a:r>
            <a:r>
              <a:rPr lang="pt-BR" sz="1600" dirty="0"/>
              <a:t>tempo para conversar com seus clientes, ouvir sugestões e eventuais críticas.</a:t>
            </a:r>
          </a:p>
          <a:p>
            <a:r>
              <a:rPr lang="pt-BR" sz="1600" dirty="0"/>
              <a:t> </a:t>
            </a:r>
            <a:r>
              <a:rPr lang="pt-BR" sz="1600" dirty="0" smtClean="0"/>
              <a:t>Aproveite </a:t>
            </a:r>
            <a:r>
              <a:rPr lang="pt-BR" sz="1600" dirty="0"/>
              <a:t>todas as oportunidades para conhecer seus clientes</a:t>
            </a:r>
            <a:r>
              <a:rPr lang="pt-BR" sz="1600" dirty="0" smtClean="0"/>
              <a:t>.</a:t>
            </a:r>
          </a:p>
          <a:p>
            <a:pPr marL="0" indent="0">
              <a:buNone/>
            </a:pPr>
            <a:endParaRPr lang="pt-BR" sz="1600" dirty="0" smtClean="0"/>
          </a:p>
          <a:p>
            <a:pPr marL="0" indent="0">
              <a:buNone/>
            </a:pPr>
            <a:r>
              <a:rPr lang="pt-BR" sz="1600" dirty="0" smtClean="0"/>
              <a:t>Todas essas dicas são importantes porque:</a:t>
            </a:r>
            <a:endParaRPr lang="pt-BR" sz="1600" dirty="0"/>
          </a:p>
          <a:p>
            <a:pPr lvl="0"/>
            <a:r>
              <a:rPr lang="pt-BR" sz="1600" dirty="0"/>
              <a:t>As informações são instrumentos gerenciais para a tomada de decisões.</a:t>
            </a:r>
          </a:p>
          <a:p>
            <a:pPr lvl="0"/>
            <a:r>
              <a:rPr lang="pt-BR" sz="1600" dirty="0"/>
              <a:t>Sugestões são sempre oportunidades de melhoria</a:t>
            </a:r>
            <a:r>
              <a:rPr lang="pt-BR" sz="1600" dirty="0" smtClean="0"/>
              <a:t>.</a:t>
            </a:r>
          </a:p>
          <a:p>
            <a:pPr lvl="0"/>
            <a:r>
              <a:rPr lang="pt-BR" sz="1600" dirty="0" smtClean="0"/>
              <a:t>Agir </a:t>
            </a:r>
            <a:r>
              <a:rPr lang="pt-BR" sz="1600" dirty="0"/>
              <a:t>decisivamente para atender aos desejos e necessidades do </a:t>
            </a:r>
            <a:r>
              <a:rPr lang="pt-BR" sz="1600" dirty="0" smtClean="0"/>
              <a:t>seu cliente</a:t>
            </a:r>
            <a:r>
              <a:rPr lang="pt-BR" sz="1600" dirty="0"/>
              <a:t> </a:t>
            </a:r>
            <a:r>
              <a:rPr lang="pt-BR" sz="1600" dirty="0" smtClean="0"/>
              <a:t>é essencial.</a:t>
            </a:r>
            <a:endParaRPr lang="pt-BR" sz="1600" dirty="0"/>
          </a:p>
          <a:p>
            <a:pPr lvl="0"/>
            <a:r>
              <a:rPr lang="pt-BR" sz="1600" dirty="0"/>
              <a:t>Obter informações sobre os clientes traz lucro para a empresa.</a:t>
            </a:r>
          </a:p>
          <a:p>
            <a:endParaRPr lang="pt-BR" sz="1600" dirty="0" smtClean="0"/>
          </a:p>
          <a:p>
            <a:pPr marL="0" indent="0">
              <a:buNone/>
            </a:pPr>
            <a:r>
              <a:rPr lang="pt-BR" sz="1600" dirty="0" smtClean="0"/>
              <a:t>Esteja sempre atento para a ordem </a:t>
            </a:r>
            <a:r>
              <a:rPr lang="pt-BR" sz="1600" dirty="0"/>
              <a:t>de </a:t>
            </a:r>
            <a:r>
              <a:rPr lang="pt-BR" sz="1600" dirty="0" smtClean="0"/>
              <a:t>importância</a:t>
            </a:r>
            <a:r>
              <a:rPr lang="pt-BR" sz="1600" dirty="0"/>
              <a:t> </a:t>
            </a:r>
            <a:r>
              <a:rPr lang="pt-BR" sz="1600" dirty="0" smtClean="0"/>
              <a:t>dos </a:t>
            </a:r>
            <a:r>
              <a:rPr lang="pt-BR" sz="1600" dirty="0"/>
              <a:t>fatores que </a:t>
            </a:r>
            <a:r>
              <a:rPr lang="pt-BR" sz="1600" dirty="0" smtClean="0"/>
              <a:t>o seu </a:t>
            </a:r>
            <a:r>
              <a:rPr lang="pt-BR" sz="1600" dirty="0"/>
              <a:t>cliente mais </a:t>
            </a:r>
            <a:r>
              <a:rPr lang="pt-BR" sz="1600" dirty="0" smtClean="0"/>
              <a:t>valoriza. Por exemplo: </a:t>
            </a:r>
            <a:r>
              <a:rPr lang="pt-BR" sz="1600" dirty="0"/>
              <a:t>bom atendimento, preço, assistência técnica, estacionamento, entrega gratuita, cumprimento de </a:t>
            </a:r>
            <a:r>
              <a:rPr lang="pt-BR" sz="1600" dirty="0" smtClean="0"/>
              <a:t>prazos, etc.</a:t>
            </a:r>
            <a:endParaRPr lang="pt-BR" sz="1600" dirty="0"/>
          </a:p>
          <a:p>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6</a:t>
            </a:r>
            <a:endParaRPr lang="pt-BR" dirty="0">
              <a:solidFill>
                <a:schemeClr val="bg2"/>
              </a:solidFill>
            </a:endParaRPr>
          </a:p>
        </p:txBody>
      </p:sp>
    </p:spTree>
    <p:extLst>
      <p:ext uri="{BB962C8B-B14F-4D97-AF65-F5344CB8AC3E}">
        <p14:creationId xmlns:p14="http://schemas.microsoft.com/office/powerpoint/2010/main" val="2024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Coleta</a:t>
            </a:r>
            <a:r>
              <a:rPr lang="en-US" sz="2800" dirty="0" smtClean="0"/>
              <a:t> com </a:t>
            </a:r>
            <a:r>
              <a:rPr lang="en-US" sz="2800" dirty="0" err="1" smtClean="0"/>
              <a:t>clientes</a:t>
            </a:r>
            <a:r>
              <a:rPr lang="en-US" sz="2800" dirty="0" smtClean="0"/>
              <a:t> </a:t>
            </a:r>
            <a:r>
              <a:rPr lang="en-US" sz="2800" dirty="0" err="1" smtClean="0"/>
              <a:t>potenciais</a:t>
            </a:r>
            <a:endParaRPr lang="en-US" sz="2800" dirty="0"/>
          </a:p>
        </p:txBody>
      </p:sp>
      <p:sp>
        <p:nvSpPr>
          <p:cNvPr id="3" name="Content Placeholder 2"/>
          <p:cNvSpPr>
            <a:spLocks noGrp="1"/>
          </p:cNvSpPr>
          <p:nvPr>
            <p:ph idx="1"/>
          </p:nvPr>
        </p:nvSpPr>
        <p:spPr/>
        <p:txBody>
          <a:bodyPr>
            <a:normAutofit/>
          </a:bodyPr>
          <a:lstStyle/>
          <a:p>
            <a:pPr marL="0" indent="0">
              <a:buNone/>
            </a:pPr>
            <a:r>
              <a:rPr lang="pt-BR" sz="1800" dirty="0" smtClean="0"/>
              <a:t>Explore as formas de contato a seguir e descubra que informações você poderá conseguir de clientes potenciais.</a:t>
            </a:r>
          </a:p>
          <a:p>
            <a:pPr marL="0" indent="0">
              <a:buNone/>
            </a:pPr>
            <a:endParaRPr lang="pt-BR" sz="1800" dirty="0" smtClean="0"/>
          </a:p>
          <a:p>
            <a:pPr marL="0" indent="0">
              <a:buNone/>
            </a:pPr>
            <a:r>
              <a:rPr lang="pt-BR" sz="1800" b="1" dirty="0" smtClean="0"/>
              <a:t>Experimentação ou Degustação</a:t>
            </a:r>
          </a:p>
          <a:p>
            <a:pPr marL="0" indent="0">
              <a:buNone/>
            </a:pPr>
            <a:r>
              <a:rPr lang="pt-BR" sz="1800" b="1" dirty="0" smtClean="0"/>
              <a:t>Conversas pessoais, por telefone, mala-direta, encarte ou </a:t>
            </a:r>
            <a:r>
              <a:rPr lang="pt-BR" sz="1800" b="1" i="1" dirty="0" smtClean="0"/>
              <a:t>e-mail</a:t>
            </a:r>
          </a:p>
          <a:p>
            <a:pPr marL="0" indent="0">
              <a:buNone/>
            </a:pPr>
            <a:r>
              <a:rPr lang="pt-BR" sz="1800" b="1" dirty="0" smtClean="0"/>
              <a:t>Entrevista com grupos de clientes</a:t>
            </a:r>
          </a:p>
          <a:p>
            <a:pPr marL="0" indent="0">
              <a:buNone/>
            </a:pPr>
            <a:r>
              <a:rPr lang="pt-BR" sz="1800" b="1" dirty="0" smtClean="0"/>
              <a:t>Pesquisa realizada por instituto de pesquisa</a:t>
            </a: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7</a:t>
            </a:r>
            <a:endParaRPr lang="pt-BR" dirty="0">
              <a:solidFill>
                <a:schemeClr val="bg2"/>
              </a:solidFill>
            </a:endParaRPr>
          </a:p>
        </p:txBody>
      </p:sp>
    </p:spTree>
    <p:extLst>
      <p:ext uri="{BB962C8B-B14F-4D97-AF65-F5344CB8AC3E}">
        <p14:creationId xmlns:p14="http://schemas.microsoft.com/office/powerpoint/2010/main" val="466662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Coleta</a:t>
            </a:r>
            <a:r>
              <a:rPr lang="en-US" sz="2800" dirty="0" smtClean="0"/>
              <a:t> com </a:t>
            </a:r>
            <a:r>
              <a:rPr lang="en-US" sz="2800" dirty="0" err="1" smtClean="0"/>
              <a:t>clientes</a:t>
            </a:r>
            <a:r>
              <a:rPr lang="en-US" sz="2800" dirty="0" smtClean="0"/>
              <a:t> </a:t>
            </a:r>
            <a:r>
              <a:rPr lang="en-US" sz="2800" dirty="0" err="1" smtClean="0"/>
              <a:t>existentes</a:t>
            </a:r>
            <a:endParaRPr lang="en-US" sz="2800" dirty="0"/>
          </a:p>
        </p:txBody>
      </p:sp>
      <p:sp>
        <p:nvSpPr>
          <p:cNvPr id="3" name="Content Placeholder 2"/>
          <p:cNvSpPr>
            <a:spLocks noGrp="1"/>
          </p:cNvSpPr>
          <p:nvPr>
            <p:ph idx="1"/>
          </p:nvPr>
        </p:nvSpPr>
        <p:spPr/>
        <p:txBody>
          <a:bodyPr>
            <a:normAutofit/>
          </a:bodyPr>
          <a:lstStyle/>
          <a:p>
            <a:pPr marL="0" indent="0">
              <a:buNone/>
            </a:pPr>
            <a:r>
              <a:rPr lang="pt-BR" sz="1600" dirty="0" smtClean="0"/>
              <a:t>Com os seus cliente existentes, você pode adotar outras estratégias. Veja o que você pode coletar de informações com eles.</a:t>
            </a:r>
          </a:p>
          <a:p>
            <a:pPr marL="0" indent="0">
              <a:buNone/>
            </a:pPr>
            <a:endParaRPr lang="pt-BR" sz="1600" dirty="0"/>
          </a:p>
          <a:p>
            <a:pPr marL="0" indent="0">
              <a:buNone/>
            </a:pPr>
            <a:r>
              <a:rPr lang="pt-BR" sz="1600" b="1" dirty="0" smtClean="0"/>
              <a:t>Cartão de Visitas</a:t>
            </a:r>
          </a:p>
          <a:p>
            <a:pPr marL="0" indent="0">
              <a:buNone/>
            </a:pPr>
            <a:r>
              <a:rPr lang="pt-BR" sz="1600" b="1" dirty="0" smtClean="0"/>
              <a:t>Notas Fiscais</a:t>
            </a:r>
            <a:endParaRPr lang="pt-BR" sz="1600" dirty="0" smtClean="0"/>
          </a:p>
          <a:p>
            <a:pPr marL="0" indent="0">
              <a:buNone/>
            </a:pPr>
            <a:r>
              <a:rPr lang="pt-BR" sz="1600" b="1" dirty="0" smtClean="0"/>
              <a:t>Conversas e pesquisas pessoais por telefone, mala-direta ou </a:t>
            </a:r>
            <a:r>
              <a:rPr lang="pt-BR" sz="1600" b="1" i="1" dirty="0" smtClean="0"/>
              <a:t>e-mail</a:t>
            </a:r>
            <a:r>
              <a:rPr lang="pt-BR" sz="1600" b="1" dirty="0" smtClean="0"/>
              <a:t> e questionários de avaliação ou sugestões.</a:t>
            </a:r>
          </a:p>
          <a:p>
            <a:pPr marL="0" indent="0">
              <a:buNone/>
            </a:pPr>
            <a:r>
              <a:rPr lang="pt-BR" sz="1600" b="1" dirty="0" smtClean="0"/>
              <a:t>Painel de clientes</a:t>
            </a:r>
          </a:p>
          <a:p>
            <a:pPr marL="0" indent="0">
              <a:buNone/>
            </a:pPr>
            <a:r>
              <a:rPr lang="pt-BR" sz="1600" b="1" dirty="0" smtClean="0"/>
              <a:t>Pesquisa realizada por instituto de pesquisa</a:t>
            </a: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8</a:t>
            </a:r>
            <a:endParaRPr lang="pt-BR" dirty="0">
              <a:solidFill>
                <a:schemeClr val="bg2"/>
              </a:solidFill>
            </a:endParaRPr>
          </a:p>
        </p:txBody>
      </p:sp>
    </p:spTree>
    <p:extLst>
      <p:ext uri="{BB962C8B-B14F-4D97-AF65-F5344CB8AC3E}">
        <p14:creationId xmlns:p14="http://schemas.microsoft.com/office/powerpoint/2010/main" val="1510316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Preço</a:t>
            </a:r>
            <a:r>
              <a:rPr lang="en-US" sz="2800" dirty="0" smtClean="0"/>
              <a:t> de </a:t>
            </a:r>
            <a:r>
              <a:rPr lang="en-US" sz="2800" dirty="0" err="1" smtClean="0"/>
              <a:t>produtos</a:t>
            </a:r>
            <a:r>
              <a:rPr lang="en-US" sz="2800" dirty="0" smtClean="0"/>
              <a:t> e </a:t>
            </a:r>
            <a:r>
              <a:rPr lang="en-US" sz="2800" dirty="0" err="1" smtClean="0"/>
              <a:t>serviços</a:t>
            </a:r>
            <a:endParaRPr lang="en-US" sz="2800" dirty="0"/>
          </a:p>
        </p:txBody>
      </p:sp>
      <p:sp>
        <p:nvSpPr>
          <p:cNvPr id="3" name="Content Placeholder 2"/>
          <p:cNvSpPr>
            <a:spLocks noGrp="1"/>
          </p:cNvSpPr>
          <p:nvPr>
            <p:ph idx="1"/>
          </p:nvPr>
        </p:nvSpPr>
        <p:spPr>
          <a:xfrm>
            <a:off x="576728" y="1600200"/>
            <a:ext cx="4652682" cy="4876800"/>
          </a:xfrm>
        </p:spPr>
        <p:txBody>
          <a:bodyPr>
            <a:noAutofit/>
          </a:bodyPr>
          <a:lstStyle/>
          <a:p>
            <a:pPr marL="0" indent="0">
              <a:buNone/>
            </a:pPr>
            <a:r>
              <a:rPr lang="pt-BR" sz="1600" dirty="0" smtClean="0"/>
              <a:t>Os clientes querem sempre pagar menos por mais. O que você precisa fazer é estabelecer uma política de preços compatível com as estratégias e objetivos de sua empresa. Para o preço que a sua empresa estabelecer para cada produto ou serviço haverá um nível diferente de demanda, ou seja, diferente volume total de um produto a ser comprado por um grupo definido de consumidores.</a:t>
            </a:r>
          </a:p>
          <a:p>
            <a:pPr marL="0" indent="0">
              <a:buNone/>
            </a:pPr>
            <a:r>
              <a:rPr lang="pt-BR" sz="1600" dirty="0" smtClean="0"/>
              <a:t> </a:t>
            </a:r>
          </a:p>
          <a:p>
            <a:pPr marL="0" indent="0">
              <a:buNone/>
            </a:pPr>
            <a:r>
              <a:rPr lang="pt-BR" sz="1600" b="1" dirty="0" smtClean="0">
                <a:solidFill>
                  <a:schemeClr val="tx2"/>
                </a:solidFill>
              </a:rPr>
              <a:t>O preço ideal de um produto é simplesmente aquele que o cliente julga justo e que, ao mesmo tempo, é interessante para a empresa.</a:t>
            </a:r>
          </a:p>
          <a:p>
            <a:pPr marL="0" indent="0">
              <a:buNone/>
            </a:pPr>
            <a:endParaRPr lang="pt-BR" sz="1600" dirty="0" smtClean="0"/>
          </a:p>
        </p:txBody>
      </p:sp>
      <p:sp>
        <p:nvSpPr>
          <p:cNvPr id="4" name="Rectangle 3"/>
          <p:cNvSpPr/>
          <p:nvPr/>
        </p:nvSpPr>
        <p:spPr>
          <a:xfrm>
            <a:off x="5888946" y="1734670"/>
            <a:ext cx="2358275" cy="29721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Duas</a:t>
            </a:r>
            <a:r>
              <a:rPr lang="en-US" sz="1400" dirty="0" smtClean="0">
                <a:solidFill>
                  <a:schemeClr val="bg1"/>
                </a:solidFill>
              </a:rPr>
              <a:t> </a:t>
            </a:r>
            <a:r>
              <a:rPr lang="en-US" sz="1400" dirty="0" err="1" smtClean="0">
                <a:solidFill>
                  <a:schemeClr val="bg1"/>
                </a:solidFill>
              </a:rPr>
              <a:t>situações</a:t>
            </a:r>
            <a:r>
              <a:rPr lang="en-US" sz="1400" dirty="0" smtClean="0">
                <a:solidFill>
                  <a:schemeClr val="bg1"/>
                </a:solidFill>
              </a:rPr>
              <a:t> de </a:t>
            </a:r>
            <a:r>
              <a:rPr lang="en-US" sz="1400" dirty="0" err="1" smtClean="0">
                <a:solidFill>
                  <a:schemeClr val="bg1"/>
                </a:solidFill>
              </a:rPr>
              <a:t>venda</a:t>
            </a:r>
            <a:r>
              <a:rPr lang="en-US" sz="1400" dirty="0" smtClean="0">
                <a:solidFill>
                  <a:schemeClr val="bg1"/>
                </a:solidFill>
              </a:rPr>
              <a:t>. Na </a:t>
            </a:r>
            <a:r>
              <a:rPr lang="en-US" sz="1400" dirty="0" err="1" smtClean="0">
                <a:solidFill>
                  <a:schemeClr val="bg1"/>
                </a:solidFill>
              </a:rPr>
              <a:t>primeira</a:t>
            </a:r>
            <a:r>
              <a:rPr lang="en-US" sz="1400" dirty="0" smtClean="0">
                <a:solidFill>
                  <a:schemeClr val="bg1"/>
                </a:solidFill>
              </a:rPr>
              <a:t> um </a:t>
            </a:r>
            <a:r>
              <a:rPr lang="en-US" sz="1400" dirty="0" err="1" smtClean="0">
                <a:solidFill>
                  <a:schemeClr val="bg1"/>
                </a:solidFill>
              </a:rPr>
              <a:t>balaio</a:t>
            </a:r>
            <a:r>
              <a:rPr lang="en-US" sz="1400" dirty="0" smtClean="0">
                <a:solidFill>
                  <a:schemeClr val="bg1"/>
                </a:solidFill>
              </a:rPr>
              <a:t> com </a:t>
            </a:r>
            <a:r>
              <a:rPr lang="en-US" sz="1400" dirty="0" err="1" smtClean="0">
                <a:solidFill>
                  <a:schemeClr val="bg1"/>
                </a:solidFill>
              </a:rPr>
              <a:t>diversas</a:t>
            </a:r>
            <a:r>
              <a:rPr lang="en-US" sz="1400" dirty="0" smtClean="0">
                <a:solidFill>
                  <a:schemeClr val="bg1"/>
                </a:solidFill>
              </a:rPr>
              <a:t> </a:t>
            </a:r>
            <a:r>
              <a:rPr lang="en-US" sz="1400" dirty="0" err="1" smtClean="0">
                <a:solidFill>
                  <a:schemeClr val="bg1"/>
                </a:solidFill>
              </a:rPr>
              <a:t>sandálias</a:t>
            </a:r>
            <a:r>
              <a:rPr lang="en-US" sz="1400" dirty="0" smtClean="0">
                <a:solidFill>
                  <a:schemeClr val="bg1"/>
                </a:solidFill>
              </a:rPr>
              <a:t>. Na </a:t>
            </a:r>
            <a:r>
              <a:rPr lang="en-US" sz="1400" dirty="0" err="1" smtClean="0">
                <a:solidFill>
                  <a:schemeClr val="bg1"/>
                </a:solidFill>
              </a:rPr>
              <a:t>segunda</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sadália</a:t>
            </a:r>
            <a:r>
              <a:rPr lang="en-US" sz="1400" dirty="0" smtClean="0">
                <a:solidFill>
                  <a:schemeClr val="bg1"/>
                </a:solidFill>
              </a:rPr>
              <a:t> </a:t>
            </a:r>
            <a:r>
              <a:rPr lang="en-US" sz="1400" dirty="0" err="1" smtClean="0">
                <a:solidFill>
                  <a:schemeClr val="bg1"/>
                </a:solidFill>
              </a:rPr>
              <a:t>em</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vitrine com </a:t>
            </a:r>
            <a:r>
              <a:rPr lang="en-US" sz="1400" dirty="0" err="1" smtClean="0">
                <a:solidFill>
                  <a:schemeClr val="bg1"/>
                </a:solidFill>
              </a:rPr>
              <a:t>iluminação</a:t>
            </a:r>
            <a:r>
              <a:rPr lang="en-US" sz="1400" dirty="0" smtClean="0">
                <a:solidFill>
                  <a:schemeClr val="bg1"/>
                </a:solidFill>
              </a:rPr>
              <a:t> </a:t>
            </a:r>
            <a:r>
              <a:rPr lang="en-US" sz="1400" dirty="0" err="1" smtClean="0">
                <a:solidFill>
                  <a:schemeClr val="bg1"/>
                </a:solidFill>
              </a:rPr>
              <a:t>exclusiva</a:t>
            </a:r>
            <a:r>
              <a:rPr lang="en-US" sz="1400" dirty="0" smtClean="0">
                <a:solidFill>
                  <a:schemeClr val="bg1"/>
                </a:solidFill>
              </a:rPr>
              <a:t>.</a:t>
            </a:r>
          </a:p>
          <a:p>
            <a:pPr algn="ctr"/>
            <a:r>
              <a:rPr lang="en-US" sz="1400" dirty="0" smtClean="0">
                <a:solidFill>
                  <a:schemeClr val="bg1"/>
                </a:solidFill>
              </a:rPr>
              <a:t>Na </a:t>
            </a:r>
            <a:r>
              <a:rPr lang="en-US" sz="1400" dirty="0" err="1" smtClean="0">
                <a:solidFill>
                  <a:schemeClr val="bg1"/>
                </a:solidFill>
              </a:rPr>
              <a:t>primeira</a:t>
            </a:r>
            <a:r>
              <a:rPr lang="en-US" sz="1400" dirty="0" smtClean="0">
                <a:solidFill>
                  <a:schemeClr val="bg1"/>
                </a:solidFill>
              </a:rPr>
              <a:t>, </a:t>
            </a:r>
            <a:r>
              <a:rPr lang="en-US" sz="1400" dirty="0" err="1" smtClean="0">
                <a:solidFill>
                  <a:schemeClr val="bg1"/>
                </a:solidFill>
              </a:rPr>
              <a:t>exibir</a:t>
            </a:r>
            <a:r>
              <a:rPr lang="en-US" sz="1400" dirty="0" smtClean="0">
                <a:solidFill>
                  <a:schemeClr val="bg1"/>
                </a:solidFill>
              </a:rPr>
              <a:t> o </a:t>
            </a:r>
            <a:r>
              <a:rPr lang="en-US" sz="1400" dirty="0" err="1" smtClean="0">
                <a:solidFill>
                  <a:schemeClr val="bg1"/>
                </a:solidFill>
              </a:rPr>
              <a:t>preco</a:t>
            </a:r>
            <a:r>
              <a:rPr lang="en-US" sz="1400" dirty="0" smtClean="0">
                <a:solidFill>
                  <a:schemeClr val="bg1"/>
                </a:solidFill>
              </a:rPr>
              <a:t> com </a:t>
            </a:r>
            <a:r>
              <a:rPr lang="en-US" sz="1400" dirty="0" err="1" smtClean="0">
                <a:solidFill>
                  <a:schemeClr val="bg1"/>
                </a:solidFill>
              </a:rPr>
              <a:t>dois</a:t>
            </a:r>
            <a:r>
              <a:rPr lang="en-US" sz="1400" dirty="0" smtClean="0">
                <a:solidFill>
                  <a:schemeClr val="bg1"/>
                </a:solidFill>
              </a:rPr>
              <a:t> </a:t>
            </a:r>
            <a:r>
              <a:rPr lang="en-US" sz="1400" dirty="0" err="1" smtClean="0">
                <a:solidFill>
                  <a:schemeClr val="bg1"/>
                </a:solidFill>
              </a:rPr>
              <a:t>dígitos</a:t>
            </a:r>
            <a:r>
              <a:rPr lang="en-US" sz="1400" dirty="0" smtClean="0">
                <a:solidFill>
                  <a:schemeClr val="bg1"/>
                </a:solidFill>
              </a:rPr>
              <a:t>, </a:t>
            </a:r>
            <a:r>
              <a:rPr lang="en-US" sz="1400" dirty="0" err="1" smtClean="0">
                <a:solidFill>
                  <a:schemeClr val="bg1"/>
                </a:solidFill>
              </a:rPr>
              <a:t>grande</a:t>
            </a:r>
            <a:r>
              <a:rPr lang="en-US" sz="1400" dirty="0" smtClean="0">
                <a:solidFill>
                  <a:schemeClr val="bg1"/>
                </a:solidFill>
              </a:rPr>
              <a:t>, </a:t>
            </a:r>
            <a:r>
              <a:rPr lang="en-US" sz="1400" dirty="0" err="1" smtClean="0">
                <a:solidFill>
                  <a:schemeClr val="bg1"/>
                </a:solidFill>
              </a:rPr>
              <a:t>na</a:t>
            </a:r>
            <a:r>
              <a:rPr lang="en-US" sz="1400" dirty="0" smtClean="0">
                <a:solidFill>
                  <a:schemeClr val="bg1"/>
                </a:solidFill>
              </a:rPr>
              <a:t> </a:t>
            </a:r>
            <a:r>
              <a:rPr lang="en-US" sz="1400" dirty="0" err="1" smtClean="0">
                <a:solidFill>
                  <a:schemeClr val="bg1"/>
                </a:solidFill>
              </a:rPr>
              <a:t>frente</a:t>
            </a:r>
            <a:r>
              <a:rPr lang="en-US" sz="1400" dirty="0" smtClean="0">
                <a:solidFill>
                  <a:schemeClr val="bg1"/>
                </a:solidFill>
              </a:rPr>
              <a:t> do </a:t>
            </a:r>
            <a:r>
              <a:rPr lang="en-US" sz="1400" dirty="0" err="1" smtClean="0">
                <a:solidFill>
                  <a:schemeClr val="bg1"/>
                </a:solidFill>
              </a:rPr>
              <a:t>balaio</a:t>
            </a:r>
            <a:r>
              <a:rPr lang="en-US" sz="1400" dirty="0" smtClean="0">
                <a:solidFill>
                  <a:schemeClr val="bg1"/>
                </a:solidFill>
              </a:rPr>
              <a:t>. Na </a:t>
            </a:r>
            <a:r>
              <a:rPr lang="en-US" sz="1400" dirty="0" err="1" smtClean="0">
                <a:solidFill>
                  <a:schemeClr val="bg1"/>
                </a:solidFill>
              </a:rPr>
              <a:t>segundao</a:t>
            </a:r>
            <a:r>
              <a:rPr lang="en-US" sz="1400" dirty="0" smtClean="0">
                <a:solidFill>
                  <a:schemeClr val="bg1"/>
                </a:solidFill>
              </a:rPr>
              <a:t> </a:t>
            </a:r>
            <a:r>
              <a:rPr lang="en-US" sz="1400" dirty="0" err="1" smtClean="0">
                <a:solidFill>
                  <a:schemeClr val="bg1"/>
                </a:solidFill>
              </a:rPr>
              <a:t>preço</a:t>
            </a:r>
            <a:r>
              <a:rPr lang="en-US" sz="1400" dirty="0" smtClean="0">
                <a:solidFill>
                  <a:schemeClr val="bg1"/>
                </a:solidFill>
              </a:rPr>
              <a:t> com 3 </a:t>
            </a:r>
            <a:r>
              <a:rPr lang="en-US" sz="1400" dirty="0" err="1" smtClean="0">
                <a:solidFill>
                  <a:schemeClr val="bg1"/>
                </a:solidFill>
              </a:rPr>
              <a:t>dígitos</a:t>
            </a:r>
            <a:r>
              <a:rPr lang="en-US" sz="1400" dirty="0" smtClean="0">
                <a:solidFill>
                  <a:schemeClr val="bg1"/>
                </a:solidFill>
              </a:rPr>
              <a:t>, </a:t>
            </a:r>
            <a:r>
              <a:rPr lang="en-US" sz="1400" dirty="0" err="1" smtClean="0">
                <a:solidFill>
                  <a:schemeClr val="bg1"/>
                </a:solidFill>
              </a:rPr>
              <a:t>numa</a:t>
            </a:r>
            <a:r>
              <a:rPr lang="en-US" sz="1400" dirty="0" smtClean="0">
                <a:solidFill>
                  <a:schemeClr val="bg1"/>
                </a:solidFill>
              </a:rPr>
              <a:t> </a:t>
            </a:r>
            <a:r>
              <a:rPr lang="en-US" sz="1400" dirty="0" err="1" smtClean="0">
                <a:solidFill>
                  <a:schemeClr val="bg1"/>
                </a:solidFill>
              </a:rPr>
              <a:t>etiqueta</a:t>
            </a:r>
            <a:r>
              <a:rPr lang="en-US" sz="1400" dirty="0" smtClean="0">
                <a:solidFill>
                  <a:schemeClr val="bg1"/>
                </a:solidFill>
              </a:rPr>
              <a:t> </a:t>
            </a:r>
            <a:r>
              <a:rPr lang="en-US" sz="1400" dirty="0" err="1" smtClean="0">
                <a:solidFill>
                  <a:schemeClr val="bg1"/>
                </a:solidFill>
              </a:rPr>
              <a:t>pequena</a:t>
            </a:r>
            <a:r>
              <a:rPr lang="en-US" sz="1400" dirty="0" smtClean="0">
                <a:solidFill>
                  <a:schemeClr val="bg1"/>
                </a:solidFill>
              </a:rPr>
              <a:t>.</a:t>
            </a:r>
          </a:p>
          <a:p>
            <a:pPr algn="ctr"/>
            <a:r>
              <a:rPr lang="en-US" sz="1400" dirty="0">
                <a:solidFill>
                  <a:schemeClr val="bg1"/>
                </a:solidFill>
              </a:rPr>
              <a:t>15x18cm</a:t>
            </a:r>
            <a:endParaRPr lang="en-US" sz="1400" dirty="0">
              <a:solidFill>
                <a:schemeClr val="bg1"/>
              </a:solidFill>
            </a:endParaRPr>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9</a:t>
            </a:r>
            <a:endParaRPr lang="pt-BR" dirty="0">
              <a:solidFill>
                <a:schemeClr val="bg2"/>
              </a:solidFill>
            </a:endParaRPr>
          </a:p>
        </p:txBody>
      </p:sp>
      <p:pic>
        <p:nvPicPr>
          <p:cNvPr id="6" name="Picture 5"/>
          <p:cNvPicPr>
            <a:picLocks noChangeAspect="1"/>
          </p:cNvPicPr>
          <p:nvPr/>
        </p:nvPicPr>
        <p:blipFill rotWithShape="1">
          <a:blip r:embed="rId2"/>
          <a:srcRect l="20749" t="50666" r="31001"/>
          <a:stretch/>
        </p:blipFill>
        <p:spPr>
          <a:xfrm>
            <a:off x="8501221" y="1600200"/>
            <a:ext cx="2451100" cy="1879600"/>
          </a:xfrm>
          <a:prstGeom prst="rect">
            <a:avLst/>
          </a:prstGeom>
        </p:spPr>
      </p:pic>
      <p:pic>
        <p:nvPicPr>
          <p:cNvPr id="7" name="Picture 6"/>
          <p:cNvPicPr>
            <a:picLocks noChangeAspect="1"/>
          </p:cNvPicPr>
          <p:nvPr/>
        </p:nvPicPr>
        <p:blipFill>
          <a:blip r:embed="rId3"/>
          <a:stretch>
            <a:fillRect/>
          </a:stretch>
        </p:blipFill>
        <p:spPr>
          <a:xfrm>
            <a:off x="8247221" y="3642414"/>
            <a:ext cx="2387600" cy="1920186"/>
          </a:xfrm>
          <a:prstGeom prst="rect">
            <a:avLst/>
          </a:prstGeom>
        </p:spPr>
      </p:pic>
    </p:spTree>
    <p:extLst>
      <p:ext uri="{BB962C8B-B14F-4D97-AF65-F5344CB8AC3E}">
        <p14:creationId xmlns:p14="http://schemas.microsoft.com/office/powerpoint/2010/main" val="118550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err="1" smtClean="0"/>
              <a:t>Trilha</a:t>
            </a:r>
            <a:r>
              <a:rPr lang="en-US" sz="3200" dirty="0" smtClean="0"/>
              <a:t>: Marketing e </a:t>
            </a:r>
            <a:r>
              <a:rPr lang="en-US" sz="3200" dirty="0" err="1" smtClean="0"/>
              <a:t>vendas</a:t>
            </a:r>
            <a:endParaRPr lang="en-US" sz="3200" dirty="0">
              <a:solidFill>
                <a:srgbClr val="1F497D"/>
              </a:solidFill>
            </a:endParaRPr>
          </a:p>
        </p:txBody>
      </p:sp>
      <p:sp>
        <p:nvSpPr>
          <p:cNvPr id="3" name="Subtitle 2"/>
          <p:cNvSpPr>
            <a:spLocks noGrp="1"/>
          </p:cNvSpPr>
          <p:nvPr>
            <p:ph type="subTitle" idx="1"/>
          </p:nvPr>
        </p:nvSpPr>
        <p:spPr>
          <a:xfrm>
            <a:off x="685800" y="3505199"/>
            <a:ext cx="6400800" cy="2817468"/>
          </a:xfrm>
        </p:spPr>
        <p:txBody>
          <a:bodyPr>
            <a:normAutofit/>
          </a:bodyPr>
          <a:lstStyle/>
          <a:p>
            <a:r>
              <a:rPr lang="pt-BR" b="1" dirty="0" smtClean="0"/>
              <a:t>Paradas:</a:t>
            </a:r>
          </a:p>
          <a:p>
            <a:r>
              <a:rPr lang="pt-BR" dirty="0" smtClean="0">
                <a:solidFill>
                  <a:srgbClr val="000000"/>
                </a:solidFill>
              </a:rPr>
              <a:t>1. Relacionamento com o mercado</a:t>
            </a:r>
          </a:p>
          <a:p>
            <a:r>
              <a:rPr lang="pt-BR" dirty="0" smtClean="0">
                <a:solidFill>
                  <a:srgbClr val="000000"/>
                </a:solidFill>
              </a:rPr>
              <a:t>2. Comunicação</a:t>
            </a:r>
          </a:p>
          <a:p>
            <a:r>
              <a:rPr lang="pt-BR" dirty="0" smtClean="0">
                <a:solidFill>
                  <a:srgbClr val="000000"/>
                </a:solidFill>
              </a:rPr>
              <a:t>3. Meios de Comunicação</a:t>
            </a:r>
          </a:p>
          <a:p>
            <a:r>
              <a:rPr lang="pt-BR" dirty="0" smtClean="0">
                <a:solidFill>
                  <a:srgbClr val="000000"/>
                </a:solidFill>
              </a:rPr>
              <a:t>4. Estratégias de Venda</a:t>
            </a:r>
          </a:p>
          <a:p>
            <a:r>
              <a:rPr lang="pt-BR" dirty="0" smtClean="0">
                <a:solidFill>
                  <a:srgbClr val="000000"/>
                </a:solidFill>
              </a:rPr>
              <a:t>5. Pesquisa de Mercado</a:t>
            </a:r>
            <a:endParaRPr lang="en-US" dirty="0">
              <a:solidFill>
                <a:srgbClr val="000000"/>
              </a:solidFill>
            </a:endParaRPr>
          </a:p>
        </p:txBody>
      </p:sp>
    </p:spTree>
    <p:extLst>
      <p:ext uri="{BB962C8B-B14F-4D97-AF65-F5344CB8AC3E}">
        <p14:creationId xmlns:p14="http://schemas.microsoft.com/office/powerpoint/2010/main" val="3009986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Passos</a:t>
            </a:r>
            <a:r>
              <a:rPr lang="en-US" sz="2800" dirty="0" smtClean="0"/>
              <a:t> </a:t>
            </a:r>
            <a:r>
              <a:rPr lang="en-US" sz="2800" dirty="0" err="1" smtClean="0"/>
              <a:t>para</a:t>
            </a:r>
            <a:r>
              <a:rPr lang="en-US" sz="2800" dirty="0" smtClean="0"/>
              <a:t> </a:t>
            </a:r>
            <a:r>
              <a:rPr lang="en-US" sz="2800" dirty="0" err="1" smtClean="0"/>
              <a:t>definição</a:t>
            </a:r>
            <a:r>
              <a:rPr lang="en-US" sz="2800" dirty="0" smtClean="0"/>
              <a:t> de </a:t>
            </a:r>
            <a:r>
              <a:rPr lang="en-US" sz="2800" dirty="0" err="1" smtClean="0"/>
              <a:t>preços</a:t>
            </a:r>
            <a:endParaRPr lang="en-US" sz="2800" dirty="0"/>
          </a:p>
        </p:txBody>
      </p:sp>
      <p:sp>
        <p:nvSpPr>
          <p:cNvPr id="3" name="Content Placeholder 2"/>
          <p:cNvSpPr>
            <a:spLocks noGrp="1"/>
          </p:cNvSpPr>
          <p:nvPr>
            <p:ph idx="1"/>
          </p:nvPr>
        </p:nvSpPr>
        <p:spPr/>
        <p:txBody>
          <a:bodyPr>
            <a:noAutofit/>
          </a:bodyPr>
          <a:lstStyle/>
          <a:p>
            <a:pPr marL="0" indent="0">
              <a:buNone/>
            </a:pPr>
            <a:r>
              <a:rPr lang="pt-BR" sz="1600" dirty="0"/>
              <a:t>Para definir o preço dos seus produtos ou serviços </a:t>
            </a:r>
            <a:r>
              <a:rPr lang="pt-BR" sz="1600" dirty="0" smtClean="0"/>
              <a:t>desvende os passos </a:t>
            </a:r>
            <a:r>
              <a:rPr lang="pt-BR" sz="1600" dirty="0"/>
              <a:t>abaixo:</a:t>
            </a:r>
          </a:p>
          <a:p>
            <a:pPr marL="0" indent="0">
              <a:buNone/>
            </a:pPr>
            <a:endParaRPr lang="pt-BR" sz="1600" dirty="0"/>
          </a:p>
          <a:p>
            <a:pPr marL="0" indent="0">
              <a:buNone/>
            </a:pPr>
            <a:r>
              <a:rPr lang="pt-BR" sz="1600" b="1" dirty="0" smtClean="0"/>
              <a:t>Passo 1: Conheça </a:t>
            </a:r>
            <a:r>
              <a:rPr lang="pt-BR" sz="1600" b="1" dirty="0"/>
              <a:t>os seus </a:t>
            </a:r>
            <a:r>
              <a:rPr lang="pt-BR" sz="1600" b="1" dirty="0" smtClean="0"/>
              <a:t>objetivos</a:t>
            </a:r>
          </a:p>
          <a:p>
            <a:pPr marL="0" indent="0">
              <a:buNone/>
            </a:pPr>
            <a:r>
              <a:rPr lang="pt-BR" sz="1600" b="1" dirty="0" smtClean="0"/>
              <a:t>Passo 2: Saiba </a:t>
            </a:r>
            <a:r>
              <a:rPr lang="pt-BR" sz="1600" b="1" dirty="0"/>
              <a:t>seus </a:t>
            </a:r>
            <a:r>
              <a:rPr lang="pt-BR" sz="1600" b="1" dirty="0" smtClean="0"/>
              <a:t>custos</a:t>
            </a:r>
          </a:p>
          <a:p>
            <a:pPr marL="0" indent="0">
              <a:buNone/>
            </a:pPr>
            <a:r>
              <a:rPr lang="pt-BR" sz="1600" b="1" dirty="0" smtClean="0"/>
              <a:t>Passo 3: Analise </a:t>
            </a:r>
            <a:r>
              <a:rPr lang="pt-BR" sz="1600" b="1" dirty="0"/>
              <a:t>o preço dos concorrentes </a:t>
            </a:r>
            <a:endParaRPr lang="pt-BR" sz="1600" b="1" dirty="0" smtClean="0"/>
          </a:p>
          <a:p>
            <a:pPr marL="0" indent="0">
              <a:buNone/>
            </a:pPr>
            <a:r>
              <a:rPr lang="pt-BR" sz="1600" b="1" dirty="0" smtClean="0"/>
              <a:t>Passo 4: Determine </a:t>
            </a:r>
            <a:r>
              <a:rPr lang="pt-BR" sz="1600" b="1" dirty="0"/>
              <a:t>os seus </a:t>
            </a:r>
            <a:r>
              <a:rPr lang="pt-BR" sz="1600" b="1" dirty="0" smtClean="0"/>
              <a:t>preços</a:t>
            </a:r>
          </a:p>
          <a:p>
            <a:pPr marL="0" indent="0">
              <a:buNone/>
            </a:pPr>
            <a:r>
              <a:rPr lang="pt-BR" sz="1600" b="1" dirty="0" smtClean="0"/>
              <a:t>Passo 5: Adote </a:t>
            </a:r>
            <a:r>
              <a:rPr lang="pt-BR" sz="1600" b="1" dirty="0"/>
              <a:t>uma política de </a:t>
            </a:r>
            <a:r>
              <a:rPr lang="pt-BR" sz="1600" b="1" dirty="0" smtClean="0"/>
              <a:t>descontos</a:t>
            </a:r>
          </a:p>
          <a:p>
            <a:pPr marL="0" indent="0">
              <a:buNone/>
            </a:pPr>
            <a:r>
              <a:rPr lang="pt-BR" sz="1600" b="1" dirty="0" smtClean="0"/>
              <a:t>Passo 6: Tenha </a:t>
            </a:r>
            <a:r>
              <a:rPr lang="pt-BR" sz="1600" b="1" dirty="0"/>
              <a:t>uma política de liquidação  </a:t>
            </a:r>
            <a:endParaRPr lang="pt-BR" sz="1600" b="1" dirty="0" smtClean="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10</a:t>
            </a:r>
            <a:endParaRPr lang="pt-BR" dirty="0">
              <a:solidFill>
                <a:schemeClr val="bg2"/>
              </a:solidFill>
            </a:endParaRPr>
          </a:p>
        </p:txBody>
      </p:sp>
    </p:spTree>
    <p:extLst>
      <p:ext uri="{BB962C8B-B14F-4D97-AF65-F5344CB8AC3E}">
        <p14:creationId xmlns:p14="http://schemas.microsoft.com/office/powerpoint/2010/main" val="168280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 </a:t>
            </a:r>
            <a:r>
              <a:rPr lang="en-US" sz="2800" dirty="0" err="1" smtClean="0"/>
              <a:t>importância</a:t>
            </a:r>
            <a:r>
              <a:rPr lang="en-US" sz="2800" dirty="0" smtClean="0"/>
              <a:t> das </a:t>
            </a:r>
            <a:r>
              <a:rPr lang="en-US" sz="2800" dirty="0" err="1" smtClean="0"/>
              <a:t>pessoas</a:t>
            </a:r>
            <a:endParaRPr lang="en-US" sz="2800" dirty="0"/>
          </a:p>
        </p:txBody>
      </p:sp>
      <p:sp>
        <p:nvSpPr>
          <p:cNvPr id="3" name="Content Placeholder 2"/>
          <p:cNvSpPr>
            <a:spLocks noGrp="1"/>
          </p:cNvSpPr>
          <p:nvPr>
            <p:ph idx="1"/>
          </p:nvPr>
        </p:nvSpPr>
        <p:spPr/>
        <p:txBody>
          <a:bodyPr>
            <a:noAutofit/>
          </a:bodyPr>
          <a:lstStyle/>
          <a:p>
            <a:pPr marL="0" indent="0">
              <a:buNone/>
            </a:pPr>
            <a:r>
              <a:rPr lang="pt-BR" sz="1600" dirty="0" smtClean="0"/>
              <a:t>Quando </a:t>
            </a:r>
            <a:r>
              <a:rPr lang="pt-BR" sz="1600" dirty="0"/>
              <a:t>um operário parafusa uma peça de um produto, deve estar conscientizado da importância de fazer esse trabalho da melhor forma possível, sem erros ou </a:t>
            </a:r>
            <a:r>
              <a:rPr lang="pt-BR" sz="1600" dirty="0" smtClean="0"/>
              <a:t>defeitos. Um </a:t>
            </a:r>
            <a:r>
              <a:rPr lang="pt-BR" sz="1600" dirty="0"/>
              <a:t>parafuso mal colocado pode gerar um produto de qualidade inferior, que resultará em insatisfação do cliente final. </a:t>
            </a:r>
            <a:r>
              <a:rPr lang="pt-BR" sz="1600" dirty="0" smtClean="0"/>
              <a:t>Isso </a:t>
            </a:r>
            <a:r>
              <a:rPr lang="pt-BR" sz="1600" dirty="0"/>
              <a:t>coloca por terra todo o desempenho da empresa com relação aos seis </a:t>
            </a:r>
            <a:r>
              <a:rPr lang="pt-BR" sz="1600" dirty="0" err="1"/>
              <a:t>P’s</a:t>
            </a:r>
            <a:r>
              <a:rPr lang="pt-BR" sz="1600" dirty="0"/>
              <a:t> e acaba derrubando o esforço de satisfazer a clientela</a:t>
            </a:r>
            <a:r>
              <a:rPr lang="pt-BR" sz="1600" dirty="0" smtClean="0"/>
              <a:t>. O cliente, provavelmente, </a:t>
            </a:r>
            <a:r>
              <a:rPr lang="pt-BR" sz="1600" dirty="0"/>
              <a:t>nunca terá contato direto com esse operário, mas ele pode comprometer a empresa como um todo</a:t>
            </a:r>
            <a:r>
              <a:rPr lang="pt-BR" sz="1600" dirty="0" smtClean="0"/>
              <a:t>.</a:t>
            </a:r>
          </a:p>
          <a:p>
            <a:pPr marL="0" indent="0">
              <a:buNone/>
            </a:pPr>
            <a:endParaRPr lang="pt-BR" sz="1600" dirty="0" smtClean="0"/>
          </a:p>
          <a:p>
            <a:pPr marL="0" indent="0">
              <a:buNone/>
            </a:pPr>
            <a:r>
              <a:rPr lang="pt-BR" sz="1600" b="1" dirty="0"/>
              <a:t>Todas as pessoas envolvidas com a sua empresa são responsáveis pelo marketing. </a:t>
            </a:r>
            <a:endParaRPr lang="pt-BR" sz="1600" dirty="0"/>
          </a:p>
          <a:p>
            <a:pPr marL="0" indent="0">
              <a:buNone/>
            </a:pPr>
            <a:endParaRPr lang="pt-BR" sz="1600" dirty="0" smtClean="0"/>
          </a:p>
          <a:p>
            <a:pPr marL="0" indent="0">
              <a:buNone/>
            </a:pPr>
            <a:r>
              <a:rPr lang="pt-BR" sz="1600" dirty="0" smtClean="0"/>
              <a:t>Esteja sempre atendo as seguintes situações:</a:t>
            </a:r>
          </a:p>
          <a:p>
            <a:r>
              <a:rPr lang="pt-BR" sz="1600" dirty="0" smtClean="0"/>
              <a:t>Um </a:t>
            </a:r>
            <a:r>
              <a:rPr lang="pt-BR" sz="1600" dirty="0"/>
              <a:t>contato malfeito com o cliente pode comprometer uma venda</a:t>
            </a:r>
            <a:r>
              <a:rPr lang="pt-BR" sz="1600" dirty="0" smtClean="0"/>
              <a:t>.</a:t>
            </a:r>
          </a:p>
          <a:p>
            <a:r>
              <a:rPr lang="pt-BR" sz="1600" dirty="0"/>
              <a:t>Contrate pessoas otimistas, criativas, dispostas a aceitar desafios.</a:t>
            </a:r>
          </a:p>
          <a:p>
            <a:r>
              <a:rPr lang="pt-BR" sz="1600" dirty="0" smtClean="0"/>
              <a:t>Tenha </a:t>
            </a:r>
            <a:r>
              <a:rPr lang="pt-BR" sz="1600" dirty="0"/>
              <a:t>empregados capazes de construir fortes relacionamentos com os clientes.</a:t>
            </a:r>
          </a:p>
          <a:p>
            <a:r>
              <a:rPr lang="pt-BR" sz="1600" dirty="0" smtClean="0"/>
              <a:t>O </a:t>
            </a:r>
            <a:r>
              <a:rPr lang="pt-BR" sz="1600" dirty="0"/>
              <a:t>Serviço de Atendimento ao Cliente (SAC) é uma ferramenta eficaz de marketing para ter clientes </a:t>
            </a:r>
            <a:r>
              <a:rPr lang="pt-BR" sz="1600" dirty="0" smtClean="0"/>
              <a:t>frequentes</a:t>
            </a:r>
            <a:r>
              <a:rPr lang="pt-BR" sz="1600" dirty="0"/>
              <a:t>.</a:t>
            </a: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11</a:t>
            </a:r>
            <a:endParaRPr lang="pt-BR" dirty="0">
              <a:solidFill>
                <a:schemeClr val="bg2"/>
              </a:solidFill>
            </a:endParaRPr>
          </a:p>
        </p:txBody>
      </p:sp>
    </p:spTree>
    <p:extLst>
      <p:ext uri="{BB962C8B-B14F-4D97-AF65-F5344CB8AC3E}">
        <p14:creationId xmlns:p14="http://schemas.microsoft.com/office/powerpoint/2010/main" val="1421723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Expectativas</a:t>
            </a:r>
            <a:r>
              <a:rPr lang="en-US" sz="2800" dirty="0" smtClean="0"/>
              <a:t> dos </a:t>
            </a:r>
            <a:r>
              <a:rPr lang="en-US" sz="2800" dirty="0" err="1" smtClean="0"/>
              <a:t>clientes</a:t>
            </a:r>
            <a:endParaRPr lang="en-US" sz="2800" dirty="0"/>
          </a:p>
        </p:txBody>
      </p:sp>
      <p:sp>
        <p:nvSpPr>
          <p:cNvPr id="3" name="Content Placeholder 2"/>
          <p:cNvSpPr>
            <a:spLocks noGrp="1"/>
          </p:cNvSpPr>
          <p:nvPr>
            <p:ph idx="1"/>
          </p:nvPr>
        </p:nvSpPr>
        <p:spPr/>
        <p:txBody>
          <a:bodyPr>
            <a:noAutofit/>
          </a:bodyPr>
          <a:lstStyle/>
          <a:p>
            <a:pPr marL="0" indent="0">
              <a:buNone/>
            </a:pPr>
            <a:r>
              <a:rPr lang="pt-BR" sz="1600" dirty="0"/>
              <a:t>As expectativas dos seus clientes </a:t>
            </a:r>
            <a:r>
              <a:rPr lang="pt-BR" sz="1600" dirty="0" smtClean="0"/>
              <a:t>são fundamentais </a:t>
            </a:r>
            <a:r>
              <a:rPr lang="pt-BR" sz="1600" dirty="0"/>
              <a:t>para que </a:t>
            </a:r>
            <a:r>
              <a:rPr lang="pt-BR" sz="1600" dirty="0" smtClean="0"/>
              <a:t>ele decida </a:t>
            </a:r>
            <a:r>
              <a:rPr lang="pt-BR" sz="1600" dirty="0"/>
              <a:t>se vai comprar um produto ou serviço de sua </a:t>
            </a:r>
            <a:r>
              <a:rPr lang="pt-BR" sz="1600" dirty="0" smtClean="0"/>
              <a:t>empresa. Conheça </a:t>
            </a:r>
            <a:r>
              <a:rPr lang="pt-BR" sz="1600" dirty="0"/>
              <a:t>algumas das principais expectativas dos clientes e reflita se sua empresa atende ao que eles desejam</a:t>
            </a:r>
            <a:r>
              <a:rPr lang="pt-BR" sz="1600" dirty="0" smtClean="0"/>
              <a:t>:</a:t>
            </a:r>
            <a:endParaRPr lang="pt-BR" sz="1600" dirty="0"/>
          </a:p>
          <a:p>
            <a:r>
              <a:rPr lang="pt-BR" sz="1600" dirty="0" smtClean="0"/>
              <a:t>Querem ser </a:t>
            </a:r>
            <a:r>
              <a:rPr lang="pt-BR" sz="1600" dirty="0"/>
              <a:t>tratados como exclusivos, únicos e não como número.</a:t>
            </a:r>
          </a:p>
          <a:p>
            <a:r>
              <a:rPr lang="pt-BR" sz="1600" dirty="0" smtClean="0"/>
              <a:t>Ser ouvidos, ter bom atendimento e receber </a:t>
            </a:r>
            <a:r>
              <a:rPr lang="pt-BR" sz="1600" dirty="0"/>
              <a:t>exatamente o que foi prometido</a:t>
            </a:r>
            <a:r>
              <a:rPr lang="pt-BR" sz="1600" dirty="0" smtClean="0"/>
              <a:t>.</a:t>
            </a:r>
            <a:endParaRPr lang="pt-BR" sz="1600" dirty="0"/>
          </a:p>
          <a:p>
            <a:r>
              <a:rPr lang="pt-BR" sz="1600" dirty="0" smtClean="0"/>
              <a:t>Não aceitam e não toleram ser enganados.</a:t>
            </a:r>
          </a:p>
          <a:p>
            <a:r>
              <a:rPr lang="pt-BR" sz="1600" dirty="0" smtClean="0"/>
              <a:t>Esperam </a:t>
            </a:r>
            <a:r>
              <a:rPr lang="pt-BR" sz="1600" dirty="0"/>
              <a:t>e querem receber explicações claras e corretas sobre o </a:t>
            </a:r>
            <a:r>
              <a:rPr lang="pt-BR" sz="1600" dirty="0" smtClean="0"/>
              <a:t>que </a:t>
            </a:r>
            <a:r>
              <a:rPr lang="pt-BR" sz="1600" dirty="0"/>
              <a:t>estão comprando. No caso de problema ou reclamação, esperam ser atendidos rapidamente por alguém competente para solucionar o problema</a:t>
            </a:r>
            <a:r>
              <a:rPr lang="pt-BR" sz="1600" dirty="0" smtClean="0"/>
              <a:t>.</a:t>
            </a:r>
            <a:endParaRPr lang="pt-BR" sz="1600" dirty="0"/>
          </a:p>
          <a:p>
            <a:r>
              <a:rPr lang="pt-BR" sz="1600" dirty="0" smtClean="0"/>
              <a:t>Valorizam </a:t>
            </a:r>
            <a:r>
              <a:rPr lang="pt-BR" sz="1600" dirty="0"/>
              <a:t>o serviço de pós-venda.</a:t>
            </a:r>
          </a:p>
          <a:p>
            <a:r>
              <a:rPr lang="pt-BR" sz="1600" dirty="0" smtClean="0"/>
              <a:t>Dão </a:t>
            </a:r>
            <a:r>
              <a:rPr lang="pt-BR" sz="1600" dirty="0"/>
              <a:t>ao tempo (de entrega, de resposta, de atendimento) uma importância cada vez maior.</a:t>
            </a:r>
          </a:p>
          <a:p>
            <a:r>
              <a:rPr lang="pt-BR" sz="1600" dirty="0" smtClean="0"/>
              <a:t>Esperam </a:t>
            </a:r>
            <a:r>
              <a:rPr lang="pt-BR" sz="1600" dirty="0"/>
              <a:t>ser recompensados pela sua fidelidade, obtendo vantagens ou desconto em futuras transações.</a:t>
            </a:r>
          </a:p>
          <a:p>
            <a:r>
              <a:rPr lang="pt-BR" sz="1600" dirty="0" smtClean="0"/>
              <a:t>Querem </a:t>
            </a:r>
            <a:r>
              <a:rPr lang="pt-BR" sz="1600" dirty="0"/>
              <a:t>pagar o preço justo, considerando a concorrência e a qualidade do produto ou serviço a ser adquirido.</a:t>
            </a:r>
          </a:p>
          <a:p>
            <a:r>
              <a:rPr lang="pt-BR" sz="1600" dirty="0" smtClean="0"/>
              <a:t>Comparam </a:t>
            </a:r>
            <a:r>
              <a:rPr lang="pt-BR" sz="1600" dirty="0"/>
              <a:t>e avaliam a relação custo-benefício. Não pensam duas vezes em mudar de produto, fornecedor ou serviço quando percebem mais vantagens num concorrente.</a:t>
            </a:r>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12</a:t>
            </a:r>
            <a:endParaRPr lang="pt-BR" dirty="0">
              <a:solidFill>
                <a:schemeClr val="bg2"/>
              </a:solidFill>
            </a:endParaRPr>
          </a:p>
        </p:txBody>
      </p:sp>
    </p:spTree>
    <p:extLst>
      <p:ext uri="{BB962C8B-B14F-4D97-AF65-F5344CB8AC3E}">
        <p14:creationId xmlns:p14="http://schemas.microsoft.com/office/powerpoint/2010/main" val="287968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As </a:t>
            </a:r>
            <a:r>
              <a:rPr lang="en-US" sz="2800" dirty="0" err="1" smtClean="0"/>
              <a:t>reclamações</a:t>
            </a:r>
            <a:endParaRPr lang="en-US" sz="2800" dirty="0"/>
          </a:p>
        </p:txBody>
      </p:sp>
      <p:sp>
        <p:nvSpPr>
          <p:cNvPr id="3" name="Content Placeholder 2"/>
          <p:cNvSpPr>
            <a:spLocks noGrp="1"/>
          </p:cNvSpPr>
          <p:nvPr>
            <p:ph idx="1"/>
          </p:nvPr>
        </p:nvSpPr>
        <p:spPr/>
        <p:txBody>
          <a:bodyPr>
            <a:noAutofit/>
          </a:bodyPr>
          <a:lstStyle/>
          <a:p>
            <a:pPr marL="0" indent="0">
              <a:buNone/>
            </a:pPr>
            <a:r>
              <a:rPr lang="pt-BR" sz="1600" dirty="0" smtClean="0"/>
              <a:t>Toda </a:t>
            </a:r>
            <a:r>
              <a:rPr lang="pt-BR" sz="1600" dirty="0"/>
              <a:t>empresa está sujeita a receber reclamações. Uma reclamação pode apontar falhas nos processos e descuidos na operação do negócio. </a:t>
            </a:r>
            <a:r>
              <a:rPr lang="pt-BR" sz="1600" b="1" dirty="0"/>
              <a:t>O importante é saber lidar com elas</a:t>
            </a:r>
            <a:r>
              <a:rPr lang="pt-BR" sz="1600" b="1" dirty="0" smtClean="0"/>
              <a:t>. </a:t>
            </a:r>
          </a:p>
          <a:p>
            <a:pPr marL="0" indent="0">
              <a:buNone/>
            </a:pPr>
            <a:endParaRPr lang="pt-BR" sz="1600" b="1" dirty="0"/>
          </a:p>
          <a:p>
            <a:pPr marL="0" indent="0">
              <a:buNone/>
            </a:pPr>
            <a:r>
              <a:rPr lang="pt-BR" sz="1600" dirty="0" smtClean="0"/>
              <a:t>O </a:t>
            </a:r>
            <a:r>
              <a:rPr lang="pt-BR" sz="1600" dirty="0"/>
              <a:t>cliente com uma queixa que não é solucionada, com certeza deixará de comprar </a:t>
            </a:r>
            <a:r>
              <a:rPr lang="pt-BR" sz="1600" dirty="0" smtClean="0"/>
              <a:t>da sua </a:t>
            </a:r>
            <a:r>
              <a:rPr lang="pt-BR" sz="1600" dirty="0"/>
              <a:t>empresa. Também poderá notificar os órgãos de defesa do consumidor e comentar o problema com amigos, desaconselhando produtos e serviços, o que pode se tornar muito danoso para a imagem da </a:t>
            </a:r>
            <a:r>
              <a:rPr lang="pt-BR" sz="1600" dirty="0" smtClean="0"/>
              <a:t>empresa. Se você tomar </a:t>
            </a:r>
            <a:r>
              <a:rPr lang="pt-BR" sz="1600" dirty="0"/>
              <a:t>uma atitude rápida e solucionar o problema, poderá manter o cliente e até encantá-lo, criando uma imagem positiva</a:t>
            </a:r>
            <a:r>
              <a:rPr lang="pt-BR" sz="1600" dirty="0" smtClean="0"/>
              <a:t>.</a:t>
            </a:r>
          </a:p>
          <a:p>
            <a:pPr marL="0" indent="0">
              <a:buNone/>
            </a:pPr>
            <a:endParaRPr lang="pt-BR" sz="1600" dirty="0"/>
          </a:p>
          <a:p>
            <a:pPr marL="0" indent="0">
              <a:buNone/>
            </a:pPr>
            <a:r>
              <a:rPr lang="pt-BR" sz="1600" b="1" dirty="0" smtClean="0"/>
              <a:t>Veja abaixo algumas dicas sobre as reclamações:</a:t>
            </a:r>
          </a:p>
          <a:p>
            <a:r>
              <a:rPr lang="pt-BR" sz="1600" dirty="0" smtClean="0"/>
              <a:t>Reclamações </a:t>
            </a:r>
            <a:r>
              <a:rPr lang="pt-BR" sz="1600" dirty="0"/>
              <a:t>indicam fraquezas. Solucioná-las é dever de qualquer empresa.</a:t>
            </a:r>
          </a:p>
          <a:p>
            <a:r>
              <a:rPr lang="pt-BR" sz="1600" dirty="0" smtClean="0"/>
              <a:t>Reclamação </a:t>
            </a:r>
            <a:r>
              <a:rPr lang="pt-BR" sz="1600" dirty="0"/>
              <a:t>é assunto sério e prioritário. Aprenda com as reclamações.</a:t>
            </a:r>
          </a:p>
          <a:p>
            <a:r>
              <a:rPr lang="pt-BR" sz="1600" dirty="0" smtClean="0"/>
              <a:t>Vale </a:t>
            </a:r>
            <a:r>
              <a:rPr lang="pt-BR" sz="1600" dirty="0"/>
              <a:t>a pena se esforçar para manter um cliente satisfeito. É muito mais barato que conquistar um novo cliente.</a:t>
            </a:r>
          </a:p>
          <a:p>
            <a:pPr marL="0" indent="0">
              <a:buNone/>
            </a:pPr>
            <a:endParaRPr lang="en-US" sz="1600" dirty="0"/>
          </a:p>
          <a:p>
            <a:pPr marL="0" indent="0">
              <a:buNone/>
            </a:pPr>
            <a:endParaRPr lang="pt-BR" sz="1600" dirty="0"/>
          </a:p>
          <a:p>
            <a:pPr marL="0" indent="0">
              <a:buNone/>
            </a:pPr>
            <a:endParaRPr lang="en-US" sz="1600" dirty="0"/>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13</a:t>
            </a:r>
            <a:endParaRPr lang="pt-BR" dirty="0">
              <a:solidFill>
                <a:schemeClr val="bg2"/>
              </a:solidFill>
            </a:endParaRPr>
          </a:p>
        </p:txBody>
      </p:sp>
    </p:spTree>
    <p:extLst>
      <p:ext uri="{BB962C8B-B14F-4D97-AF65-F5344CB8AC3E}">
        <p14:creationId xmlns:p14="http://schemas.microsoft.com/office/powerpoint/2010/main" val="949663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Com </a:t>
            </a:r>
            <a:r>
              <a:rPr lang="en-US" sz="2800" dirty="0" err="1" smtClean="0"/>
              <a:t>lidar</a:t>
            </a:r>
            <a:r>
              <a:rPr lang="en-US" sz="2800" dirty="0" smtClean="0"/>
              <a:t> com as </a:t>
            </a:r>
            <a:r>
              <a:rPr lang="en-US" sz="2800" dirty="0" err="1" smtClean="0"/>
              <a:t>reclamações</a:t>
            </a:r>
            <a:endParaRPr lang="en-US" sz="2800" dirty="0"/>
          </a:p>
        </p:txBody>
      </p:sp>
      <p:sp>
        <p:nvSpPr>
          <p:cNvPr id="3" name="Content Placeholder 2"/>
          <p:cNvSpPr>
            <a:spLocks noGrp="1"/>
          </p:cNvSpPr>
          <p:nvPr>
            <p:ph idx="1"/>
          </p:nvPr>
        </p:nvSpPr>
        <p:spPr/>
        <p:txBody>
          <a:bodyPr>
            <a:noAutofit/>
          </a:bodyPr>
          <a:lstStyle/>
          <a:p>
            <a:r>
              <a:rPr lang="pt-BR" sz="1600" dirty="0" smtClean="0"/>
              <a:t>Treine </a:t>
            </a:r>
            <a:r>
              <a:rPr lang="pt-BR" sz="1600" dirty="0"/>
              <a:t>o funcionário para ouvir o cliente.</a:t>
            </a:r>
          </a:p>
          <a:p>
            <a:r>
              <a:rPr lang="pt-BR" sz="1600" dirty="0" smtClean="0"/>
              <a:t>Resolva </a:t>
            </a:r>
            <a:r>
              <a:rPr lang="pt-BR" sz="1600" dirty="0"/>
              <a:t>o problema da forma mais rápida possível.</a:t>
            </a:r>
          </a:p>
          <a:p>
            <a:r>
              <a:rPr lang="pt-BR" sz="1600" dirty="0" smtClean="0"/>
              <a:t>Quando </a:t>
            </a:r>
            <a:r>
              <a:rPr lang="pt-BR" sz="1600" dirty="0"/>
              <a:t>a solução da reclamação depender de autorização superior, assegure que uma proposta de solução será encaminhada o mais rápido possível.</a:t>
            </a:r>
          </a:p>
          <a:p>
            <a:r>
              <a:rPr lang="pt-BR" sz="1600" dirty="0" smtClean="0"/>
              <a:t>Toda </a:t>
            </a:r>
            <a:r>
              <a:rPr lang="pt-BR" sz="1600" dirty="0"/>
              <a:t>e qualquer reclamação deve receber a devida atenção.</a:t>
            </a:r>
          </a:p>
          <a:p>
            <a:r>
              <a:rPr lang="pt-BR" sz="1600" dirty="0" smtClean="0"/>
              <a:t>Acompanhe </a:t>
            </a:r>
            <a:r>
              <a:rPr lang="pt-BR" sz="1600" dirty="0"/>
              <a:t>cada reclamação até a solução definitiva do caso.</a:t>
            </a:r>
          </a:p>
          <a:p>
            <a:r>
              <a:rPr lang="pt-BR" sz="1600" dirty="0" smtClean="0"/>
              <a:t>Sempre </a:t>
            </a:r>
            <a:r>
              <a:rPr lang="pt-BR" sz="1600" dirty="0"/>
              <a:t>peça desculpas ao reclamante quando o erro for de responsabilidade da empresa e procure lhe dar alguma compensação.</a:t>
            </a:r>
          </a:p>
          <a:p>
            <a:r>
              <a:rPr lang="pt-BR" sz="1600" dirty="0" smtClean="0"/>
              <a:t>Uma </a:t>
            </a:r>
            <a:r>
              <a:rPr lang="pt-BR" sz="1600" dirty="0"/>
              <a:t>reclamação significa que talvez haja falhas nos procedimentos internos. O importante não é apenas resolver o problema de um cliente específico. Corrija os processos internos para evitar problemas futuros.</a:t>
            </a:r>
          </a:p>
          <a:p>
            <a:r>
              <a:rPr lang="pt-BR" sz="1600" dirty="0" smtClean="0"/>
              <a:t>Pergunte </a:t>
            </a:r>
            <a:r>
              <a:rPr lang="pt-BR" sz="1600" dirty="0"/>
              <a:t>ao cliente insatisfeito o que a empresa pode fazer para compensá-lo </a:t>
            </a:r>
            <a:r>
              <a:rPr lang="pt-BR" sz="1600" dirty="0" smtClean="0"/>
              <a:t>(reverter </a:t>
            </a:r>
            <a:r>
              <a:rPr lang="pt-BR" sz="1600" dirty="0"/>
              <a:t>a situação). Se possível, atenda à sua solicitação.</a:t>
            </a:r>
          </a:p>
          <a:p>
            <a:r>
              <a:rPr lang="pt-BR" sz="1600" dirty="0" smtClean="0"/>
              <a:t>Procure </a:t>
            </a:r>
            <a:r>
              <a:rPr lang="pt-BR" sz="1600" dirty="0"/>
              <a:t>valorizar o relacionamento humano, com muito respeito e sempre se colocando no lugar do cliente.</a:t>
            </a:r>
          </a:p>
          <a:p>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14</a:t>
            </a:r>
            <a:endParaRPr lang="pt-BR" dirty="0">
              <a:solidFill>
                <a:schemeClr val="bg2"/>
              </a:solidFill>
            </a:endParaRPr>
          </a:p>
        </p:txBody>
      </p:sp>
    </p:spTree>
    <p:extLst>
      <p:ext uri="{BB962C8B-B14F-4D97-AF65-F5344CB8AC3E}">
        <p14:creationId xmlns:p14="http://schemas.microsoft.com/office/powerpoint/2010/main" val="3778052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 </a:t>
            </a:r>
            <a:r>
              <a:rPr lang="en-US" sz="2800" dirty="0" err="1" smtClean="0"/>
              <a:t>perda</a:t>
            </a:r>
            <a:r>
              <a:rPr lang="en-US" sz="2800" dirty="0" smtClean="0"/>
              <a:t> de um </a:t>
            </a:r>
            <a:r>
              <a:rPr lang="en-US" sz="2800" dirty="0" err="1" smtClean="0"/>
              <a:t>cliente</a:t>
            </a:r>
            <a:endParaRPr lang="en-US" sz="2800" dirty="0"/>
          </a:p>
        </p:txBody>
      </p:sp>
      <p:sp>
        <p:nvSpPr>
          <p:cNvPr id="3" name="Content Placeholder 2"/>
          <p:cNvSpPr>
            <a:spLocks noGrp="1"/>
          </p:cNvSpPr>
          <p:nvPr>
            <p:ph idx="1"/>
          </p:nvPr>
        </p:nvSpPr>
        <p:spPr/>
        <p:txBody>
          <a:bodyPr>
            <a:noAutofit/>
          </a:bodyPr>
          <a:lstStyle/>
          <a:p>
            <a:pPr marL="0" indent="0">
              <a:buNone/>
            </a:pPr>
            <a:r>
              <a:rPr lang="pt-BR" sz="1600" dirty="0" smtClean="0"/>
              <a:t>Relacionamentos </a:t>
            </a:r>
            <a:r>
              <a:rPr lang="pt-BR" sz="1600" dirty="0"/>
              <a:t>duradouros com os clientes estão cada vez mais difíceis de manter. Muitos vão embora sem que a empresa perceba. O pior é quando a empresa tem conhecimento da perda de clientes, </a:t>
            </a:r>
            <a:r>
              <a:rPr lang="pt-BR" sz="1600" b="1" dirty="0">
                <a:solidFill>
                  <a:srgbClr val="1F497D"/>
                </a:solidFill>
              </a:rPr>
              <a:t>sabe quem </a:t>
            </a:r>
            <a:r>
              <a:rPr lang="pt-BR" sz="1600" b="1" dirty="0">
                <a:solidFill>
                  <a:schemeClr val="tx2"/>
                </a:solidFill>
              </a:rPr>
              <a:t>eles são </a:t>
            </a:r>
            <a:r>
              <a:rPr lang="pt-BR" sz="1600" dirty="0">
                <a:solidFill>
                  <a:srgbClr val="000000"/>
                </a:solidFill>
              </a:rPr>
              <a:t>e pouco faz para mudar </a:t>
            </a:r>
            <a:r>
              <a:rPr lang="pt-BR" sz="1600" dirty="0"/>
              <a:t>a situação</a:t>
            </a:r>
            <a:r>
              <a:rPr lang="pt-BR" sz="1600" dirty="0" smtClean="0"/>
              <a:t>.</a:t>
            </a:r>
          </a:p>
          <a:p>
            <a:pPr marL="0" indent="0">
              <a:buNone/>
            </a:pPr>
            <a:endParaRPr lang="pt-BR" sz="1600" dirty="0"/>
          </a:p>
          <a:p>
            <a:pPr marL="0" indent="0">
              <a:buNone/>
            </a:pPr>
            <a:r>
              <a:rPr lang="pt-BR" sz="1600" dirty="0" smtClean="0"/>
              <a:t>SAIBA MAIS</a:t>
            </a:r>
            <a:endParaRPr lang="pt-BR" sz="1600" dirty="0"/>
          </a:p>
          <a:p>
            <a:pPr marL="0" indent="0">
              <a:buNone/>
            </a:pPr>
            <a:r>
              <a:rPr lang="pt-BR" sz="1600" dirty="0"/>
              <a:t> </a:t>
            </a:r>
          </a:p>
          <a:p>
            <a:pPr marL="0" indent="0">
              <a:buNone/>
            </a:pPr>
            <a:r>
              <a:rPr lang="pt-BR" sz="1600" dirty="0"/>
              <a:t>Se o cliente abandonar a empresa, é importante verificar as razões dessa decisão. Se ele procurou um concorrente, é vital saber qual é o concorrente e por quê. Isso evita novas perdas.</a:t>
            </a:r>
          </a:p>
          <a:p>
            <a:pPr marL="0" indent="0">
              <a:buNone/>
            </a:pPr>
            <a:endParaRPr lang="pt-BR" sz="1600" dirty="0" smtClean="0"/>
          </a:p>
          <a:p>
            <a:pPr marL="0" indent="0">
              <a:buNone/>
            </a:pPr>
            <a:r>
              <a:rPr lang="pt-BR" sz="1600" dirty="0" smtClean="0"/>
              <a:t>Quando você perder um cliente, tente se lembrar dessas sugestões:</a:t>
            </a:r>
            <a:endParaRPr lang="pt-BR" sz="1600" dirty="0"/>
          </a:p>
          <a:p>
            <a:r>
              <a:rPr lang="pt-BR" sz="1600" dirty="0" smtClean="0"/>
              <a:t>Perder </a:t>
            </a:r>
            <a:r>
              <a:rPr lang="pt-BR" sz="1600" dirty="0"/>
              <a:t>um cliente é ruim. Não saber por que, nem tentar recuperá-lo, é um desastre completo.</a:t>
            </a:r>
          </a:p>
          <a:p>
            <a:r>
              <a:rPr lang="pt-BR" sz="1600" dirty="0" smtClean="0"/>
              <a:t>É </a:t>
            </a:r>
            <a:r>
              <a:rPr lang="pt-BR" sz="1600" dirty="0"/>
              <a:t>dever de toda empresa minimizar a perda de clientes.</a:t>
            </a:r>
          </a:p>
          <a:p>
            <a:r>
              <a:rPr lang="pt-BR" sz="1600" dirty="0" smtClean="0"/>
              <a:t>Tenha uma </a:t>
            </a:r>
            <a:r>
              <a:rPr lang="pt-BR" sz="1600" dirty="0"/>
              <a:t>política de reconquista de </a:t>
            </a:r>
            <a:r>
              <a:rPr lang="pt-BR" sz="1600" dirty="0" err="1" smtClean="0"/>
              <a:t>ex</a:t>
            </a:r>
            <a:r>
              <a:rPr lang="pt-BR" sz="1600" dirty="0"/>
              <a:t>-</a:t>
            </a:r>
            <a:r>
              <a:rPr lang="pt-BR" sz="1600" dirty="0" smtClean="0"/>
              <a:t>clientes. Todo </a:t>
            </a:r>
            <a:r>
              <a:rPr lang="pt-BR" sz="1600" dirty="0"/>
              <a:t>investimento nesse sentido gera aumento do faturamento e, portanto, lucros</a:t>
            </a:r>
            <a:r>
              <a:rPr lang="pt-BR" sz="1600" dirty="0" smtClean="0"/>
              <a:t>.</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15</a:t>
            </a:r>
            <a:endParaRPr lang="pt-BR" dirty="0">
              <a:solidFill>
                <a:schemeClr val="bg2"/>
              </a:solidFill>
            </a:endParaRPr>
          </a:p>
        </p:txBody>
      </p:sp>
    </p:spTree>
    <p:extLst>
      <p:ext uri="{BB962C8B-B14F-4D97-AF65-F5344CB8AC3E}">
        <p14:creationId xmlns:p14="http://schemas.microsoft.com/office/powerpoint/2010/main" val="2096359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Divulgação</a:t>
            </a:r>
            <a:endParaRPr lang="en-US" dirty="0"/>
          </a:p>
        </p:txBody>
      </p:sp>
      <p:sp>
        <p:nvSpPr>
          <p:cNvPr id="3" name="Content Placeholder 2"/>
          <p:cNvSpPr>
            <a:spLocks noGrp="1"/>
          </p:cNvSpPr>
          <p:nvPr>
            <p:ph idx="1"/>
          </p:nvPr>
        </p:nvSpPr>
        <p:spPr/>
        <p:txBody>
          <a:bodyPr>
            <a:normAutofit/>
          </a:bodyPr>
          <a:lstStyle/>
          <a:p>
            <a:pPr marL="0" indent="0">
              <a:buNone/>
            </a:pPr>
            <a:r>
              <a:rPr lang="pt-BR" sz="1600" dirty="0" smtClean="0"/>
              <a:t>Sua empresa </a:t>
            </a:r>
            <a:r>
              <a:rPr lang="pt-BR" sz="1600" dirty="0"/>
              <a:t>deve se preparar para se comunicar bem com seus </a:t>
            </a:r>
            <a:r>
              <a:rPr lang="pt-BR" sz="1600" dirty="0" smtClean="0"/>
              <a:t>clientes. Quando </a:t>
            </a:r>
            <a:r>
              <a:rPr lang="pt-BR" sz="1600" dirty="0"/>
              <a:t>entrega um catálogo, troca um cartão, aprova o letreiro da sua fachada, monta sua vitrine, escolhe uma embalagem para seu produto, você está dizendo quem é, vendendo sua </a:t>
            </a:r>
            <a:r>
              <a:rPr lang="pt-BR" sz="1600" dirty="0" smtClean="0"/>
              <a:t>imagem. Isso </a:t>
            </a:r>
            <a:r>
              <a:rPr lang="pt-BR" sz="1600" dirty="0"/>
              <a:t>tem influência direta no comportamento do mercado em relação à sua empresa</a:t>
            </a:r>
            <a:r>
              <a:rPr lang="pt-BR" sz="1600" dirty="0" smtClean="0"/>
              <a:t>.</a:t>
            </a:r>
          </a:p>
          <a:p>
            <a:pPr marL="0" indent="0">
              <a:buNone/>
            </a:pPr>
            <a:endParaRPr lang="pt-BR" sz="1600" dirty="0" smtClean="0"/>
          </a:p>
          <a:p>
            <a:pPr marL="0" indent="0">
              <a:buNone/>
            </a:pPr>
            <a:r>
              <a:rPr lang="pt-BR" sz="1600" dirty="0"/>
              <a:t>É recomendável contar com a ajuda de profissionais especializados no assunto. Essa ajuda pode ser encontrada no </a:t>
            </a:r>
            <a:r>
              <a:rPr lang="pt-BR" sz="1600" dirty="0" smtClean="0"/>
              <a:t>SEBRAE, em </a:t>
            </a:r>
            <a:r>
              <a:rPr lang="pt-BR" sz="1600" dirty="0"/>
              <a:t>agências de publicidade e propaganda, profissionais </a:t>
            </a:r>
            <a:r>
              <a:rPr lang="pt-BR" sz="1600" b="1" i="1" dirty="0" err="1" smtClean="0">
                <a:solidFill>
                  <a:srgbClr val="1F497D"/>
                </a:solidFill>
              </a:rPr>
              <a:t>freelancer</a:t>
            </a:r>
            <a:r>
              <a:rPr lang="pt-BR" sz="1600" dirty="0" smtClean="0"/>
              <a:t> </a:t>
            </a:r>
            <a:r>
              <a:rPr lang="pt-BR" sz="1600" dirty="0"/>
              <a:t>ou até mesmo consultoria júnior dos cursos de comunicação. Essa consultoria é constituída por alunos de graduação de uma Instituição de Ensino Superior, que presta serviços e desenvolve projetos para empresas, entidades e sociedade em geral nas suas áreas de atuação, sob a coordenação e supervisão de professores especializados.</a:t>
            </a:r>
            <a:endParaRPr lang="en-US" sz="1600" dirty="0"/>
          </a:p>
          <a:p>
            <a:pPr marL="0" indent="0">
              <a:buNone/>
            </a:pPr>
            <a:endParaRPr lang="pt-BR" sz="1600" dirty="0"/>
          </a:p>
          <a:p>
            <a:pPr marL="0" indent="0">
              <a:buNone/>
            </a:pPr>
            <a:r>
              <a:rPr lang="pt-BR" sz="1600" b="1" dirty="0" smtClean="0">
                <a:solidFill>
                  <a:srgbClr val="1F497D"/>
                </a:solidFill>
              </a:rPr>
              <a:t>Sempre </a:t>
            </a:r>
            <a:r>
              <a:rPr lang="pt-BR" sz="1600" b="1" dirty="0">
                <a:solidFill>
                  <a:srgbClr val="1F497D"/>
                </a:solidFill>
              </a:rPr>
              <a:t>é tempo de avaliar ou rever sua comunicação com o mercado.</a:t>
            </a:r>
          </a:p>
          <a:p>
            <a:pPr marL="0" indent="0">
              <a:buNone/>
            </a:pPr>
            <a:endParaRPr lang="pt-BR" sz="1600" b="1" dirty="0" smtClean="0">
              <a:solidFill>
                <a:schemeClr val="tx2"/>
              </a:solidFill>
            </a:endParaRPr>
          </a:p>
          <a:p>
            <a:pPr marL="0" indent="0">
              <a:buNone/>
            </a:pPr>
            <a:r>
              <a:rPr lang="pt-BR" sz="1600" b="1" dirty="0" smtClean="0">
                <a:solidFill>
                  <a:schemeClr val="tx2"/>
                </a:solidFill>
              </a:rPr>
              <a:t>EXEMPLO</a:t>
            </a:r>
          </a:p>
          <a:p>
            <a:pPr marL="0" indent="0">
              <a:buNone/>
            </a:pPr>
            <a:endParaRPr lang="pt-BR" sz="1600" dirty="0"/>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16</a:t>
            </a:r>
            <a:endParaRPr lang="pt-BR" dirty="0">
              <a:solidFill>
                <a:schemeClr val="bg2"/>
              </a:solidFill>
            </a:endParaRPr>
          </a:p>
        </p:txBody>
      </p:sp>
    </p:spTree>
    <p:extLst>
      <p:ext uri="{BB962C8B-B14F-4D97-AF65-F5344CB8AC3E}">
        <p14:creationId xmlns:p14="http://schemas.microsoft.com/office/powerpoint/2010/main" val="3812496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Encerramento</a:t>
            </a:r>
            <a:endParaRPr lang="en-US" dirty="0"/>
          </a:p>
        </p:txBody>
      </p:sp>
      <p:sp>
        <p:nvSpPr>
          <p:cNvPr id="3" name="Content Placeholder 2"/>
          <p:cNvSpPr>
            <a:spLocks noGrp="1"/>
          </p:cNvSpPr>
          <p:nvPr>
            <p:ph idx="1"/>
          </p:nvPr>
        </p:nvSpPr>
        <p:spPr>
          <a:xfrm>
            <a:off x="457200" y="1600200"/>
            <a:ext cx="4152900" cy="4876800"/>
          </a:xfrm>
        </p:spPr>
        <p:txBody>
          <a:bodyPr>
            <a:normAutofit/>
          </a:bodyPr>
          <a:lstStyle/>
          <a:p>
            <a:pPr marL="0" indent="0">
              <a:buNone/>
            </a:pPr>
            <a:r>
              <a:rPr lang="pt-BR" sz="1600" dirty="0" smtClean="0"/>
              <a:t>Nesta parada você conheceu os seis </a:t>
            </a:r>
            <a:r>
              <a:rPr lang="pt-BR" sz="1600" dirty="0" err="1" smtClean="0"/>
              <a:t>P’s</a:t>
            </a:r>
            <a:r>
              <a:rPr lang="pt-BR" sz="1600" dirty="0" smtClean="0"/>
              <a:t> do Marketing e aprofundou seus conhecimentos em divulgação, na precificação e na abordagem de problemas com clientes. </a:t>
            </a:r>
          </a:p>
          <a:p>
            <a:pPr marL="0" indent="0">
              <a:buNone/>
            </a:pPr>
            <a:r>
              <a:rPr lang="pt-BR" sz="1600" dirty="0" smtClean="0"/>
              <a:t>Siga para a próxima parada e descubra o que mais o marketing pode fazer pela sua empresa. </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17</a:t>
            </a:r>
            <a:endParaRPr lang="pt-BR" dirty="0">
              <a:solidFill>
                <a:schemeClr val="bg2"/>
              </a:solidFill>
            </a:endParaRPr>
          </a:p>
        </p:txBody>
      </p:sp>
      <p:sp>
        <p:nvSpPr>
          <p:cNvPr id="5" name="Rectangle 4"/>
          <p:cNvSpPr/>
          <p:nvPr/>
        </p:nvSpPr>
        <p:spPr>
          <a:xfrm>
            <a:off x="4941356" y="1600200"/>
            <a:ext cx="3656543" cy="487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Engrenagens</a:t>
            </a:r>
            <a:r>
              <a:rPr lang="en-US" sz="1400" dirty="0" smtClean="0">
                <a:solidFill>
                  <a:schemeClr val="bg1"/>
                </a:solidFill>
              </a:rPr>
              <a:t>: A </a:t>
            </a:r>
            <a:r>
              <a:rPr lang="en-US" sz="1400" dirty="0" err="1" smtClean="0">
                <a:solidFill>
                  <a:schemeClr val="bg1"/>
                </a:solidFill>
              </a:rPr>
              <a:t>palavra</a:t>
            </a:r>
            <a:r>
              <a:rPr lang="en-US" sz="1400" dirty="0" smtClean="0">
                <a:solidFill>
                  <a:schemeClr val="bg1"/>
                </a:solidFill>
              </a:rPr>
              <a:t> Marketing </a:t>
            </a:r>
            <a:r>
              <a:rPr lang="en-US" sz="1400" dirty="0" err="1" smtClean="0">
                <a:solidFill>
                  <a:schemeClr val="bg1"/>
                </a:solidFill>
              </a:rPr>
              <a:t>ao</a:t>
            </a:r>
            <a:r>
              <a:rPr lang="en-US" sz="1400" dirty="0" smtClean="0">
                <a:solidFill>
                  <a:schemeClr val="bg1"/>
                </a:solidFill>
              </a:rPr>
              <a:t> </a:t>
            </a:r>
            <a:r>
              <a:rPr lang="en-US" sz="1400" dirty="0" err="1" smtClean="0">
                <a:solidFill>
                  <a:schemeClr val="bg1"/>
                </a:solidFill>
              </a:rPr>
              <a:t>centro</a:t>
            </a:r>
            <a:endParaRPr lang="en-US" sz="1400" dirty="0" smtClean="0">
              <a:solidFill>
                <a:schemeClr val="bg1"/>
              </a:solidFill>
            </a:endParaRPr>
          </a:p>
          <a:p>
            <a:pPr algn="ctr"/>
            <a:r>
              <a:rPr lang="en-US" sz="1400" dirty="0" err="1" smtClean="0">
                <a:solidFill>
                  <a:schemeClr val="bg1"/>
                </a:solidFill>
              </a:rPr>
              <a:t>Em</a:t>
            </a:r>
            <a:r>
              <a:rPr lang="en-US" sz="1400" dirty="0" smtClean="0">
                <a:solidFill>
                  <a:schemeClr val="bg1"/>
                </a:solidFill>
              </a:rPr>
              <a:t> </a:t>
            </a:r>
            <a:r>
              <a:rPr lang="en-US" sz="1400" dirty="0" err="1" smtClean="0">
                <a:solidFill>
                  <a:schemeClr val="bg1"/>
                </a:solidFill>
              </a:rPr>
              <a:t>volta</a:t>
            </a:r>
            <a:r>
              <a:rPr lang="en-US" sz="1400" dirty="0" smtClean="0">
                <a:solidFill>
                  <a:schemeClr val="bg1"/>
                </a:solidFill>
              </a:rPr>
              <a:t> </a:t>
            </a:r>
            <a:r>
              <a:rPr lang="en-US" sz="1400" dirty="0" err="1" smtClean="0">
                <a:solidFill>
                  <a:schemeClr val="bg1"/>
                </a:solidFill>
              </a:rPr>
              <a:t>dela</a:t>
            </a:r>
            <a:r>
              <a:rPr lang="en-US" sz="1400" dirty="0" smtClean="0">
                <a:solidFill>
                  <a:schemeClr val="bg1"/>
                </a:solidFill>
              </a:rPr>
              <a:t> </a:t>
            </a:r>
            <a:r>
              <a:rPr lang="en-US" sz="1400" dirty="0" err="1" smtClean="0">
                <a:solidFill>
                  <a:schemeClr val="bg1"/>
                </a:solidFill>
              </a:rPr>
              <a:t>os</a:t>
            </a:r>
            <a:r>
              <a:rPr lang="en-US" sz="1400" dirty="0" smtClean="0">
                <a:solidFill>
                  <a:schemeClr val="bg1"/>
                </a:solidFill>
              </a:rPr>
              <a:t> 6 P’s: </a:t>
            </a:r>
            <a:r>
              <a:rPr lang="pt-BR" sz="1400" dirty="0" smtClean="0">
                <a:solidFill>
                  <a:schemeClr val="bg1"/>
                </a:solidFill>
              </a:rPr>
              <a:t>produto, preço, promoção, </a:t>
            </a:r>
            <a:r>
              <a:rPr lang="pt-BR" sz="1400" dirty="0">
                <a:solidFill>
                  <a:schemeClr val="bg1"/>
                </a:solidFill>
              </a:rPr>
              <a:t>ponto de </a:t>
            </a:r>
            <a:r>
              <a:rPr lang="pt-BR" sz="1400" dirty="0" smtClean="0">
                <a:solidFill>
                  <a:schemeClr val="bg1"/>
                </a:solidFill>
              </a:rPr>
              <a:t>venda, padrão e pessoas. Em um quadrado, englobando toda essa informação, as palavras: clientes, fornecedores e </a:t>
            </a:r>
            <a:r>
              <a:rPr lang="pt-BR" sz="1400" dirty="0" smtClean="0">
                <a:solidFill>
                  <a:schemeClr val="bg1"/>
                </a:solidFill>
              </a:rPr>
              <a:t>concorrentes</a:t>
            </a:r>
          </a:p>
          <a:p>
            <a:pPr algn="ctr"/>
            <a:r>
              <a:rPr lang="en-US" sz="1400" dirty="0">
                <a:solidFill>
                  <a:schemeClr val="bg1"/>
                </a:solidFill>
              </a:rPr>
              <a:t>15x18cm</a:t>
            </a:r>
            <a:endParaRPr lang="en-US" sz="1400" dirty="0">
              <a:solidFill>
                <a:schemeClr val="bg1"/>
              </a:solidFill>
            </a:endParaRPr>
          </a:p>
        </p:txBody>
      </p:sp>
      <p:pic>
        <p:nvPicPr>
          <p:cNvPr id="7" name="Picture 6"/>
          <p:cNvPicPr>
            <a:picLocks noChangeAspect="1"/>
          </p:cNvPicPr>
          <p:nvPr/>
        </p:nvPicPr>
        <p:blipFill rotWithShape="1">
          <a:blip r:embed="rId2"/>
          <a:srcRect l="50750"/>
          <a:stretch/>
        </p:blipFill>
        <p:spPr>
          <a:xfrm>
            <a:off x="8686800" y="1828800"/>
            <a:ext cx="2501900" cy="3200400"/>
          </a:xfrm>
          <a:prstGeom prst="rect">
            <a:avLst/>
          </a:prstGeom>
        </p:spPr>
      </p:pic>
    </p:spTree>
    <p:extLst>
      <p:ext uri="{BB962C8B-B14F-4D97-AF65-F5344CB8AC3E}">
        <p14:creationId xmlns:p14="http://schemas.microsoft.com/office/powerpoint/2010/main" val="2861814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2700" dirty="0"/>
              <a:t>Parada 2</a:t>
            </a:r>
            <a:r>
              <a:rPr lang="pt-BR" sz="2700" dirty="0" smtClean="0"/>
              <a:t>:</a:t>
            </a:r>
            <a:r>
              <a:rPr lang="pt-BR" sz="2700" dirty="0"/>
              <a:t/>
            </a:r>
            <a:br>
              <a:rPr lang="pt-BR" sz="2700" dirty="0"/>
            </a:br>
            <a:r>
              <a:rPr lang="pt-BR" sz="2800" dirty="0" smtClean="0"/>
              <a:t>comunicação</a:t>
            </a:r>
            <a:endParaRPr lang="en-US" dirty="0"/>
          </a:p>
        </p:txBody>
      </p:sp>
      <p:sp>
        <p:nvSpPr>
          <p:cNvPr id="4" name="Rectangle 3"/>
          <p:cNvSpPr/>
          <p:nvPr/>
        </p:nvSpPr>
        <p:spPr>
          <a:xfrm>
            <a:off x="3527994" y="3939257"/>
            <a:ext cx="2055286" cy="1568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bg1"/>
                </a:solidFill>
              </a:rPr>
              <a:t>Ilustração</a:t>
            </a:r>
            <a:r>
              <a:rPr lang="en-US" sz="1400" dirty="0">
                <a:solidFill>
                  <a:schemeClr val="bg1"/>
                </a:solidFill>
              </a:rPr>
              <a:t> </a:t>
            </a:r>
            <a:r>
              <a:rPr lang="en-US" sz="1400" dirty="0" err="1">
                <a:solidFill>
                  <a:schemeClr val="bg1"/>
                </a:solidFill>
              </a:rPr>
              <a:t>para</a:t>
            </a:r>
            <a:r>
              <a:rPr lang="en-US" sz="1400" dirty="0">
                <a:solidFill>
                  <a:schemeClr val="bg1"/>
                </a:solidFill>
              </a:rPr>
              <a:t> </a:t>
            </a:r>
            <a:r>
              <a:rPr lang="en-US" sz="1400" dirty="0" err="1">
                <a:solidFill>
                  <a:schemeClr val="bg1"/>
                </a:solidFill>
              </a:rPr>
              <a:t>miniatura</a:t>
            </a:r>
            <a:r>
              <a:rPr lang="en-US" sz="1400" dirty="0">
                <a:solidFill>
                  <a:schemeClr val="bg1"/>
                </a:solidFill>
              </a:rPr>
              <a:t> no </a:t>
            </a:r>
            <a:r>
              <a:rPr lang="en-US" sz="1400" dirty="0" err="1">
                <a:solidFill>
                  <a:schemeClr val="bg1"/>
                </a:solidFill>
              </a:rPr>
              <a:t>carrossel</a:t>
            </a:r>
            <a:r>
              <a:rPr lang="en-US" sz="1400" dirty="0">
                <a:solidFill>
                  <a:schemeClr val="bg1"/>
                </a:solidFill>
              </a:rPr>
              <a:t>:</a:t>
            </a:r>
          </a:p>
          <a:p>
            <a:pPr algn="ctr"/>
            <a:r>
              <a:rPr lang="en-US" sz="1400" dirty="0">
                <a:solidFill>
                  <a:schemeClr val="bg1"/>
                </a:solidFill>
              </a:rPr>
              <a:t>Close </a:t>
            </a:r>
            <a:r>
              <a:rPr lang="en-US" sz="1400" dirty="0" err="1">
                <a:solidFill>
                  <a:schemeClr val="bg1"/>
                </a:solidFill>
              </a:rPr>
              <a:t>em</a:t>
            </a:r>
            <a:r>
              <a:rPr lang="en-US" sz="1400" dirty="0">
                <a:solidFill>
                  <a:schemeClr val="bg1"/>
                </a:solidFill>
              </a:rPr>
              <a:t> </a:t>
            </a:r>
            <a:r>
              <a:rPr lang="en-US" sz="1400" dirty="0" err="1">
                <a:solidFill>
                  <a:schemeClr val="bg1"/>
                </a:solidFill>
              </a:rPr>
              <a:t>uma</a:t>
            </a:r>
            <a:r>
              <a:rPr lang="en-US" sz="1400" dirty="0">
                <a:solidFill>
                  <a:schemeClr val="bg1"/>
                </a:solidFill>
              </a:rPr>
              <a:t> </a:t>
            </a:r>
            <a:r>
              <a:rPr lang="en-US" sz="1400" dirty="0" err="1">
                <a:solidFill>
                  <a:schemeClr val="bg1"/>
                </a:solidFill>
              </a:rPr>
              <a:t>boca</a:t>
            </a:r>
            <a:r>
              <a:rPr lang="en-US" sz="1400" dirty="0">
                <a:solidFill>
                  <a:schemeClr val="bg1"/>
                </a:solidFill>
              </a:rPr>
              <a:t> </a:t>
            </a:r>
            <a:r>
              <a:rPr lang="en-US" sz="1400" dirty="0" err="1">
                <a:solidFill>
                  <a:schemeClr val="bg1"/>
                </a:solidFill>
              </a:rPr>
              <a:t>falando</a:t>
            </a:r>
            <a:r>
              <a:rPr lang="en-US" sz="1400" dirty="0">
                <a:solidFill>
                  <a:schemeClr val="bg1"/>
                </a:solidFill>
              </a:rPr>
              <a:t> </a:t>
            </a:r>
            <a:r>
              <a:rPr lang="en-US" sz="1400" dirty="0" err="1">
                <a:solidFill>
                  <a:schemeClr val="bg1"/>
                </a:solidFill>
              </a:rPr>
              <a:t>próxima</a:t>
            </a:r>
            <a:r>
              <a:rPr lang="en-US" sz="1400" dirty="0">
                <a:solidFill>
                  <a:schemeClr val="bg1"/>
                </a:solidFill>
              </a:rPr>
              <a:t> a </a:t>
            </a:r>
            <a:r>
              <a:rPr lang="en-US" sz="1400" dirty="0" err="1">
                <a:solidFill>
                  <a:schemeClr val="bg1"/>
                </a:solidFill>
              </a:rPr>
              <a:t>uma</a:t>
            </a:r>
            <a:r>
              <a:rPr lang="en-US" sz="1400" dirty="0">
                <a:solidFill>
                  <a:schemeClr val="bg1"/>
                </a:solidFill>
              </a:rPr>
              <a:t> </a:t>
            </a:r>
            <a:r>
              <a:rPr lang="en-US" sz="1400" dirty="0" err="1" smtClean="0">
                <a:solidFill>
                  <a:schemeClr val="bg1"/>
                </a:solidFill>
              </a:rPr>
              <a:t>orelha</a:t>
            </a:r>
            <a:endParaRPr lang="en-US" sz="1400" dirty="0" smtClean="0">
              <a:solidFill>
                <a:schemeClr val="bg1"/>
              </a:solidFill>
            </a:endParaRPr>
          </a:p>
          <a:p>
            <a:pPr algn="ctr"/>
            <a:r>
              <a:rPr lang="en-US" sz="1400" dirty="0">
                <a:solidFill>
                  <a:schemeClr val="bg1"/>
                </a:solidFill>
              </a:rPr>
              <a:t>13x9cm</a:t>
            </a:r>
          </a:p>
          <a:p>
            <a:pPr algn="ctr"/>
            <a:endParaRPr lang="en-US" sz="1400" dirty="0">
              <a:solidFill>
                <a:schemeClr val="bg1"/>
              </a:solidFill>
            </a:endParaRPr>
          </a:p>
        </p:txBody>
      </p:sp>
    </p:spTree>
    <p:extLst>
      <p:ext uri="{BB962C8B-B14F-4D97-AF65-F5344CB8AC3E}">
        <p14:creationId xmlns:p14="http://schemas.microsoft.com/office/powerpoint/2010/main" val="3799673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Comunicação</a:t>
            </a:r>
            <a:endParaRPr lang="pt-BR" dirty="0"/>
          </a:p>
        </p:txBody>
      </p:sp>
      <p:sp>
        <p:nvSpPr>
          <p:cNvPr id="4" name="Content Placeholder 2"/>
          <p:cNvSpPr txBox="1">
            <a:spLocks/>
          </p:cNvSpPr>
          <p:nvPr/>
        </p:nvSpPr>
        <p:spPr>
          <a:xfrm>
            <a:off x="584200" y="1524000"/>
            <a:ext cx="52451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pt-BR" sz="1800" dirty="0" smtClean="0"/>
              <a:t>Nesta parada você descobrirá como elaborar a comunicação da sua empresa. Investir e avaliar os custos com propaganda e publicidade é essencial para uma empresa que deseja estar bem posicionada no mercado. A </a:t>
            </a:r>
            <a:r>
              <a:rPr lang="pt-BR" sz="1800" i="1" dirty="0" smtClean="0"/>
              <a:t>internet</a:t>
            </a:r>
            <a:r>
              <a:rPr lang="pt-BR" sz="1800" dirty="0" smtClean="0"/>
              <a:t> também é uma forte aliada neste processo de comunicação empresarial.</a:t>
            </a:r>
          </a:p>
          <a:p>
            <a:pPr marL="0" indent="0">
              <a:buFont typeface="Arial" pitchFamily="34" charset="0"/>
              <a:buNone/>
            </a:pPr>
            <a:endParaRPr lang="pt-BR" sz="1800" dirty="0"/>
          </a:p>
          <a:p>
            <a:pPr marL="0" indent="0">
              <a:buFont typeface="Arial" pitchFamily="34" charset="0"/>
              <a:buNone/>
            </a:pPr>
            <a:r>
              <a:rPr lang="pt-BR" sz="1800" dirty="0" smtClean="0"/>
              <a:t>Nesta parada você:</a:t>
            </a:r>
          </a:p>
          <a:p>
            <a:r>
              <a:rPr lang="pt-BR" sz="1800" dirty="0" smtClean="0"/>
              <a:t>Entenderá a importância de investir em publicidade e propaganda para a sua empresa.</a:t>
            </a:r>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1</a:t>
            </a:r>
            <a:endParaRPr lang="pt-BR" dirty="0">
              <a:solidFill>
                <a:schemeClr val="bg2"/>
              </a:solidFill>
            </a:endParaRPr>
          </a:p>
        </p:txBody>
      </p:sp>
      <p:sp>
        <p:nvSpPr>
          <p:cNvPr id="6" name="Rectangle 5"/>
          <p:cNvSpPr/>
          <p:nvPr/>
        </p:nvSpPr>
        <p:spPr>
          <a:xfrm>
            <a:off x="6410894" y="1462757"/>
            <a:ext cx="2055286" cy="1568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bg1"/>
                </a:solidFill>
              </a:rPr>
              <a:t>Ilustração</a:t>
            </a:r>
            <a:r>
              <a:rPr lang="en-US" sz="1400" dirty="0">
                <a:solidFill>
                  <a:schemeClr val="bg1"/>
                </a:solidFill>
              </a:rPr>
              <a:t> </a:t>
            </a:r>
            <a:r>
              <a:rPr lang="en-US" sz="1400" dirty="0" err="1">
                <a:solidFill>
                  <a:schemeClr val="bg1"/>
                </a:solidFill>
              </a:rPr>
              <a:t>para</a:t>
            </a:r>
            <a:r>
              <a:rPr lang="en-US" sz="1400" dirty="0">
                <a:solidFill>
                  <a:schemeClr val="bg1"/>
                </a:solidFill>
              </a:rPr>
              <a:t> </a:t>
            </a:r>
            <a:r>
              <a:rPr lang="en-US" sz="1400" dirty="0" err="1">
                <a:solidFill>
                  <a:schemeClr val="bg1"/>
                </a:solidFill>
              </a:rPr>
              <a:t>miniatura</a:t>
            </a:r>
            <a:r>
              <a:rPr lang="en-US" sz="1400" dirty="0">
                <a:solidFill>
                  <a:schemeClr val="bg1"/>
                </a:solidFill>
              </a:rPr>
              <a:t> no </a:t>
            </a:r>
            <a:r>
              <a:rPr lang="en-US" sz="1400" dirty="0" err="1">
                <a:solidFill>
                  <a:schemeClr val="bg1"/>
                </a:solidFill>
              </a:rPr>
              <a:t>carrossel</a:t>
            </a:r>
            <a:r>
              <a:rPr lang="en-US" sz="1400" dirty="0">
                <a:solidFill>
                  <a:schemeClr val="bg1"/>
                </a:solidFill>
              </a:rPr>
              <a:t>:</a:t>
            </a:r>
          </a:p>
          <a:p>
            <a:pPr algn="ctr"/>
            <a:r>
              <a:rPr lang="en-US" sz="1400" dirty="0" smtClean="0">
                <a:solidFill>
                  <a:schemeClr val="bg1"/>
                </a:solidFill>
              </a:rPr>
              <a:t>Close </a:t>
            </a:r>
            <a:r>
              <a:rPr lang="en-US" sz="1400" dirty="0" err="1" smtClean="0">
                <a:solidFill>
                  <a:schemeClr val="bg1"/>
                </a:solidFill>
              </a:rPr>
              <a:t>em</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boca</a:t>
            </a:r>
            <a:r>
              <a:rPr lang="en-US" sz="1400" dirty="0" smtClean="0">
                <a:solidFill>
                  <a:schemeClr val="bg1"/>
                </a:solidFill>
              </a:rPr>
              <a:t> </a:t>
            </a:r>
            <a:r>
              <a:rPr lang="en-US" sz="1400" dirty="0" err="1" smtClean="0">
                <a:solidFill>
                  <a:schemeClr val="bg1"/>
                </a:solidFill>
              </a:rPr>
              <a:t>falando</a:t>
            </a:r>
            <a:r>
              <a:rPr lang="en-US" sz="1400" dirty="0" smtClean="0">
                <a:solidFill>
                  <a:schemeClr val="bg1"/>
                </a:solidFill>
              </a:rPr>
              <a:t> </a:t>
            </a:r>
            <a:r>
              <a:rPr lang="en-US" sz="1400" dirty="0" err="1" smtClean="0">
                <a:solidFill>
                  <a:schemeClr val="bg1"/>
                </a:solidFill>
              </a:rPr>
              <a:t>próxima</a:t>
            </a:r>
            <a:r>
              <a:rPr lang="en-US" sz="1400" dirty="0" smtClean="0">
                <a:solidFill>
                  <a:schemeClr val="bg1"/>
                </a:solidFill>
              </a:rPr>
              <a:t> a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orelha</a:t>
            </a:r>
            <a:endParaRPr lang="en-US" sz="1400" dirty="0" smtClean="0">
              <a:solidFill>
                <a:schemeClr val="bg1"/>
              </a:solidFill>
            </a:endParaRPr>
          </a:p>
          <a:p>
            <a:pPr algn="ctr"/>
            <a:r>
              <a:rPr lang="en-US" sz="1400" dirty="0">
                <a:solidFill>
                  <a:schemeClr val="bg1"/>
                </a:solidFill>
              </a:rPr>
              <a:t>13x9cm</a:t>
            </a:r>
          </a:p>
          <a:p>
            <a:pPr algn="ctr"/>
            <a:endParaRPr lang="en-US" sz="1400" dirty="0">
              <a:solidFill>
                <a:schemeClr val="bg1"/>
              </a:solidFill>
            </a:endParaRPr>
          </a:p>
        </p:txBody>
      </p:sp>
    </p:spTree>
    <p:extLst>
      <p:ext uri="{BB962C8B-B14F-4D97-AF65-F5344CB8AC3E}">
        <p14:creationId xmlns:p14="http://schemas.microsoft.com/office/powerpoint/2010/main" val="366138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2000" dirty="0">
                <a:solidFill>
                  <a:schemeClr val="tx1"/>
                </a:solidFill>
              </a:rPr>
              <a:t>Você está </a:t>
            </a:r>
            <a:r>
              <a:rPr lang="pt-BR" sz="2000" dirty="0" smtClean="0">
                <a:solidFill>
                  <a:schemeClr val="tx1"/>
                </a:solidFill>
              </a:rPr>
              <a:t>no </a:t>
            </a:r>
            <a:r>
              <a:rPr lang="pt-BR" sz="2000" b="1" dirty="0" smtClean="0">
                <a:solidFill>
                  <a:schemeClr val="tx1"/>
                </a:solidFill>
              </a:rPr>
              <a:t>Shopping</a:t>
            </a:r>
            <a:r>
              <a:rPr lang="pt-BR" sz="2000" dirty="0" smtClean="0">
                <a:solidFill>
                  <a:schemeClr val="tx1"/>
                </a:solidFill>
              </a:rPr>
              <a:t>.</a:t>
            </a:r>
            <a:endParaRPr lang="en-US" sz="2000" dirty="0">
              <a:solidFill>
                <a:schemeClr val="tx1"/>
              </a:solidFill>
            </a:endParaRPr>
          </a:p>
        </p:txBody>
      </p:sp>
      <p:sp>
        <p:nvSpPr>
          <p:cNvPr id="3" name="Content Placeholder 2"/>
          <p:cNvSpPr>
            <a:spLocks noGrp="1"/>
          </p:cNvSpPr>
          <p:nvPr>
            <p:ph idx="1"/>
          </p:nvPr>
        </p:nvSpPr>
        <p:spPr>
          <a:xfrm>
            <a:off x="457200" y="7516"/>
            <a:ext cx="8229600" cy="351433"/>
          </a:xfrm>
        </p:spPr>
        <p:txBody>
          <a:bodyPr>
            <a:normAutofit fontScale="85000" lnSpcReduction="20000"/>
          </a:bodyPr>
          <a:lstStyle/>
          <a:p>
            <a:pPr marL="0" indent="0">
              <a:buNone/>
            </a:pPr>
            <a:r>
              <a:rPr lang="pt-BR" dirty="0">
                <a:solidFill>
                  <a:schemeClr val="bg1"/>
                </a:solidFill>
              </a:rPr>
              <a:t>Apresentação da </a:t>
            </a:r>
            <a:r>
              <a:rPr lang="pt-BR" dirty="0" smtClean="0">
                <a:solidFill>
                  <a:schemeClr val="bg1"/>
                </a:solidFill>
              </a:rPr>
              <a:t>trilha: </a:t>
            </a:r>
            <a:r>
              <a:rPr lang="pt-BR" dirty="0" err="1" smtClean="0">
                <a:solidFill>
                  <a:srgbClr val="EEECE1"/>
                </a:solidFill>
              </a:rPr>
              <a:t>Preview</a:t>
            </a:r>
            <a:r>
              <a:rPr lang="pt-BR" dirty="0" smtClean="0">
                <a:solidFill>
                  <a:srgbClr val="EEECE1"/>
                </a:solidFill>
              </a:rPr>
              <a:t> no mapa</a:t>
            </a:r>
            <a:endParaRPr lang="pt-BR" dirty="0">
              <a:solidFill>
                <a:srgbClr val="EEECE1"/>
              </a:solidFill>
            </a:endParaRPr>
          </a:p>
        </p:txBody>
      </p:sp>
      <p:sp>
        <p:nvSpPr>
          <p:cNvPr id="4" name="Content Placeholder 2"/>
          <p:cNvSpPr txBox="1">
            <a:spLocks/>
          </p:cNvSpPr>
          <p:nvPr/>
        </p:nvSpPr>
        <p:spPr>
          <a:xfrm>
            <a:off x="457200" y="1585930"/>
            <a:ext cx="8229600" cy="6222833"/>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pt-BR" sz="1600" i="1" dirty="0" smtClean="0">
                <a:solidFill>
                  <a:srgbClr val="000000"/>
                </a:solidFill>
              </a:rPr>
              <a:t>É hora de observar o mercado e se inspirar para vender!</a:t>
            </a:r>
          </a:p>
          <a:p>
            <a:pPr marL="0" indent="0">
              <a:buFont typeface="Arial" pitchFamily="34" charset="0"/>
              <a:buNone/>
            </a:pPr>
            <a:r>
              <a:rPr lang="pt-BR" sz="1600" dirty="0" smtClean="0">
                <a:solidFill>
                  <a:srgbClr val="000000"/>
                </a:solidFill>
              </a:rPr>
              <a:t> </a:t>
            </a:r>
          </a:p>
          <a:p>
            <a:pPr marL="0" indent="0">
              <a:buFont typeface="Arial" pitchFamily="34" charset="0"/>
              <a:buNone/>
            </a:pPr>
            <a:r>
              <a:rPr lang="pt-BR" sz="1600" dirty="0" smtClean="0">
                <a:solidFill>
                  <a:srgbClr val="000000"/>
                </a:solidFill>
              </a:rPr>
              <a:t>Esta é a trilha </a:t>
            </a:r>
            <a:r>
              <a:rPr lang="pt-BR" sz="1600" b="1" dirty="0" smtClean="0">
                <a:solidFill>
                  <a:srgbClr val="000000"/>
                </a:solidFill>
              </a:rPr>
              <a:t>Marketing e Vendas</a:t>
            </a:r>
            <a:r>
              <a:rPr lang="pt-BR" sz="1600" dirty="0" smtClean="0">
                <a:solidFill>
                  <a:srgbClr val="000000"/>
                </a:solidFill>
              </a:rPr>
              <a:t>.</a:t>
            </a:r>
          </a:p>
          <a:p>
            <a:pPr marL="0" indent="0">
              <a:buFont typeface="Arial" pitchFamily="34" charset="0"/>
              <a:buNone/>
            </a:pPr>
            <a:r>
              <a:rPr lang="pt-BR" sz="1600" dirty="0" smtClean="0">
                <a:solidFill>
                  <a:srgbClr val="000000"/>
                </a:solidFill>
              </a:rPr>
              <a:t> </a:t>
            </a:r>
          </a:p>
          <a:p>
            <a:pPr marL="0" indent="0">
              <a:buNone/>
            </a:pPr>
            <a:r>
              <a:rPr lang="pt-BR" sz="1600" dirty="0">
                <a:solidFill>
                  <a:srgbClr val="000000"/>
                </a:solidFill>
              </a:rPr>
              <a:t>Olá empreendedor!</a:t>
            </a:r>
          </a:p>
          <a:p>
            <a:pPr marL="0" indent="0">
              <a:buNone/>
            </a:pPr>
            <a:r>
              <a:rPr lang="pt-BR" sz="1600" dirty="0">
                <a:solidFill>
                  <a:srgbClr val="000000"/>
                </a:solidFill>
              </a:rPr>
              <a:t>Nesta trilha de atendimento, você encontrará informações sobre como fazer o marketing da sua empresa. Podemos entender o marketing como processo de comunicação com o cliente: como posicionar sua empresa no mercado; como fazer para atrair e fidelizar os clientes; meios de divulgação </a:t>
            </a:r>
            <a:r>
              <a:rPr lang="pt-BR" sz="1600" dirty="0" smtClean="0">
                <a:solidFill>
                  <a:srgbClr val="000000"/>
                </a:solidFill>
              </a:rPr>
              <a:t>etc. </a:t>
            </a:r>
          </a:p>
          <a:p>
            <a:endParaRPr lang="pt-BR" sz="1600" dirty="0" smtClean="0">
              <a:solidFill>
                <a:srgbClr val="000000"/>
              </a:solidFill>
            </a:endParaRPr>
          </a:p>
          <a:p>
            <a:pPr marL="0" indent="0">
              <a:buFont typeface="Arial" pitchFamily="34" charset="0"/>
              <a:buNone/>
            </a:pPr>
            <a:r>
              <a:rPr lang="pt-BR" sz="1600" dirty="0" smtClean="0">
                <a:solidFill>
                  <a:srgbClr val="000000"/>
                </a:solidFill>
              </a:rPr>
              <a:t>Ao passar por essa trilha você irá:</a:t>
            </a:r>
          </a:p>
          <a:p>
            <a:r>
              <a:rPr lang="pt-BR" sz="1600" dirty="0" smtClean="0">
                <a:solidFill>
                  <a:srgbClr val="000000"/>
                </a:solidFill>
              </a:rPr>
              <a:t>Refletir </a:t>
            </a:r>
            <a:r>
              <a:rPr lang="pt-BR" sz="1600" dirty="0">
                <a:solidFill>
                  <a:srgbClr val="000000"/>
                </a:solidFill>
              </a:rPr>
              <a:t>sobre como ter sucesso no processo de comunicação do seu </a:t>
            </a:r>
            <a:r>
              <a:rPr lang="pt-BR" sz="1600" dirty="0" smtClean="0">
                <a:solidFill>
                  <a:srgbClr val="000000"/>
                </a:solidFill>
              </a:rPr>
              <a:t>negócio</a:t>
            </a:r>
            <a:r>
              <a:rPr lang="pt-BR" sz="1600" dirty="0">
                <a:solidFill>
                  <a:srgbClr val="000000"/>
                </a:solidFill>
              </a:rPr>
              <a:t>;</a:t>
            </a:r>
          </a:p>
          <a:p>
            <a:r>
              <a:rPr lang="pt-BR" sz="1600" dirty="0" smtClean="0">
                <a:solidFill>
                  <a:srgbClr val="000000"/>
                </a:solidFill>
              </a:rPr>
              <a:t>Entender a </a:t>
            </a:r>
            <a:r>
              <a:rPr lang="pt-BR" sz="1600" dirty="0">
                <a:solidFill>
                  <a:srgbClr val="000000"/>
                </a:solidFill>
              </a:rPr>
              <a:t>importância de investir em publicidade e propaganda </a:t>
            </a:r>
            <a:r>
              <a:rPr lang="pt-BR" sz="1600" dirty="0" smtClean="0">
                <a:solidFill>
                  <a:srgbClr val="000000"/>
                </a:solidFill>
              </a:rPr>
              <a:t>para a sua empresa;</a:t>
            </a:r>
            <a:endParaRPr lang="pt-BR" sz="1600" dirty="0">
              <a:solidFill>
                <a:srgbClr val="000000"/>
              </a:solidFill>
            </a:endParaRPr>
          </a:p>
          <a:p>
            <a:r>
              <a:rPr lang="pt-BR" sz="1600" dirty="0" smtClean="0">
                <a:solidFill>
                  <a:srgbClr val="000000"/>
                </a:solidFill>
              </a:rPr>
              <a:t>Conhecer </a:t>
            </a:r>
            <a:r>
              <a:rPr lang="pt-BR" sz="1600" dirty="0">
                <a:solidFill>
                  <a:srgbClr val="000000"/>
                </a:solidFill>
              </a:rPr>
              <a:t>diversos veículos de </a:t>
            </a:r>
            <a:r>
              <a:rPr lang="pt-BR" sz="1600" dirty="0" smtClean="0">
                <a:solidFill>
                  <a:srgbClr val="000000"/>
                </a:solidFill>
              </a:rPr>
              <a:t>comunicação;</a:t>
            </a:r>
            <a:endParaRPr lang="pt-BR" sz="1600" dirty="0">
              <a:solidFill>
                <a:srgbClr val="000000"/>
              </a:solidFill>
            </a:endParaRPr>
          </a:p>
          <a:p>
            <a:r>
              <a:rPr lang="pt-BR" sz="1600" dirty="0" smtClean="0">
                <a:solidFill>
                  <a:srgbClr val="000000"/>
                </a:solidFill>
              </a:rPr>
              <a:t>Compreender </a:t>
            </a:r>
            <a:r>
              <a:rPr lang="pt-BR" sz="1600" dirty="0">
                <a:solidFill>
                  <a:srgbClr val="000000"/>
                </a:solidFill>
              </a:rPr>
              <a:t>as diversas estratégias para aumentar as suas </a:t>
            </a:r>
            <a:r>
              <a:rPr lang="pt-BR" sz="1600" dirty="0" smtClean="0">
                <a:solidFill>
                  <a:srgbClr val="000000"/>
                </a:solidFill>
              </a:rPr>
              <a:t>vendas;</a:t>
            </a:r>
            <a:endParaRPr lang="en-US" sz="1600" dirty="0">
              <a:solidFill>
                <a:srgbClr val="000000"/>
              </a:solidFill>
            </a:endParaRPr>
          </a:p>
          <a:p>
            <a:r>
              <a:rPr lang="pt-BR" sz="1600" dirty="0" smtClean="0">
                <a:solidFill>
                  <a:srgbClr val="000000"/>
                </a:solidFill>
              </a:rPr>
              <a:t>Descobrir como </a:t>
            </a:r>
            <a:r>
              <a:rPr lang="pt-BR" sz="1600" dirty="0">
                <a:solidFill>
                  <a:srgbClr val="000000"/>
                </a:solidFill>
              </a:rPr>
              <a:t>elaborar </a:t>
            </a:r>
            <a:r>
              <a:rPr lang="pt-BR" sz="1600" dirty="0" smtClean="0">
                <a:solidFill>
                  <a:srgbClr val="000000"/>
                </a:solidFill>
              </a:rPr>
              <a:t>uma pesquisa </a:t>
            </a:r>
            <a:r>
              <a:rPr lang="pt-BR" sz="1600" dirty="0">
                <a:solidFill>
                  <a:srgbClr val="000000"/>
                </a:solidFill>
              </a:rPr>
              <a:t>de mercado. </a:t>
            </a:r>
            <a:endParaRPr lang="en-US" sz="1600" dirty="0">
              <a:solidFill>
                <a:srgbClr val="000000"/>
              </a:solidFill>
            </a:endParaRPr>
          </a:p>
        </p:txBody>
      </p:sp>
    </p:spTree>
    <p:extLst>
      <p:ext uri="{BB962C8B-B14F-4D97-AF65-F5344CB8AC3E}">
        <p14:creationId xmlns:p14="http://schemas.microsoft.com/office/powerpoint/2010/main" val="20977389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 </a:t>
            </a:r>
            <a:r>
              <a:rPr lang="en-US" sz="2800" dirty="0" err="1" smtClean="0"/>
              <a:t>comunicação</a:t>
            </a:r>
            <a:r>
              <a:rPr lang="en-US" sz="2800" dirty="0" smtClean="0"/>
              <a:t> da </a:t>
            </a:r>
            <a:r>
              <a:rPr lang="en-US" sz="2800" dirty="0" err="1" smtClean="0"/>
              <a:t>empresa</a:t>
            </a:r>
            <a:endParaRPr lang="en-US" sz="2800" dirty="0"/>
          </a:p>
        </p:txBody>
      </p:sp>
      <p:sp>
        <p:nvSpPr>
          <p:cNvPr id="3" name="Content Placeholder 2"/>
          <p:cNvSpPr>
            <a:spLocks noGrp="1"/>
          </p:cNvSpPr>
          <p:nvPr>
            <p:ph idx="1"/>
          </p:nvPr>
        </p:nvSpPr>
        <p:spPr>
          <a:xfrm>
            <a:off x="589893" y="1600200"/>
            <a:ext cx="7781982" cy="4876800"/>
          </a:xfrm>
        </p:spPr>
        <p:txBody>
          <a:bodyPr>
            <a:noAutofit/>
          </a:bodyPr>
          <a:lstStyle/>
          <a:p>
            <a:pPr marL="0" indent="0">
              <a:buNone/>
            </a:pPr>
            <a:r>
              <a:rPr lang="pt-BR" sz="1600" dirty="0" smtClean="0"/>
              <a:t>Observe alguns passos </a:t>
            </a:r>
            <a:r>
              <a:rPr lang="pt-BR" sz="1600" dirty="0"/>
              <a:t>importantes </a:t>
            </a:r>
            <a:r>
              <a:rPr lang="pt-BR" sz="1600" dirty="0" smtClean="0"/>
              <a:t>para que o esforço de comunicação da sua empresa seja bem-sucedido: </a:t>
            </a:r>
          </a:p>
          <a:p>
            <a:pPr marL="0" indent="0">
              <a:buNone/>
            </a:pPr>
            <a:endParaRPr lang="pt-BR" sz="1600" b="1" dirty="0"/>
          </a:p>
          <a:p>
            <a:pPr marL="0" indent="0">
              <a:buNone/>
            </a:pPr>
            <a:r>
              <a:rPr lang="pt-BR" sz="1600" b="1" dirty="0" smtClean="0"/>
              <a:t>Conheça </a:t>
            </a:r>
            <a:r>
              <a:rPr lang="pt-BR" sz="1600" b="1" dirty="0"/>
              <a:t>e </a:t>
            </a:r>
            <a:r>
              <a:rPr lang="pt-BR" sz="1600" b="1" dirty="0" smtClean="0"/>
              <a:t>defina o seu </a:t>
            </a:r>
            <a:r>
              <a:rPr lang="pt-BR" sz="1600" b="1" dirty="0"/>
              <a:t>público-</a:t>
            </a:r>
            <a:r>
              <a:rPr lang="pt-BR" sz="1600" b="1" dirty="0" smtClean="0"/>
              <a:t>alvo</a:t>
            </a:r>
          </a:p>
          <a:p>
            <a:pPr marL="0" indent="0">
              <a:buNone/>
            </a:pPr>
            <a:r>
              <a:rPr lang="pt-BR" sz="1600" b="1" dirty="0" smtClean="0"/>
              <a:t>Busque e </a:t>
            </a:r>
            <a:r>
              <a:rPr lang="pt-BR" sz="1600" b="1" dirty="0"/>
              <a:t>selecione os meios de comunicação para atingir o seu público-alvo.</a:t>
            </a:r>
            <a:endParaRPr lang="pt-BR" sz="1600" dirty="0"/>
          </a:p>
          <a:p>
            <a:pPr marL="0" indent="0">
              <a:buNone/>
            </a:pPr>
            <a:r>
              <a:rPr lang="pt-BR" sz="1600" b="1" dirty="0" smtClean="0"/>
              <a:t>Avalie os custos</a:t>
            </a:r>
            <a:endParaRPr lang="pt-BR" sz="1600" dirty="0"/>
          </a:p>
          <a:p>
            <a:pPr marL="0" indent="0">
              <a:buNone/>
            </a:pPr>
            <a:r>
              <a:rPr lang="pt-BR" sz="1600" b="1" dirty="0" smtClean="0"/>
              <a:t>Escolha a </a:t>
            </a:r>
            <a:r>
              <a:rPr lang="pt-BR" sz="1600" b="1" dirty="0"/>
              <a:t>mensagem a ser comunicada</a:t>
            </a:r>
            <a:endParaRPr lang="pt-BR" sz="1600" dirty="0"/>
          </a:p>
          <a:p>
            <a:pPr marL="0" indent="0">
              <a:buNone/>
            </a:pPr>
            <a:r>
              <a:rPr lang="pt-BR" sz="1600" b="1" dirty="0" smtClean="0"/>
              <a:t>Esteja preparado para </a:t>
            </a:r>
            <a:r>
              <a:rPr lang="pt-BR" sz="1600" b="1" dirty="0"/>
              <a:t>atender a demanda</a:t>
            </a:r>
            <a:endParaRPr lang="pt-BR" sz="1600" dirty="0"/>
          </a:p>
          <a:p>
            <a:pPr marL="0" indent="0">
              <a:buNone/>
            </a:pPr>
            <a:r>
              <a:rPr lang="pt-BR" sz="1600" b="1" dirty="0" smtClean="0"/>
              <a:t>Avalie </a:t>
            </a:r>
            <a:r>
              <a:rPr lang="pt-BR" sz="1600" b="1" dirty="0"/>
              <a:t>os resultados da </a:t>
            </a:r>
            <a:r>
              <a:rPr lang="pt-BR" sz="1600" b="1" dirty="0" smtClean="0"/>
              <a:t>comunicação</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2</a:t>
            </a:r>
            <a:endParaRPr lang="pt-BR" dirty="0">
              <a:solidFill>
                <a:schemeClr val="bg2"/>
              </a:solidFill>
            </a:endParaRPr>
          </a:p>
        </p:txBody>
      </p:sp>
    </p:spTree>
    <p:extLst>
      <p:ext uri="{BB962C8B-B14F-4D97-AF65-F5344CB8AC3E}">
        <p14:creationId xmlns:p14="http://schemas.microsoft.com/office/powerpoint/2010/main" val="162163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Investimento</a:t>
            </a:r>
            <a:r>
              <a:rPr lang="en-US" sz="2800" dirty="0" smtClean="0"/>
              <a:t> </a:t>
            </a:r>
            <a:r>
              <a:rPr lang="en-US" sz="2800" dirty="0" err="1" smtClean="0"/>
              <a:t>em</a:t>
            </a:r>
            <a:r>
              <a:rPr lang="en-US" sz="2800" dirty="0" smtClean="0"/>
              <a:t> </a:t>
            </a:r>
            <a:r>
              <a:rPr lang="en-US" sz="2800" dirty="0" err="1" smtClean="0"/>
              <a:t>contínuo</a:t>
            </a:r>
            <a:endParaRPr lang="en-US" sz="2800" dirty="0"/>
          </a:p>
        </p:txBody>
      </p:sp>
      <p:sp>
        <p:nvSpPr>
          <p:cNvPr id="3" name="Content Placeholder 2"/>
          <p:cNvSpPr>
            <a:spLocks noGrp="1"/>
          </p:cNvSpPr>
          <p:nvPr>
            <p:ph idx="1"/>
          </p:nvPr>
        </p:nvSpPr>
        <p:spPr>
          <a:xfrm>
            <a:off x="457201" y="1600200"/>
            <a:ext cx="4455246" cy="4876800"/>
          </a:xfrm>
        </p:spPr>
        <p:txBody>
          <a:bodyPr>
            <a:noAutofit/>
          </a:bodyPr>
          <a:lstStyle/>
          <a:p>
            <a:pPr marL="0" indent="0">
              <a:buNone/>
            </a:pPr>
            <a:r>
              <a:rPr lang="pt-BR" sz="1600" b="1" dirty="0" smtClean="0">
                <a:solidFill>
                  <a:srgbClr val="1F497D"/>
                </a:solidFill>
              </a:rPr>
              <a:t>O </a:t>
            </a:r>
            <a:r>
              <a:rPr lang="pt-BR" sz="1600" b="1" dirty="0">
                <a:solidFill>
                  <a:srgbClr val="1F497D"/>
                </a:solidFill>
              </a:rPr>
              <a:t>esforço de comunicação não deve parar nunca. Deve ser uma ação contínua.</a:t>
            </a:r>
          </a:p>
          <a:p>
            <a:pPr marL="0" indent="0">
              <a:buNone/>
            </a:pPr>
            <a:r>
              <a:rPr lang="pt-BR" sz="1600" dirty="0"/>
              <a:t> </a:t>
            </a:r>
          </a:p>
          <a:p>
            <a:pPr marL="0" indent="0">
              <a:buNone/>
            </a:pPr>
            <a:r>
              <a:rPr lang="pt-BR" sz="1600" dirty="0"/>
              <a:t> </a:t>
            </a:r>
          </a:p>
          <a:p>
            <a:pPr marL="0" indent="0">
              <a:buNone/>
            </a:pPr>
            <a:r>
              <a:rPr lang="pt-BR" sz="1600" dirty="0"/>
              <a:t>Com isso você poderá identificar que meios dão maior retorno.</a:t>
            </a:r>
          </a:p>
          <a:p>
            <a:pPr marL="0" indent="0">
              <a:buNone/>
            </a:pPr>
            <a:r>
              <a:rPr lang="pt-BR" sz="1600" dirty="0"/>
              <a:t>Isso vai significar maior acerto nos investimentos em comunicação.</a:t>
            </a:r>
          </a:p>
          <a:p>
            <a:pPr marL="0" indent="0">
              <a:buNone/>
            </a:pPr>
            <a:r>
              <a:rPr lang="pt-BR" sz="1600" dirty="0"/>
              <a:t>Deve-se também medir o aumento de vendas antes e depois do esforço de comunicação, para analisar a relação entre </a:t>
            </a:r>
            <a:r>
              <a:rPr lang="pt-BR" sz="1600" b="1" dirty="0">
                <a:solidFill>
                  <a:srgbClr val="1F497D"/>
                </a:solidFill>
              </a:rPr>
              <a:t>o custo e o benefício </a:t>
            </a:r>
            <a:r>
              <a:rPr lang="pt-BR" sz="1600" dirty="0"/>
              <a:t>do tipo de mídia utilizado</a:t>
            </a:r>
            <a:r>
              <a:rPr lang="pt-BR" sz="1600" dirty="0" smtClean="0"/>
              <a:t>.</a:t>
            </a:r>
          </a:p>
          <a:p>
            <a:pPr marL="0" indent="0">
              <a:buNone/>
            </a:pPr>
            <a:endParaRPr lang="pt-BR" sz="1600" dirty="0"/>
          </a:p>
          <a:p>
            <a:pPr marL="0" indent="0">
              <a:buNone/>
            </a:pPr>
            <a:endParaRPr lang="en-US" sz="1600" dirty="0"/>
          </a:p>
        </p:txBody>
      </p:sp>
      <p:sp>
        <p:nvSpPr>
          <p:cNvPr id="4" name="Rectangle 3"/>
          <p:cNvSpPr/>
          <p:nvPr/>
        </p:nvSpPr>
        <p:spPr>
          <a:xfrm>
            <a:off x="6084471" y="2370772"/>
            <a:ext cx="2055286" cy="1568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a:solidFill>
                  <a:schemeClr val="bg1"/>
                </a:solidFill>
              </a:rPr>
              <a:t> </a:t>
            </a:r>
            <a:r>
              <a:rPr lang="en-US" sz="1400" dirty="0" err="1" smtClean="0">
                <a:solidFill>
                  <a:schemeClr val="bg1"/>
                </a:solidFill>
              </a:rPr>
              <a:t>observando</a:t>
            </a:r>
            <a:r>
              <a:rPr lang="en-US" sz="1400" dirty="0" smtClean="0">
                <a:solidFill>
                  <a:schemeClr val="bg1"/>
                </a:solidFill>
              </a:rPr>
              <a:t> </a:t>
            </a:r>
            <a:r>
              <a:rPr lang="en-US" sz="1400" dirty="0" err="1" smtClean="0">
                <a:solidFill>
                  <a:schemeClr val="bg1"/>
                </a:solidFill>
              </a:rPr>
              <a:t>planilhas</a:t>
            </a:r>
            <a:r>
              <a:rPr lang="en-US" sz="1400" dirty="0" smtClean="0">
                <a:solidFill>
                  <a:schemeClr val="bg1"/>
                </a:solidFill>
              </a:rPr>
              <a:t> de </a:t>
            </a:r>
            <a:r>
              <a:rPr lang="en-US" sz="1400" dirty="0" smtClean="0">
                <a:solidFill>
                  <a:schemeClr val="bg1"/>
                </a:solidFill>
              </a:rPr>
              <a:t>dados</a:t>
            </a:r>
          </a:p>
          <a:p>
            <a:pPr algn="ctr"/>
            <a:r>
              <a:rPr lang="en-US" sz="1400" dirty="0">
                <a:solidFill>
                  <a:schemeClr val="bg1"/>
                </a:solidFill>
              </a:rPr>
              <a:t>13x9cm</a:t>
            </a:r>
          </a:p>
          <a:p>
            <a:pPr algn="ctr"/>
            <a:endParaRPr lang="en-US" sz="1400" dirty="0">
              <a:solidFill>
                <a:schemeClr val="bg1"/>
              </a:solidFill>
            </a:endParaRPr>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3</a:t>
            </a:r>
            <a:endParaRPr lang="pt-BR" dirty="0">
              <a:solidFill>
                <a:schemeClr val="bg2"/>
              </a:solidFill>
            </a:endParaRPr>
          </a:p>
        </p:txBody>
      </p:sp>
      <p:pic>
        <p:nvPicPr>
          <p:cNvPr id="6" name="Picture 5"/>
          <p:cNvPicPr>
            <a:picLocks noChangeAspect="1"/>
          </p:cNvPicPr>
          <p:nvPr/>
        </p:nvPicPr>
        <p:blipFill>
          <a:blip r:embed="rId3"/>
          <a:stretch>
            <a:fillRect/>
          </a:stretch>
        </p:blipFill>
        <p:spPr>
          <a:xfrm>
            <a:off x="8953500" y="1828800"/>
            <a:ext cx="3505200" cy="2628900"/>
          </a:xfrm>
          <a:prstGeom prst="rect">
            <a:avLst/>
          </a:prstGeom>
        </p:spPr>
      </p:pic>
    </p:spTree>
    <p:extLst>
      <p:ext uri="{BB962C8B-B14F-4D97-AF65-F5344CB8AC3E}">
        <p14:creationId xmlns:p14="http://schemas.microsoft.com/office/powerpoint/2010/main" val="531657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Propaganda e </a:t>
            </a:r>
            <a:r>
              <a:rPr lang="en-US" sz="2800" dirty="0" err="1" smtClean="0"/>
              <a:t>publicidade</a:t>
            </a:r>
            <a:endParaRPr lang="en-US" sz="2800" dirty="0"/>
          </a:p>
        </p:txBody>
      </p:sp>
      <p:sp>
        <p:nvSpPr>
          <p:cNvPr id="3" name="Content Placeholder 2"/>
          <p:cNvSpPr>
            <a:spLocks noGrp="1"/>
          </p:cNvSpPr>
          <p:nvPr>
            <p:ph idx="1"/>
          </p:nvPr>
        </p:nvSpPr>
        <p:spPr/>
        <p:txBody>
          <a:bodyPr>
            <a:noAutofit/>
          </a:bodyPr>
          <a:lstStyle/>
          <a:p>
            <a:pPr marL="0" indent="0">
              <a:buNone/>
            </a:pPr>
            <a:r>
              <a:rPr lang="pt-BR" sz="1600" dirty="0" smtClean="0"/>
              <a:t>Propaganda </a:t>
            </a:r>
            <a:r>
              <a:rPr lang="pt-BR" sz="1600" dirty="0"/>
              <a:t>é a utilização de veículos de comunicação pagos para transmitir informações sobre serviços, produtos, a marca, ou a própria empresa, com a finalidade de expandir negócios, gerar lucros, fidelizar clientes e consolidar a marca. </a:t>
            </a:r>
            <a:r>
              <a:rPr lang="pt-BR" sz="1600" dirty="0" smtClean="0"/>
              <a:t>O </a:t>
            </a:r>
            <a:r>
              <a:rPr lang="pt-BR" sz="1600" dirty="0"/>
              <a:t>objetivo da propaganda é propagar, divulgar, difundir e promover a empresa, sua marca e seus produtos ou serviços.</a:t>
            </a:r>
          </a:p>
          <a:p>
            <a:pPr marL="0" indent="0">
              <a:buNone/>
            </a:pPr>
            <a:r>
              <a:rPr lang="pt-BR" sz="1600" dirty="0"/>
              <a:t> </a:t>
            </a:r>
          </a:p>
          <a:p>
            <a:pPr marL="0" indent="0">
              <a:buNone/>
            </a:pPr>
            <a:r>
              <a:rPr lang="pt-BR" sz="1600" dirty="0"/>
              <a:t>A publicidade refere-se às atividades de promoção de uma empresa ou produtos usando de matérias não pagas nos meios de comunicação.</a:t>
            </a:r>
          </a:p>
          <a:p>
            <a:pPr marL="0" indent="0">
              <a:buNone/>
            </a:pPr>
            <a:r>
              <a:rPr lang="pt-BR" sz="1600" dirty="0"/>
              <a:t> </a:t>
            </a:r>
          </a:p>
          <a:p>
            <a:pPr marL="0" indent="0">
              <a:buNone/>
            </a:pPr>
            <a:r>
              <a:rPr lang="pt-BR" sz="1600" dirty="0"/>
              <a:t>Para serem eficientes, a propaganda e a publicidade devem trabalhar alguns ingredientes fundamentais:</a:t>
            </a:r>
          </a:p>
          <a:p>
            <a:pPr marL="0" indent="0">
              <a:buNone/>
            </a:pPr>
            <a:r>
              <a:rPr lang="pt-BR" sz="1600" b="1" dirty="0" smtClean="0"/>
              <a:t>CRIATIVIDADE</a:t>
            </a:r>
            <a:endParaRPr lang="pt-BR" sz="1600" dirty="0"/>
          </a:p>
          <a:p>
            <a:pPr marL="0" indent="0">
              <a:buNone/>
            </a:pPr>
            <a:r>
              <a:rPr lang="pt-BR" sz="1600" b="1" dirty="0" smtClean="0"/>
              <a:t>MENSAGEM</a:t>
            </a:r>
            <a:endParaRPr lang="pt-BR" sz="1600" dirty="0"/>
          </a:p>
          <a:p>
            <a:pPr marL="0" indent="0">
              <a:buNone/>
            </a:pPr>
            <a:endParaRPr lang="pt-BR" sz="1600" dirty="0"/>
          </a:p>
          <a:p>
            <a:pPr marL="0" indent="0">
              <a:buNone/>
            </a:pPr>
            <a:r>
              <a:rPr lang="pt-BR" sz="1600" b="1" dirty="0" smtClean="0">
                <a:solidFill>
                  <a:schemeClr val="tx2"/>
                </a:solidFill>
              </a:rPr>
              <a:t>Veja um exemplo de como trabalhar a mensagem na propaganda.</a:t>
            </a:r>
            <a:endParaRPr lang="pt-BR" sz="1600" b="1" dirty="0">
              <a:solidFill>
                <a:schemeClr val="tx2"/>
              </a:solidFill>
            </a:endParaRP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4</a:t>
            </a:r>
            <a:endParaRPr lang="pt-BR" dirty="0">
              <a:solidFill>
                <a:schemeClr val="bg2"/>
              </a:solidFill>
            </a:endParaRPr>
          </a:p>
        </p:txBody>
      </p:sp>
    </p:spTree>
    <p:extLst>
      <p:ext uri="{BB962C8B-B14F-4D97-AF65-F5344CB8AC3E}">
        <p14:creationId xmlns:p14="http://schemas.microsoft.com/office/powerpoint/2010/main" val="313508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Veículos</a:t>
            </a:r>
            <a:r>
              <a:rPr lang="en-US" dirty="0" smtClean="0"/>
              <a:t> de </a:t>
            </a:r>
            <a:r>
              <a:rPr lang="en-US" dirty="0" err="1" smtClean="0"/>
              <a:t>comunicação</a:t>
            </a:r>
            <a:r>
              <a:rPr lang="en-US" dirty="0" smtClean="0"/>
              <a:t> </a:t>
            </a:r>
            <a:endParaRPr lang="en-US" dirty="0"/>
          </a:p>
        </p:txBody>
      </p:sp>
      <p:sp>
        <p:nvSpPr>
          <p:cNvPr id="3" name="Content Placeholder 2"/>
          <p:cNvSpPr>
            <a:spLocks noGrp="1"/>
          </p:cNvSpPr>
          <p:nvPr>
            <p:ph idx="1"/>
          </p:nvPr>
        </p:nvSpPr>
        <p:spPr>
          <a:xfrm>
            <a:off x="457200" y="1600200"/>
            <a:ext cx="4241800" cy="4876800"/>
          </a:xfrm>
        </p:spPr>
        <p:txBody>
          <a:bodyPr>
            <a:normAutofit/>
          </a:bodyPr>
          <a:lstStyle/>
          <a:p>
            <a:pPr marL="0" indent="0">
              <a:buNone/>
            </a:pPr>
            <a:r>
              <a:rPr lang="pt-BR" sz="1800" dirty="0" smtClean="0"/>
              <a:t>Existem </a:t>
            </a:r>
            <a:r>
              <a:rPr lang="pt-BR" sz="1800" dirty="0"/>
              <a:t>muitos veículos de comunicação. Alguns são mais adequados que outros e vão trazer um melhor retorno para o investimento em comunicação.</a:t>
            </a:r>
          </a:p>
          <a:p>
            <a:pPr marL="0" indent="0">
              <a:buNone/>
            </a:pPr>
            <a:r>
              <a:rPr lang="pt-BR" sz="1800" dirty="0"/>
              <a:t>Saber quais são os principais veículos e suas características ajuda a empresa a direcionar seu investimento publicitário</a:t>
            </a:r>
            <a:r>
              <a:rPr lang="pt-BR" sz="1800" dirty="0" smtClean="0"/>
              <a:t>.</a:t>
            </a:r>
          </a:p>
          <a:p>
            <a:pPr marL="0" indent="0">
              <a:buNone/>
            </a:pPr>
            <a:r>
              <a:rPr lang="pt-BR" sz="1800" dirty="0" smtClean="0"/>
              <a:t>Na próxima parada iremos explorar os veículos de comunicação e suas características. </a:t>
            </a:r>
            <a:endParaRPr lang="pt-BR" sz="1800" dirty="0"/>
          </a:p>
          <a:p>
            <a:pPr marL="0" indent="0">
              <a:buNone/>
            </a:pPr>
            <a:endParaRPr lang="en-US" sz="1800" dirty="0"/>
          </a:p>
        </p:txBody>
      </p:sp>
      <p:sp>
        <p:nvSpPr>
          <p:cNvPr id="4" name="Rectangle 3"/>
          <p:cNvSpPr/>
          <p:nvPr/>
        </p:nvSpPr>
        <p:spPr>
          <a:xfrm>
            <a:off x="5487570" y="1524000"/>
            <a:ext cx="3199229" cy="4178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a:solidFill>
                  <a:schemeClr val="bg1"/>
                </a:solidFill>
              </a:rPr>
              <a:t> </a:t>
            </a:r>
            <a:r>
              <a:rPr lang="en-US" sz="1400" dirty="0" smtClean="0">
                <a:solidFill>
                  <a:schemeClr val="bg1"/>
                </a:solidFill>
              </a:rPr>
              <a:t>de um </a:t>
            </a:r>
            <a:r>
              <a:rPr lang="en-US" sz="1400" dirty="0" err="1" smtClean="0">
                <a:solidFill>
                  <a:schemeClr val="bg1"/>
                </a:solidFill>
              </a:rPr>
              <a:t>lado</a:t>
            </a:r>
            <a:r>
              <a:rPr lang="en-US" sz="1400" dirty="0" smtClean="0">
                <a:solidFill>
                  <a:schemeClr val="bg1"/>
                </a:solidFill>
              </a:rPr>
              <a:t> da </a:t>
            </a:r>
            <a:r>
              <a:rPr lang="en-US" sz="1400" dirty="0" err="1" smtClean="0">
                <a:solidFill>
                  <a:schemeClr val="bg1"/>
                </a:solidFill>
              </a:rPr>
              <a:t>ilustração.uma</a:t>
            </a:r>
            <a:r>
              <a:rPr lang="en-US" sz="1400" dirty="0" smtClean="0">
                <a:solidFill>
                  <a:schemeClr val="bg1"/>
                </a:solidFill>
              </a:rPr>
              <a:t> seta </a:t>
            </a:r>
            <a:r>
              <a:rPr lang="en-US" sz="1400" dirty="0" err="1" smtClean="0">
                <a:solidFill>
                  <a:schemeClr val="bg1"/>
                </a:solidFill>
              </a:rPr>
              <a:t>sai</a:t>
            </a:r>
            <a:r>
              <a:rPr lang="en-US" sz="1400" dirty="0" smtClean="0">
                <a:solidFill>
                  <a:schemeClr val="bg1"/>
                </a:solidFill>
              </a:rPr>
              <a:t> da </a:t>
            </a:r>
            <a:r>
              <a:rPr lang="en-US" sz="1400" dirty="0" err="1" smtClean="0">
                <a:solidFill>
                  <a:schemeClr val="bg1"/>
                </a:solidFill>
              </a:rPr>
              <a:t>boca</a:t>
            </a:r>
            <a:r>
              <a:rPr lang="en-US" sz="1400" dirty="0" smtClean="0">
                <a:solidFill>
                  <a:schemeClr val="bg1"/>
                </a:solidFill>
              </a:rPr>
              <a:t> dele </a:t>
            </a:r>
            <a:r>
              <a:rPr lang="en-US" sz="1400" dirty="0" err="1" smtClean="0">
                <a:solidFill>
                  <a:schemeClr val="bg1"/>
                </a:solidFill>
              </a:rPr>
              <a:t>escrito</a:t>
            </a:r>
            <a:r>
              <a:rPr lang="en-US" sz="1400" dirty="0" smtClean="0">
                <a:solidFill>
                  <a:schemeClr val="bg1"/>
                </a:solidFill>
              </a:rPr>
              <a:t> </a:t>
            </a:r>
            <a:r>
              <a:rPr lang="en-US" sz="1400" dirty="0" err="1" smtClean="0">
                <a:solidFill>
                  <a:schemeClr val="bg1"/>
                </a:solidFill>
              </a:rPr>
              <a:t>veículos</a:t>
            </a:r>
            <a:r>
              <a:rPr lang="en-US" sz="1400" dirty="0" smtClean="0">
                <a:solidFill>
                  <a:schemeClr val="bg1"/>
                </a:solidFill>
              </a:rPr>
              <a:t> de </a:t>
            </a:r>
            <a:r>
              <a:rPr lang="en-US" sz="1400" dirty="0" err="1" smtClean="0">
                <a:solidFill>
                  <a:schemeClr val="bg1"/>
                </a:solidFill>
              </a:rPr>
              <a:t>comunicação</a:t>
            </a:r>
            <a:r>
              <a:rPr lang="en-US" sz="1400" dirty="0" smtClean="0">
                <a:solidFill>
                  <a:schemeClr val="bg1"/>
                </a:solidFill>
              </a:rPr>
              <a:t>. Do outro </a:t>
            </a:r>
            <a:r>
              <a:rPr lang="en-US" sz="1400" dirty="0" err="1" smtClean="0">
                <a:solidFill>
                  <a:schemeClr val="bg1"/>
                </a:solidFill>
              </a:rPr>
              <a:t>lado</a:t>
            </a:r>
            <a:r>
              <a:rPr lang="en-US" sz="1400" dirty="0" smtClean="0">
                <a:solidFill>
                  <a:schemeClr val="bg1"/>
                </a:solidFill>
              </a:rPr>
              <a:t>, </a:t>
            </a:r>
            <a:r>
              <a:rPr lang="en-US" sz="1400" dirty="0" err="1" smtClean="0">
                <a:solidFill>
                  <a:schemeClr val="bg1"/>
                </a:solidFill>
              </a:rPr>
              <a:t>diversas</a:t>
            </a:r>
            <a:r>
              <a:rPr lang="en-US" sz="1400" dirty="0" smtClean="0">
                <a:solidFill>
                  <a:schemeClr val="bg1"/>
                </a:solidFill>
              </a:rPr>
              <a:t> </a:t>
            </a:r>
            <a:r>
              <a:rPr lang="en-US" sz="1400" dirty="0" err="1" smtClean="0">
                <a:solidFill>
                  <a:schemeClr val="bg1"/>
                </a:solidFill>
              </a:rPr>
              <a:t>pessoas</a:t>
            </a:r>
            <a:r>
              <a:rPr lang="en-US" sz="1400" dirty="0" smtClean="0">
                <a:solidFill>
                  <a:schemeClr val="bg1"/>
                </a:solidFill>
              </a:rPr>
              <a:t> (</a:t>
            </a:r>
            <a:r>
              <a:rPr lang="en-US" sz="1400" dirty="0" err="1" smtClean="0">
                <a:solidFill>
                  <a:schemeClr val="bg1"/>
                </a:solidFill>
              </a:rPr>
              <a:t>silhuetas</a:t>
            </a:r>
            <a:r>
              <a:rPr lang="en-US" sz="1400" dirty="0" smtClean="0">
                <a:solidFill>
                  <a:schemeClr val="bg1"/>
                </a:solidFill>
              </a:rPr>
              <a:t>) de </a:t>
            </a:r>
            <a:r>
              <a:rPr lang="en-US" sz="1400" dirty="0" err="1" smtClean="0">
                <a:solidFill>
                  <a:schemeClr val="bg1"/>
                </a:solidFill>
              </a:rPr>
              <a:t>pé</a:t>
            </a:r>
            <a:r>
              <a:rPr lang="en-US" sz="1400" dirty="0" smtClean="0">
                <a:solidFill>
                  <a:schemeClr val="bg1"/>
                </a:solidFill>
              </a:rPr>
              <a:t>.</a:t>
            </a:r>
          </a:p>
          <a:p>
            <a:pPr algn="ctr"/>
            <a:r>
              <a:rPr lang="en-US" sz="1400" dirty="0" smtClean="0">
                <a:solidFill>
                  <a:schemeClr val="bg1"/>
                </a:solidFill>
              </a:rPr>
              <a:t>Na </a:t>
            </a:r>
            <a:r>
              <a:rPr lang="en-US" sz="1400" dirty="0" err="1" smtClean="0">
                <a:solidFill>
                  <a:schemeClr val="bg1"/>
                </a:solidFill>
              </a:rPr>
              <a:t>imagem</a:t>
            </a:r>
            <a:r>
              <a:rPr lang="en-US" sz="1400" dirty="0" smtClean="0">
                <a:solidFill>
                  <a:schemeClr val="bg1"/>
                </a:solidFill>
              </a:rPr>
              <a:t> de </a:t>
            </a:r>
            <a:r>
              <a:rPr lang="en-US" sz="1400" dirty="0" err="1" smtClean="0">
                <a:solidFill>
                  <a:schemeClr val="bg1"/>
                </a:solidFill>
              </a:rPr>
              <a:t>referencia</a:t>
            </a:r>
            <a:r>
              <a:rPr lang="en-US" sz="1400" dirty="0" smtClean="0">
                <a:solidFill>
                  <a:schemeClr val="bg1"/>
                </a:solidFill>
              </a:rPr>
              <a:t>, </a:t>
            </a:r>
            <a:r>
              <a:rPr lang="en-US" sz="1400" dirty="0" err="1" smtClean="0">
                <a:solidFill>
                  <a:schemeClr val="bg1"/>
                </a:solidFill>
              </a:rPr>
              <a:t>existe</a:t>
            </a:r>
            <a:r>
              <a:rPr lang="en-US" sz="1400" dirty="0" smtClean="0">
                <a:solidFill>
                  <a:schemeClr val="bg1"/>
                </a:solidFill>
              </a:rPr>
              <a:t> um </a:t>
            </a:r>
            <a:r>
              <a:rPr lang="en-US" sz="1400" dirty="0" err="1" smtClean="0">
                <a:solidFill>
                  <a:schemeClr val="bg1"/>
                </a:solidFill>
              </a:rPr>
              <a:t>megafone</a:t>
            </a:r>
            <a:r>
              <a:rPr lang="en-US" sz="1400" dirty="0" smtClean="0">
                <a:solidFill>
                  <a:schemeClr val="bg1"/>
                </a:solidFill>
              </a:rPr>
              <a:t>. NÃO UTILIZAR</a:t>
            </a:r>
            <a:r>
              <a:rPr lang="en-US" sz="1400" dirty="0" smtClean="0">
                <a:solidFill>
                  <a:schemeClr val="bg1"/>
                </a:solidFill>
              </a:rPr>
              <a:t>!</a:t>
            </a:r>
          </a:p>
          <a:p>
            <a:pPr algn="ctr"/>
            <a:r>
              <a:rPr lang="en-US" sz="1400" dirty="0">
                <a:solidFill>
                  <a:schemeClr val="bg1"/>
                </a:solidFill>
              </a:rPr>
              <a:t>15x18cm</a:t>
            </a:r>
            <a:endParaRPr lang="en-US" sz="1400" dirty="0">
              <a:solidFill>
                <a:schemeClr val="bg1"/>
              </a:solidFill>
            </a:endParaRPr>
          </a:p>
        </p:txBody>
      </p:sp>
      <p:pic>
        <p:nvPicPr>
          <p:cNvPr id="5" name="Picture 4"/>
          <p:cNvPicPr>
            <a:picLocks noChangeAspect="1"/>
          </p:cNvPicPr>
          <p:nvPr/>
        </p:nvPicPr>
        <p:blipFill>
          <a:blip r:embed="rId2"/>
          <a:stretch>
            <a:fillRect/>
          </a:stretch>
        </p:blipFill>
        <p:spPr>
          <a:xfrm>
            <a:off x="8686800" y="1524000"/>
            <a:ext cx="5080000" cy="3810000"/>
          </a:xfrm>
          <a:prstGeom prst="rect">
            <a:avLst/>
          </a:prstGeom>
        </p:spPr>
      </p:pic>
      <p:sp>
        <p:nvSpPr>
          <p:cNvPr id="6"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5</a:t>
            </a:r>
            <a:endParaRPr lang="pt-BR" dirty="0">
              <a:solidFill>
                <a:schemeClr val="bg2"/>
              </a:solidFill>
            </a:endParaRPr>
          </a:p>
        </p:txBody>
      </p:sp>
    </p:spTree>
    <p:extLst>
      <p:ext uri="{BB962C8B-B14F-4D97-AF65-F5344CB8AC3E}">
        <p14:creationId xmlns:p14="http://schemas.microsoft.com/office/powerpoint/2010/main" val="2589032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Internet</a:t>
            </a:r>
            <a:r>
              <a:rPr lang="en-US" dirty="0" smtClean="0"/>
              <a:t> </a:t>
            </a:r>
            <a:r>
              <a:rPr lang="en-US" dirty="0" err="1" smtClean="0"/>
              <a:t>para</a:t>
            </a:r>
            <a:r>
              <a:rPr lang="en-US" dirty="0" smtClean="0"/>
              <a:t> </a:t>
            </a:r>
            <a:r>
              <a:rPr lang="en-US" dirty="0" err="1" smtClean="0"/>
              <a:t>gerar</a:t>
            </a:r>
            <a:r>
              <a:rPr lang="en-US" dirty="0" smtClean="0"/>
              <a:t> </a:t>
            </a:r>
            <a:r>
              <a:rPr lang="en-US" dirty="0" err="1" smtClean="0"/>
              <a:t>negócios</a:t>
            </a:r>
            <a:endParaRPr lang="en-US" dirty="0"/>
          </a:p>
        </p:txBody>
      </p:sp>
      <p:sp>
        <p:nvSpPr>
          <p:cNvPr id="3" name="Content Placeholder 2"/>
          <p:cNvSpPr>
            <a:spLocks noGrp="1"/>
          </p:cNvSpPr>
          <p:nvPr>
            <p:ph idx="1"/>
          </p:nvPr>
        </p:nvSpPr>
        <p:spPr/>
        <p:txBody>
          <a:bodyPr>
            <a:normAutofit/>
          </a:bodyPr>
          <a:lstStyle/>
          <a:p>
            <a:pPr marL="0" indent="0">
              <a:buNone/>
            </a:pPr>
            <a:r>
              <a:rPr lang="pt-BR" sz="1600" dirty="0" smtClean="0"/>
              <a:t>Dependendo </a:t>
            </a:r>
            <a:r>
              <a:rPr lang="pt-BR" sz="1600" dirty="0"/>
              <a:t>de seu público-alvo, a </a:t>
            </a:r>
            <a:r>
              <a:rPr lang="pt-BR" sz="1600" i="1" dirty="0"/>
              <a:t>i</a:t>
            </a:r>
            <a:r>
              <a:rPr lang="pt-BR" sz="1600" i="1" dirty="0" smtClean="0"/>
              <a:t>nternet</a:t>
            </a:r>
            <a:r>
              <a:rPr lang="pt-BR" sz="1600" dirty="0" smtClean="0"/>
              <a:t> </a:t>
            </a:r>
            <a:r>
              <a:rPr lang="pt-BR" sz="1600" dirty="0"/>
              <a:t>é um meio eficaz de atingir novos clientes e baratear custos. </a:t>
            </a:r>
            <a:r>
              <a:rPr lang="pt-BR" sz="1600" b="1" dirty="0">
                <a:solidFill>
                  <a:schemeClr val="tx2"/>
                </a:solidFill>
              </a:rPr>
              <a:t>Ter um </a:t>
            </a:r>
            <a:r>
              <a:rPr lang="pt-BR" sz="1600" b="1" i="1" dirty="0">
                <a:solidFill>
                  <a:schemeClr val="tx2"/>
                </a:solidFill>
              </a:rPr>
              <a:t>site</a:t>
            </a:r>
            <a:r>
              <a:rPr lang="pt-BR" sz="1600" b="1" dirty="0">
                <a:solidFill>
                  <a:schemeClr val="tx2"/>
                </a:solidFill>
              </a:rPr>
              <a:t> </a:t>
            </a:r>
            <a:r>
              <a:rPr lang="pt-BR" sz="1600" dirty="0"/>
              <a:t>na </a:t>
            </a:r>
            <a:r>
              <a:rPr lang="pt-BR" sz="1600" i="1" dirty="0"/>
              <a:t>i</a:t>
            </a:r>
            <a:r>
              <a:rPr lang="pt-BR" sz="1600" i="1" dirty="0" smtClean="0"/>
              <a:t>nternet</a:t>
            </a:r>
            <a:r>
              <a:rPr lang="pt-BR" sz="1600" dirty="0" smtClean="0"/>
              <a:t> </a:t>
            </a:r>
            <a:r>
              <a:rPr lang="pt-BR" sz="1600" dirty="0"/>
              <a:t>está cada vez mais acessível às pequenas empresas</a:t>
            </a:r>
            <a:r>
              <a:rPr lang="pt-BR" sz="1600" dirty="0" smtClean="0"/>
              <a:t>.</a:t>
            </a:r>
          </a:p>
          <a:p>
            <a:pPr marL="0" indent="0">
              <a:buNone/>
            </a:pPr>
            <a:endParaRPr lang="pt-BR" sz="1600" dirty="0"/>
          </a:p>
          <a:p>
            <a:pPr marL="0" indent="0">
              <a:buNone/>
            </a:pPr>
            <a:r>
              <a:rPr lang="pt-BR" sz="1600" dirty="0" smtClean="0"/>
              <a:t>SAIBA MAIS</a:t>
            </a:r>
            <a:endParaRPr lang="pt-BR" sz="1600" dirty="0" smtClean="0"/>
          </a:p>
          <a:p>
            <a:pPr marL="0" indent="0">
              <a:buNone/>
            </a:pPr>
            <a:endParaRPr lang="pt-BR" sz="1600" dirty="0"/>
          </a:p>
          <a:p>
            <a:pPr marL="0" indent="0">
              <a:buNone/>
            </a:pPr>
            <a:r>
              <a:rPr lang="pt-BR" sz="1600" dirty="0" smtClean="0"/>
              <a:t>O Brasil </a:t>
            </a:r>
            <a:r>
              <a:rPr lang="pt-BR" sz="1600" dirty="0"/>
              <a:t>tem milhões de usuários e este número cresce a cada dia. Os sistemas de busca são os principais meios que os usuários de </a:t>
            </a:r>
            <a:r>
              <a:rPr lang="pt-BR" sz="1600" i="1" dirty="0" smtClean="0"/>
              <a:t>internet</a:t>
            </a:r>
            <a:r>
              <a:rPr lang="pt-BR" sz="1600" dirty="0" smtClean="0"/>
              <a:t> </a:t>
            </a:r>
            <a:r>
              <a:rPr lang="pt-BR" sz="1600" dirty="0"/>
              <a:t>utilizam para localizar os </a:t>
            </a:r>
            <a:r>
              <a:rPr lang="pt-BR" sz="1600" i="1" dirty="0"/>
              <a:t>sites</a:t>
            </a:r>
            <a:r>
              <a:rPr lang="pt-BR" sz="1600" dirty="0"/>
              <a:t> de seu interesse</a:t>
            </a:r>
            <a:r>
              <a:rPr lang="pt-BR" sz="1600" dirty="0" smtClean="0"/>
              <a:t>.</a:t>
            </a:r>
          </a:p>
          <a:p>
            <a:pPr marL="0" indent="0">
              <a:buNone/>
            </a:pPr>
            <a:endParaRPr lang="pt-BR" sz="1600" dirty="0" smtClean="0"/>
          </a:p>
          <a:p>
            <a:pPr marL="0" indent="0">
              <a:buNone/>
            </a:pPr>
            <a:r>
              <a:rPr lang="pt-BR" sz="1600" b="1" dirty="0"/>
              <a:t>Aproveite a </a:t>
            </a:r>
            <a:r>
              <a:rPr lang="pt-BR" sz="1600" b="1" i="1" dirty="0" smtClean="0"/>
              <a:t>internet</a:t>
            </a:r>
            <a:r>
              <a:rPr lang="pt-BR" sz="1600" b="1" dirty="0" smtClean="0"/>
              <a:t> </a:t>
            </a:r>
            <a:r>
              <a:rPr lang="pt-BR" sz="1600" b="1" dirty="0"/>
              <a:t>para:</a:t>
            </a:r>
            <a:endParaRPr lang="pt-BR" sz="1600" dirty="0"/>
          </a:p>
          <a:p>
            <a:r>
              <a:rPr lang="pt-BR" sz="1600" dirty="0" smtClean="0"/>
              <a:t>Seduzir </a:t>
            </a:r>
            <a:r>
              <a:rPr lang="pt-BR" sz="1600" dirty="0"/>
              <a:t>novos </a:t>
            </a:r>
            <a:r>
              <a:rPr lang="pt-BR" sz="1600" dirty="0" smtClean="0"/>
              <a:t>clientes;</a:t>
            </a:r>
            <a:endParaRPr lang="pt-BR" sz="1600" dirty="0"/>
          </a:p>
          <a:p>
            <a:r>
              <a:rPr lang="pt-BR" sz="1600" dirty="0" smtClean="0"/>
              <a:t>Vender </a:t>
            </a:r>
            <a:r>
              <a:rPr lang="pt-BR" sz="1600" dirty="0"/>
              <a:t>produtos e serviços para pessoas físicas e </a:t>
            </a:r>
            <a:r>
              <a:rPr lang="pt-BR" sz="1600" dirty="0" smtClean="0"/>
              <a:t>jurídicas;</a:t>
            </a:r>
            <a:endParaRPr lang="pt-BR" sz="1600" dirty="0"/>
          </a:p>
          <a:p>
            <a:r>
              <a:rPr lang="pt-BR" sz="1600" dirty="0" smtClean="0"/>
              <a:t>Fazer propaganda;</a:t>
            </a:r>
            <a:endParaRPr lang="pt-BR" sz="1600" dirty="0"/>
          </a:p>
          <a:p>
            <a:r>
              <a:rPr lang="pt-BR" sz="1600" dirty="0" smtClean="0"/>
              <a:t>Elaborar </a:t>
            </a:r>
            <a:r>
              <a:rPr lang="pt-BR" sz="1600" dirty="0"/>
              <a:t>pesquisas de </a:t>
            </a:r>
            <a:r>
              <a:rPr lang="pt-BR" sz="1600" dirty="0" smtClean="0"/>
              <a:t>mercado;</a:t>
            </a:r>
            <a:endParaRPr lang="pt-BR" sz="1600" dirty="0"/>
          </a:p>
          <a:p>
            <a:r>
              <a:rPr lang="pt-BR" sz="1600" dirty="0" smtClean="0"/>
              <a:t>Realizar </a:t>
            </a:r>
            <a:r>
              <a:rPr lang="pt-BR" sz="1600" dirty="0"/>
              <a:t>atendimento da clientela (sugestões, dúvidas e reclamações</a:t>
            </a:r>
            <a:r>
              <a:rPr lang="pt-BR" sz="1600" dirty="0" smtClean="0"/>
              <a:t>);</a:t>
            </a:r>
            <a:endParaRPr lang="pt-BR" sz="1600" dirty="0"/>
          </a:p>
          <a:p>
            <a:r>
              <a:rPr lang="pt-BR" sz="1600" dirty="0" smtClean="0"/>
              <a:t>Praticar </a:t>
            </a:r>
            <a:r>
              <a:rPr lang="pt-BR" sz="1600" dirty="0"/>
              <a:t>o marketing de relacionamento com seus clientes.</a:t>
            </a:r>
          </a:p>
          <a:p>
            <a:pPr marL="0" indent="0">
              <a:buNone/>
            </a:pPr>
            <a:endParaRPr lang="pt-BR" sz="1600" dirty="0"/>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6</a:t>
            </a:r>
            <a:endParaRPr lang="pt-BR" dirty="0">
              <a:solidFill>
                <a:schemeClr val="bg2"/>
              </a:solidFill>
            </a:endParaRPr>
          </a:p>
        </p:txBody>
      </p:sp>
    </p:spTree>
    <p:extLst>
      <p:ext uri="{BB962C8B-B14F-4D97-AF65-F5344CB8AC3E}">
        <p14:creationId xmlns:p14="http://schemas.microsoft.com/office/powerpoint/2010/main" val="1665308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Encerramento</a:t>
            </a:r>
            <a:endParaRPr lang="en-US" dirty="0"/>
          </a:p>
        </p:txBody>
      </p:sp>
      <p:sp>
        <p:nvSpPr>
          <p:cNvPr id="3" name="Content Placeholder 2"/>
          <p:cNvSpPr>
            <a:spLocks noGrp="1"/>
          </p:cNvSpPr>
          <p:nvPr>
            <p:ph idx="1"/>
          </p:nvPr>
        </p:nvSpPr>
        <p:spPr>
          <a:xfrm>
            <a:off x="457200" y="1600200"/>
            <a:ext cx="5245100" cy="4876800"/>
          </a:xfrm>
        </p:spPr>
        <p:txBody>
          <a:bodyPr>
            <a:normAutofit/>
          </a:bodyPr>
          <a:lstStyle/>
          <a:p>
            <a:pPr marL="0" indent="0">
              <a:buNone/>
            </a:pPr>
            <a:r>
              <a:rPr lang="pt-BR" sz="1800" dirty="0" smtClean="0"/>
              <a:t>Nesta parada você compreendeu a importância de investir e avaliar continuamente os custos de comunicação da sua empresa. Descobriu também a diferença entre propaganda e publicidade. Lembre-se que a criatividade e a mensagem transmitidas pela comunicação da sua empresa serão responsáveis pela criação da sua imagem no mercado.</a:t>
            </a:r>
          </a:p>
          <a:p>
            <a:pPr marL="0" indent="0">
              <a:buNone/>
            </a:pPr>
            <a:endParaRPr lang="pt-BR" sz="1800" dirty="0" smtClean="0"/>
          </a:p>
          <a:p>
            <a:pPr marL="0" indent="0">
              <a:buNone/>
            </a:pPr>
            <a:r>
              <a:rPr lang="pt-BR" sz="1800" dirty="0" smtClean="0"/>
              <a:t>A </a:t>
            </a:r>
            <a:r>
              <a:rPr lang="pt-BR" sz="1800" i="1" dirty="0" smtClean="0"/>
              <a:t>internet</a:t>
            </a:r>
            <a:r>
              <a:rPr lang="pt-BR" sz="1800" dirty="0" smtClean="0"/>
              <a:t> pode auxiliar o seu negócio a estar mais próximo e disponível aos seus clientes 24 horas por dia. Aproveite esta parada para pensar em estratégias de divulgação para o seu negócio.</a:t>
            </a:r>
            <a:endParaRPr lang="pt-BR"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2: </a:t>
            </a:r>
            <a:r>
              <a:rPr lang="pt-BR" dirty="0" smtClean="0">
                <a:solidFill>
                  <a:schemeClr val="bg2"/>
                </a:solidFill>
              </a:rPr>
              <a:t>Tela 7</a:t>
            </a:r>
            <a:endParaRPr lang="pt-BR" dirty="0">
              <a:solidFill>
                <a:schemeClr val="bg2"/>
              </a:solidFill>
            </a:endParaRPr>
          </a:p>
        </p:txBody>
      </p:sp>
      <p:sp>
        <p:nvSpPr>
          <p:cNvPr id="5" name="Rectangle 4"/>
          <p:cNvSpPr/>
          <p:nvPr/>
        </p:nvSpPr>
        <p:spPr>
          <a:xfrm>
            <a:off x="6591300" y="1524000"/>
            <a:ext cx="2095499" cy="330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smtClean="0">
                <a:solidFill>
                  <a:schemeClr val="bg1"/>
                </a:solidFill>
              </a:rPr>
              <a:t>, </a:t>
            </a:r>
            <a:r>
              <a:rPr lang="en-US" sz="1400" dirty="0" err="1" smtClean="0">
                <a:solidFill>
                  <a:schemeClr val="bg1"/>
                </a:solidFill>
              </a:rPr>
              <a:t>na</a:t>
            </a:r>
            <a:r>
              <a:rPr lang="en-US" sz="1400" dirty="0" smtClean="0">
                <a:solidFill>
                  <a:schemeClr val="bg1"/>
                </a:solidFill>
              </a:rPr>
              <a:t> </a:t>
            </a:r>
            <a:r>
              <a:rPr lang="en-US" sz="1400" dirty="0" err="1" smtClean="0">
                <a:solidFill>
                  <a:schemeClr val="bg1"/>
                </a:solidFill>
              </a:rPr>
              <a:t>rua</a:t>
            </a:r>
            <a:r>
              <a:rPr lang="en-US" sz="1400" dirty="0" smtClean="0">
                <a:solidFill>
                  <a:schemeClr val="bg1"/>
                </a:solidFill>
              </a:rPr>
              <a:t>,  indo </a:t>
            </a:r>
            <a:r>
              <a:rPr lang="en-US" sz="1400" dirty="0" err="1" smtClean="0">
                <a:solidFill>
                  <a:schemeClr val="bg1"/>
                </a:solidFill>
              </a:rPr>
              <a:t>em</a:t>
            </a:r>
            <a:r>
              <a:rPr lang="en-US" sz="1400" dirty="0" smtClean="0">
                <a:solidFill>
                  <a:schemeClr val="bg1"/>
                </a:solidFill>
              </a:rPr>
              <a:t> </a:t>
            </a:r>
            <a:r>
              <a:rPr lang="en-US" sz="1400" dirty="0" err="1" smtClean="0">
                <a:solidFill>
                  <a:schemeClr val="bg1"/>
                </a:solidFill>
              </a:rPr>
              <a:t>direção</a:t>
            </a:r>
            <a:r>
              <a:rPr lang="en-US" sz="1400" dirty="0" smtClean="0">
                <a:solidFill>
                  <a:schemeClr val="bg1"/>
                </a:solidFill>
              </a:rPr>
              <a:t> a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agência</a:t>
            </a:r>
            <a:r>
              <a:rPr lang="en-US" sz="1400" dirty="0" smtClean="0">
                <a:solidFill>
                  <a:schemeClr val="bg1"/>
                </a:solidFill>
              </a:rPr>
              <a:t> de </a:t>
            </a:r>
            <a:r>
              <a:rPr lang="en-US" sz="1400" dirty="0" err="1" smtClean="0">
                <a:solidFill>
                  <a:schemeClr val="bg1"/>
                </a:solidFill>
              </a:rPr>
              <a:t>publicidade</a:t>
            </a:r>
            <a:r>
              <a:rPr lang="en-US" sz="1400" dirty="0" smtClean="0">
                <a:solidFill>
                  <a:schemeClr val="bg1"/>
                </a:solidFill>
              </a:rPr>
              <a:t>.</a:t>
            </a: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1528983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2700" dirty="0"/>
              <a:t>Parada 3</a:t>
            </a:r>
            <a:r>
              <a:rPr lang="pt-BR" sz="2700" dirty="0" smtClean="0"/>
              <a:t>:</a:t>
            </a:r>
            <a:r>
              <a:rPr lang="pt-BR" sz="2700" dirty="0"/>
              <a:t/>
            </a:r>
            <a:br>
              <a:rPr lang="pt-BR" sz="2700" dirty="0"/>
            </a:br>
            <a:r>
              <a:rPr lang="pt-BR" sz="2800" dirty="0"/>
              <a:t>Meios de </a:t>
            </a:r>
            <a:r>
              <a:rPr lang="pt-BR" sz="2800" dirty="0" smtClean="0"/>
              <a:t>comunicação </a:t>
            </a:r>
            <a:endParaRPr lang="en-US" dirty="0"/>
          </a:p>
        </p:txBody>
      </p:sp>
      <p:sp>
        <p:nvSpPr>
          <p:cNvPr id="4" name="Rectangle 3"/>
          <p:cNvSpPr/>
          <p:nvPr/>
        </p:nvSpPr>
        <p:spPr>
          <a:xfrm>
            <a:off x="3527994" y="3939257"/>
            <a:ext cx="2055286" cy="1568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FFFFFF"/>
                </a:solidFill>
              </a:rPr>
              <a:t>Ilustração</a:t>
            </a:r>
            <a:r>
              <a:rPr lang="en-US" sz="1400" dirty="0">
                <a:solidFill>
                  <a:srgbClr val="FFFFFF"/>
                </a:solidFill>
              </a:rPr>
              <a:t> </a:t>
            </a:r>
            <a:r>
              <a:rPr lang="en-US" sz="1400" dirty="0" err="1">
                <a:solidFill>
                  <a:srgbClr val="FFFFFF"/>
                </a:solidFill>
              </a:rPr>
              <a:t>para</a:t>
            </a:r>
            <a:r>
              <a:rPr lang="en-US" sz="1400" dirty="0">
                <a:solidFill>
                  <a:srgbClr val="FFFFFF"/>
                </a:solidFill>
              </a:rPr>
              <a:t> </a:t>
            </a:r>
            <a:r>
              <a:rPr lang="en-US" sz="1400" dirty="0" err="1">
                <a:solidFill>
                  <a:srgbClr val="FFFFFF"/>
                </a:solidFill>
              </a:rPr>
              <a:t>miniatura</a:t>
            </a:r>
            <a:r>
              <a:rPr lang="en-US" sz="1400" dirty="0">
                <a:solidFill>
                  <a:srgbClr val="FFFFFF"/>
                </a:solidFill>
              </a:rPr>
              <a:t> no </a:t>
            </a:r>
            <a:r>
              <a:rPr lang="en-US" sz="1400" dirty="0" err="1">
                <a:solidFill>
                  <a:srgbClr val="FFFFFF"/>
                </a:solidFill>
              </a:rPr>
              <a:t>carrossel</a:t>
            </a:r>
            <a:r>
              <a:rPr lang="en-US" sz="1400" dirty="0">
                <a:solidFill>
                  <a:srgbClr val="FFFFFF"/>
                </a:solidFill>
              </a:rPr>
              <a:t>:</a:t>
            </a:r>
          </a:p>
          <a:p>
            <a:pPr algn="ctr"/>
            <a:r>
              <a:rPr lang="en-US" sz="1400" dirty="0">
                <a:solidFill>
                  <a:srgbClr val="FFFFFF"/>
                </a:solidFill>
              </a:rPr>
              <a:t>Um </a:t>
            </a:r>
            <a:r>
              <a:rPr lang="en-US" sz="1400" dirty="0" err="1">
                <a:solidFill>
                  <a:srgbClr val="FFFFFF"/>
                </a:solidFill>
              </a:rPr>
              <a:t>rádio</a:t>
            </a:r>
            <a:r>
              <a:rPr lang="en-US" sz="1400" dirty="0">
                <a:solidFill>
                  <a:srgbClr val="FFFFFF"/>
                </a:solidFill>
              </a:rPr>
              <a:t>, Um folder e um </a:t>
            </a:r>
            <a:r>
              <a:rPr lang="en-US" sz="1400" dirty="0" err="1" smtClean="0">
                <a:solidFill>
                  <a:srgbClr val="FFFFFF"/>
                </a:solidFill>
              </a:rPr>
              <a:t>jornal</a:t>
            </a:r>
            <a:endParaRPr lang="en-US" sz="1400" dirty="0" smtClean="0">
              <a:solidFill>
                <a:srgbClr val="FFFFFF"/>
              </a:solidFill>
            </a:endParaRPr>
          </a:p>
          <a:p>
            <a:pPr algn="ctr"/>
            <a:r>
              <a:rPr lang="en-US" sz="1400" dirty="0">
                <a:solidFill>
                  <a:schemeClr val="bg1"/>
                </a:solidFill>
              </a:rPr>
              <a:t>13x9cm</a:t>
            </a:r>
          </a:p>
          <a:p>
            <a:pPr algn="ctr"/>
            <a:endParaRPr lang="en-US" sz="1400" dirty="0">
              <a:solidFill>
                <a:srgbClr val="FFFFFF"/>
              </a:solidFill>
            </a:endParaRPr>
          </a:p>
        </p:txBody>
      </p:sp>
    </p:spTree>
    <p:extLst>
      <p:ext uri="{BB962C8B-B14F-4D97-AF65-F5344CB8AC3E}">
        <p14:creationId xmlns:p14="http://schemas.microsoft.com/office/powerpoint/2010/main" val="3760335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Meios</a:t>
            </a:r>
            <a:r>
              <a:rPr lang="en-US" sz="2800" dirty="0" smtClean="0"/>
              <a:t> de </a:t>
            </a:r>
            <a:r>
              <a:rPr lang="en-US" sz="2800" dirty="0" err="1" smtClean="0"/>
              <a:t>comunicação</a:t>
            </a:r>
            <a:endParaRPr lang="en-US" sz="2800" dirty="0"/>
          </a:p>
        </p:txBody>
      </p:sp>
      <p:sp>
        <p:nvSpPr>
          <p:cNvPr id="3" name="Content Placeholder 2"/>
          <p:cNvSpPr>
            <a:spLocks noGrp="1"/>
          </p:cNvSpPr>
          <p:nvPr>
            <p:ph idx="1"/>
          </p:nvPr>
        </p:nvSpPr>
        <p:spPr>
          <a:xfrm>
            <a:off x="457200" y="1600200"/>
            <a:ext cx="5507913" cy="4876800"/>
          </a:xfrm>
        </p:spPr>
        <p:txBody>
          <a:bodyPr>
            <a:normAutofit/>
          </a:bodyPr>
          <a:lstStyle/>
          <a:p>
            <a:pPr marL="0" indent="0">
              <a:buNone/>
            </a:pPr>
            <a:r>
              <a:rPr lang="pt-BR" sz="1600" dirty="0" smtClean="0"/>
              <a:t>Nesta parada veremos uma lista </a:t>
            </a:r>
            <a:r>
              <a:rPr lang="pt-BR" sz="1600" dirty="0"/>
              <a:t>d</a:t>
            </a:r>
            <a:r>
              <a:rPr lang="pt-BR" sz="1600" dirty="0" smtClean="0"/>
              <a:t>os </a:t>
            </a:r>
            <a:r>
              <a:rPr lang="pt-BR" sz="1600" dirty="0"/>
              <a:t>principais veículos de comunicação e </a:t>
            </a:r>
            <a:r>
              <a:rPr lang="pt-BR" sz="1600" dirty="0" smtClean="0"/>
              <a:t>as vantagens da utilização de cada um deles. </a:t>
            </a:r>
          </a:p>
          <a:p>
            <a:pPr marL="0" indent="0">
              <a:buNone/>
            </a:pPr>
            <a:endParaRPr lang="pt-BR" sz="1600" dirty="0" smtClean="0"/>
          </a:p>
          <a:p>
            <a:pPr marL="0" indent="0">
              <a:buNone/>
            </a:pPr>
            <a:r>
              <a:rPr lang="pt-BR" sz="1600" dirty="0" smtClean="0"/>
              <a:t>Ao passar nessa parada você:</a:t>
            </a:r>
          </a:p>
          <a:p>
            <a:r>
              <a:rPr lang="pt-BR" sz="1600" dirty="0" smtClean="0"/>
              <a:t>Conhecerá diversos </a:t>
            </a:r>
            <a:r>
              <a:rPr lang="pt-BR" sz="1600" dirty="0"/>
              <a:t>veículos de comunicação</a:t>
            </a:r>
          </a:p>
          <a:p>
            <a:r>
              <a:rPr lang="pt-BR" sz="1600" dirty="0" smtClean="0"/>
              <a:t>Saberá quais </a:t>
            </a:r>
            <a:r>
              <a:rPr lang="pt-BR" sz="1600" dirty="0"/>
              <a:t>meios </a:t>
            </a:r>
            <a:r>
              <a:rPr lang="pt-BR" sz="1600" dirty="0" smtClean="0"/>
              <a:t>são mais interessantes para o seu negócio. </a:t>
            </a:r>
            <a:endParaRPr lang="en-US" sz="1600" dirty="0"/>
          </a:p>
        </p:txBody>
      </p:sp>
      <p:sp>
        <p:nvSpPr>
          <p:cNvPr id="4" name="Rectangle 3"/>
          <p:cNvSpPr/>
          <p:nvPr/>
        </p:nvSpPr>
        <p:spPr>
          <a:xfrm>
            <a:off x="6117889" y="2017429"/>
            <a:ext cx="2055286" cy="1568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Um </a:t>
            </a:r>
            <a:r>
              <a:rPr lang="en-US" sz="1400" dirty="0" err="1" smtClean="0">
                <a:solidFill>
                  <a:schemeClr val="bg1"/>
                </a:solidFill>
              </a:rPr>
              <a:t>rádio</a:t>
            </a:r>
            <a:r>
              <a:rPr lang="en-US" sz="1400" dirty="0">
                <a:solidFill>
                  <a:schemeClr val="bg1"/>
                </a:solidFill>
              </a:rPr>
              <a:t>,</a:t>
            </a:r>
            <a:r>
              <a:rPr lang="en-US" sz="1400" dirty="0" smtClean="0">
                <a:solidFill>
                  <a:schemeClr val="bg1"/>
                </a:solidFill>
              </a:rPr>
              <a:t> Um folder e um </a:t>
            </a:r>
            <a:r>
              <a:rPr lang="en-US" sz="1400" dirty="0" err="1" smtClean="0">
                <a:solidFill>
                  <a:schemeClr val="bg1"/>
                </a:solidFill>
              </a:rPr>
              <a:t>jornal</a:t>
            </a:r>
            <a:endParaRPr lang="en-US" sz="1400" dirty="0" smtClean="0">
              <a:solidFill>
                <a:schemeClr val="bg1"/>
              </a:solidFill>
            </a:endParaRPr>
          </a:p>
          <a:p>
            <a:pPr algn="ctr"/>
            <a:r>
              <a:rPr lang="en-US" sz="1400" dirty="0">
                <a:solidFill>
                  <a:schemeClr val="bg1"/>
                </a:solidFill>
              </a:rPr>
              <a:t>13x9cm</a:t>
            </a:r>
          </a:p>
          <a:p>
            <a:pPr algn="ctr"/>
            <a:endParaRPr lang="en-US" sz="1400" dirty="0">
              <a:solidFill>
                <a:schemeClr val="bg1"/>
              </a:solidFill>
            </a:endParaRPr>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a:t>
            </a:r>
            <a:r>
              <a:rPr lang="pt-BR" dirty="0">
                <a:solidFill>
                  <a:schemeClr val="bg2"/>
                </a:solidFill>
              </a:rPr>
              <a:t>1</a:t>
            </a:r>
          </a:p>
        </p:txBody>
      </p:sp>
    </p:spTree>
    <p:extLst>
      <p:ext uri="{BB962C8B-B14F-4D97-AF65-F5344CB8AC3E}">
        <p14:creationId xmlns:p14="http://schemas.microsoft.com/office/powerpoint/2010/main" val="354603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2800" b="1" dirty="0" smtClean="0"/>
              <a:t>Principais veículos de comunicação</a:t>
            </a:r>
            <a:endParaRPr lang="en-US" sz="2800" dirty="0"/>
          </a:p>
        </p:txBody>
      </p:sp>
      <p:sp>
        <p:nvSpPr>
          <p:cNvPr id="3" name="Content Placeholder 2"/>
          <p:cNvSpPr>
            <a:spLocks noGrp="1"/>
          </p:cNvSpPr>
          <p:nvPr>
            <p:ph idx="1"/>
          </p:nvPr>
        </p:nvSpPr>
        <p:spPr>
          <a:xfrm>
            <a:off x="457200" y="4829636"/>
            <a:ext cx="8229600" cy="1647364"/>
          </a:xfrm>
        </p:spPr>
        <p:txBody>
          <a:bodyPr>
            <a:normAutofit/>
          </a:bodyPr>
          <a:lstStyle/>
          <a:p>
            <a:pPr marL="0" indent="0">
              <a:buNone/>
            </a:pPr>
            <a:r>
              <a:rPr lang="pt-BR" sz="1800" i="1" dirty="0" smtClean="0"/>
              <a:t>Site </a:t>
            </a:r>
            <a:r>
              <a:rPr lang="pt-BR" sz="1800" dirty="0"/>
              <a:t>ou Página na </a:t>
            </a:r>
            <a:r>
              <a:rPr lang="pt-BR" sz="1800" i="1" dirty="0" smtClean="0"/>
              <a:t>internet</a:t>
            </a:r>
            <a:r>
              <a:rPr lang="pt-BR" sz="1800" dirty="0"/>
              <a:t>: É o primeiro meio de comunicação, pois é instantânea e pode usar vários recursos audiovisuais, a baixo custo. Adequada a todo tipo de empresa, tem a vantagem de poder ser interativa e oferecer grande volume de informações.</a:t>
            </a:r>
          </a:p>
          <a:p>
            <a:pPr marL="0" indent="0">
              <a:buNone/>
            </a:pPr>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6" name="Rectangle 5"/>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Notebook com um </a:t>
            </a:r>
            <a:r>
              <a:rPr lang="en-US" sz="1400" dirty="0" err="1" smtClean="0">
                <a:solidFill>
                  <a:schemeClr val="bg1"/>
                </a:solidFill>
              </a:rPr>
              <a:t>navegador</a:t>
            </a:r>
            <a:r>
              <a:rPr lang="en-US" sz="1400" dirty="0" smtClean="0">
                <a:solidFill>
                  <a:schemeClr val="bg1"/>
                </a:solidFill>
              </a:rPr>
              <a:t> </a:t>
            </a:r>
            <a:r>
              <a:rPr lang="en-US" sz="1400" dirty="0" err="1" smtClean="0">
                <a:solidFill>
                  <a:schemeClr val="bg1"/>
                </a:solidFill>
              </a:rPr>
              <a:t>aberto</a:t>
            </a:r>
            <a:r>
              <a:rPr lang="en-US" sz="1400" dirty="0" smtClean="0">
                <a:solidFill>
                  <a:schemeClr val="bg1"/>
                </a:solidFill>
              </a:rPr>
              <a:t> e </a:t>
            </a:r>
            <a:r>
              <a:rPr lang="en-US" sz="1400" dirty="0" err="1" smtClean="0">
                <a:solidFill>
                  <a:schemeClr val="bg1"/>
                </a:solidFill>
              </a:rPr>
              <a:t>nele</a:t>
            </a:r>
            <a:r>
              <a:rPr lang="en-US" sz="1400" dirty="0" smtClean="0">
                <a:solidFill>
                  <a:schemeClr val="bg1"/>
                </a:solidFill>
              </a:rPr>
              <a:t> o site “</a:t>
            </a:r>
            <a:r>
              <a:rPr lang="en-US" sz="1400" dirty="0" err="1" smtClean="0">
                <a:solidFill>
                  <a:schemeClr val="bg1"/>
                </a:solidFill>
              </a:rPr>
              <a:t>Sua</a:t>
            </a:r>
            <a:r>
              <a:rPr lang="en-US" sz="1400" dirty="0" smtClean="0">
                <a:solidFill>
                  <a:schemeClr val="bg1"/>
                </a:solidFill>
              </a:rPr>
              <a:t> </a:t>
            </a:r>
            <a:r>
              <a:rPr lang="en-US" sz="1400" dirty="0" err="1" smtClean="0">
                <a:solidFill>
                  <a:schemeClr val="bg1"/>
                </a:solidFill>
              </a:rPr>
              <a:t>empresa</a:t>
            </a:r>
            <a:r>
              <a:rPr lang="en-US" sz="1400" dirty="0" smtClean="0">
                <a:solidFill>
                  <a:schemeClr val="bg1"/>
                </a:solidFill>
              </a:rPr>
              <a:t>”</a:t>
            </a:r>
          </a:p>
          <a:p>
            <a:pPr algn="ctr"/>
            <a:r>
              <a:rPr lang="en-US" sz="1400" dirty="0" err="1" smtClean="0">
                <a:solidFill>
                  <a:schemeClr val="bg1"/>
                </a:solidFill>
              </a:rPr>
              <a:t>Algumas</a:t>
            </a:r>
            <a:r>
              <a:rPr lang="en-US" sz="1400" dirty="0" smtClean="0">
                <a:solidFill>
                  <a:schemeClr val="bg1"/>
                </a:solidFill>
              </a:rPr>
              <a:t> </a:t>
            </a:r>
            <a:r>
              <a:rPr lang="en-US" sz="1400" dirty="0" err="1" smtClean="0">
                <a:solidFill>
                  <a:schemeClr val="bg1"/>
                </a:solidFill>
              </a:rPr>
              <a:t>fotos</a:t>
            </a:r>
            <a:r>
              <a:rPr lang="en-US" sz="1400" dirty="0" smtClean="0">
                <a:solidFill>
                  <a:schemeClr val="bg1"/>
                </a:solidFill>
              </a:rPr>
              <a:t> de </a:t>
            </a:r>
            <a:r>
              <a:rPr lang="en-US" sz="1400" dirty="0" err="1" smtClean="0">
                <a:solidFill>
                  <a:schemeClr val="bg1"/>
                </a:solidFill>
              </a:rPr>
              <a:t>produto</a:t>
            </a:r>
            <a:r>
              <a:rPr lang="en-US" sz="1400" dirty="0" smtClean="0">
                <a:solidFill>
                  <a:schemeClr val="bg1"/>
                </a:solidFill>
              </a:rPr>
              <a:t> e </a:t>
            </a:r>
            <a:r>
              <a:rPr lang="en-US" sz="1400" dirty="0" err="1" smtClean="0">
                <a:solidFill>
                  <a:schemeClr val="bg1"/>
                </a:solidFill>
              </a:rPr>
              <a:t>informações</a:t>
            </a:r>
            <a:r>
              <a:rPr lang="en-US" sz="1400" dirty="0" smtClean="0">
                <a:solidFill>
                  <a:schemeClr val="bg1"/>
                </a:solidFill>
              </a:rPr>
              <a:t> </a:t>
            </a:r>
            <a:r>
              <a:rPr lang="en-US" sz="1400" dirty="0" err="1" smtClean="0">
                <a:solidFill>
                  <a:schemeClr val="bg1"/>
                </a:solidFill>
              </a:rPr>
              <a:t>adicionais</a:t>
            </a:r>
            <a:r>
              <a:rPr lang="en-US" sz="1400" dirty="0" smtClean="0">
                <a:solidFill>
                  <a:schemeClr val="bg1"/>
                </a:solidFill>
              </a:rPr>
              <a:t>. </a:t>
            </a:r>
            <a:endParaRPr lang="en-US" sz="1400" dirty="0" smtClean="0">
              <a:solidFill>
                <a:schemeClr val="bg1"/>
              </a:solidFill>
            </a:endParaRP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3963306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sz="2800" b="1" dirty="0"/>
              <a:t>Principais veículos de comunicação</a:t>
            </a:r>
            <a:endParaRPr lang="en-US" sz="2800" dirty="0"/>
          </a:p>
        </p:txBody>
      </p:sp>
      <p:sp>
        <p:nvSpPr>
          <p:cNvPr id="3" name="Content Placeholder 2"/>
          <p:cNvSpPr>
            <a:spLocks noGrp="1"/>
          </p:cNvSpPr>
          <p:nvPr>
            <p:ph idx="1"/>
          </p:nvPr>
        </p:nvSpPr>
        <p:spPr>
          <a:xfrm>
            <a:off x="457200" y="4796212"/>
            <a:ext cx="8229600" cy="1680787"/>
          </a:xfrm>
        </p:spPr>
        <p:txBody>
          <a:bodyPr>
            <a:normAutofit/>
          </a:bodyPr>
          <a:lstStyle/>
          <a:p>
            <a:pPr marL="0" indent="0">
              <a:buNone/>
            </a:pPr>
            <a:r>
              <a:rPr lang="pt-BR" sz="1800" i="1" dirty="0" smtClean="0"/>
              <a:t>Banners </a:t>
            </a:r>
            <a:r>
              <a:rPr lang="pt-BR" sz="1800" dirty="0"/>
              <a:t>em páginas na </a:t>
            </a:r>
            <a:r>
              <a:rPr lang="pt-BR" sz="1800" i="1" dirty="0" smtClean="0"/>
              <a:t>internet</a:t>
            </a:r>
            <a:r>
              <a:rPr lang="pt-BR" sz="1800" dirty="0"/>
              <a:t>: Anúncio usado para fazer publicidade e propaganda na </a:t>
            </a:r>
            <a:r>
              <a:rPr lang="pt-BR" sz="1800" i="1" dirty="0" smtClean="0"/>
              <a:t>internet</a:t>
            </a:r>
            <a:r>
              <a:rPr lang="pt-BR" sz="1800" dirty="0"/>
              <a:t>. O retorno de uma campanha de </a:t>
            </a:r>
            <a:r>
              <a:rPr lang="pt-BR" sz="1800" i="1" dirty="0"/>
              <a:t>banners</a:t>
            </a:r>
            <a:r>
              <a:rPr lang="pt-BR" sz="1800" dirty="0"/>
              <a:t> está diretamente ligado ao conteúdo dos </a:t>
            </a:r>
            <a:r>
              <a:rPr lang="pt-BR" sz="1800" i="1" dirty="0"/>
              <a:t>sites</a:t>
            </a:r>
            <a:r>
              <a:rPr lang="pt-BR" sz="1800" dirty="0"/>
              <a:t> onde serão expostos, sendo importante que estes tenham um público-alvo com perfil semelhante ao do produto ou serviço a ser divulgado.</a:t>
            </a:r>
          </a:p>
          <a:p>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27579"/>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Navegador</a:t>
            </a:r>
            <a:r>
              <a:rPr lang="en-US" sz="1400" dirty="0" smtClean="0">
                <a:solidFill>
                  <a:schemeClr val="bg1"/>
                </a:solidFill>
              </a:rPr>
              <a:t> com </a:t>
            </a:r>
            <a:r>
              <a:rPr lang="en-US" sz="1400" dirty="0" err="1" smtClean="0">
                <a:solidFill>
                  <a:schemeClr val="bg1"/>
                </a:solidFill>
              </a:rPr>
              <a:t>página</a:t>
            </a:r>
            <a:r>
              <a:rPr lang="en-US" sz="1400" dirty="0" smtClean="0">
                <a:solidFill>
                  <a:schemeClr val="bg1"/>
                </a:solidFill>
              </a:rPr>
              <a:t> de </a:t>
            </a:r>
            <a:r>
              <a:rPr lang="en-US" sz="1400" dirty="0" err="1" smtClean="0">
                <a:solidFill>
                  <a:schemeClr val="bg1"/>
                </a:solidFill>
              </a:rPr>
              <a:t>esportes</a:t>
            </a:r>
            <a:r>
              <a:rPr lang="en-US" sz="1400" dirty="0" smtClean="0">
                <a:solidFill>
                  <a:schemeClr val="bg1"/>
                </a:solidFill>
              </a:rPr>
              <a:t> </a:t>
            </a:r>
            <a:r>
              <a:rPr lang="en-US" sz="1400" dirty="0" err="1" smtClean="0">
                <a:solidFill>
                  <a:schemeClr val="bg1"/>
                </a:solidFill>
              </a:rPr>
              <a:t>aberta</a:t>
            </a:r>
            <a:r>
              <a:rPr lang="en-US" sz="1400" dirty="0" smtClean="0">
                <a:solidFill>
                  <a:schemeClr val="bg1"/>
                </a:solidFill>
              </a:rPr>
              <a:t>, </a:t>
            </a:r>
            <a:r>
              <a:rPr lang="en-US" sz="1400" dirty="0" err="1" smtClean="0">
                <a:solidFill>
                  <a:schemeClr val="bg1"/>
                </a:solidFill>
              </a:rPr>
              <a:t>notícia</a:t>
            </a:r>
            <a:r>
              <a:rPr lang="en-US" sz="1400" dirty="0" smtClean="0">
                <a:solidFill>
                  <a:schemeClr val="bg1"/>
                </a:solidFill>
              </a:rPr>
              <a:t> </a:t>
            </a:r>
            <a:r>
              <a:rPr lang="en-US" sz="1400" dirty="0" err="1" smtClean="0">
                <a:solidFill>
                  <a:schemeClr val="bg1"/>
                </a:solidFill>
              </a:rPr>
              <a:t>sobre</a:t>
            </a:r>
            <a:r>
              <a:rPr lang="en-US" sz="1400" dirty="0" smtClean="0">
                <a:solidFill>
                  <a:schemeClr val="bg1"/>
                </a:solidFill>
              </a:rPr>
              <a:t> a </a:t>
            </a:r>
            <a:r>
              <a:rPr lang="en-US" sz="1400" dirty="0" err="1" smtClean="0">
                <a:solidFill>
                  <a:schemeClr val="bg1"/>
                </a:solidFill>
              </a:rPr>
              <a:t>venda</a:t>
            </a:r>
            <a:r>
              <a:rPr lang="en-US" sz="1400" dirty="0" smtClean="0">
                <a:solidFill>
                  <a:schemeClr val="bg1"/>
                </a:solidFill>
              </a:rPr>
              <a:t> de um </a:t>
            </a:r>
            <a:r>
              <a:rPr lang="en-US" sz="1400" dirty="0" err="1" smtClean="0">
                <a:solidFill>
                  <a:schemeClr val="bg1"/>
                </a:solidFill>
              </a:rPr>
              <a:t>jogador</a:t>
            </a:r>
            <a:r>
              <a:rPr lang="en-US" sz="1400" dirty="0" smtClean="0">
                <a:solidFill>
                  <a:schemeClr val="bg1"/>
                </a:solidFill>
              </a:rPr>
              <a:t> de </a:t>
            </a:r>
            <a:r>
              <a:rPr lang="en-US" sz="1400" dirty="0" err="1" smtClean="0">
                <a:solidFill>
                  <a:schemeClr val="bg1"/>
                </a:solidFill>
              </a:rPr>
              <a:t>futebol</a:t>
            </a:r>
            <a:r>
              <a:rPr lang="en-US" sz="1400" dirty="0" smtClean="0">
                <a:solidFill>
                  <a:schemeClr val="bg1"/>
                </a:solidFill>
              </a:rPr>
              <a:t>. </a:t>
            </a:r>
            <a:r>
              <a:rPr lang="en-US" sz="1400" dirty="0" err="1" smtClean="0">
                <a:solidFill>
                  <a:schemeClr val="bg1"/>
                </a:solidFill>
              </a:rPr>
              <a:t>Ao</a:t>
            </a:r>
            <a:r>
              <a:rPr lang="en-US" sz="1400" dirty="0" smtClean="0">
                <a:solidFill>
                  <a:schemeClr val="bg1"/>
                </a:solidFill>
              </a:rPr>
              <a:t> </a:t>
            </a:r>
            <a:r>
              <a:rPr lang="en-US" sz="1400" dirty="0" err="1" smtClean="0">
                <a:solidFill>
                  <a:schemeClr val="bg1"/>
                </a:solidFill>
              </a:rPr>
              <a:t>lado</a:t>
            </a:r>
            <a:r>
              <a:rPr lang="en-US" sz="1400" dirty="0" smtClean="0">
                <a:solidFill>
                  <a:schemeClr val="bg1"/>
                </a:solidFill>
              </a:rPr>
              <a:t> da </a:t>
            </a:r>
            <a:r>
              <a:rPr lang="en-US" sz="1400" dirty="0" err="1" smtClean="0">
                <a:solidFill>
                  <a:schemeClr val="bg1"/>
                </a:solidFill>
              </a:rPr>
              <a:t>notícia</a:t>
            </a:r>
            <a:r>
              <a:rPr lang="en-US" sz="1400" dirty="0" smtClean="0">
                <a:solidFill>
                  <a:schemeClr val="bg1"/>
                </a:solidFill>
              </a:rPr>
              <a:t>, </a:t>
            </a:r>
            <a:r>
              <a:rPr lang="en-US" sz="1400" dirty="0" err="1" smtClean="0">
                <a:solidFill>
                  <a:schemeClr val="bg1"/>
                </a:solidFill>
              </a:rPr>
              <a:t>anuncio</a:t>
            </a:r>
            <a:r>
              <a:rPr lang="en-US" sz="1400" dirty="0" smtClean="0">
                <a:solidFill>
                  <a:schemeClr val="bg1"/>
                </a:solidFill>
              </a:rPr>
              <a:t> de </a:t>
            </a:r>
            <a:r>
              <a:rPr lang="en-US" sz="1400" dirty="0" err="1" smtClean="0">
                <a:solidFill>
                  <a:schemeClr val="bg1"/>
                </a:solidFill>
              </a:rPr>
              <a:t>camisetas</a:t>
            </a:r>
            <a:r>
              <a:rPr lang="en-US" sz="1400" dirty="0" smtClean="0">
                <a:solidFill>
                  <a:schemeClr val="bg1"/>
                </a:solidFill>
              </a:rPr>
              <a:t> de times de </a:t>
            </a:r>
            <a:r>
              <a:rPr lang="en-US" sz="1400" dirty="0" err="1" smtClean="0">
                <a:solidFill>
                  <a:schemeClr val="bg1"/>
                </a:solidFill>
              </a:rPr>
              <a:t>futebol</a:t>
            </a:r>
            <a:r>
              <a:rPr lang="en-US" sz="1400" dirty="0" smtClean="0">
                <a:solidFill>
                  <a:schemeClr val="bg1"/>
                </a:solidFill>
              </a:rPr>
              <a:t>.</a:t>
            </a: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178165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47174"/>
          </a:xfrm>
        </p:spPr>
        <p:txBody>
          <a:bodyPr>
            <a:normAutofit/>
          </a:bodyPr>
          <a:lstStyle/>
          <a:p>
            <a:r>
              <a:rPr lang="pt-BR" sz="3200" dirty="0" smtClean="0">
                <a:solidFill>
                  <a:srgbClr val="1F497D"/>
                </a:solidFill>
              </a:rPr>
              <a:t>Marketing e vendas</a:t>
            </a:r>
            <a:endParaRPr lang="en-US" sz="3200" dirty="0"/>
          </a:p>
        </p:txBody>
      </p:sp>
      <p:sp>
        <p:nvSpPr>
          <p:cNvPr id="3" name="Content Placeholder 2"/>
          <p:cNvSpPr>
            <a:spLocks noGrp="1"/>
          </p:cNvSpPr>
          <p:nvPr>
            <p:ph idx="1"/>
          </p:nvPr>
        </p:nvSpPr>
        <p:spPr>
          <a:xfrm>
            <a:off x="457200" y="3120097"/>
            <a:ext cx="8229600" cy="3559294"/>
          </a:xfrm>
        </p:spPr>
        <p:txBody>
          <a:bodyPr>
            <a:noAutofit/>
          </a:bodyPr>
          <a:lstStyle/>
          <a:p>
            <a:pPr marL="0" indent="0">
              <a:buNone/>
            </a:pPr>
            <a:r>
              <a:rPr lang="pt-BR" sz="1600" dirty="0"/>
              <a:t>Esta é a trilha </a:t>
            </a:r>
            <a:r>
              <a:rPr lang="pt-BR" sz="1600" b="1" dirty="0"/>
              <a:t>Marketing e Vendas</a:t>
            </a:r>
            <a:r>
              <a:rPr lang="pt-BR" sz="1600" dirty="0"/>
              <a:t>.</a:t>
            </a:r>
          </a:p>
          <a:p>
            <a:pPr marL="0" indent="0">
              <a:buNone/>
            </a:pPr>
            <a:r>
              <a:rPr lang="pt-BR" sz="1600" dirty="0"/>
              <a:t> </a:t>
            </a:r>
          </a:p>
          <a:p>
            <a:pPr marL="0" indent="0">
              <a:buNone/>
            </a:pPr>
            <a:r>
              <a:rPr lang="pt-BR" sz="1600" dirty="0">
                <a:solidFill>
                  <a:srgbClr val="000000"/>
                </a:solidFill>
              </a:rPr>
              <a:t>Olá empreendedor!</a:t>
            </a:r>
          </a:p>
          <a:p>
            <a:pPr marL="0" indent="0">
              <a:buNone/>
            </a:pPr>
            <a:r>
              <a:rPr lang="pt-BR" sz="1600" dirty="0">
                <a:solidFill>
                  <a:srgbClr val="000000"/>
                </a:solidFill>
              </a:rPr>
              <a:t>Nesta trilha de atendimento, você encontrará informações sobre como fazer o marketing da sua empresa. </a:t>
            </a:r>
            <a:endParaRPr lang="pt-BR" sz="1600" dirty="0" smtClean="0">
              <a:solidFill>
                <a:srgbClr val="000000"/>
              </a:solidFill>
            </a:endParaRPr>
          </a:p>
          <a:p>
            <a:pPr marL="0" indent="0">
              <a:buNone/>
            </a:pPr>
            <a:endParaRPr lang="pt-BR" sz="1600" dirty="0">
              <a:solidFill>
                <a:srgbClr val="000000"/>
              </a:solidFill>
            </a:endParaRPr>
          </a:p>
          <a:p>
            <a:pPr marL="0" indent="0">
              <a:buNone/>
            </a:pPr>
            <a:r>
              <a:rPr lang="pt-BR" sz="1600" dirty="0">
                <a:solidFill>
                  <a:srgbClr val="000000"/>
                </a:solidFill>
              </a:rPr>
              <a:t>Ao passar por essa trilha </a:t>
            </a:r>
            <a:r>
              <a:rPr lang="pt-BR" sz="1600" dirty="0" smtClean="0">
                <a:solidFill>
                  <a:srgbClr val="000000"/>
                </a:solidFill>
              </a:rPr>
              <a:t>você irá:</a:t>
            </a:r>
            <a:endParaRPr lang="pt-BR" sz="1600" dirty="0">
              <a:solidFill>
                <a:srgbClr val="000000"/>
              </a:solidFill>
            </a:endParaRPr>
          </a:p>
          <a:p>
            <a:r>
              <a:rPr lang="pt-BR" sz="1600" dirty="0" smtClean="0">
                <a:solidFill>
                  <a:srgbClr val="000000"/>
                </a:solidFill>
              </a:rPr>
              <a:t>Refletir </a:t>
            </a:r>
            <a:r>
              <a:rPr lang="pt-BR" sz="1600" dirty="0">
                <a:solidFill>
                  <a:srgbClr val="000000"/>
                </a:solidFill>
              </a:rPr>
              <a:t>sobre como ter sucesso no processo de comunicação do seu </a:t>
            </a:r>
            <a:r>
              <a:rPr lang="pt-BR" sz="1600" dirty="0" smtClean="0">
                <a:solidFill>
                  <a:srgbClr val="000000"/>
                </a:solidFill>
              </a:rPr>
              <a:t>negócio</a:t>
            </a:r>
            <a:r>
              <a:rPr lang="pt-BR" sz="1600" dirty="0">
                <a:solidFill>
                  <a:srgbClr val="000000"/>
                </a:solidFill>
              </a:rPr>
              <a:t>;</a:t>
            </a:r>
          </a:p>
          <a:p>
            <a:r>
              <a:rPr lang="pt-BR" sz="1600" dirty="0" smtClean="0">
                <a:solidFill>
                  <a:srgbClr val="000000"/>
                </a:solidFill>
              </a:rPr>
              <a:t>Entender </a:t>
            </a:r>
            <a:r>
              <a:rPr lang="pt-BR" sz="1600" dirty="0">
                <a:solidFill>
                  <a:srgbClr val="000000"/>
                </a:solidFill>
              </a:rPr>
              <a:t>a importância de investir em publicidade e propaganda da sua </a:t>
            </a:r>
            <a:r>
              <a:rPr lang="pt-BR" sz="1600" dirty="0" smtClean="0">
                <a:solidFill>
                  <a:srgbClr val="000000"/>
                </a:solidFill>
              </a:rPr>
              <a:t>empresa;</a:t>
            </a:r>
            <a:endParaRPr lang="pt-BR" sz="1600" dirty="0">
              <a:solidFill>
                <a:srgbClr val="000000"/>
              </a:solidFill>
            </a:endParaRPr>
          </a:p>
          <a:p>
            <a:r>
              <a:rPr lang="pt-BR" sz="1600" dirty="0" smtClean="0">
                <a:solidFill>
                  <a:srgbClr val="000000"/>
                </a:solidFill>
              </a:rPr>
              <a:t>Conhecer </a:t>
            </a:r>
            <a:r>
              <a:rPr lang="pt-BR" sz="1600" dirty="0">
                <a:solidFill>
                  <a:srgbClr val="000000"/>
                </a:solidFill>
              </a:rPr>
              <a:t>diversos veículos de </a:t>
            </a:r>
            <a:r>
              <a:rPr lang="pt-BR" sz="1600" dirty="0" smtClean="0">
                <a:solidFill>
                  <a:srgbClr val="000000"/>
                </a:solidFill>
              </a:rPr>
              <a:t>comunicação;</a:t>
            </a:r>
            <a:endParaRPr lang="pt-BR" sz="1600" dirty="0">
              <a:solidFill>
                <a:srgbClr val="000000"/>
              </a:solidFill>
            </a:endParaRPr>
          </a:p>
          <a:p>
            <a:r>
              <a:rPr lang="pt-BR" sz="1600" dirty="0" smtClean="0">
                <a:solidFill>
                  <a:srgbClr val="000000"/>
                </a:solidFill>
              </a:rPr>
              <a:t>Compreender </a:t>
            </a:r>
            <a:r>
              <a:rPr lang="pt-BR" sz="1600" dirty="0">
                <a:solidFill>
                  <a:srgbClr val="000000"/>
                </a:solidFill>
              </a:rPr>
              <a:t>as diversas estratégias para aumentar as suas </a:t>
            </a:r>
            <a:r>
              <a:rPr lang="pt-BR" sz="1600" dirty="0" smtClean="0">
                <a:solidFill>
                  <a:srgbClr val="000000"/>
                </a:solidFill>
              </a:rPr>
              <a:t>vendas;</a:t>
            </a:r>
            <a:endParaRPr lang="en-US" sz="1600" dirty="0">
              <a:solidFill>
                <a:srgbClr val="000000"/>
              </a:solidFill>
            </a:endParaRPr>
          </a:p>
          <a:p>
            <a:r>
              <a:rPr lang="pt-BR" sz="1600" smtClean="0">
                <a:solidFill>
                  <a:srgbClr val="000000"/>
                </a:solidFill>
              </a:rPr>
              <a:t>Descobrir </a:t>
            </a:r>
            <a:r>
              <a:rPr lang="pt-BR" sz="1600" dirty="0">
                <a:solidFill>
                  <a:srgbClr val="000000"/>
                </a:solidFill>
              </a:rPr>
              <a:t>como elaborar uma pesquisa de </a:t>
            </a:r>
            <a:r>
              <a:rPr lang="pt-BR" sz="1600" dirty="0" smtClean="0">
                <a:solidFill>
                  <a:srgbClr val="000000"/>
                </a:solidFill>
              </a:rPr>
              <a:t>mercado.</a:t>
            </a:r>
            <a:endParaRPr lang="en-US" sz="1600" dirty="0">
              <a:solidFill>
                <a:srgbClr val="000000"/>
              </a:solidFill>
            </a:endParaRP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pt-BR" dirty="0" smtClean="0">
                <a:solidFill>
                  <a:schemeClr val="bg1"/>
                </a:solidFill>
              </a:rPr>
              <a:t>Apresentação da trilha: </a:t>
            </a:r>
            <a:r>
              <a:rPr lang="pt-BR" dirty="0" smtClean="0">
                <a:solidFill>
                  <a:srgbClr val="EEECE1"/>
                </a:solidFill>
              </a:rPr>
              <a:t>Tela de abertura</a:t>
            </a:r>
            <a:endParaRPr lang="pt-BR" dirty="0">
              <a:solidFill>
                <a:srgbClr val="EEECE1"/>
              </a:solidFill>
            </a:endParaRPr>
          </a:p>
        </p:txBody>
      </p:sp>
      <p:sp>
        <p:nvSpPr>
          <p:cNvPr id="6" name="Rectangle 5"/>
          <p:cNvSpPr/>
          <p:nvPr/>
        </p:nvSpPr>
        <p:spPr>
          <a:xfrm>
            <a:off x="457200" y="1380574"/>
            <a:ext cx="8229600" cy="1568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FFFFFF"/>
                </a:solidFill>
              </a:rPr>
              <a:t>Diversos</a:t>
            </a:r>
            <a:r>
              <a:rPr lang="en-US" sz="1400" dirty="0" smtClean="0">
                <a:solidFill>
                  <a:srgbClr val="FFFFFF"/>
                </a:solidFill>
              </a:rPr>
              <a:t> </a:t>
            </a:r>
            <a:r>
              <a:rPr lang="en-US" sz="1400" dirty="0" err="1" smtClean="0">
                <a:solidFill>
                  <a:srgbClr val="FFFFFF"/>
                </a:solidFill>
              </a:rPr>
              <a:t>prédios</a:t>
            </a:r>
            <a:r>
              <a:rPr lang="en-US" sz="1400" dirty="0" smtClean="0">
                <a:solidFill>
                  <a:srgbClr val="FFFFFF"/>
                </a:solidFill>
              </a:rPr>
              <a:t>, </a:t>
            </a:r>
            <a:r>
              <a:rPr lang="en-US" sz="1400" dirty="0" err="1" smtClean="0">
                <a:solidFill>
                  <a:srgbClr val="FFFFFF"/>
                </a:solidFill>
              </a:rPr>
              <a:t>todos</a:t>
            </a:r>
            <a:r>
              <a:rPr lang="en-US" sz="1400" dirty="0" smtClean="0">
                <a:solidFill>
                  <a:srgbClr val="FFFFFF"/>
                </a:solidFill>
              </a:rPr>
              <a:t> da </a:t>
            </a:r>
            <a:r>
              <a:rPr lang="en-US" sz="1400" dirty="0" err="1" smtClean="0">
                <a:solidFill>
                  <a:srgbClr val="FFFFFF"/>
                </a:solidFill>
              </a:rPr>
              <a:t>mesma</a:t>
            </a:r>
            <a:r>
              <a:rPr lang="en-US" sz="1400" dirty="0" smtClean="0">
                <a:solidFill>
                  <a:srgbClr val="FFFFFF"/>
                </a:solidFill>
              </a:rPr>
              <a:t> </a:t>
            </a:r>
            <a:r>
              <a:rPr lang="en-US" sz="1400" dirty="0" err="1" smtClean="0">
                <a:solidFill>
                  <a:srgbClr val="FFFFFF"/>
                </a:solidFill>
              </a:rPr>
              <a:t>cor</a:t>
            </a:r>
            <a:r>
              <a:rPr lang="en-US" sz="1400" dirty="0" smtClean="0">
                <a:solidFill>
                  <a:srgbClr val="FFFFFF"/>
                </a:solidFill>
              </a:rPr>
              <a:t>, </a:t>
            </a:r>
            <a:r>
              <a:rPr lang="en-US" sz="1400" dirty="0" err="1" smtClean="0">
                <a:solidFill>
                  <a:srgbClr val="FFFFFF"/>
                </a:solidFill>
              </a:rPr>
              <a:t>sem</a:t>
            </a:r>
            <a:r>
              <a:rPr lang="en-US" sz="1400" dirty="0" smtClean="0">
                <a:solidFill>
                  <a:srgbClr val="FFFFFF"/>
                </a:solidFill>
              </a:rPr>
              <a:t> </a:t>
            </a:r>
            <a:r>
              <a:rPr lang="en-US" sz="1400" dirty="0" err="1" smtClean="0">
                <a:solidFill>
                  <a:srgbClr val="FFFFFF"/>
                </a:solidFill>
              </a:rPr>
              <a:t>destaque</a:t>
            </a:r>
            <a:r>
              <a:rPr lang="en-US" sz="1400" dirty="0" smtClean="0">
                <a:solidFill>
                  <a:srgbClr val="FFFFFF"/>
                </a:solidFill>
              </a:rPr>
              <a:t> entre </a:t>
            </a:r>
            <a:r>
              <a:rPr lang="en-US" sz="1400" dirty="0" err="1" smtClean="0">
                <a:solidFill>
                  <a:srgbClr val="FFFFFF"/>
                </a:solidFill>
              </a:rPr>
              <a:t>eles</a:t>
            </a:r>
            <a:r>
              <a:rPr lang="en-US" sz="1400" dirty="0" smtClean="0">
                <a:solidFill>
                  <a:srgbClr val="FFFFFF"/>
                </a:solidFill>
              </a:rPr>
              <a:t>. Um deles </a:t>
            </a:r>
            <a:r>
              <a:rPr lang="en-US" sz="1400" dirty="0" err="1" smtClean="0">
                <a:solidFill>
                  <a:srgbClr val="FFFFFF"/>
                </a:solidFill>
              </a:rPr>
              <a:t>é</a:t>
            </a:r>
            <a:r>
              <a:rPr lang="en-US" sz="1400" dirty="0" smtClean="0">
                <a:solidFill>
                  <a:srgbClr val="FFFFFF"/>
                </a:solidFill>
              </a:rPr>
              <a:t> </a:t>
            </a:r>
            <a:r>
              <a:rPr lang="en-US" sz="1400" dirty="0" err="1" smtClean="0">
                <a:solidFill>
                  <a:srgbClr val="FFFFFF"/>
                </a:solidFill>
              </a:rPr>
              <a:t>colorido</a:t>
            </a:r>
            <a:r>
              <a:rPr lang="en-US" sz="1400" dirty="0" smtClean="0">
                <a:solidFill>
                  <a:srgbClr val="FFFFFF"/>
                </a:solidFill>
              </a:rPr>
              <a:t> e se </a:t>
            </a:r>
            <a:r>
              <a:rPr lang="en-US" sz="1400" dirty="0" err="1" smtClean="0">
                <a:solidFill>
                  <a:srgbClr val="FFFFFF"/>
                </a:solidFill>
              </a:rPr>
              <a:t>destaca</a:t>
            </a:r>
            <a:r>
              <a:rPr lang="en-US" sz="1400" dirty="0">
                <a:solidFill>
                  <a:srgbClr val="FFFFFF"/>
                </a:solidFill>
              </a:rPr>
              <a:t> </a:t>
            </a:r>
            <a:r>
              <a:rPr lang="en-US" sz="1400" dirty="0" smtClean="0">
                <a:solidFill>
                  <a:srgbClr val="FFFFFF"/>
                </a:solidFill>
              </a:rPr>
              <a:t>dos outros. &lt;</a:t>
            </a:r>
            <a:r>
              <a:rPr lang="en-US" sz="1400" dirty="0" err="1" smtClean="0">
                <a:solidFill>
                  <a:srgbClr val="FFFFFF"/>
                </a:solidFill>
              </a:rPr>
              <a:t>imagens</a:t>
            </a:r>
            <a:r>
              <a:rPr lang="en-US" sz="1400" dirty="0" smtClean="0">
                <a:solidFill>
                  <a:srgbClr val="FFFFFF"/>
                </a:solidFill>
              </a:rPr>
              <a:t> de </a:t>
            </a:r>
            <a:r>
              <a:rPr lang="en-US" sz="1400" dirty="0" err="1" smtClean="0">
                <a:solidFill>
                  <a:srgbClr val="FFFFFF"/>
                </a:solidFill>
              </a:rPr>
              <a:t>referência</a:t>
            </a:r>
            <a:r>
              <a:rPr lang="en-US" sz="1400" dirty="0" smtClean="0">
                <a:solidFill>
                  <a:srgbClr val="FFFFFF"/>
                </a:solidFill>
              </a:rPr>
              <a:t> </a:t>
            </a:r>
            <a:r>
              <a:rPr lang="en-US" sz="1400" dirty="0" err="1" smtClean="0">
                <a:solidFill>
                  <a:srgbClr val="FFFFFF"/>
                </a:solidFill>
              </a:rPr>
              <a:t>ao</a:t>
            </a:r>
            <a:r>
              <a:rPr lang="en-US" sz="1400" dirty="0" smtClean="0">
                <a:solidFill>
                  <a:srgbClr val="FFFFFF"/>
                </a:solidFill>
              </a:rPr>
              <a:t> </a:t>
            </a:r>
            <a:r>
              <a:rPr lang="en-US" sz="1400" dirty="0" err="1" smtClean="0">
                <a:solidFill>
                  <a:srgbClr val="FFFFFF"/>
                </a:solidFill>
              </a:rPr>
              <a:t>lado</a:t>
            </a:r>
            <a:r>
              <a:rPr lang="en-US" sz="1400" dirty="0" smtClean="0">
                <a:solidFill>
                  <a:srgbClr val="FFFFFF"/>
                </a:solidFill>
              </a:rPr>
              <a:t>&gt;</a:t>
            </a:r>
          </a:p>
          <a:p>
            <a:pPr algn="ctr"/>
            <a:endParaRPr lang="en-US" sz="1400" dirty="0">
              <a:solidFill>
                <a:srgbClr val="FFFFFF"/>
              </a:solidFill>
            </a:endParaRPr>
          </a:p>
          <a:p>
            <a:pPr algn="ctr"/>
            <a:r>
              <a:rPr lang="en-US" sz="1400" dirty="0" smtClean="0">
                <a:solidFill>
                  <a:srgbClr val="FFFFFF"/>
                </a:solidFill>
              </a:rPr>
              <a:t>29X7cm</a:t>
            </a:r>
            <a:endParaRPr lang="en-US" sz="1400" dirty="0" smtClean="0">
              <a:solidFill>
                <a:srgbClr val="FFFFFF"/>
              </a:solidFill>
            </a:endParaRPr>
          </a:p>
        </p:txBody>
      </p:sp>
      <p:pic>
        <p:nvPicPr>
          <p:cNvPr id="5" name="Picture 4" descr="can-stock-photo_csp352191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9516" y="4431262"/>
            <a:ext cx="2442228" cy="1345939"/>
          </a:xfrm>
          <a:prstGeom prst="rect">
            <a:avLst/>
          </a:prstGeom>
        </p:spPr>
      </p:pic>
      <p:pic>
        <p:nvPicPr>
          <p:cNvPr id="8" name="Picture 7" descr="grande-cidade-e-seus-predios-wallpaper-17648-640x48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9516" y="2688485"/>
            <a:ext cx="2144971" cy="1608728"/>
          </a:xfrm>
          <a:prstGeom prst="rect">
            <a:avLst/>
          </a:prstGeom>
        </p:spPr>
      </p:pic>
      <p:pic>
        <p:nvPicPr>
          <p:cNvPr id="9" name="Picture 8" descr="images.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9516" y="1380574"/>
            <a:ext cx="1746129" cy="1307911"/>
          </a:xfrm>
          <a:prstGeom prst="rect">
            <a:avLst/>
          </a:prstGeom>
        </p:spPr>
      </p:pic>
      <p:pic>
        <p:nvPicPr>
          <p:cNvPr id="10" name="Picture 9" descr="seja20diferente1.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9516" y="2557"/>
            <a:ext cx="1739623" cy="1304717"/>
          </a:xfrm>
          <a:prstGeom prst="rect">
            <a:avLst/>
          </a:prstGeom>
        </p:spPr>
      </p:pic>
    </p:spTree>
    <p:extLst>
      <p:ext uri="{BB962C8B-B14F-4D97-AF65-F5344CB8AC3E}">
        <p14:creationId xmlns:p14="http://schemas.microsoft.com/office/powerpoint/2010/main" val="13118903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5163866"/>
            <a:ext cx="8229600" cy="1313133"/>
          </a:xfrm>
        </p:spPr>
        <p:txBody>
          <a:bodyPr>
            <a:normAutofit/>
          </a:bodyPr>
          <a:lstStyle/>
          <a:p>
            <a:pPr marL="0" indent="0">
              <a:buNone/>
            </a:pPr>
            <a:r>
              <a:rPr lang="pt-BR" sz="1600" dirty="0" smtClean="0"/>
              <a:t>Mala</a:t>
            </a:r>
            <a:r>
              <a:rPr lang="pt-BR" sz="1600" dirty="0"/>
              <a:t>-direta: Possibilita a comunicação direta da empresa com o cliente potencial, utilizando os serviços dos correios. A mensagem publicitária pode ser formatada como uma simples carta, livreto ou até mesmo uma amostra. Hoje a mala direta é mais utilizada por </a:t>
            </a:r>
            <a:r>
              <a:rPr lang="pt-BR" sz="1600" i="1" dirty="0"/>
              <a:t>e-mail</a:t>
            </a:r>
            <a:r>
              <a:rPr lang="pt-BR" sz="1600" dirty="0"/>
              <a:t>, que tem boa visualização por parte dos clientes.</a:t>
            </a:r>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6" name="Rectangle 5"/>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Carta</a:t>
            </a:r>
            <a:r>
              <a:rPr lang="en-US" sz="1400" dirty="0" smtClean="0">
                <a:solidFill>
                  <a:schemeClr val="bg1"/>
                </a:solidFill>
              </a:rPr>
              <a:t> com o </a:t>
            </a:r>
            <a:r>
              <a:rPr lang="en-US" sz="1400" dirty="0" err="1" smtClean="0">
                <a:solidFill>
                  <a:schemeClr val="bg1"/>
                </a:solidFill>
              </a:rPr>
              <a:t>lado</a:t>
            </a:r>
            <a:r>
              <a:rPr lang="en-US" sz="1400" dirty="0" smtClean="0">
                <a:solidFill>
                  <a:schemeClr val="bg1"/>
                </a:solidFill>
              </a:rPr>
              <a:t> do </a:t>
            </a:r>
            <a:r>
              <a:rPr lang="en-US" sz="1400" dirty="0" err="1" smtClean="0">
                <a:solidFill>
                  <a:schemeClr val="bg1"/>
                </a:solidFill>
              </a:rPr>
              <a:t>destinatario</a:t>
            </a:r>
            <a:r>
              <a:rPr lang="en-US" sz="1400" dirty="0" smtClean="0">
                <a:solidFill>
                  <a:schemeClr val="bg1"/>
                </a:solidFill>
              </a:rPr>
              <a:t> </a:t>
            </a:r>
            <a:r>
              <a:rPr lang="en-US" sz="1400" dirty="0" err="1" smtClean="0">
                <a:solidFill>
                  <a:schemeClr val="bg1"/>
                </a:solidFill>
              </a:rPr>
              <a:t>sendo</a:t>
            </a:r>
            <a:r>
              <a:rPr lang="en-US" sz="1400" dirty="0" smtClean="0">
                <a:solidFill>
                  <a:schemeClr val="bg1"/>
                </a:solidFill>
              </a:rPr>
              <a:t> </a:t>
            </a:r>
            <a:r>
              <a:rPr lang="en-US" sz="1400" dirty="0" err="1" smtClean="0">
                <a:solidFill>
                  <a:schemeClr val="bg1"/>
                </a:solidFill>
              </a:rPr>
              <a:t>exibido</a:t>
            </a:r>
            <a:r>
              <a:rPr lang="en-US" sz="1400" dirty="0" smtClean="0">
                <a:solidFill>
                  <a:schemeClr val="bg1"/>
                </a:solidFill>
              </a:rPr>
              <a:t>.</a:t>
            </a:r>
          </a:p>
          <a:p>
            <a:pPr algn="ctr"/>
            <a:r>
              <a:rPr lang="en-US" sz="1400" dirty="0" smtClean="0">
                <a:solidFill>
                  <a:schemeClr val="bg1"/>
                </a:solidFill>
              </a:rPr>
              <a:t>Antes do </a:t>
            </a:r>
            <a:r>
              <a:rPr lang="en-US" sz="1400" dirty="0" err="1" smtClean="0">
                <a:solidFill>
                  <a:schemeClr val="bg1"/>
                </a:solidFill>
              </a:rPr>
              <a:t>nome</a:t>
            </a:r>
            <a:r>
              <a:rPr lang="en-US" sz="1400" dirty="0" smtClean="0">
                <a:solidFill>
                  <a:schemeClr val="bg1"/>
                </a:solidFill>
              </a:rPr>
              <a:t> </a:t>
            </a:r>
            <a:r>
              <a:rPr lang="en-US" sz="1400" dirty="0" err="1" smtClean="0">
                <a:solidFill>
                  <a:schemeClr val="bg1"/>
                </a:solidFill>
              </a:rPr>
              <a:t>João</a:t>
            </a:r>
            <a:r>
              <a:rPr lang="en-US" sz="1400" dirty="0" smtClean="0">
                <a:solidFill>
                  <a:schemeClr val="bg1"/>
                </a:solidFill>
              </a:rPr>
              <a:t> Silva, </a:t>
            </a:r>
            <a:r>
              <a:rPr lang="en-US" sz="1400" dirty="0" err="1" smtClean="0">
                <a:solidFill>
                  <a:schemeClr val="bg1"/>
                </a:solidFill>
              </a:rPr>
              <a:t>os</a:t>
            </a:r>
            <a:r>
              <a:rPr lang="en-US" sz="1400" dirty="0" smtClean="0">
                <a:solidFill>
                  <a:schemeClr val="bg1"/>
                </a:solidFill>
              </a:rPr>
              <a:t> </a:t>
            </a:r>
            <a:r>
              <a:rPr lang="en-US" sz="1400" dirty="0" err="1" smtClean="0">
                <a:solidFill>
                  <a:schemeClr val="bg1"/>
                </a:solidFill>
              </a:rPr>
              <a:t>dizeres</a:t>
            </a:r>
            <a:r>
              <a:rPr lang="en-US" sz="1400" dirty="0" smtClean="0">
                <a:solidFill>
                  <a:schemeClr val="bg1"/>
                </a:solidFill>
              </a:rPr>
              <a:t>: </a:t>
            </a:r>
            <a:r>
              <a:rPr lang="en-US" sz="1400" dirty="0" err="1" smtClean="0">
                <a:solidFill>
                  <a:schemeClr val="bg1"/>
                </a:solidFill>
              </a:rPr>
              <a:t>Ao</a:t>
            </a:r>
            <a:r>
              <a:rPr lang="en-US" sz="1400" dirty="0" smtClean="0">
                <a:solidFill>
                  <a:schemeClr val="bg1"/>
                </a:solidFill>
              </a:rPr>
              <a:t> </a:t>
            </a:r>
            <a:r>
              <a:rPr lang="en-US" sz="1400" dirty="0" err="1" smtClean="0">
                <a:solidFill>
                  <a:schemeClr val="bg1"/>
                </a:solidFill>
              </a:rPr>
              <a:t>Prezado</a:t>
            </a:r>
            <a:r>
              <a:rPr lang="en-US" sz="1400" dirty="0" smtClean="0">
                <a:solidFill>
                  <a:schemeClr val="bg1"/>
                </a:solidFill>
              </a:rPr>
              <a:t> </a:t>
            </a:r>
            <a:r>
              <a:rPr lang="en-US" sz="1400" dirty="0" err="1" smtClean="0">
                <a:solidFill>
                  <a:schemeClr val="bg1"/>
                </a:solidFill>
              </a:rPr>
              <a:t>cliente</a:t>
            </a:r>
            <a:r>
              <a:rPr lang="en-US" sz="1400" dirty="0" smtClean="0">
                <a:solidFill>
                  <a:schemeClr val="bg1"/>
                </a:solidFill>
              </a:rPr>
              <a:t>.</a:t>
            </a:r>
          </a:p>
          <a:p>
            <a:pPr algn="ctr"/>
            <a:r>
              <a:rPr lang="en-US" sz="1400" dirty="0" err="1" smtClean="0">
                <a:solidFill>
                  <a:schemeClr val="bg1"/>
                </a:solidFill>
              </a:rPr>
              <a:t>Depois</a:t>
            </a:r>
            <a:r>
              <a:rPr lang="en-US" sz="1400" dirty="0" smtClean="0">
                <a:solidFill>
                  <a:schemeClr val="bg1"/>
                </a:solidFill>
              </a:rPr>
              <a:t> o </a:t>
            </a:r>
            <a:r>
              <a:rPr lang="en-US" sz="1400" dirty="0" err="1" smtClean="0">
                <a:solidFill>
                  <a:schemeClr val="bg1"/>
                </a:solidFill>
              </a:rPr>
              <a:t>endereço</a:t>
            </a:r>
            <a:r>
              <a:rPr lang="en-US" sz="1400" dirty="0" smtClean="0">
                <a:solidFill>
                  <a:schemeClr val="bg1"/>
                </a:solidFill>
              </a:rPr>
              <a:t>.</a:t>
            </a: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3262865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5063598"/>
            <a:ext cx="8229600" cy="1413402"/>
          </a:xfrm>
        </p:spPr>
        <p:txBody>
          <a:bodyPr>
            <a:normAutofit/>
          </a:bodyPr>
          <a:lstStyle/>
          <a:p>
            <a:pPr marL="0" indent="0">
              <a:buNone/>
            </a:pPr>
            <a:r>
              <a:rPr lang="pt-BR" sz="1800" dirty="0" smtClean="0"/>
              <a:t>Folhetos</a:t>
            </a:r>
            <a:r>
              <a:rPr lang="pt-BR" sz="1800" dirty="0"/>
              <a:t>: São publicações com número de páginas entre 5 e 48, não se contando as capas. Folhetos podem ou não, além do texto, conter ilustrações, gráficos, fotos etc.; costumam conter dados explicativos, estatutos, estatísticas, entre outras formas.</a:t>
            </a:r>
          </a:p>
          <a:p>
            <a:pPr marL="0" indent="0">
              <a:buNone/>
            </a:pPr>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Folheto</a:t>
            </a:r>
            <a:r>
              <a:rPr lang="en-US" sz="1400" dirty="0" smtClean="0">
                <a:solidFill>
                  <a:schemeClr val="bg1"/>
                </a:solidFill>
              </a:rPr>
              <a:t> de um </a:t>
            </a:r>
            <a:r>
              <a:rPr lang="en-US" sz="1400" dirty="0" err="1" smtClean="0">
                <a:solidFill>
                  <a:schemeClr val="bg1"/>
                </a:solidFill>
              </a:rPr>
              <a:t>supermercado</a:t>
            </a:r>
            <a:r>
              <a:rPr lang="en-US" sz="1400" dirty="0" smtClean="0">
                <a:solidFill>
                  <a:schemeClr val="bg1"/>
                </a:solidFill>
              </a:rPr>
              <a:t> com </a:t>
            </a:r>
            <a:r>
              <a:rPr lang="en-US" sz="1400" dirty="0" err="1" smtClean="0">
                <a:solidFill>
                  <a:schemeClr val="bg1"/>
                </a:solidFill>
              </a:rPr>
              <a:t>promoções</a:t>
            </a:r>
            <a:endParaRPr lang="en-US" sz="1400" dirty="0" smtClean="0">
              <a:solidFill>
                <a:schemeClr val="bg1"/>
              </a:solidFill>
            </a:endParaRP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2176649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896482"/>
            <a:ext cx="8229600" cy="1580518"/>
          </a:xfrm>
        </p:spPr>
        <p:txBody>
          <a:bodyPr>
            <a:normAutofit/>
          </a:bodyPr>
          <a:lstStyle/>
          <a:p>
            <a:pPr marL="0" indent="0">
              <a:buNone/>
            </a:pPr>
            <a:r>
              <a:rPr lang="pt-BR" sz="1800" dirty="0" smtClean="0"/>
              <a:t>Panfletos</a:t>
            </a:r>
            <a:r>
              <a:rPr lang="pt-BR" sz="1800" dirty="0"/>
              <a:t>: São impressos em pequenos formatos. Costumam conter informações básicas de promoções, lançamentos ou eventos. Distribuídos nas ruas ou residências.</a:t>
            </a:r>
          </a:p>
          <a:p>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Panfleto</a:t>
            </a:r>
            <a:r>
              <a:rPr lang="en-US" sz="1400" dirty="0" smtClean="0">
                <a:solidFill>
                  <a:schemeClr val="bg1"/>
                </a:solidFill>
              </a:rPr>
              <a:t> </a:t>
            </a:r>
            <a:r>
              <a:rPr lang="en-US" sz="1400" dirty="0" err="1" smtClean="0">
                <a:solidFill>
                  <a:schemeClr val="bg1"/>
                </a:solidFill>
              </a:rPr>
              <a:t>na</a:t>
            </a:r>
            <a:r>
              <a:rPr lang="en-US" sz="1400" dirty="0" smtClean="0">
                <a:solidFill>
                  <a:schemeClr val="bg1"/>
                </a:solidFill>
              </a:rPr>
              <a:t> </a:t>
            </a:r>
            <a:r>
              <a:rPr lang="en-US" sz="1400" dirty="0" err="1" smtClean="0">
                <a:solidFill>
                  <a:schemeClr val="bg1"/>
                </a:solidFill>
              </a:rPr>
              <a:t>mão</a:t>
            </a:r>
            <a:r>
              <a:rPr lang="en-US" sz="1400" dirty="0" smtClean="0">
                <a:solidFill>
                  <a:schemeClr val="bg1"/>
                </a:solidFill>
              </a:rPr>
              <a:t> de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pessoa</a:t>
            </a:r>
            <a:r>
              <a:rPr lang="en-US" sz="1400" dirty="0" smtClean="0">
                <a:solidFill>
                  <a:schemeClr val="bg1"/>
                </a:solidFill>
              </a:rPr>
              <a:t>, </a:t>
            </a:r>
            <a:r>
              <a:rPr lang="en-US" sz="1400" dirty="0" err="1" smtClean="0">
                <a:solidFill>
                  <a:schemeClr val="bg1"/>
                </a:solidFill>
              </a:rPr>
              <a:t>escrito</a:t>
            </a:r>
            <a:r>
              <a:rPr lang="en-US" sz="1400" dirty="0" smtClean="0">
                <a:solidFill>
                  <a:schemeClr val="bg1"/>
                </a:solidFill>
              </a:rPr>
              <a:t>:</a:t>
            </a:r>
          </a:p>
          <a:p>
            <a:pPr algn="ctr"/>
            <a:r>
              <a:rPr lang="en-US" sz="1400" dirty="0" err="1" smtClean="0">
                <a:solidFill>
                  <a:schemeClr val="bg1"/>
                </a:solidFill>
              </a:rPr>
              <a:t>Venha</a:t>
            </a:r>
            <a:r>
              <a:rPr lang="en-US" sz="1400" dirty="0" smtClean="0">
                <a:solidFill>
                  <a:schemeClr val="bg1"/>
                </a:solidFill>
              </a:rPr>
              <a:t> </a:t>
            </a:r>
            <a:r>
              <a:rPr lang="en-US" sz="1400" dirty="0" err="1" smtClean="0">
                <a:solidFill>
                  <a:schemeClr val="bg1"/>
                </a:solidFill>
              </a:rPr>
              <a:t>conhecer</a:t>
            </a:r>
            <a:r>
              <a:rPr lang="en-US" sz="1400" dirty="0" smtClean="0">
                <a:solidFill>
                  <a:schemeClr val="bg1"/>
                </a:solidFill>
              </a:rPr>
              <a:t> a </a:t>
            </a:r>
            <a:r>
              <a:rPr lang="en-US" sz="1400" dirty="0" err="1" smtClean="0">
                <a:solidFill>
                  <a:schemeClr val="bg1"/>
                </a:solidFill>
              </a:rPr>
              <a:t>nossa</a:t>
            </a:r>
            <a:r>
              <a:rPr lang="en-US" sz="1400" dirty="0" smtClean="0">
                <a:solidFill>
                  <a:schemeClr val="bg1"/>
                </a:solidFill>
              </a:rPr>
              <a:t> nova </a:t>
            </a:r>
            <a:r>
              <a:rPr lang="en-US" sz="1400" dirty="0" err="1" smtClean="0">
                <a:solidFill>
                  <a:schemeClr val="bg1"/>
                </a:solidFill>
              </a:rPr>
              <a:t>loja</a:t>
            </a:r>
            <a:r>
              <a:rPr lang="en-US" sz="1400" dirty="0" smtClean="0">
                <a:solidFill>
                  <a:schemeClr val="bg1"/>
                </a:solidFill>
              </a:rPr>
              <a:t> no</a:t>
            </a:r>
          </a:p>
          <a:p>
            <a:pPr algn="ctr"/>
            <a:r>
              <a:rPr lang="en-US" sz="1400" dirty="0" smtClean="0">
                <a:solidFill>
                  <a:schemeClr val="bg1"/>
                </a:solidFill>
              </a:rPr>
              <a:t>Shopping da </a:t>
            </a:r>
            <a:r>
              <a:rPr lang="en-US" sz="1400" dirty="0" err="1" smtClean="0">
                <a:solidFill>
                  <a:schemeClr val="bg1"/>
                </a:solidFill>
              </a:rPr>
              <a:t>Cidade</a:t>
            </a:r>
            <a:endParaRPr lang="en-US" sz="1400" dirty="0">
              <a:solidFill>
                <a:schemeClr val="bg1"/>
              </a:solidFill>
            </a:endParaRPr>
          </a:p>
        </p:txBody>
      </p:sp>
    </p:spTree>
    <p:extLst>
      <p:ext uri="{BB962C8B-B14F-4D97-AF65-F5344CB8AC3E}">
        <p14:creationId xmlns:p14="http://schemas.microsoft.com/office/powerpoint/2010/main" val="4270914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980040"/>
            <a:ext cx="8229600" cy="1496960"/>
          </a:xfrm>
        </p:spPr>
        <p:txBody>
          <a:bodyPr>
            <a:normAutofit/>
          </a:bodyPr>
          <a:lstStyle/>
          <a:p>
            <a:pPr marL="0" indent="0">
              <a:buNone/>
            </a:pPr>
            <a:r>
              <a:rPr lang="pt-BR" sz="1800" dirty="0" smtClean="0"/>
              <a:t>Faixas</a:t>
            </a:r>
            <a:r>
              <a:rPr lang="pt-BR" sz="1800" dirty="0"/>
              <a:t>: São afixadas em frente ao estabelecimento ou em esquinas. Feitas de tecido são apropriadas para promoções de curta duração.</a:t>
            </a:r>
          </a:p>
          <a:p>
            <a:pPr marL="0" indent="0">
              <a:buNone/>
            </a:pPr>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Fachada</a:t>
            </a:r>
            <a:r>
              <a:rPr lang="en-US" sz="1400" dirty="0" smtClean="0">
                <a:solidFill>
                  <a:schemeClr val="bg1"/>
                </a:solidFill>
              </a:rPr>
              <a:t> de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loja</a:t>
            </a:r>
            <a:r>
              <a:rPr lang="en-US" sz="1400" dirty="0" smtClean="0">
                <a:solidFill>
                  <a:schemeClr val="bg1"/>
                </a:solidFill>
              </a:rPr>
              <a:t> (</a:t>
            </a:r>
            <a:r>
              <a:rPr lang="en-US" sz="1400" dirty="0" err="1" smtClean="0">
                <a:solidFill>
                  <a:schemeClr val="bg1"/>
                </a:solidFill>
              </a:rPr>
              <a:t>pode</a:t>
            </a:r>
            <a:r>
              <a:rPr lang="en-US" sz="1400" dirty="0" smtClean="0">
                <a:solidFill>
                  <a:schemeClr val="bg1"/>
                </a:solidFill>
              </a:rPr>
              <a:t> </a:t>
            </a:r>
            <a:r>
              <a:rPr lang="en-US" sz="1400" dirty="0" err="1" smtClean="0">
                <a:solidFill>
                  <a:schemeClr val="bg1"/>
                </a:solidFill>
              </a:rPr>
              <a:t>ser</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loja</a:t>
            </a:r>
            <a:r>
              <a:rPr lang="en-US" sz="1400" dirty="0" smtClean="0">
                <a:solidFill>
                  <a:schemeClr val="bg1"/>
                </a:solidFill>
              </a:rPr>
              <a:t> de </a:t>
            </a:r>
            <a:r>
              <a:rPr lang="en-US" sz="1400" dirty="0" err="1" smtClean="0">
                <a:solidFill>
                  <a:schemeClr val="bg1"/>
                </a:solidFill>
              </a:rPr>
              <a:t>roupas</a:t>
            </a:r>
            <a:r>
              <a:rPr lang="en-US" sz="1400" dirty="0" smtClean="0">
                <a:solidFill>
                  <a:schemeClr val="bg1"/>
                </a:solidFill>
              </a:rPr>
              <a:t>), com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faixa</a:t>
            </a:r>
            <a:r>
              <a:rPr lang="en-US" sz="1400" dirty="0" smtClean="0">
                <a:solidFill>
                  <a:schemeClr val="bg1"/>
                </a:solidFill>
              </a:rPr>
              <a:t> </a:t>
            </a:r>
            <a:r>
              <a:rPr lang="en-US" sz="1400" dirty="0" err="1" smtClean="0">
                <a:solidFill>
                  <a:schemeClr val="bg1"/>
                </a:solidFill>
              </a:rPr>
              <a:t>na</a:t>
            </a:r>
            <a:r>
              <a:rPr lang="en-US" sz="1400" dirty="0" smtClean="0">
                <a:solidFill>
                  <a:schemeClr val="bg1"/>
                </a:solidFill>
              </a:rPr>
              <a:t> </a:t>
            </a:r>
            <a:r>
              <a:rPr lang="en-US" sz="1400" dirty="0" err="1" smtClean="0">
                <a:solidFill>
                  <a:schemeClr val="bg1"/>
                </a:solidFill>
              </a:rPr>
              <a:t>frente</a:t>
            </a:r>
            <a:r>
              <a:rPr lang="en-US" sz="1400" dirty="0" smtClean="0">
                <a:solidFill>
                  <a:schemeClr val="bg1"/>
                </a:solidFill>
              </a:rPr>
              <a:t>: “</a:t>
            </a:r>
            <a:r>
              <a:rPr lang="en-US" sz="1400" dirty="0" err="1" smtClean="0">
                <a:solidFill>
                  <a:schemeClr val="bg1"/>
                </a:solidFill>
              </a:rPr>
              <a:t>Só</a:t>
            </a:r>
            <a:r>
              <a:rPr lang="en-US" sz="1400" dirty="0" smtClean="0">
                <a:solidFill>
                  <a:schemeClr val="bg1"/>
                </a:solidFill>
              </a:rPr>
              <a:t> </a:t>
            </a:r>
            <a:r>
              <a:rPr lang="en-US" sz="1400" dirty="0" err="1" smtClean="0">
                <a:solidFill>
                  <a:schemeClr val="bg1"/>
                </a:solidFill>
              </a:rPr>
              <a:t>hoje</a:t>
            </a:r>
            <a:r>
              <a:rPr lang="en-US" sz="1400" dirty="0" smtClean="0">
                <a:solidFill>
                  <a:schemeClr val="bg1"/>
                </a:solidFill>
              </a:rPr>
              <a:t> </a:t>
            </a:r>
          </a:p>
          <a:p>
            <a:pPr algn="ctr"/>
            <a:r>
              <a:rPr lang="en-US" sz="1400" dirty="0" smtClean="0">
                <a:solidFill>
                  <a:schemeClr val="bg1"/>
                </a:solidFill>
              </a:rPr>
              <a:t> 50% de </a:t>
            </a:r>
            <a:r>
              <a:rPr lang="en-US" sz="1400" dirty="0" err="1" smtClean="0">
                <a:solidFill>
                  <a:schemeClr val="bg1"/>
                </a:solidFill>
              </a:rPr>
              <a:t>desconto</a:t>
            </a:r>
            <a:r>
              <a:rPr lang="en-US" sz="1400" dirty="0" smtClean="0">
                <a:solidFill>
                  <a:schemeClr val="bg1"/>
                </a:solidFill>
              </a:rPr>
              <a:t>”</a:t>
            </a:r>
            <a:r>
              <a:rPr lang="en-US" sz="1400" dirty="0" smtClean="0">
                <a:solidFill>
                  <a:schemeClr val="bg1"/>
                </a:solidFill>
              </a:rPr>
              <a:t>.</a:t>
            </a: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1746400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5347694"/>
            <a:ext cx="8229600" cy="1129306"/>
          </a:xfrm>
        </p:spPr>
        <p:txBody>
          <a:bodyPr>
            <a:normAutofit/>
          </a:bodyPr>
          <a:lstStyle/>
          <a:p>
            <a:pPr marL="0" indent="0">
              <a:buNone/>
            </a:pPr>
            <a:r>
              <a:rPr lang="pt-BR" sz="1800" i="1" dirty="0" smtClean="0"/>
              <a:t>Folder </a:t>
            </a:r>
            <a:r>
              <a:rPr lang="pt-BR" sz="1800" dirty="0"/>
              <a:t>São impressos com uma só folha e com mais de duas dobras. São geralmente utilizados quando se quer dar uma configuração mais diferenciada a determinado produto.</a:t>
            </a:r>
          </a:p>
          <a:p>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Folder de </a:t>
            </a:r>
            <a:r>
              <a:rPr lang="en-US" sz="1400" dirty="0" err="1" smtClean="0">
                <a:solidFill>
                  <a:schemeClr val="bg1"/>
                </a:solidFill>
              </a:rPr>
              <a:t>agência</a:t>
            </a:r>
            <a:r>
              <a:rPr lang="en-US" sz="1400" dirty="0" smtClean="0">
                <a:solidFill>
                  <a:schemeClr val="bg1"/>
                </a:solidFill>
              </a:rPr>
              <a:t> de </a:t>
            </a:r>
            <a:r>
              <a:rPr lang="en-US" sz="1400" dirty="0" err="1" smtClean="0">
                <a:solidFill>
                  <a:schemeClr val="bg1"/>
                </a:solidFill>
              </a:rPr>
              <a:t>viagens</a:t>
            </a:r>
            <a:r>
              <a:rPr lang="en-US" sz="1400" dirty="0" smtClean="0">
                <a:solidFill>
                  <a:schemeClr val="bg1"/>
                </a:solidFill>
              </a:rPr>
              <a:t> com </a:t>
            </a:r>
            <a:r>
              <a:rPr lang="en-US" sz="1400" dirty="0" err="1" smtClean="0">
                <a:solidFill>
                  <a:schemeClr val="bg1"/>
                </a:solidFill>
              </a:rPr>
              <a:t>duas</a:t>
            </a:r>
            <a:r>
              <a:rPr lang="en-US" sz="1400" dirty="0" smtClean="0">
                <a:solidFill>
                  <a:schemeClr val="bg1"/>
                </a:solidFill>
              </a:rPr>
              <a:t> </a:t>
            </a:r>
            <a:r>
              <a:rPr lang="en-US" sz="1400" dirty="0" err="1" smtClean="0">
                <a:solidFill>
                  <a:schemeClr val="bg1"/>
                </a:solidFill>
              </a:rPr>
              <a:t>dobras</a:t>
            </a:r>
            <a:r>
              <a:rPr lang="en-US" sz="1400" dirty="0" smtClean="0">
                <a:solidFill>
                  <a:schemeClr val="bg1"/>
                </a:solidFill>
              </a:rPr>
              <a:t>. </a:t>
            </a:r>
          </a:p>
          <a:p>
            <a:pPr algn="ctr"/>
            <a:r>
              <a:rPr lang="en-US" sz="1400" dirty="0" err="1" smtClean="0">
                <a:solidFill>
                  <a:schemeClr val="bg1"/>
                </a:solidFill>
              </a:rPr>
              <a:t>Colocar</a:t>
            </a:r>
            <a:r>
              <a:rPr lang="en-US" sz="1400" dirty="0" smtClean="0">
                <a:solidFill>
                  <a:schemeClr val="bg1"/>
                </a:solidFill>
              </a:rPr>
              <a:t> </a:t>
            </a:r>
            <a:r>
              <a:rPr lang="en-US" sz="1400" dirty="0" err="1" smtClean="0">
                <a:solidFill>
                  <a:schemeClr val="bg1"/>
                </a:solidFill>
              </a:rPr>
              <a:t>imagens</a:t>
            </a:r>
            <a:r>
              <a:rPr lang="en-US" sz="1400" dirty="0" smtClean="0">
                <a:solidFill>
                  <a:schemeClr val="bg1"/>
                </a:solidFill>
              </a:rPr>
              <a:t> de </a:t>
            </a:r>
            <a:r>
              <a:rPr lang="en-US" sz="1400" dirty="0" err="1" smtClean="0">
                <a:solidFill>
                  <a:schemeClr val="bg1"/>
                </a:solidFill>
              </a:rPr>
              <a:t>praia</a:t>
            </a:r>
            <a:r>
              <a:rPr lang="en-US" sz="1400" dirty="0" smtClean="0">
                <a:solidFill>
                  <a:schemeClr val="bg1"/>
                </a:solidFill>
              </a:rPr>
              <a:t> no folder. </a:t>
            </a:r>
            <a:endParaRPr lang="en-US" sz="1400" dirty="0" smtClean="0">
              <a:solidFill>
                <a:schemeClr val="bg1"/>
              </a:solidFill>
            </a:endParaRP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293478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929906"/>
            <a:ext cx="8229600" cy="1547094"/>
          </a:xfrm>
        </p:spPr>
        <p:txBody>
          <a:bodyPr>
            <a:normAutofit/>
          </a:bodyPr>
          <a:lstStyle/>
          <a:p>
            <a:pPr marL="0" indent="0">
              <a:buNone/>
            </a:pPr>
            <a:r>
              <a:rPr lang="pt-BR" sz="1800" dirty="0" smtClean="0"/>
              <a:t>Placas </a:t>
            </a:r>
            <a:r>
              <a:rPr lang="pt-BR" sz="1800" dirty="0"/>
              <a:t>de esquina: Propaganda localizada em postes de identificação de nome das ruas.</a:t>
            </a:r>
          </a:p>
          <a:p>
            <a:pPr marL="0" indent="0">
              <a:buNone/>
            </a:pPr>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Placa</a:t>
            </a:r>
            <a:r>
              <a:rPr lang="en-US" sz="1400" dirty="0" smtClean="0">
                <a:solidFill>
                  <a:schemeClr val="bg1"/>
                </a:solidFill>
              </a:rPr>
              <a:t> de </a:t>
            </a:r>
            <a:r>
              <a:rPr lang="en-US" sz="1400" dirty="0" err="1" smtClean="0">
                <a:solidFill>
                  <a:schemeClr val="bg1"/>
                </a:solidFill>
              </a:rPr>
              <a:t>esquina</a:t>
            </a:r>
            <a:r>
              <a:rPr lang="en-US" sz="1400" dirty="0" smtClean="0">
                <a:solidFill>
                  <a:schemeClr val="bg1"/>
                </a:solidFill>
              </a:rPr>
              <a:t> </a:t>
            </a:r>
            <a:r>
              <a:rPr lang="en-US" sz="1400" dirty="0" err="1" smtClean="0">
                <a:solidFill>
                  <a:schemeClr val="bg1"/>
                </a:solidFill>
              </a:rPr>
              <a:t>indicando</a:t>
            </a:r>
            <a:r>
              <a:rPr lang="en-US" sz="1400" dirty="0" smtClean="0">
                <a:solidFill>
                  <a:schemeClr val="bg1"/>
                </a:solidFill>
              </a:rPr>
              <a:t> um </a:t>
            </a:r>
            <a:r>
              <a:rPr lang="en-US" sz="1400" dirty="0" err="1" smtClean="0">
                <a:solidFill>
                  <a:schemeClr val="bg1"/>
                </a:solidFill>
              </a:rPr>
              <a:t>Restaurante</a:t>
            </a:r>
            <a:r>
              <a:rPr lang="en-US" sz="1400" dirty="0" smtClean="0">
                <a:solidFill>
                  <a:schemeClr val="bg1"/>
                </a:solidFill>
              </a:rPr>
              <a:t> a 30 </a:t>
            </a:r>
            <a:r>
              <a:rPr lang="en-US" sz="1400" dirty="0" smtClean="0">
                <a:solidFill>
                  <a:schemeClr val="bg1"/>
                </a:solidFill>
              </a:rPr>
              <a:t>metros</a:t>
            </a: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3961742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796213"/>
            <a:ext cx="8229600" cy="1680786"/>
          </a:xfrm>
        </p:spPr>
        <p:txBody>
          <a:bodyPr>
            <a:normAutofit/>
          </a:bodyPr>
          <a:lstStyle/>
          <a:p>
            <a:pPr marL="0" indent="0">
              <a:buNone/>
            </a:pPr>
            <a:r>
              <a:rPr lang="pt-BR" sz="1600" dirty="0" smtClean="0"/>
              <a:t>Bandeirola </a:t>
            </a:r>
            <a:r>
              <a:rPr lang="pt-BR" sz="1600" dirty="0"/>
              <a:t>(</a:t>
            </a:r>
            <a:r>
              <a:rPr lang="pt-BR" sz="1600" i="1" dirty="0"/>
              <a:t>banner</a:t>
            </a:r>
            <a:r>
              <a:rPr lang="pt-BR" sz="1600" dirty="0"/>
              <a:t>): Tipo de pequena bandeira utilizada para enfeitar as lojas, com o nome do produto a promover. Também conhecida como </a:t>
            </a:r>
            <a:r>
              <a:rPr lang="pt-BR" sz="1600" i="1" dirty="0"/>
              <a:t>banner</a:t>
            </a:r>
            <a:r>
              <a:rPr lang="pt-BR" sz="1600" dirty="0"/>
              <a:t>, é utilizada em pontos de vendas, e seu conteúdo passa uma mensagem promocional. Pode ser confeccionada em pano, plástico ou papel.</a:t>
            </a:r>
          </a:p>
          <a:p>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Teto</a:t>
            </a:r>
            <a:r>
              <a:rPr lang="en-US" sz="1400" dirty="0" smtClean="0">
                <a:solidFill>
                  <a:schemeClr val="bg1"/>
                </a:solidFill>
              </a:rPr>
              <a:t> de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loja</a:t>
            </a:r>
            <a:r>
              <a:rPr lang="en-US" sz="1400" dirty="0" smtClean="0">
                <a:solidFill>
                  <a:schemeClr val="bg1"/>
                </a:solidFill>
              </a:rPr>
              <a:t> com </a:t>
            </a:r>
            <a:r>
              <a:rPr lang="en-US" sz="1400" dirty="0" err="1" smtClean="0">
                <a:solidFill>
                  <a:schemeClr val="bg1"/>
                </a:solidFill>
              </a:rPr>
              <a:t>bandeirolas</a:t>
            </a:r>
            <a:r>
              <a:rPr lang="en-US" sz="1400" dirty="0" smtClean="0">
                <a:solidFill>
                  <a:schemeClr val="bg1"/>
                </a:solidFill>
              </a:rPr>
              <a:t> de cores </a:t>
            </a:r>
            <a:r>
              <a:rPr lang="en-US" sz="1400" dirty="0" err="1" smtClean="0">
                <a:solidFill>
                  <a:schemeClr val="bg1"/>
                </a:solidFill>
              </a:rPr>
              <a:t>alternadas</a:t>
            </a:r>
            <a:r>
              <a:rPr lang="en-US" sz="1400" dirty="0" smtClean="0">
                <a:solidFill>
                  <a:schemeClr val="bg1"/>
                </a:solidFill>
              </a:rPr>
              <a:t> (</a:t>
            </a:r>
            <a:r>
              <a:rPr lang="en-US" sz="1400" dirty="0" err="1" smtClean="0">
                <a:solidFill>
                  <a:schemeClr val="bg1"/>
                </a:solidFill>
              </a:rPr>
              <a:t>branco</a:t>
            </a:r>
            <a:r>
              <a:rPr lang="en-US" sz="1400" dirty="0" smtClean="0">
                <a:solidFill>
                  <a:schemeClr val="bg1"/>
                </a:solidFill>
              </a:rPr>
              <a:t> e </a:t>
            </a:r>
            <a:r>
              <a:rPr lang="en-US" sz="1400" dirty="0" err="1" smtClean="0">
                <a:solidFill>
                  <a:schemeClr val="bg1"/>
                </a:solidFill>
              </a:rPr>
              <a:t>vermelho</a:t>
            </a:r>
            <a:r>
              <a:rPr lang="en-US" sz="1400" dirty="0" smtClean="0">
                <a:solidFill>
                  <a:schemeClr val="bg1"/>
                </a:solidFill>
              </a:rPr>
              <a:t>): </a:t>
            </a:r>
            <a:r>
              <a:rPr lang="en-US" sz="1400" dirty="0" err="1" smtClean="0">
                <a:solidFill>
                  <a:schemeClr val="bg1"/>
                </a:solidFill>
              </a:rPr>
              <a:t>numa</a:t>
            </a:r>
            <a:r>
              <a:rPr lang="en-US" sz="1400" dirty="0" smtClean="0">
                <a:solidFill>
                  <a:schemeClr val="bg1"/>
                </a:solidFill>
              </a:rPr>
              <a:t> </a:t>
            </a:r>
            <a:r>
              <a:rPr lang="en-US" sz="1400" dirty="0" err="1" smtClean="0">
                <a:solidFill>
                  <a:schemeClr val="bg1"/>
                </a:solidFill>
              </a:rPr>
              <a:t>escrito</a:t>
            </a:r>
            <a:r>
              <a:rPr lang="en-US" sz="1400" dirty="0" smtClean="0">
                <a:solidFill>
                  <a:schemeClr val="bg1"/>
                </a:solidFill>
              </a:rPr>
              <a:t> </a:t>
            </a:r>
            <a:r>
              <a:rPr lang="en-US" sz="1400" dirty="0" err="1" smtClean="0">
                <a:solidFill>
                  <a:schemeClr val="bg1"/>
                </a:solidFill>
              </a:rPr>
              <a:t>promoção</a:t>
            </a:r>
            <a:r>
              <a:rPr lang="en-US" sz="1400" dirty="0" smtClean="0">
                <a:solidFill>
                  <a:schemeClr val="bg1"/>
                </a:solidFill>
              </a:rPr>
              <a:t> e </a:t>
            </a:r>
            <a:r>
              <a:rPr lang="en-US" sz="1400" dirty="0" err="1" smtClean="0">
                <a:solidFill>
                  <a:schemeClr val="bg1"/>
                </a:solidFill>
              </a:rPr>
              <a:t>na</a:t>
            </a:r>
            <a:r>
              <a:rPr lang="en-US" sz="1400" dirty="0" smtClean="0">
                <a:solidFill>
                  <a:schemeClr val="bg1"/>
                </a:solidFill>
              </a:rPr>
              <a:t> </a:t>
            </a:r>
            <a:r>
              <a:rPr lang="en-US" sz="1400" dirty="0" err="1" smtClean="0">
                <a:solidFill>
                  <a:schemeClr val="bg1"/>
                </a:solidFill>
              </a:rPr>
              <a:t>outra</a:t>
            </a:r>
            <a:r>
              <a:rPr lang="en-US" sz="1400" dirty="0" smtClean="0">
                <a:solidFill>
                  <a:schemeClr val="bg1"/>
                </a:solidFill>
              </a:rPr>
              <a:t> 20%</a:t>
            </a:r>
            <a:r>
              <a:rPr lang="en-US" sz="1400" dirty="0" smtClean="0">
                <a:solidFill>
                  <a:schemeClr val="bg1"/>
                </a:solidFill>
              </a:rPr>
              <a:t>.</a:t>
            </a: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2946634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629098"/>
            <a:ext cx="8229600" cy="1847902"/>
          </a:xfrm>
        </p:spPr>
        <p:txBody>
          <a:bodyPr>
            <a:normAutofit/>
          </a:bodyPr>
          <a:lstStyle/>
          <a:p>
            <a:pPr marL="0" indent="0">
              <a:buNone/>
            </a:pPr>
            <a:r>
              <a:rPr lang="pt-BR" sz="1600" dirty="0" smtClean="0"/>
              <a:t>Painéis </a:t>
            </a:r>
            <a:r>
              <a:rPr lang="pt-BR" sz="1600" dirty="0"/>
              <a:t>em estádios ginásios e similares: Propaganda estática, muito utilizada para fortalecimento da marca da empresa, produto ou serviço. Além da exposição ao público presente ao evento, esse veículo se beneficia de outras mídias para propagar a mensagem (transmissão de TV, foto em jornais ou revistas).</a:t>
            </a:r>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Pain</a:t>
            </a:r>
            <a:r>
              <a:rPr lang="en-US" sz="1400" dirty="0" err="1">
                <a:solidFill>
                  <a:schemeClr val="bg1"/>
                </a:solidFill>
              </a:rPr>
              <a:t>e</a:t>
            </a:r>
            <a:r>
              <a:rPr lang="en-US" sz="1400" dirty="0" err="1" smtClean="0">
                <a:solidFill>
                  <a:schemeClr val="bg1"/>
                </a:solidFill>
              </a:rPr>
              <a:t>l</a:t>
            </a:r>
            <a:r>
              <a:rPr lang="en-US" sz="1400" dirty="0" smtClean="0">
                <a:solidFill>
                  <a:schemeClr val="bg1"/>
                </a:solidFill>
              </a:rPr>
              <a:t> </a:t>
            </a:r>
            <a:r>
              <a:rPr lang="en-US" sz="1400" dirty="0" err="1" smtClean="0">
                <a:solidFill>
                  <a:schemeClr val="bg1"/>
                </a:solidFill>
              </a:rPr>
              <a:t>em</a:t>
            </a:r>
            <a:r>
              <a:rPr lang="en-US" sz="1400" dirty="0" smtClean="0">
                <a:solidFill>
                  <a:schemeClr val="bg1"/>
                </a:solidFill>
              </a:rPr>
              <a:t> campo de </a:t>
            </a:r>
            <a:r>
              <a:rPr lang="en-US" sz="1400" dirty="0" err="1" smtClean="0">
                <a:solidFill>
                  <a:schemeClr val="bg1"/>
                </a:solidFill>
              </a:rPr>
              <a:t>futebol</a:t>
            </a:r>
            <a:r>
              <a:rPr lang="en-US" sz="1400" dirty="0" smtClean="0">
                <a:solidFill>
                  <a:schemeClr val="bg1"/>
                </a:solidFill>
              </a:rPr>
              <a:t>. Propaganda no </a:t>
            </a:r>
            <a:r>
              <a:rPr lang="en-US" sz="1400" dirty="0" err="1" smtClean="0">
                <a:solidFill>
                  <a:schemeClr val="bg1"/>
                </a:solidFill>
              </a:rPr>
              <a:t>painel</a:t>
            </a:r>
            <a:r>
              <a:rPr lang="en-US" sz="1400" dirty="0" smtClean="0">
                <a:solidFill>
                  <a:schemeClr val="bg1"/>
                </a:solidFill>
              </a:rPr>
              <a:t>: </a:t>
            </a:r>
            <a:r>
              <a:rPr lang="en-US" sz="1400" dirty="0" err="1" smtClean="0">
                <a:solidFill>
                  <a:schemeClr val="bg1"/>
                </a:solidFill>
              </a:rPr>
              <a:t>é</a:t>
            </a:r>
            <a:r>
              <a:rPr lang="en-US" sz="1400" dirty="0" smtClean="0">
                <a:solidFill>
                  <a:schemeClr val="bg1"/>
                </a:solidFill>
              </a:rPr>
              <a:t> </a:t>
            </a:r>
            <a:r>
              <a:rPr lang="en-US" sz="1400" dirty="0" err="1" smtClean="0">
                <a:solidFill>
                  <a:schemeClr val="bg1"/>
                </a:solidFill>
              </a:rPr>
              <a:t>hora</a:t>
            </a:r>
            <a:r>
              <a:rPr lang="en-US" sz="1400" dirty="0" smtClean="0">
                <a:solidFill>
                  <a:schemeClr val="bg1"/>
                </a:solidFill>
              </a:rPr>
              <a:t> </a:t>
            </a:r>
            <a:r>
              <a:rPr lang="en-US" sz="1400" dirty="0" err="1" smtClean="0">
                <a:solidFill>
                  <a:schemeClr val="bg1"/>
                </a:solidFill>
              </a:rPr>
              <a:t>tomar</a:t>
            </a:r>
            <a:r>
              <a:rPr lang="en-US" sz="1400" dirty="0" smtClean="0">
                <a:solidFill>
                  <a:schemeClr val="bg1"/>
                </a:solidFill>
              </a:rPr>
              <a:t> </a:t>
            </a:r>
            <a:r>
              <a:rPr lang="en-US" sz="1400" dirty="0" err="1" smtClean="0">
                <a:solidFill>
                  <a:schemeClr val="bg1"/>
                </a:solidFill>
              </a:rPr>
              <a:t>aquele</a:t>
            </a:r>
            <a:r>
              <a:rPr lang="en-US" sz="1400" dirty="0" smtClean="0">
                <a:solidFill>
                  <a:schemeClr val="bg1"/>
                </a:solidFill>
              </a:rPr>
              <a:t> </a:t>
            </a:r>
            <a:r>
              <a:rPr lang="en-US" sz="1400" dirty="0" err="1">
                <a:solidFill>
                  <a:schemeClr val="bg1"/>
                </a:solidFill>
              </a:rPr>
              <a:t>R</a:t>
            </a:r>
            <a:r>
              <a:rPr lang="en-US" sz="1400" dirty="0" err="1" smtClean="0">
                <a:solidFill>
                  <a:schemeClr val="bg1"/>
                </a:solidFill>
              </a:rPr>
              <a:t>efresco</a:t>
            </a:r>
            <a:r>
              <a:rPr lang="en-US" sz="1400" dirty="0" smtClean="0">
                <a:solidFill>
                  <a:schemeClr val="bg1"/>
                </a:solidFill>
              </a:rPr>
              <a:t>! </a:t>
            </a:r>
            <a:endParaRPr lang="en-US" sz="1400" dirty="0" smtClean="0">
              <a:solidFill>
                <a:schemeClr val="bg1"/>
              </a:solidFill>
            </a:endParaRP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2883632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980040"/>
            <a:ext cx="8229600" cy="1496960"/>
          </a:xfrm>
        </p:spPr>
        <p:txBody>
          <a:bodyPr>
            <a:normAutofit/>
          </a:bodyPr>
          <a:lstStyle/>
          <a:p>
            <a:pPr marL="0" indent="0">
              <a:buNone/>
            </a:pPr>
            <a:r>
              <a:rPr lang="pt-BR" sz="1800" dirty="0" smtClean="0"/>
              <a:t>Rádio</a:t>
            </a:r>
            <a:r>
              <a:rPr lang="pt-BR" sz="1800" dirty="0"/>
              <a:t>: É um veículo que atinge grande quantidade de ouvintes. Existem emissoras locais, regionais e nacionais. Algumas rádios dirigem-se a audiências segmentadas com programação focada em notícias, música clássica, </a:t>
            </a:r>
            <a:r>
              <a:rPr lang="pt-BR" sz="1800" dirty="0" smtClean="0"/>
              <a:t>esportes, </a:t>
            </a:r>
            <a:r>
              <a:rPr lang="pt-BR" sz="1800" dirty="0"/>
              <a:t>etc.</a:t>
            </a:r>
          </a:p>
          <a:p>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Rádio</a:t>
            </a:r>
            <a:r>
              <a:rPr lang="en-US" sz="1400" dirty="0" smtClean="0">
                <a:solidFill>
                  <a:schemeClr val="bg1"/>
                </a:solidFill>
              </a:rPr>
              <a:t> </a:t>
            </a:r>
            <a:r>
              <a:rPr lang="en-US" sz="1400" dirty="0" err="1" smtClean="0">
                <a:solidFill>
                  <a:schemeClr val="bg1"/>
                </a:solidFill>
              </a:rPr>
              <a:t>tocando</a:t>
            </a:r>
            <a:r>
              <a:rPr lang="en-US" sz="1400" dirty="0" smtClean="0">
                <a:solidFill>
                  <a:schemeClr val="bg1"/>
                </a:solidFill>
              </a:rPr>
              <a:t> </a:t>
            </a:r>
            <a:r>
              <a:rPr lang="en-US" sz="1400" dirty="0" err="1" smtClean="0">
                <a:solidFill>
                  <a:schemeClr val="bg1"/>
                </a:solidFill>
              </a:rPr>
              <a:t>enquanto</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dona</a:t>
            </a:r>
            <a:r>
              <a:rPr lang="en-US" sz="1400" dirty="0" smtClean="0">
                <a:solidFill>
                  <a:schemeClr val="bg1"/>
                </a:solidFill>
              </a:rPr>
              <a:t> de casa lava a </a:t>
            </a:r>
            <a:r>
              <a:rPr lang="en-US" sz="1400" dirty="0" err="1" smtClean="0">
                <a:solidFill>
                  <a:schemeClr val="bg1"/>
                </a:solidFill>
              </a:rPr>
              <a:t>louça</a:t>
            </a:r>
            <a:r>
              <a:rPr lang="en-US" sz="1400" dirty="0" smtClean="0">
                <a:solidFill>
                  <a:schemeClr val="bg1"/>
                </a:solidFill>
              </a:rPr>
              <a:t>. O </a:t>
            </a:r>
            <a:r>
              <a:rPr lang="en-US" sz="1400" dirty="0" err="1" smtClean="0">
                <a:solidFill>
                  <a:schemeClr val="bg1"/>
                </a:solidFill>
              </a:rPr>
              <a:t>rádio</a:t>
            </a:r>
            <a:r>
              <a:rPr lang="en-US" sz="1400" dirty="0" smtClean="0">
                <a:solidFill>
                  <a:schemeClr val="bg1"/>
                </a:solidFill>
              </a:rPr>
              <a:t> </a:t>
            </a:r>
            <a:r>
              <a:rPr lang="en-US" sz="1400" dirty="0" err="1" smtClean="0">
                <a:solidFill>
                  <a:schemeClr val="bg1"/>
                </a:solidFill>
              </a:rPr>
              <a:t>em</a:t>
            </a:r>
            <a:r>
              <a:rPr lang="en-US" sz="1400" dirty="0" smtClean="0">
                <a:solidFill>
                  <a:schemeClr val="bg1"/>
                </a:solidFill>
              </a:rPr>
              <a:t> </a:t>
            </a:r>
            <a:r>
              <a:rPr lang="en-US" sz="1400" dirty="0" err="1" smtClean="0">
                <a:solidFill>
                  <a:schemeClr val="bg1"/>
                </a:solidFill>
              </a:rPr>
              <a:t>primeiro</a:t>
            </a:r>
            <a:r>
              <a:rPr lang="en-US" sz="1400" dirty="0" smtClean="0">
                <a:solidFill>
                  <a:schemeClr val="bg1"/>
                </a:solidFill>
              </a:rPr>
              <a:t> </a:t>
            </a:r>
            <a:r>
              <a:rPr lang="en-US" sz="1400" dirty="0" err="1" smtClean="0">
                <a:solidFill>
                  <a:schemeClr val="bg1"/>
                </a:solidFill>
              </a:rPr>
              <a:t>plano</a:t>
            </a:r>
            <a:r>
              <a:rPr lang="en-US" sz="1400" dirty="0" smtClean="0">
                <a:solidFill>
                  <a:schemeClr val="bg1"/>
                </a:solidFill>
              </a:rPr>
              <a:t>.</a:t>
            </a: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4095373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528829"/>
            <a:ext cx="8229600" cy="1948170"/>
          </a:xfrm>
        </p:spPr>
        <p:txBody>
          <a:bodyPr>
            <a:normAutofit/>
          </a:bodyPr>
          <a:lstStyle/>
          <a:p>
            <a:pPr marL="0" indent="0">
              <a:buNone/>
            </a:pPr>
            <a:r>
              <a:rPr lang="pt-BR" sz="1800" dirty="0" smtClean="0"/>
              <a:t>Jornal</a:t>
            </a:r>
            <a:r>
              <a:rPr lang="pt-BR" sz="1800" dirty="0"/>
              <a:t>: Abrangência mais restrita (poucos leitores) e frequência diária, semanal ou mensal. Existem jornais para o público em geral e outros altamente segmentados (de negócios, por área técnica etc.). Recomendável para qualquer tipo de produto ou serviço, desde que adequado ao público leitor. O jornal aceita anúncios de vários tamanhos, desde pequenos classificados, a preços acessíveis, até anúncios de página inteira.</a:t>
            </a:r>
          </a:p>
          <a:p>
            <a:pPr marL="0" indent="0">
              <a:buNone/>
            </a:pPr>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Página</a:t>
            </a:r>
            <a:r>
              <a:rPr lang="en-US" sz="1400" dirty="0" smtClean="0">
                <a:solidFill>
                  <a:schemeClr val="bg1"/>
                </a:solidFill>
              </a:rPr>
              <a:t> frontal de um </a:t>
            </a:r>
            <a:r>
              <a:rPr lang="en-US" sz="1400" dirty="0" err="1" smtClean="0">
                <a:solidFill>
                  <a:schemeClr val="bg1"/>
                </a:solidFill>
              </a:rPr>
              <a:t>jornal</a:t>
            </a:r>
            <a:r>
              <a:rPr lang="en-US" sz="1400" dirty="0" smtClean="0">
                <a:solidFill>
                  <a:schemeClr val="bg1"/>
                </a:solidFill>
              </a:rPr>
              <a:t> </a:t>
            </a:r>
            <a:r>
              <a:rPr lang="en-US" sz="1400" dirty="0" err="1" smtClean="0">
                <a:solidFill>
                  <a:schemeClr val="bg1"/>
                </a:solidFill>
              </a:rPr>
              <a:t>díario</a:t>
            </a:r>
            <a:r>
              <a:rPr lang="en-US" sz="1400" dirty="0" smtClean="0">
                <a:solidFill>
                  <a:schemeClr val="bg1"/>
                </a:solidFill>
              </a:rPr>
              <a:t> de </a:t>
            </a:r>
            <a:r>
              <a:rPr lang="en-US" sz="1400" dirty="0" err="1" smtClean="0">
                <a:solidFill>
                  <a:schemeClr val="bg1"/>
                </a:solidFill>
              </a:rPr>
              <a:t>cidade</a:t>
            </a:r>
            <a:r>
              <a:rPr lang="en-US" sz="1400" dirty="0" smtClean="0">
                <a:solidFill>
                  <a:schemeClr val="bg1"/>
                </a:solidFill>
              </a:rPr>
              <a:t>. Na parte inferior, um </a:t>
            </a:r>
            <a:r>
              <a:rPr lang="en-US" sz="1400" dirty="0" err="1" smtClean="0">
                <a:solidFill>
                  <a:schemeClr val="bg1"/>
                </a:solidFill>
              </a:rPr>
              <a:t>anúncio</a:t>
            </a:r>
            <a:r>
              <a:rPr lang="en-US" sz="1400" dirty="0" smtClean="0">
                <a:solidFill>
                  <a:schemeClr val="bg1"/>
                </a:solidFill>
              </a:rPr>
              <a:t> de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loja</a:t>
            </a:r>
            <a:r>
              <a:rPr lang="en-US" sz="1400" dirty="0" smtClean="0">
                <a:solidFill>
                  <a:schemeClr val="bg1"/>
                </a:solidFill>
              </a:rPr>
              <a:t> de </a:t>
            </a:r>
            <a:r>
              <a:rPr lang="en-US" sz="1400" dirty="0" err="1" smtClean="0">
                <a:solidFill>
                  <a:schemeClr val="bg1"/>
                </a:solidFill>
              </a:rPr>
              <a:t>camisas</a:t>
            </a:r>
            <a:r>
              <a:rPr lang="en-US" sz="1400" dirty="0" smtClean="0">
                <a:solidFill>
                  <a:schemeClr val="bg1"/>
                </a:solidFill>
              </a:rPr>
              <a:t> </a:t>
            </a:r>
            <a:r>
              <a:rPr lang="en-US" sz="1400" dirty="0" err="1" smtClean="0">
                <a:solidFill>
                  <a:schemeClr val="bg1"/>
                </a:solidFill>
              </a:rPr>
              <a:t>masculinas</a:t>
            </a:r>
            <a:r>
              <a:rPr lang="en-US" sz="1400" dirty="0" smtClean="0">
                <a:solidFill>
                  <a:schemeClr val="bg1"/>
                </a:solidFill>
              </a:rPr>
              <a:t>. </a:t>
            </a:r>
            <a:endParaRPr lang="en-US" sz="1400" dirty="0" smtClean="0">
              <a:solidFill>
                <a:schemeClr val="bg1"/>
              </a:solidFill>
            </a:endParaRP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29210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2700" dirty="0"/>
              <a:t>Parada </a:t>
            </a:r>
            <a:r>
              <a:rPr lang="pt-BR" sz="2700" dirty="0" smtClean="0"/>
              <a:t>1:</a:t>
            </a:r>
            <a:r>
              <a:rPr lang="pt-BR" sz="2700" dirty="0"/>
              <a:t/>
            </a:r>
            <a:br>
              <a:rPr lang="pt-BR" sz="2700" dirty="0"/>
            </a:br>
            <a:r>
              <a:rPr lang="pt-BR" sz="2700" dirty="0" smtClean="0"/>
              <a:t>Relacionamento com o mercado</a:t>
            </a:r>
            <a:endParaRPr lang="en-US" dirty="0">
              <a:solidFill>
                <a:srgbClr val="FF0000"/>
              </a:solidFill>
            </a:endParaRPr>
          </a:p>
        </p:txBody>
      </p:sp>
      <p:sp>
        <p:nvSpPr>
          <p:cNvPr id="4" name="Rectangle 3"/>
          <p:cNvSpPr/>
          <p:nvPr/>
        </p:nvSpPr>
        <p:spPr>
          <a:xfrm>
            <a:off x="3527994" y="3939257"/>
            <a:ext cx="2055286" cy="1568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FFFFFF"/>
                </a:solidFill>
              </a:rPr>
              <a:t>Ilustração</a:t>
            </a:r>
            <a:r>
              <a:rPr lang="en-US" sz="1400" dirty="0">
                <a:solidFill>
                  <a:srgbClr val="FFFFFF"/>
                </a:solidFill>
              </a:rPr>
              <a:t> </a:t>
            </a:r>
            <a:r>
              <a:rPr lang="en-US" sz="1400" dirty="0" err="1">
                <a:solidFill>
                  <a:srgbClr val="FFFFFF"/>
                </a:solidFill>
              </a:rPr>
              <a:t>para</a:t>
            </a:r>
            <a:r>
              <a:rPr lang="en-US" sz="1400" dirty="0">
                <a:solidFill>
                  <a:srgbClr val="FFFFFF"/>
                </a:solidFill>
              </a:rPr>
              <a:t> </a:t>
            </a:r>
            <a:r>
              <a:rPr lang="en-US" sz="1400" dirty="0" err="1">
                <a:solidFill>
                  <a:srgbClr val="FFFFFF"/>
                </a:solidFill>
              </a:rPr>
              <a:t>miniatura</a:t>
            </a:r>
            <a:r>
              <a:rPr lang="en-US" sz="1400" dirty="0">
                <a:solidFill>
                  <a:srgbClr val="FFFFFF"/>
                </a:solidFill>
              </a:rPr>
              <a:t> no </a:t>
            </a:r>
            <a:r>
              <a:rPr lang="en-US" sz="1400" dirty="0" err="1">
                <a:solidFill>
                  <a:srgbClr val="FFFFFF"/>
                </a:solidFill>
              </a:rPr>
              <a:t>carrossel</a:t>
            </a:r>
            <a:r>
              <a:rPr lang="en-US" sz="1400" dirty="0">
                <a:solidFill>
                  <a:srgbClr val="FFFFFF"/>
                </a:solidFill>
              </a:rPr>
              <a:t>:</a:t>
            </a:r>
          </a:p>
          <a:p>
            <a:pPr algn="ctr"/>
            <a:r>
              <a:rPr lang="en-US" sz="1400" dirty="0" err="1">
                <a:solidFill>
                  <a:schemeClr val="bg1"/>
                </a:solidFill>
              </a:rPr>
              <a:t>Aperto</a:t>
            </a:r>
            <a:r>
              <a:rPr lang="en-US" sz="1400" dirty="0">
                <a:solidFill>
                  <a:schemeClr val="bg1"/>
                </a:solidFill>
              </a:rPr>
              <a:t> de </a:t>
            </a:r>
            <a:r>
              <a:rPr lang="en-US" sz="1400" dirty="0" err="1">
                <a:solidFill>
                  <a:schemeClr val="bg1"/>
                </a:solidFill>
              </a:rPr>
              <a:t>mãos</a:t>
            </a:r>
            <a:r>
              <a:rPr lang="en-US" sz="1400" dirty="0">
                <a:solidFill>
                  <a:schemeClr val="bg1"/>
                </a:solidFill>
              </a:rPr>
              <a:t> </a:t>
            </a:r>
            <a:endParaRPr lang="en-US" sz="1400" dirty="0" smtClean="0">
              <a:solidFill>
                <a:schemeClr val="bg1"/>
              </a:solidFill>
            </a:endParaRPr>
          </a:p>
          <a:p>
            <a:pPr algn="ctr"/>
            <a:r>
              <a:rPr lang="en-US" sz="1400" dirty="0" smtClean="0">
                <a:solidFill>
                  <a:schemeClr val="bg1"/>
                </a:solidFill>
              </a:rPr>
              <a:t>13x9cm</a:t>
            </a:r>
            <a:endParaRPr lang="en-US" sz="1400" dirty="0">
              <a:solidFill>
                <a:schemeClr val="bg1"/>
              </a:solidFill>
            </a:endParaRPr>
          </a:p>
        </p:txBody>
      </p:sp>
    </p:spTree>
    <p:extLst>
      <p:ext uri="{BB962C8B-B14F-4D97-AF65-F5344CB8AC3E}">
        <p14:creationId xmlns:p14="http://schemas.microsoft.com/office/powerpoint/2010/main" val="676661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512116"/>
            <a:ext cx="8229600" cy="1964883"/>
          </a:xfrm>
        </p:spPr>
        <p:txBody>
          <a:bodyPr>
            <a:normAutofit/>
          </a:bodyPr>
          <a:lstStyle/>
          <a:p>
            <a:pPr marL="0" indent="0">
              <a:buNone/>
            </a:pPr>
            <a:r>
              <a:rPr lang="pt-BR" sz="1600" dirty="0"/>
              <a:t>Revista: Podem ser de circulação nacional, regional ou restrita (revista de entidade de classe, associação, clube etc.) e periodicidade semanal, quinzenal, mensal, bimestral ou semestral. Recomendável para empresas, desde que observada a adequação dos produtos ou serviços ao público-alvo (por exemplo: revistas médicas é um bom veículo para anúncios de laboratórios farmacêuticos).</a:t>
            </a:r>
          </a:p>
          <a:p>
            <a:pPr marL="0" indent="0">
              <a:buNone/>
            </a:pPr>
            <a:endParaRPr lang="en-US" sz="1600" dirty="0"/>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Revista</a:t>
            </a:r>
            <a:r>
              <a:rPr lang="en-US" sz="1400" dirty="0">
                <a:solidFill>
                  <a:schemeClr val="bg1"/>
                </a:solidFill>
              </a:rPr>
              <a:t> </a:t>
            </a:r>
            <a:r>
              <a:rPr lang="en-US" sz="1400" dirty="0" err="1" smtClean="0">
                <a:solidFill>
                  <a:schemeClr val="bg1"/>
                </a:solidFill>
              </a:rPr>
              <a:t>aberta</a:t>
            </a:r>
            <a:r>
              <a:rPr lang="en-US" sz="1400" dirty="0" smtClean="0">
                <a:solidFill>
                  <a:schemeClr val="bg1"/>
                </a:solidFill>
              </a:rPr>
              <a:t> com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reportagem</a:t>
            </a:r>
            <a:r>
              <a:rPr lang="en-US" sz="1400" dirty="0" smtClean="0">
                <a:solidFill>
                  <a:schemeClr val="bg1"/>
                </a:solidFill>
              </a:rPr>
              <a:t> </a:t>
            </a:r>
            <a:r>
              <a:rPr lang="en-US" sz="1400" dirty="0" err="1" smtClean="0">
                <a:solidFill>
                  <a:schemeClr val="bg1"/>
                </a:solidFill>
              </a:rPr>
              <a:t>na</a:t>
            </a:r>
            <a:r>
              <a:rPr lang="en-US" sz="1400" dirty="0" smtClean="0">
                <a:solidFill>
                  <a:schemeClr val="bg1"/>
                </a:solidFill>
              </a:rPr>
              <a:t> </a:t>
            </a:r>
            <a:r>
              <a:rPr lang="en-US" sz="1400" dirty="0" err="1" smtClean="0">
                <a:solidFill>
                  <a:schemeClr val="bg1"/>
                </a:solidFill>
              </a:rPr>
              <a:t>página</a:t>
            </a:r>
            <a:r>
              <a:rPr lang="en-US" sz="1400" dirty="0" smtClean="0">
                <a:solidFill>
                  <a:schemeClr val="bg1"/>
                </a:solidFill>
              </a:rPr>
              <a:t> </a:t>
            </a:r>
            <a:r>
              <a:rPr lang="en-US" sz="1400" dirty="0" err="1" smtClean="0">
                <a:solidFill>
                  <a:schemeClr val="bg1"/>
                </a:solidFill>
              </a:rPr>
              <a:t>direita</a:t>
            </a:r>
            <a:r>
              <a:rPr lang="en-US" sz="1400" dirty="0" smtClean="0">
                <a:solidFill>
                  <a:schemeClr val="bg1"/>
                </a:solidFill>
              </a:rPr>
              <a:t> e um </a:t>
            </a:r>
            <a:r>
              <a:rPr lang="en-US" sz="1400" dirty="0" err="1" smtClean="0">
                <a:solidFill>
                  <a:schemeClr val="bg1"/>
                </a:solidFill>
              </a:rPr>
              <a:t>anúncio</a:t>
            </a:r>
            <a:r>
              <a:rPr lang="en-US" sz="1400" dirty="0" smtClean="0">
                <a:solidFill>
                  <a:schemeClr val="bg1"/>
                </a:solidFill>
              </a:rPr>
              <a:t> de </a:t>
            </a:r>
            <a:r>
              <a:rPr lang="en-US" sz="1400" dirty="0" err="1" smtClean="0">
                <a:solidFill>
                  <a:schemeClr val="bg1"/>
                </a:solidFill>
              </a:rPr>
              <a:t>carro</a:t>
            </a:r>
            <a:r>
              <a:rPr lang="en-US" sz="1400" dirty="0" smtClean="0">
                <a:solidFill>
                  <a:schemeClr val="bg1"/>
                </a:solidFill>
              </a:rPr>
              <a:t> </a:t>
            </a:r>
            <a:r>
              <a:rPr lang="en-US" sz="1400" dirty="0" err="1" smtClean="0">
                <a:solidFill>
                  <a:schemeClr val="bg1"/>
                </a:solidFill>
              </a:rPr>
              <a:t>na</a:t>
            </a:r>
            <a:r>
              <a:rPr lang="en-US" sz="1400" dirty="0" smtClean="0">
                <a:solidFill>
                  <a:schemeClr val="bg1"/>
                </a:solidFill>
              </a:rPr>
              <a:t> </a:t>
            </a:r>
            <a:r>
              <a:rPr lang="en-US" sz="1400" dirty="0" err="1" smtClean="0">
                <a:solidFill>
                  <a:schemeClr val="bg1"/>
                </a:solidFill>
              </a:rPr>
              <a:t>página</a:t>
            </a:r>
            <a:r>
              <a:rPr lang="en-US" sz="1400" dirty="0" smtClean="0">
                <a:solidFill>
                  <a:schemeClr val="bg1"/>
                </a:solidFill>
              </a:rPr>
              <a:t> </a:t>
            </a:r>
            <a:r>
              <a:rPr lang="en-US" sz="1400" dirty="0" err="1" smtClean="0">
                <a:solidFill>
                  <a:schemeClr val="bg1"/>
                </a:solidFill>
              </a:rPr>
              <a:t>esquerda</a:t>
            </a:r>
            <a:r>
              <a:rPr lang="en-US" sz="1400" dirty="0" smtClean="0">
                <a:solidFill>
                  <a:schemeClr val="bg1"/>
                </a:solidFill>
              </a:rPr>
              <a:t>. A </a:t>
            </a:r>
            <a:r>
              <a:rPr lang="en-US" sz="1400" dirty="0" err="1" smtClean="0">
                <a:solidFill>
                  <a:schemeClr val="bg1"/>
                </a:solidFill>
              </a:rPr>
              <a:t>reportagem</a:t>
            </a:r>
            <a:r>
              <a:rPr lang="en-US" sz="1400" dirty="0" smtClean="0">
                <a:solidFill>
                  <a:schemeClr val="bg1"/>
                </a:solidFill>
              </a:rPr>
              <a:t> tem o </a:t>
            </a:r>
            <a:r>
              <a:rPr lang="en-US" sz="1400" dirty="0" err="1" smtClean="0">
                <a:solidFill>
                  <a:schemeClr val="bg1"/>
                </a:solidFill>
              </a:rPr>
              <a:t>título</a:t>
            </a:r>
            <a:r>
              <a:rPr lang="en-US" sz="1400" dirty="0" smtClean="0">
                <a:solidFill>
                  <a:schemeClr val="bg1"/>
                </a:solidFill>
              </a:rPr>
              <a:t>: “</a:t>
            </a:r>
            <a:r>
              <a:rPr lang="en-US" sz="1400" dirty="0" err="1" smtClean="0">
                <a:solidFill>
                  <a:schemeClr val="bg1"/>
                </a:solidFill>
              </a:rPr>
              <a:t>governo</a:t>
            </a:r>
            <a:r>
              <a:rPr lang="en-US" sz="1400" dirty="0" smtClean="0">
                <a:solidFill>
                  <a:schemeClr val="bg1"/>
                </a:solidFill>
              </a:rPr>
              <a:t> </a:t>
            </a:r>
            <a:r>
              <a:rPr lang="en-US" sz="1400" dirty="0" err="1" smtClean="0">
                <a:solidFill>
                  <a:schemeClr val="bg1"/>
                </a:solidFill>
              </a:rPr>
              <a:t>Reduz</a:t>
            </a:r>
            <a:r>
              <a:rPr lang="en-US" sz="1400" dirty="0" smtClean="0">
                <a:solidFill>
                  <a:schemeClr val="bg1"/>
                </a:solidFill>
              </a:rPr>
              <a:t> IPI dos </a:t>
            </a:r>
            <a:r>
              <a:rPr lang="en-US" sz="1400" dirty="0" err="1" smtClean="0">
                <a:solidFill>
                  <a:schemeClr val="bg1"/>
                </a:solidFill>
              </a:rPr>
              <a:t>automóveis</a:t>
            </a:r>
            <a:r>
              <a:rPr lang="en-US" sz="1400" dirty="0" smtClean="0">
                <a:solidFill>
                  <a:schemeClr val="bg1"/>
                </a:solidFill>
              </a:rPr>
              <a:t>” </a:t>
            </a:r>
            <a:endParaRPr lang="en-US" sz="1400" dirty="0" smtClean="0">
              <a:solidFill>
                <a:schemeClr val="bg1"/>
              </a:solidFill>
            </a:endParaRP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1703986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662520"/>
            <a:ext cx="8229600" cy="1814479"/>
          </a:xfrm>
        </p:spPr>
        <p:txBody>
          <a:bodyPr>
            <a:noAutofit/>
          </a:bodyPr>
          <a:lstStyle/>
          <a:p>
            <a:pPr marL="0" indent="0">
              <a:buNone/>
            </a:pPr>
            <a:r>
              <a:rPr lang="pt-BR" sz="1800" dirty="0"/>
              <a:t>Televisão aberta: Ampla cobertura; uso de movimento, som e imagem; alcance nacional ou regional; recomendável para produtos ou serviços destinados à população em geral. O comercial pode ser inserido em programas que possuam um perfil adequado com o produto ou serviço que está sendo oferecido (programa infantil, feminino, esportivo etc.).</a:t>
            </a:r>
          </a:p>
          <a:p>
            <a:pPr marL="0" indent="0">
              <a:buNone/>
            </a:pPr>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625707" y="1710599"/>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Televisão</a:t>
            </a:r>
            <a:r>
              <a:rPr lang="en-US" sz="1400" dirty="0" smtClean="0">
                <a:solidFill>
                  <a:schemeClr val="bg1"/>
                </a:solidFill>
              </a:rPr>
              <a:t> </a:t>
            </a:r>
            <a:r>
              <a:rPr lang="en-US" sz="1400" dirty="0" err="1" smtClean="0">
                <a:solidFill>
                  <a:schemeClr val="bg1"/>
                </a:solidFill>
              </a:rPr>
              <a:t>exibindo</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mulher</a:t>
            </a:r>
            <a:r>
              <a:rPr lang="en-US" sz="1400" dirty="0" smtClean="0">
                <a:solidFill>
                  <a:schemeClr val="bg1"/>
                </a:solidFill>
              </a:rPr>
              <a:t> </a:t>
            </a:r>
            <a:r>
              <a:rPr lang="en-US" sz="1400" dirty="0" err="1" smtClean="0">
                <a:solidFill>
                  <a:schemeClr val="bg1"/>
                </a:solidFill>
              </a:rPr>
              <a:t>balançando</a:t>
            </a:r>
            <a:r>
              <a:rPr lang="en-US" sz="1400" dirty="0" smtClean="0">
                <a:solidFill>
                  <a:schemeClr val="bg1"/>
                </a:solidFill>
              </a:rPr>
              <a:t> </a:t>
            </a:r>
            <a:r>
              <a:rPr lang="en-US" sz="1400" dirty="0" err="1" smtClean="0">
                <a:solidFill>
                  <a:schemeClr val="bg1"/>
                </a:solidFill>
              </a:rPr>
              <a:t>os</a:t>
            </a:r>
            <a:r>
              <a:rPr lang="en-US" sz="1400" dirty="0" smtClean="0">
                <a:solidFill>
                  <a:schemeClr val="bg1"/>
                </a:solidFill>
              </a:rPr>
              <a:t> </a:t>
            </a:r>
            <a:r>
              <a:rPr lang="en-US" sz="1400" dirty="0" err="1" smtClean="0">
                <a:solidFill>
                  <a:schemeClr val="bg1"/>
                </a:solidFill>
              </a:rPr>
              <a:t>cabelos</a:t>
            </a:r>
            <a:r>
              <a:rPr lang="en-US" sz="1400" dirty="0">
                <a:solidFill>
                  <a:schemeClr val="bg1"/>
                </a:solidFill>
              </a:rPr>
              <a:t> </a:t>
            </a:r>
            <a:r>
              <a:rPr lang="en-US" sz="1400" dirty="0" smtClean="0">
                <a:solidFill>
                  <a:schemeClr val="bg1"/>
                </a:solidFill>
              </a:rPr>
              <a:t>(</a:t>
            </a:r>
            <a:r>
              <a:rPr lang="en-US" sz="1400" dirty="0" err="1" smtClean="0">
                <a:solidFill>
                  <a:schemeClr val="bg1"/>
                </a:solidFill>
              </a:rPr>
              <a:t>ou</a:t>
            </a:r>
            <a:r>
              <a:rPr lang="en-US" sz="1400" dirty="0" smtClean="0">
                <a:solidFill>
                  <a:schemeClr val="bg1"/>
                </a:solidFill>
              </a:rPr>
              <a:t> com a </a:t>
            </a:r>
            <a:r>
              <a:rPr lang="en-US" sz="1400" dirty="0" err="1" smtClean="0">
                <a:solidFill>
                  <a:schemeClr val="bg1"/>
                </a:solidFill>
              </a:rPr>
              <a:t>mão</a:t>
            </a:r>
            <a:r>
              <a:rPr lang="en-US" sz="1400" dirty="0" smtClean="0">
                <a:solidFill>
                  <a:schemeClr val="bg1"/>
                </a:solidFill>
              </a:rPr>
              <a:t> </a:t>
            </a:r>
            <a:r>
              <a:rPr lang="en-US" sz="1400" dirty="0" err="1" smtClean="0">
                <a:solidFill>
                  <a:schemeClr val="bg1"/>
                </a:solidFill>
              </a:rPr>
              <a:t>nos</a:t>
            </a:r>
            <a:r>
              <a:rPr lang="en-US" sz="1400" dirty="0" smtClean="0">
                <a:solidFill>
                  <a:schemeClr val="bg1"/>
                </a:solidFill>
              </a:rPr>
              <a:t> </a:t>
            </a:r>
            <a:r>
              <a:rPr lang="en-US" sz="1400" dirty="0" err="1" smtClean="0">
                <a:solidFill>
                  <a:schemeClr val="bg1"/>
                </a:solidFill>
              </a:rPr>
              <a:t>cabelos</a:t>
            </a:r>
            <a:r>
              <a:rPr lang="en-US" sz="1400" dirty="0" smtClean="0">
                <a:solidFill>
                  <a:schemeClr val="bg1"/>
                </a:solidFill>
              </a:rPr>
              <a:t>) </a:t>
            </a:r>
            <a:r>
              <a:rPr lang="en-US" sz="1400" dirty="0" err="1" smtClean="0">
                <a:solidFill>
                  <a:schemeClr val="bg1"/>
                </a:solidFill>
              </a:rPr>
              <a:t>segurando</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embalagem</a:t>
            </a:r>
            <a:r>
              <a:rPr lang="en-US" sz="1400" dirty="0" smtClean="0">
                <a:solidFill>
                  <a:schemeClr val="bg1"/>
                </a:solidFill>
              </a:rPr>
              <a:t> de shampoo</a:t>
            </a:r>
            <a:r>
              <a:rPr lang="en-US" sz="1400" dirty="0" smtClean="0">
                <a:solidFill>
                  <a:schemeClr val="bg1"/>
                </a:solidFill>
              </a:rPr>
              <a:t>.</a:t>
            </a: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915424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445270"/>
            <a:ext cx="8229600" cy="2031729"/>
          </a:xfrm>
        </p:spPr>
        <p:txBody>
          <a:bodyPr>
            <a:normAutofit/>
          </a:bodyPr>
          <a:lstStyle/>
          <a:p>
            <a:pPr marL="0" indent="0">
              <a:buNone/>
            </a:pPr>
            <a:r>
              <a:rPr lang="pt-BR" sz="1800" i="1" dirty="0" smtClean="0"/>
              <a:t>Outdoor</a:t>
            </a:r>
            <a:r>
              <a:rPr lang="pt-BR" sz="1800" i="1" dirty="0"/>
              <a:t>: </a:t>
            </a:r>
            <a:r>
              <a:rPr lang="pt-BR" sz="1800" dirty="0"/>
              <a:t>O espaço de outdoors (grandes painéis) pode ser comprado apenas para um bairro ou região, para cidades de médio e grande portes. A veiculação é de quinze dias e o preço é cobrado pelo número de pontos de exibição</a:t>
            </a:r>
            <a:r>
              <a:rPr lang="pt-BR" sz="1800" dirty="0" smtClean="0"/>
              <a:t>. </a:t>
            </a:r>
            <a:r>
              <a:rPr lang="pt-BR" sz="1800" dirty="0"/>
              <a:t>Além do tradicional, é possível comprar e veicular propaganda em </a:t>
            </a:r>
            <a:r>
              <a:rPr lang="pt-BR" sz="1800" i="1" dirty="0" smtClean="0"/>
              <a:t>outdoors </a:t>
            </a:r>
            <a:r>
              <a:rPr lang="pt-BR" sz="1800" i="1" dirty="0" err="1"/>
              <a:t>b</a:t>
            </a:r>
            <a:r>
              <a:rPr lang="pt-BR" sz="1800" i="1" dirty="0" err="1" smtClean="0"/>
              <a:t>acklights</a:t>
            </a:r>
            <a:r>
              <a:rPr lang="pt-BR" sz="1800" i="1" dirty="0" smtClean="0"/>
              <a:t> </a:t>
            </a:r>
            <a:r>
              <a:rPr lang="pt-BR" sz="1800" dirty="0" smtClean="0"/>
              <a:t>(</a:t>
            </a:r>
            <a:r>
              <a:rPr lang="pt-BR" sz="1800" dirty="0"/>
              <a:t>painéis iluminados), em telões eletrônicos, nas laterais de edifícios e placas de estrada.</a:t>
            </a:r>
          </a:p>
          <a:p>
            <a:pPr marL="0" indent="0">
              <a:buNone/>
            </a:pPr>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Outdoor </a:t>
            </a:r>
            <a:r>
              <a:rPr lang="en-US" sz="1400" dirty="0" err="1" smtClean="0">
                <a:solidFill>
                  <a:schemeClr val="bg1"/>
                </a:solidFill>
              </a:rPr>
              <a:t>posicionado</a:t>
            </a:r>
            <a:r>
              <a:rPr lang="en-US" sz="1400" dirty="0" smtClean="0">
                <a:solidFill>
                  <a:schemeClr val="bg1"/>
                </a:solidFill>
              </a:rPr>
              <a:t> </a:t>
            </a:r>
            <a:r>
              <a:rPr lang="en-US" sz="1400" dirty="0" err="1" smtClean="0">
                <a:solidFill>
                  <a:schemeClr val="bg1"/>
                </a:solidFill>
              </a:rPr>
              <a:t>em</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via de 4 </a:t>
            </a:r>
            <a:r>
              <a:rPr lang="en-US" sz="1400" dirty="0" err="1" smtClean="0">
                <a:solidFill>
                  <a:schemeClr val="bg1"/>
                </a:solidFill>
              </a:rPr>
              <a:t>pistas</a:t>
            </a:r>
            <a:r>
              <a:rPr lang="en-US" sz="1400" dirty="0" smtClean="0">
                <a:solidFill>
                  <a:schemeClr val="bg1"/>
                </a:solidFill>
              </a:rPr>
              <a:t>, com </a:t>
            </a:r>
            <a:r>
              <a:rPr lang="en-US" sz="1400" dirty="0" err="1" smtClean="0">
                <a:solidFill>
                  <a:schemeClr val="bg1"/>
                </a:solidFill>
              </a:rPr>
              <a:t>diversos</a:t>
            </a:r>
            <a:r>
              <a:rPr lang="en-US" sz="1400" dirty="0" smtClean="0">
                <a:solidFill>
                  <a:schemeClr val="bg1"/>
                </a:solidFill>
              </a:rPr>
              <a:t> </a:t>
            </a:r>
            <a:r>
              <a:rPr lang="en-US" sz="1400" dirty="0" err="1" smtClean="0">
                <a:solidFill>
                  <a:schemeClr val="bg1"/>
                </a:solidFill>
              </a:rPr>
              <a:t>carros</a:t>
            </a:r>
            <a:r>
              <a:rPr lang="en-US" sz="1400" dirty="0" smtClean="0">
                <a:solidFill>
                  <a:schemeClr val="bg1"/>
                </a:solidFill>
              </a:rPr>
              <a:t> </a:t>
            </a:r>
            <a:r>
              <a:rPr lang="en-US" sz="1400" dirty="0" err="1" smtClean="0">
                <a:solidFill>
                  <a:schemeClr val="bg1"/>
                </a:solidFill>
              </a:rPr>
              <a:t>parados</a:t>
            </a:r>
            <a:r>
              <a:rPr lang="en-US" sz="1400" dirty="0" smtClean="0">
                <a:solidFill>
                  <a:schemeClr val="bg1"/>
                </a:solidFill>
              </a:rPr>
              <a:t>, </a:t>
            </a:r>
            <a:r>
              <a:rPr lang="en-US" sz="1400" dirty="0" err="1" smtClean="0">
                <a:solidFill>
                  <a:schemeClr val="bg1"/>
                </a:solidFill>
              </a:rPr>
              <a:t>virados</a:t>
            </a:r>
            <a:r>
              <a:rPr lang="en-US" sz="1400" dirty="0" smtClean="0">
                <a:solidFill>
                  <a:schemeClr val="bg1"/>
                </a:solidFill>
              </a:rPr>
              <a:t> </a:t>
            </a:r>
            <a:r>
              <a:rPr lang="en-US" sz="1400" dirty="0" err="1" smtClean="0">
                <a:solidFill>
                  <a:schemeClr val="bg1"/>
                </a:solidFill>
              </a:rPr>
              <a:t>para</a:t>
            </a:r>
            <a:r>
              <a:rPr lang="en-US" sz="1400" dirty="0" smtClean="0">
                <a:solidFill>
                  <a:schemeClr val="bg1"/>
                </a:solidFill>
              </a:rPr>
              <a:t> o outdoor. </a:t>
            </a:r>
            <a:endParaRPr lang="en-US" sz="1400" dirty="0" smtClean="0">
              <a:solidFill>
                <a:schemeClr val="bg1"/>
              </a:solidFill>
            </a:endParaRP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3808629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762790"/>
            <a:ext cx="8229600" cy="1714210"/>
          </a:xfrm>
        </p:spPr>
        <p:txBody>
          <a:bodyPr>
            <a:normAutofit/>
          </a:bodyPr>
          <a:lstStyle/>
          <a:p>
            <a:pPr marL="0" indent="0">
              <a:buNone/>
            </a:pPr>
            <a:r>
              <a:rPr lang="pt-BR" sz="1800" i="1" dirty="0" err="1" smtClean="0"/>
              <a:t>Busdoor</a:t>
            </a:r>
            <a:r>
              <a:rPr lang="pt-BR" sz="1800" i="1" dirty="0"/>
              <a:t>: </a:t>
            </a:r>
            <a:r>
              <a:rPr lang="pt-BR" sz="1800" dirty="0"/>
              <a:t>Utilização do vidro traseiro de ônibus, a exposição é feita no período de um mês. O importante é escolher linhas de ônibus que estejam dentro do raio de ação da empresa e que circulem em ruas e avenidas de grande movimento, para que a exposição da mensagem seja mais ampla.</a:t>
            </a:r>
          </a:p>
          <a:p>
            <a:pPr marL="0" indent="0">
              <a:buNone/>
            </a:pPr>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Onibus</a:t>
            </a:r>
            <a:r>
              <a:rPr lang="en-US" sz="1400" dirty="0" smtClean="0">
                <a:solidFill>
                  <a:schemeClr val="bg1"/>
                </a:solidFill>
              </a:rPr>
              <a:t> com um </a:t>
            </a:r>
            <a:r>
              <a:rPr lang="en-US" sz="1400" dirty="0" err="1" smtClean="0">
                <a:solidFill>
                  <a:schemeClr val="bg1"/>
                </a:solidFill>
              </a:rPr>
              <a:t>busdor</a:t>
            </a:r>
            <a:r>
              <a:rPr lang="en-US" sz="1400" dirty="0" smtClean="0">
                <a:solidFill>
                  <a:schemeClr val="bg1"/>
                </a:solidFill>
              </a:rPr>
              <a:t> de </a:t>
            </a:r>
            <a:r>
              <a:rPr lang="en-US" sz="1400" dirty="0" err="1" smtClean="0">
                <a:solidFill>
                  <a:schemeClr val="bg1"/>
                </a:solidFill>
              </a:rPr>
              <a:t>cor</a:t>
            </a:r>
            <a:r>
              <a:rPr lang="en-US" sz="1400" dirty="0" smtClean="0">
                <a:solidFill>
                  <a:schemeClr val="bg1"/>
                </a:solidFill>
              </a:rPr>
              <a:t> </a:t>
            </a:r>
            <a:r>
              <a:rPr lang="en-US" sz="1400" dirty="0" err="1" smtClean="0">
                <a:solidFill>
                  <a:schemeClr val="bg1"/>
                </a:solidFill>
              </a:rPr>
              <a:t>totalmente</a:t>
            </a:r>
            <a:r>
              <a:rPr lang="en-US" sz="1400" dirty="0" smtClean="0">
                <a:solidFill>
                  <a:schemeClr val="bg1"/>
                </a:solidFill>
              </a:rPr>
              <a:t> </a:t>
            </a:r>
            <a:r>
              <a:rPr lang="en-US" sz="1400" dirty="0" err="1" smtClean="0">
                <a:solidFill>
                  <a:schemeClr val="bg1"/>
                </a:solidFill>
              </a:rPr>
              <a:t>diferente</a:t>
            </a:r>
            <a:r>
              <a:rPr lang="en-US" sz="1400" dirty="0" smtClean="0">
                <a:solidFill>
                  <a:schemeClr val="bg1"/>
                </a:solidFill>
              </a:rPr>
              <a:t> do restante do </a:t>
            </a:r>
            <a:r>
              <a:rPr lang="en-US" sz="1400" dirty="0" err="1" smtClean="0">
                <a:solidFill>
                  <a:schemeClr val="bg1"/>
                </a:solidFill>
              </a:rPr>
              <a:t>onibus</a:t>
            </a:r>
            <a:r>
              <a:rPr lang="en-US" sz="1400" dirty="0" smtClean="0">
                <a:solidFill>
                  <a:schemeClr val="bg1"/>
                </a:solidFill>
              </a:rPr>
              <a:t>: </a:t>
            </a:r>
            <a:r>
              <a:rPr lang="en-US" sz="1400" dirty="0" err="1" smtClean="0">
                <a:solidFill>
                  <a:schemeClr val="bg1"/>
                </a:solidFill>
              </a:rPr>
              <a:t>pode</a:t>
            </a:r>
            <a:r>
              <a:rPr lang="en-US" sz="1400" dirty="0" smtClean="0">
                <a:solidFill>
                  <a:schemeClr val="bg1"/>
                </a:solidFill>
              </a:rPr>
              <a:t> </a:t>
            </a:r>
            <a:r>
              <a:rPr lang="en-US" sz="1400" dirty="0" err="1" smtClean="0">
                <a:solidFill>
                  <a:schemeClr val="bg1"/>
                </a:solidFill>
              </a:rPr>
              <a:t>usar</a:t>
            </a:r>
            <a:r>
              <a:rPr lang="en-US" sz="1400" dirty="0" smtClean="0">
                <a:solidFill>
                  <a:schemeClr val="bg1"/>
                </a:solidFill>
              </a:rPr>
              <a:t> um </a:t>
            </a:r>
            <a:r>
              <a:rPr lang="en-US" sz="1400" dirty="0" err="1" smtClean="0">
                <a:solidFill>
                  <a:schemeClr val="bg1"/>
                </a:solidFill>
              </a:rPr>
              <a:t>rosa</a:t>
            </a:r>
            <a:r>
              <a:rPr lang="en-US" sz="1400" dirty="0" smtClean="0">
                <a:solidFill>
                  <a:schemeClr val="bg1"/>
                </a:solidFill>
              </a:rPr>
              <a:t>. Uma </a:t>
            </a:r>
            <a:r>
              <a:rPr lang="en-US" sz="1400" dirty="0" err="1" smtClean="0">
                <a:solidFill>
                  <a:schemeClr val="bg1"/>
                </a:solidFill>
              </a:rPr>
              <a:t>mulher</a:t>
            </a:r>
            <a:r>
              <a:rPr lang="en-US" sz="1400" dirty="0" smtClean="0">
                <a:solidFill>
                  <a:schemeClr val="bg1"/>
                </a:solidFill>
              </a:rPr>
              <a:t> no </a:t>
            </a:r>
            <a:r>
              <a:rPr lang="en-US" sz="1400" dirty="0" err="1" smtClean="0">
                <a:solidFill>
                  <a:schemeClr val="bg1"/>
                </a:solidFill>
              </a:rPr>
              <a:t>Busdoor</a:t>
            </a:r>
            <a:r>
              <a:rPr lang="en-US" sz="1400" dirty="0" smtClean="0">
                <a:solidFill>
                  <a:schemeClr val="bg1"/>
                </a:solidFill>
              </a:rPr>
              <a:t> e o o </a:t>
            </a:r>
            <a:r>
              <a:rPr lang="en-US" sz="1400" dirty="0" err="1" smtClean="0">
                <a:solidFill>
                  <a:schemeClr val="bg1"/>
                </a:solidFill>
              </a:rPr>
              <a:t>texto</a:t>
            </a:r>
            <a:r>
              <a:rPr lang="en-US" sz="1400" dirty="0" smtClean="0">
                <a:solidFill>
                  <a:schemeClr val="bg1"/>
                </a:solidFill>
              </a:rPr>
              <a:t>: </a:t>
            </a:r>
            <a:r>
              <a:rPr lang="en-US" sz="1400" dirty="0" err="1" smtClean="0">
                <a:solidFill>
                  <a:schemeClr val="bg1"/>
                </a:solidFill>
              </a:rPr>
              <a:t>você</a:t>
            </a:r>
            <a:r>
              <a:rPr lang="en-US" sz="1400" dirty="0" smtClean="0">
                <a:solidFill>
                  <a:schemeClr val="bg1"/>
                </a:solidFill>
              </a:rPr>
              <a:t> </a:t>
            </a:r>
            <a:r>
              <a:rPr lang="en-US" sz="1400" dirty="0" err="1" smtClean="0">
                <a:solidFill>
                  <a:schemeClr val="bg1"/>
                </a:solidFill>
              </a:rPr>
              <a:t>mais</a:t>
            </a:r>
            <a:r>
              <a:rPr lang="en-US" sz="1400" dirty="0" smtClean="0">
                <a:solidFill>
                  <a:schemeClr val="bg1"/>
                </a:solidFill>
              </a:rPr>
              <a:t> </a:t>
            </a:r>
            <a:r>
              <a:rPr lang="en-US" sz="1400" dirty="0" err="1" smtClean="0">
                <a:solidFill>
                  <a:schemeClr val="bg1"/>
                </a:solidFill>
              </a:rPr>
              <a:t>bonita</a:t>
            </a:r>
            <a:r>
              <a:rPr lang="en-US" sz="1400" dirty="0" smtClean="0">
                <a:solidFill>
                  <a:schemeClr val="bg1"/>
                </a:solidFill>
              </a:rPr>
              <a:t>.</a:t>
            </a: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882103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495404"/>
            <a:ext cx="8229600" cy="1981595"/>
          </a:xfrm>
        </p:spPr>
        <p:txBody>
          <a:bodyPr>
            <a:normAutofit/>
          </a:bodyPr>
          <a:lstStyle/>
          <a:p>
            <a:pPr marL="0" indent="0">
              <a:buNone/>
            </a:pPr>
            <a:r>
              <a:rPr lang="pt-BR" sz="1800" dirty="0" smtClean="0"/>
              <a:t>Cinema</a:t>
            </a:r>
            <a:r>
              <a:rPr lang="pt-BR" sz="1800" dirty="0"/>
              <a:t>: Os comerciais veiculados antes do início da sessão de cinema têm a vantagem de serem exibidos em tela de alta definição, de grandes dimensões, com som e imagem de boa qualidade.</a:t>
            </a:r>
          </a:p>
          <a:p>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Tela</a:t>
            </a:r>
            <a:r>
              <a:rPr lang="en-US" sz="1400" dirty="0" smtClean="0">
                <a:solidFill>
                  <a:schemeClr val="bg1"/>
                </a:solidFill>
              </a:rPr>
              <a:t> de cinema, </a:t>
            </a:r>
            <a:r>
              <a:rPr lang="en-US" sz="1400" dirty="0" err="1" smtClean="0">
                <a:solidFill>
                  <a:schemeClr val="bg1"/>
                </a:solidFill>
              </a:rPr>
              <a:t>cabeça</a:t>
            </a:r>
            <a:r>
              <a:rPr lang="en-US" sz="1400" dirty="0" smtClean="0">
                <a:solidFill>
                  <a:schemeClr val="bg1"/>
                </a:solidFill>
              </a:rPr>
              <a:t> das </a:t>
            </a:r>
            <a:r>
              <a:rPr lang="en-US" sz="1400" dirty="0" err="1" smtClean="0">
                <a:solidFill>
                  <a:schemeClr val="bg1"/>
                </a:solidFill>
              </a:rPr>
              <a:t>pessoas</a:t>
            </a:r>
            <a:r>
              <a:rPr lang="en-US" sz="1400" dirty="0" smtClean="0">
                <a:solidFill>
                  <a:schemeClr val="bg1"/>
                </a:solidFill>
              </a:rPr>
              <a:t> </a:t>
            </a:r>
            <a:r>
              <a:rPr lang="en-US" sz="1400" dirty="0" err="1" smtClean="0">
                <a:solidFill>
                  <a:schemeClr val="bg1"/>
                </a:solidFill>
              </a:rPr>
              <a:t>em</a:t>
            </a:r>
            <a:r>
              <a:rPr lang="en-US" sz="1400" dirty="0" smtClean="0">
                <a:solidFill>
                  <a:schemeClr val="bg1"/>
                </a:solidFill>
              </a:rPr>
              <a:t> </a:t>
            </a:r>
            <a:r>
              <a:rPr lang="en-US" sz="1400" dirty="0" err="1" smtClean="0">
                <a:solidFill>
                  <a:schemeClr val="bg1"/>
                </a:solidFill>
              </a:rPr>
              <a:t>primeiro</a:t>
            </a:r>
            <a:r>
              <a:rPr lang="en-US" sz="1400" dirty="0" smtClean="0">
                <a:solidFill>
                  <a:schemeClr val="bg1"/>
                </a:solidFill>
              </a:rPr>
              <a:t> </a:t>
            </a:r>
            <a:r>
              <a:rPr lang="en-US" sz="1400" dirty="0" err="1" smtClean="0">
                <a:solidFill>
                  <a:schemeClr val="bg1"/>
                </a:solidFill>
              </a:rPr>
              <a:t>plano</a:t>
            </a:r>
            <a:r>
              <a:rPr lang="en-US" sz="1400" dirty="0" smtClean="0">
                <a:solidFill>
                  <a:schemeClr val="bg1"/>
                </a:solidFill>
              </a:rPr>
              <a:t>. Na </a:t>
            </a:r>
            <a:r>
              <a:rPr lang="en-US" sz="1400" dirty="0" err="1" smtClean="0">
                <a:solidFill>
                  <a:schemeClr val="bg1"/>
                </a:solidFill>
              </a:rPr>
              <a:t>tela</a:t>
            </a:r>
            <a:r>
              <a:rPr lang="en-US" sz="1400" dirty="0" smtClean="0">
                <a:solidFill>
                  <a:schemeClr val="bg1"/>
                </a:solidFill>
              </a:rPr>
              <a:t> um </a:t>
            </a:r>
            <a:r>
              <a:rPr lang="en-US" sz="1400" dirty="0" err="1" smtClean="0">
                <a:solidFill>
                  <a:schemeClr val="bg1"/>
                </a:solidFill>
              </a:rPr>
              <a:t>produto</a:t>
            </a:r>
            <a:r>
              <a:rPr lang="en-US" sz="1400" dirty="0" smtClean="0">
                <a:solidFill>
                  <a:schemeClr val="bg1"/>
                </a:solidFill>
              </a:rPr>
              <a:t> </a:t>
            </a:r>
            <a:r>
              <a:rPr lang="en-US" sz="1400" dirty="0" err="1" smtClean="0">
                <a:solidFill>
                  <a:schemeClr val="bg1"/>
                </a:solidFill>
              </a:rPr>
              <a:t>pequeno</a:t>
            </a:r>
            <a:r>
              <a:rPr lang="en-US" sz="1400" dirty="0" smtClean="0">
                <a:solidFill>
                  <a:schemeClr val="bg1"/>
                </a:solidFill>
              </a:rPr>
              <a:t> </a:t>
            </a:r>
            <a:r>
              <a:rPr lang="en-US" sz="1400" dirty="0" err="1" smtClean="0">
                <a:solidFill>
                  <a:schemeClr val="bg1"/>
                </a:solidFill>
              </a:rPr>
              <a:t>exibido</a:t>
            </a:r>
            <a:r>
              <a:rPr lang="en-US" sz="1400" dirty="0" smtClean="0">
                <a:solidFill>
                  <a:schemeClr val="bg1"/>
                </a:solidFill>
              </a:rPr>
              <a:t> de forma </a:t>
            </a:r>
            <a:r>
              <a:rPr lang="en-US" sz="1400" dirty="0" err="1" smtClean="0">
                <a:solidFill>
                  <a:schemeClr val="bg1"/>
                </a:solidFill>
              </a:rPr>
              <a:t>gigante</a:t>
            </a:r>
            <a:r>
              <a:rPr lang="en-US" sz="1400" dirty="0" smtClean="0">
                <a:solidFill>
                  <a:schemeClr val="bg1"/>
                </a:solidFill>
              </a:rPr>
              <a:t>: </a:t>
            </a:r>
            <a:r>
              <a:rPr lang="en-US" sz="1400" dirty="0" err="1" smtClean="0">
                <a:solidFill>
                  <a:schemeClr val="bg1"/>
                </a:solidFill>
              </a:rPr>
              <a:t>pode</a:t>
            </a:r>
            <a:r>
              <a:rPr lang="en-US" sz="1400" dirty="0" smtClean="0">
                <a:solidFill>
                  <a:schemeClr val="bg1"/>
                </a:solidFill>
              </a:rPr>
              <a:t> </a:t>
            </a:r>
            <a:r>
              <a:rPr lang="en-US" sz="1400" dirty="0" err="1" smtClean="0">
                <a:solidFill>
                  <a:schemeClr val="bg1"/>
                </a:solidFill>
              </a:rPr>
              <a:t>ser</a:t>
            </a:r>
            <a:r>
              <a:rPr lang="en-US" sz="1400" dirty="0" smtClean="0">
                <a:solidFill>
                  <a:schemeClr val="bg1"/>
                </a:solidFill>
              </a:rPr>
              <a:t> um </a:t>
            </a:r>
            <a:r>
              <a:rPr lang="en-US" sz="1400" dirty="0" err="1" smtClean="0">
                <a:solidFill>
                  <a:schemeClr val="bg1"/>
                </a:solidFill>
              </a:rPr>
              <a:t>canivete</a:t>
            </a:r>
            <a:r>
              <a:rPr lang="en-US" sz="1400" dirty="0" smtClean="0">
                <a:solidFill>
                  <a:schemeClr val="bg1"/>
                </a:solidFill>
              </a:rPr>
              <a:t> </a:t>
            </a:r>
            <a:r>
              <a:rPr lang="en-US" sz="1400" dirty="0" err="1" smtClean="0">
                <a:solidFill>
                  <a:schemeClr val="bg1"/>
                </a:solidFill>
              </a:rPr>
              <a:t>suiço</a:t>
            </a:r>
            <a:r>
              <a:rPr lang="en-US" sz="1400" dirty="0" smtClean="0">
                <a:solidFill>
                  <a:schemeClr val="bg1"/>
                </a:solidFill>
              </a:rPr>
              <a:t>, um </a:t>
            </a:r>
            <a:r>
              <a:rPr lang="en-US" sz="1400" dirty="0" err="1" smtClean="0">
                <a:solidFill>
                  <a:schemeClr val="bg1"/>
                </a:solidFill>
              </a:rPr>
              <a:t>relógio</a:t>
            </a:r>
            <a:r>
              <a:rPr lang="en-US" sz="1400" dirty="0">
                <a:solidFill>
                  <a:schemeClr val="bg1"/>
                </a:solidFill>
              </a:rPr>
              <a:t> </a:t>
            </a:r>
            <a:r>
              <a:rPr lang="en-US" sz="1400" dirty="0" err="1" smtClean="0">
                <a:solidFill>
                  <a:schemeClr val="bg1"/>
                </a:solidFill>
              </a:rPr>
              <a:t>ou</a:t>
            </a:r>
            <a:r>
              <a:rPr lang="en-US" sz="1400" dirty="0" smtClean="0">
                <a:solidFill>
                  <a:schemeClr val="bg1"/>
                </a:solidFill>
              </a:rPr>
              <a:t> um </a:t>
            </a:r>
            <a:r>
              <a:rPr lang="en-US" sz="1400" dirty="0" err="1" smtClean="0">
                <a:solidFill>
                  <a:schemeClr val="bg1"/>
                </a:solidFill>
              </a:rPr>
              <a:t>pote</a:t>
            </a:r>
            <a:r>
              <a:rPr lang="en-US" sz="1400" dirty="0" smtClean="0">
                <a:solidFill>
                  <a:schemeClr val="bg1"/>
                </a:solidFill>
              </a:rPr>
              <a:t> de </a:t>
            </a:r>
            <a:r>
              <a:rPr lang="en-US" sz="1400" dirty="0" err="1" smtClean="0">
                <a:solidFill>
                  <a:schemeClr val="bg1"/>
                </a:solidFill>
              </a:rPr>
              <a:t>pipoca</a:t>
            </a:r>
            <a:r>
              <a:rPr lang="en-US" sz="1400" dirty="0" smtClean="0">
                <a:solidFill>
                  <a:schemeClr val="bg1"/>
                </a:solidFill>
              </a:rPr>
              <a:t>. </a:t>
            </a:r>
            <a:endParaRPr lang="en-US" sz="1400" dirty="0" smtClean="0">
              <a:solidFill>
                <a:schemeClr val="bg1"/>
              </a:solidFill>
            </a:endParaRP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13446050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595675"/>
            <a:ext cx="8229600" cy="1881325"/>
          </a:xfrm>
        </p:spPr>
        <p:txBody>
          <a:bodyPr/>
          <a:lstStyle/>
          <a:p>
            <a:pPr marL="0" indent="0">
              <a:buNone/>
            </a:pPr>
            <a:r>
              <a:rPr lang="pt-BR" sz="1600" dirty="0" smtClean="0"/>
              <a:t>Televisão </a:t>
            </a:r>
            <a:r>
              <a:rPr lang="pt-BR" sz="1600" dirty="0"/>
              <a:t>fechada: Cobertura seletiva; alcance nacional ou regional; recomendável para marcas, produtos e serviços destinados a segmentos específicos. Veículo indicado para empresas que trabalham com um público-alvo específico do mercado, especialmente produtos mais sofisticados (automóveis, cartões de crédito, relógios, motos).</a:t>
            </a:r>
          </a:p>
          <a:p>
            <a:endParaRPr lang="en-US"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677176"/>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FF"/>
                </a:solidFill>
              </a:rPr>
              <a:t>Uma </a:t>
            </a:r>
            <a:r>
              <a:rPr lang="en-US" sz="1400" dirty="0" err="1" smtClean="0">
                <a:solidFill>
                  <a:srgbClr val="FFFFFF"/>
                </a:solidFill>
              </a:rPr>
              <a:t>televisão</a:t>
            </a:r>
            <a:r>
              <a:rPr lang="en-US" sz="1400" dirty="0" smtClean="0">
                <a:solidFill>
                  <a:srgbClr val="FFFFFF"/>
                </a:solidFill>
              </a:rPr>
              <a:t> </a:t>
            </a:r>
            <a:r>
              <a:rPr lang="en-US" sz="1400" dirty="0" err="1" smtClean="0">
                <a:solidFill>
                  <a:srgbClr val="FFFFFF"/>
                </a:solidFill>
              </a:rPr>
              <a:t>fina</a:t>
            </a:r>
            <a:r>
              <a:rPr lang="en-US" sz="1400" dirty="0" smtClean="0">
                <a:solidFill>
                  <a:srgbClr val="FFFFFF"/>
                </a:solidFill>
              </a:rPr>
              <a:t> e </a:t>
            </a:r>
            <a:r>
              <a:rPr lang="en-US" sz="1400" dirty="0" err="1" smtClean="0">
                <a:solidFill>
                  <a:srgbClr val="FFFFFF"/>
                </a:solidFill>
              </a:rPr>
              <a:t>grande</a:t>
            </a:r>
            <a:r>
              <a:rPr lang="en-US" sz="1400" dirty="0" smtClean="0">
                <a:solidFill>
                  <a:srgbClr val="FFFFFF"/>
                </a:solidFill>
              </a:rPr>
              <a:t> </a:t>
            </a:r>
            <a:r>
              <a:rPr lang="en-US" sz="1400" dirty="0" err="1" smtClean="0">
                <a:solidFill>
                  <a:srgbClr val="FFFFFF"/>
                </a:solidFill>
              </a:rPr>
              <a:t>em</a:t>
            </a:r>
            <a:r>
              <a:rPr lang="en-US" sz="1400" dirty="0" smtClean="0">
                <a:solidFill>
                  <a:srgbClr val="FFFFFF"/>
                </a:solidFill>
              </a:rPr>
              <a:t> </a:t>
            </a:r>
            <a:r>
              <a:rPr lang="en-US" sz="1400" dirty="0" err="1" smtClean="0">
                <a:solidFill>
                  <a:srgbClr val="FFFFFF"/>
                </a:solidFill>
              </a:rPr>
              <a:t>uma</a:t>
            </a:r>
            <a:r>
              <a:rPr lang="en-US" sz="1400" dirty="0" smtClean="0">
                <a:solidFill>
                  <a:srgbClr val="FFFFFF"/>
                </a:solidFill>
              </a:rPr>
              <a:t> </a:t>
            </a:r>
            <a:r>
              <a:rPr lang="en-US" sz="1400" dirty="0" err="1" smtClean="0">
                <a:solidFill>
                  <a:srgbClr val="FFFFFF"/>
                </a:solidFill>
              </a:rPr>
              <a:t>sala</a:t>
            </a:r>
            <a:r>
              <a:rPr lang="en-US" sz="1400" dirty="0" smtClean="0">
                <a:solidFill>
                  <a:srgbClr val="FFFFFF"/>
                </a:solidFill>
              </a:rPr>
              <a:t> com </a:t>
            </a:r>
            <a:r>
              <a:rPr lang="en-US" sz="1400" dirty="0" err="1" smtClean="0">
                <a:solidFill>
                  <a:srgbClr val="FFFFFF"/>
                </a:solidFill>
              </a:rPr>
              <a:t>poucos</a:t>
            </a:r>
            <a:r>
              <a:rPr lang="en-US" sz="1400" dirty="0" smtClean="0">
                <a:solidFill>
                  <a:srgbClr val="FFFFFF"/>
                </a:solidFill>
              </a:rPr>
              <a:t> </a:t>
            </a:r>
            <a:r>
              <a:rPr lang="en-US" sz="1400" dirty="0" err="1" smtClean="0">
                <a:solidFill>
                  <a:srgbClr val="FFFFFF"/>
                </a:solidFill>
              </a:rPr>
              <a:t>objetos</a:t>
            </a:r>
            <a:r>
              <a:rPr lang="en-US" sz="1400" dirty="0">
                <a:solidFill>
                  <a:srgbClr val="FFFFFF"/>
                </a:solidFill>
              </a:rPr>
              <a:t> </a:t>
            </a:r>
            <a:r>
              <a:rPr lang="en-US" sz="1400" dirty="0" smtClean="0">
                <a:solidFill>
                  <a:srgbClr val="FFFFFF"/>
                </a:solidFill>
              </a:rPr>
              <a:t>(um sofa </a:t>
            </a:r>
            <a:r>
              <a:rPr lang="en-US" sz="1400" dirty="0" err="1" smtClean="0">
                <a:solidFill>
                  <a:srgbClr val="FFFFFF"/>
                </a:solidFill>
              </a:rPr>
              <a:t>reto</a:t>
            </a:r>
            <a:r>
              <a:rPr lang="en-US" sz="1400" dirty="0" smtClean="0">
                <a:solidFill>
                  <a:srgbClr val="FFFFFF"/>
                </a:solidFill>
              </a:rPr>
              <a:t> </a:t>
            </a:r>
            <a:r>
              <a:rPr lang="en-US" sz="1400" dirty="0" err="1" smtClean="0">
                <a:solidFill>
                  <a:srgbClr val="FFFFFF"/>
                </a:solidFill>
              </a:rPr>
              <a:t>cinza</a:t>
            </a:r>
            <a:r>
              <a:rPr lang="en-US" sz="1400" dirty="0" smtClean="0">
                <a:solidFill>
                  <a:srgbClr val="FFFFFF"/>
                </a:solidFill>
              </a:rPr>
              <a:t> e a </a:t>
            </a:r>
            <a:r>
              <a:rPr lang="en-US" sz="1400" dirty="0" err="1" smtClean="0">
                <a:solidFill>
                  <a:srgbClr val="FFFFFF"/>
                </a:solidFill>
              </a:rPr>
              <a:t>tv</a:t>
            </a:r>
            <a:r>
              <a:rPr lang="en-US" sz="1400" dirty="0" smtClean="0">
                <a:solidFill>
                  <a:srgbClr val="FFFFFF"/>
                </a:solidFill>
              </a:rPr>
              <a:t> </a:t>
            </a:r>
            <a:r>
              <a:rPr lang="en-US" sz="1400" dirty="0" err="1" smtClean="0">
                <a:solidFill>
                  <a:srgbClr val="FFFFFF"/>
                </a:solidFill>
              </a:rPr>
              <a:t>na</a:t>
            </a:r>
            <a:r>
              <a:rPr lang="en-US" sz="1400" dirty="0" smtClean="0">
                <a:solidFill>
                  <a:srgbClr val="FFFFFF"/>
                </a:solidFill>
              </a:rPr>
              <a:t> </a:t>
            </a:r>
            <a:r>
              <a:rPr lang="en-US" sz="1400" dirty="0" err="1" smtClean="0">
                <a:solidFill>
                  <a:srgbClr val="FFFFFF"/>
                </a:solidFill>
              </a:rPr>
              <a:t>parede</a:t>
            </a:r>
            <a:r>
              <a:rPr lang="en-US" sz="1400" dirty="0" smtClean="0">
                <a:solidFill>
                  <a:srgbClr val="FFFFFF"/>
                </a:solidFill>
              </a:rPr>
              <a:t>). Na </a:t>
            </a:r>
            <a:r>
              <a:rPr lang="en-US" sz="1400" dirty="0" err="1" smtClean="0">
                <a:solidFill>
                  <a:srgbClr val="FFFFFF"/>
                </a:solidFill>
              </a:rPr>
              <a:t>televisão</a:t>
            </a:r>
            <a:r>
              <a:rPr lang="en-US" sz="1400" dirty="0" smtClean="0">
                <a:solidFill>
                  <a:srgbClr val="FFFFFF"/>
                </a:solidFill>
              </a:rPr>
              <a:t> um </a:t>
            </a:r>
            <a:r>
              <a:rPr lang="en-US" sz="1400" dirty="0" err="1" smtClean="0">
                <a:solidFill>
                  <a:srgbClr val="FFFFFF"/>
                </a:solidFill>
              </a:rPr>
              <a:t>carro</a:t>
            </a:r>
            <a:r>
              <a:rPr lang="en-US" sz="1400" dirty="0" smtClean="0">
                <a:solidFill>
                  <a:srgbClr val="FFFFFF"/>
                </a:solidFill>
              </a:rPr>
              <a:t> de </a:t>
            </a:r>
            <a:r>
              <a:rPr lang="en-US" sz="1400" dirty="0" err="1" smtClean="0">
                <a:solidFill>
                  <a:srgbClr val="FFFFFF"/>
                </a:solidFill>
              </a:rPr>
              <a:t>luxo</a:t>
            </a:r>
            <a:r>
              <a:rPr lang="en-US" sz="1400" dirty="0" smtClean="0">
                <a:solidFill>
                  <a:srgbClr val="FFFFFF"/>
                </a:solidFill>
              </a:rPr>
              <a:t> </a:t>
            </a:r>
            <a:r>
              <a:rPr lang="en-US" sz="1400" dirty="0" err="1" smtClean="0">
                <a:solidFill>
                  <a:srgbClr val="FFFFFF"/>
                </a:solidFill>
              </a:rPr>
              <a:t>sendo</a:t>
            </a:r>
            <a:r>
              <a:rPr lang="en-US" sz="1400" dirty="0" smtClean="0">
                <a:solidFill>
                  <a:srgbClr val="FFFFFF"/>
                </a:solidFill>
              </a:rPr>
              <a:t> </a:t>
            </a:r>
            <a:r>
              <a:rPr lang="en-US" sz="1400" dirty="0" err="1" smtClean="0">
                <a:solidFill>
                  <a:srgbClr val="FFFFFF"/>
                </a:solidFill>
              </a:rPr>
              <a:t>exibido</a:t>
            </a:r>
            <a:r>
              <a:rPr lang="en-US" sz="1400" dirty="0" smtClean="0">
                <a:solidFill>
                  <a:srgbClr val="FFFFFF"/>
                </a:solidFill>
              </a:rPr>
              <a:t>. </a:t>
            </a:r>
            <a:endParaRPr lang="en-US" sz="1400" dirty="0" smtClean="0">
              <a:solidFill>
                <a:srgbClr val="FFFFFF"/>
              </a:solidFill>
            </a:endParaRPr>
          </a:p>
          <a:p>
            <a:pPr algn="ctr"/>
            <a:r>
              <a:rPr lang="en-US" sz="1400" dirty="0">
                <a:solidFill>
                  <a:schemeClr val="bg1"/>
                </a:solidFill>
              </a:rPr>
              <a:t>15x18cm</a:t>
            </a:r>
            <a:endParaRPr lang="en-US" sz="1400" dirty="0">
              <a:solidFill>
                <a:srgbClr val="FFFFFF"/>
              </a:solidFill>
            </a:endParaRPr>
          </a:p>
        </p:txBody>
      </p:sp>
    </p:spTree>
    <p:extLst>
      <p:ext uri="{BB962C8B-B14F-4D97-AF65-F5344CB8AC3E}">
        <p14:creationId xmlns:p14="http://schemas.microsoft.com/office/powerpoint/2010/main" val="4996965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Principais veículos de comunicação</a:t>
            </a:r>
            <a:endParaRPr lang="en-US" dirty="0"/>
          </a:p>
        </p:txBody>
      </p:sp>
      <p:sp>
        <p:nvSpPr>
          <p:cNvPr id="3" name="Content Placeholder 2"/>
          <p:cNvSpPr>
            <a:spLocks noGrp="1"/>
          </p:cNvSpPr>
          <p:nvPr>
            <p:ph idx="1"/>
          </p:nvPr>
        </p:nvSpPr>
        <p:spPr>
          <a:xfrm>
            <a:off x="457200" y="4729366"/>
            <a:ext cx="8229600" cy="1747633"/>
          </a:xfrm>
        </p:spPr>
        <p:txBody>
          <a:bodyPr>
            <a:normAutofit/>
          </a:bodyPr>
          <a:lstStyle/>
          <a:p>
            <a:pPr marL="0" indent="0">
              <a:buNone/>
            </a:pPr>
            <a:r>
              <a:rPr lang="pt-BR" sz="1800" dirty="0" smtClean="0"/>
              <a:t>Pessoas pagas: devido </a:t>
            </a:r>
            <a:r>
              <a:rPr lang="pt-BR" sz="1800" dirty="0"/>
              <a:t>à </a:t>
            </a:r>
            <a:r>
              <a:rPr lang="pt-BR" sz="1800" i="1" dirty="0"/>
              <a:t>internet</a:t>
            </a:r>
            <a:r>
              <a:rPr lang="pt-BR" sz="1800" dirty="0"/>
              <a:t>, hoje, aqueles que possuem grande numero de seguidores nas redes sociais, podem ser chamados de “formadores de opinião” e cobrar pelos serviços de falar bem de uma marca, experimentar seus produtos ou mesmo apenas citá-las em suas referências.</a:t>
            </a:r>
          </a:p>
          <a:p>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
        <p:nvSpPr>
          <p:cNvPr id="5" name="Rectangle 4"/>
          <p:cNvSpPr/>
          <p:nvPr/>
        </p:nvSpPr>
        <p:spPr>
          <a:xfrm>
            <a:off x="2408490" y="1844291"/>
            <a:ext cx="4024475" cy="2383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Close </a:t>
            </a:r>
            <a:r>
              <a:rPr lang="en-US" sz="1400" dirty="0" err="1" smtClean="0">
                <a:solidFill>
                  <a:schemeClr val="bg1"/>
                </a:solidFill>
              </a:rPr>
              <a:t>em</a:t>
            </a:r>
            <a:r>
              <a:rPr lang="en-US" sz="1400" dirty="0" smtClean="0">
                <a:solidFill>
                  <a:schemeClr val="bg1"/>
                </a:solidFill>
              </a:rPr>
              <a:t> um </a:t>
            </a:r>
            <a:r>
              <a:rPr lang="en-US" sz="1400" dirty="0" err="1" smtClean="0">
                <a:solidFill>
                  <a:schemeClr val="bg1"/>
                </a:solidFill>
              </a:rPr>
              <a:t>celular</a:t>
            </a:r>
            <a:r>
              <a:rPr lang="en-US" sz="1400" dirty="0" smtClean="0">
                <a:solidFill>
                  <a:schemeClr val="bg1"/>
                </a:solidFill>
              </a:rPr>
              <a:t> com um post </a:t>
            </a:r>
            <a:r>
              <a:rPr lang="en-US" sz="1400" dirty="0" err="1" smtClean="0">
                <a:solidFill>
                  <a:schemeClr val="bg1"/>
                </a:solidFill>
              </a:rPr>
              <a:t>numa</a:t>
            </a:r>
            <a:r>
              <a:rPr lang="en-US" sz="1400" dirty="0" smtClean="0">
                <a:solidFill>
                  <a:schemeClr val="bg1"/>
                </a:solidFill>
              </a:rPr>
              <a:t> </a:t>
            </a:r>
            <a:r>
              <a:rPr lang="en-US" sz="1400" dirty="0" err="1" smtClean="0">
                <a:solidFill>
                  <a:schemeClr val="bg1"/>
                </a:solidFill>
              </a:rPr>
              <a:t>rede</a:t>
            </a:r>
            <a:r>
              <a:rPr lang="en-US" sz="1400" dirty="0" smtClean="0">
                <a:solidFill>
                  <a:schemeClr val="bg1"/>
                </a:solidFill>
              </a:rPr>
              <a:t> social:</a:t>
            </a:r>
          </a:p>
          <a:p>
            <a:pPr algn="ctr"/>
            <a:r>
              <a:rPr lang="en-US" sz="1400" dirty="0" err="1" smtClean="0">
                <a:solidFill>
                  <a:schemeClr val="bg1"/>
                </a:solidFill>
              </a:rPr>
              <a:t>Fui</a:t>
            </a:r>
            <a:r>
              <a:rPr lang="en-US" sz="1400" dirty="0" smtClean="0">
                <a:solidFill>
                  <a:schemeClr val="bg1"/>
                </a:solidFill>
              </a:rPr>
              <a:t> no </a:t>
            </a:r>
            <a:r>
              <a:rPr lang="en-US" sz="1400" dirty="0" err="1" smtClean="0">
                <a:solidFill>
                  <a:schemeClr val="bg1"/>
                </a:solidFill>
              </a:rPr>
              <a:t>Restaurante</a:t>
            </a:r>
            <a:r>
              <a:rPr lang="en-US" sz="1400" dirty="0" smtClean="0">
                <a:solidFill>
                  <a:schemeClr val="bg1"/>
                </a:solidFill>
              </a:rPr>
              <a:t> Novo </a:t>
            </a:r>
            <a:r>
              <a:rPr lang="en-US" sz="1400" dirty="0" err="1" smtClean="0">
                <a:solidFill>
                  <a:schemeClr val="bg1"/>
                </a:solidFill>
              </a:rPr>
              <a:t>que</a:t>
            </a:r>
            <a:r>
              <a:rPr lang="en-US" sz="1400" dirty="0" smtClean="0">
                <a:solidFill>
                  <a:schemeClr val="bg1"/>
                </a:solidFill>
              </a:rPr>
              <a:t> </a:t>
            </a:r>
            <a:r>
              <a:rPr lang="en-US" sz="1400" dirty="0" err="1" smtClean="0">
                <a:solidFill>
                  <a:schemeClr val="bg1"/>
                </a:solidFill>
              </a:rPr>
              <a:t>abriu</a:t>
            </a:r>
            <a:r>
              <a:rPr lang="en-US" sz="1400" dirty="0" smtClean="0">
                <a:solidFill>
                  <a:schemeClr val="bg1"/>
                </a:solidFill>
              </a:rPr>
              <a:t> no </a:t>
            </a:r>
            <a:r>
              <a:rPr lang="en-US" sz="1400" dirty="0" err="1" smtClean="0">
                <a:solidFill>
                  <a:schemeClr val="bg1"/>
                </a:solidFill>
              </a:rPr>
              <a:t>centro</a:t>
            </a:r>
            <a:r>
              <a:rPr lang="en-US" sz="1400" dirty="0" smtClean="0">
                <a:solidFill>
                  <a:schemeClr val="bg1"/>
                </a:solidFill>
              </a:rPr>
              <a:t>, </a:t>
            </a:r>
            <a:r>
              <a:rPr lang="en-US" sz="1400" dirty="0" err="1" smtClean="0">
                <a:solidFill>
                  <a:schemeClr val="bg1"/>
                </a:solidFill>
              </a:rPr>
              <a:t>estava</a:t>
            </a:r>
            <a:r>
              <a:rPr lang="en-US" sz="1400" dirty="0" smtClean="0">
                <a:solidFill>
                  <a:schemeClr val="bg1"/>
                </a:solidFill>
              </a:rPr>
              <a:t> </a:t>
            </a:r>
            <a:r>
              <a:rPr lang="en-US" sz="1400" dirty="0" err="1" smtClean="0">
                <a:solidFill>
                  <a:schemeClr val="bg1"/>
                </a:solidFill>
              </a:rPr>
              <a:t>tudo</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delícia</a:t>
            </a:r>
            <a:r>
              <a:rPr lang="en-US" sz="1400" dirty="0" smtClean="0">
                <a:solidFill>
                  <a:schemeClr val="bg1"/>
                </a:solidFill>
              </a:rPr>
              <a:t>.</a:t>
            </a:r>
          </a:p>
          <a:p>
            <a:pPr algn="ctr"/>
            <a:r>
              <a:rPr lang="en-US" sz="1400" dirty="0" err="1" smtClean="0">
                <a:solidFill>
                  <a:schemeClr val="bg1"/>
                </a:solidFill>
              </a:rPr>
              <a:t>Enfatizar</a:t>
            </a:r>
            <a:r>
              <a:rPr lang="en-US" sz="1400" dirty="0" smtClean="0">
                <a:solidFill>
                  <a:schemeClr val="bg1"/>
                </a:solidFill>
              </a:rPr>
              <a:t> o </a:t>
            </a:r>
            <a:r>
              <a:rPr lang="en-US" sz="1400" dirty="0" err="1" smtClean="0">
                <a:solidFill>
                  <a:schemeClr val="bg1"/>
                </a:solidFill>
              </a:rPr>
              <a:t>número</a:t>
            </a:r>
            <a:r>
              <a:rPr lang="en-US" sz="1400" dirty="0" smtClean="0">
                <a:solidFill>
                  <a:schemeClr val="bg1"/>
                </a:solidFill>
              </a:rPr>
              <a:t> de </a:t>
            </a:r>
            <a:r>
              <a:rPr lang="en-US" sz="1400" dirty="0" err="1" smtClean="0">
                <a:solidFill>
                  <a:schemeClr val="bg1"/>
                </a:solidFill>
              </a:rPr>
              <a:t>seguidores</a:t>
            </a:r>
            <a:r>
              <a:rPr lang="en-US" sz="1400" dirty="0" smtClean="0">
                <a:solidFill>
                  <a:schemeClr val="bg1"/>
                </a:solidFill>
              </a:rPr>
              <a:t>. </a:t>
            </a:r>
            <a:endParaRPr lang="en-US" sz="1400" dirty="0" smtClean="0">
              <a:solidFill>
                <a:schemeClr val="bg1"/>
              </a:solidFill>
            </a:endParaRP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30667964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smtClean="0"/>
              <a:t>Encerramento da parada</a:t>
            </a:r>
            <a:endParaRPr lang="en-US" dirty="0"/>
          </a:p>
        </p:txBody>
      </p:sp>
      <p:sp>
        <p:nvSpPr>
          <p:cNvPr id="3" name="Content Placeholder 2"/>
          <p:cNvSpPr>
            <a:spLocks noGrp="1"/>
          </p:cNvSpPr>
          <p:nvPr>
            <p:ph idx="1"/>
          </p:nvPr>
        </p:nvSpPr>
        <p:spPr>
          <a:xfrm>
            <a:off x="457200" y="1600200"/>
            <a:ext cx="4956516" cy="4876800"/>
          </a:xfrm>
        </p:spPr>
        <p:txBody>
          <a:bodyPr>
            <a:normAutofit/>
          </a:bodyPr>
          <a:lstStyle/>
          <a:p>
            <a:pPr marL="0" indent="0">
              <a:buNone/>
            </a:pPr>
            <a:r>
              <a:rPr lang="pt-BR" sz="1800" dirty="0"/>
              <a:t>Além dos </a:t>
            </a:r>
            <a:r>
              <a:rPr lang="pt-BR" sz="1800" dirty="0" smtClean="0"/>
              <a:t>veículos mencionados, </a:t>
            </a:r>
            <a:r>
              <a:rPr lang="pt-BR" sz="1800" dirty="0"/>
              <a:t>existem vários </a:t>
            </a:r>
            <a:r>
              <a:rPr lang="pt-BR" sz="1800" dirty="0" smtClean="0"/>
              <a:t>outros </a:t>
            </a:r>
            <a:r>
              <a:rPr lang="pt-BR" sz="1800" dirty="0"/>
              <a:t>que podem e devem ser utilizados pelas empresas para exposição de sua mensagem publicitária: aeroportos, estações rodoviárias e ferroviárias, portos, balões, aviões, táxis, bancas de jornal e relógios eletrônicos.</a:t>
            </a:r>
          </a:p>
          <a:p>
            <a:pPr marL="0" indent="0">
              <a:buNone/>
            </a:pPr>
            <a:endParaRPr lang="pt-BR" sz="1800" dirty="0" smtClean="0"/>
          </a:p>
          <a:p>
            <a:pPr marL="0" indent="0">
              <a:buNone/>
            </a:pPr>
            <a:r>
              <a:rPr lang="pt-BR" sz="1800" dirty="0" smtClean="0"/>
              <a:t>Nesta parada você conheceu diversos meios de comunicação nos quais você poderá divulgar a sua empresa. Mas não esqueça que a todo o momento você estará interagindo com o mercado. Esteja atento a todas as possibilidades de comunicação do seu negócio.</a:t>
            </a: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3</a:t>
            </a:r>
            <a:r>
              <a:rPr lang="pt-BR" dirty="0" smtClean="0">
                <a:solidFill>
                  <a:srgbClr val="FFFFFF"/>
                </a:solidFill>
              </a:rPr>
              <a:t>: </a:t>
            </a:r>
            <a:r>
              <a:rPr lang="pt-BR" dirty="0" smtClean="0">
                <a:solidFill>
                  <a:schemeClr val="bg2"/>
                </a:solidFill>
              </a:rPr>
              <a:t>Tela </a:t>
            </a:r>
            <a:r>
              <a:rPr lang="pt-BR" dirty="0">
                <a:solidFill>
                  <a:schemeClr val="bg2"/>
                </a:solidFill>
              </a:rPr>
              <a:t>3</a:t>
            </a:r>
          </a:p>
        </p:txBody>
      </p:sp>
      <p:sp>
        <p:nvSpPr>
          <p:cNvPr id="5" name="Rectangle 4"/>
          <p:cNvSpPr/>
          <p:nvPr/>
        </p:nvSpPr>
        <p:spPr>
          <a:xfrm>
            <a:off x="5229917" y="1600200"/>
            <a:ext cx="3525599" cy="4048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Balão</a:t>
            </a:r>
            <a:r>
              <a:rPr lang="en-US" sz="1400" dirty="0" smtClean="0">
                <a:solidFill>
                  <a:schemeClr val="bg1"/>
                </a:solidFill>
              </a:rPr>
              <a:t> de </a:t>
            </a:r>
            <a:r>
              <a:rPr lang="en-US" sz="1400" dirty="0" err="1" smtClean="0">
                <a:solidFill>
                  <a:schemeClr val="bg1"/>
                </a:solidFill>
              </a:rPr>
              <a:t>pensamento</a:t>
            </a:r>
            <a:r>
              <a:rPr lang="en-US" sz="1400" dirty="0" smtClean="0">
                <a:solidFill>
                  <a:schemeClr val="bg1"/>
                </a:solidFill>
              </a:rPr>
              <a:t> </a:t>
            </a:r>
            <a:r>
              <a:rPr lang="en-US" sz="1400" dirty="0" err="1" smtClean="0">
                <a:solidFill>
                  <a:schemeClr val="bg1"/>
                </a:solidFill>
              </a:rPr>
              <a:t>sobre</a:t>
            </a:r>
            <a:r>
              <a:rPr lang="en-US" sz="1400" dirty="0" smtClean="0">
                <a:solidFill>
                  <a:schemeClr val="bg1"/>
                </a:solidFill>
              </a:rPr>
              <a:t> a </a:t>
            </a:r>
            <a:r>
              <a:rPr lang="en-US" sz="1400" dirty="0" err="1" smtClean="0">
                <a:solidFill>
                  <a:schemeClr val="bg1"/>
                </a:solidFill>
              </a:rPr>
              <a:t>cabeça</a:t>
            </a:r>
            <a:r>
              <a:rPr lang="en-US" sz="1400" dirty="0" smtClean="0">
                <a:solidFill>
                  <a:schemeClr val="bg1"/>
                </a:solidFill>
              </a:rPr>
              <a:t> do </a:t>
            </a: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smtClean="0">
                <a:solidFill>
                  <a:schemeClr val="bg1"/>
                </a:solidFill>
              </a:rPr>
              <a:t>: um </a:t>
            </a:r>
            <a:r>
              <a:rPr lang="en-US" sz="1400" dirty="0" err="1" smtClean="0">
                <a:solidFill>
                  <a:schemeClr val="bg1"/>
                </a:solidFill>
              </a:rPr>
              <a:t>carro</a:t>
            </a:r>
            <a:r>
              <a:rPr lang="en-US" sz="1400" dirty="0" smtClean="0">
                <a:solidFill>
                  <a:schemeClr val="bg1"/>
                </a:solidFill>
              </a:rPr>
              <a:t> </a:t>
            </a:r>
            <a:r>
              <a:rPr lang="en-US" sz="1400" dirty="0" err="1" smtClean="0">
                <a:solidFill>
                  <a:schemeClr val="bg1"/>
                </a:solidFill>
              </a:rPr>
              <a:t>adesivado</a:t>
            </a:r>
            <a:r>
              <a:rPr lang="en-US" sz="1400" dirty="0" smtClean="0">
                <a:solidFill>
                  <a:schemeClr val="bg1"/>
                </a:solidFill>
              </a:rPr>
              <a:t> com </a:t>
            </a:r>
            <a:r>
              <a:rPr lang="en-US" sz="1400" dirty="0" err="1" smtClean="0">
                <a:solidFill>
                  <a:schemeClr val="bg1"/>
                </a:solidFill>
              </a:rPr>
              <a:t>motivos</a:t>
            </a:r>
            <a:r>
              <a:rPr lang="en-US" sz="1400" dirty="0" smtClean="0">
                <a:solidFill>
                  <a:schemeClr val="bg1"/>
                </a:solidFill>
              </a:rPr>
              <a:t> de </a:t>
            </a:r>
            <a:r>
              <a:rPr lang="en-US" sz="1400" dirty="0" err="1" smtClean="0">
                <a:solidFill>
                  <a:schemeClr val="bg1"/>
                </a:solidFill>
              </a:rPr>
              <a:t>jardinagem</a:t>
            </a:r>
            <a:r>
              <a:rPr lang="en-US" sz="1400" dirty="0" smtClean="0">
                <a:solidFill>
                  <a:schemeClr val="bg1"/>
                </a:solidFill>
              </a:rPr>
              <a:t>. </a:t>
            </a:r>
            <a:endParaRPr lang="en-US" sz="1400" dirty="0" smtClean="0">
              <a:solidFill>
                <a:schemeClr val="bg1"/>
              </a:solidFill>
            </a:endParaRPr>
          </a:p>
          <a:p>
            <a:pPr algn="ctr"/>
            <a:r>
              <a:rPr lang="en-US" sz="1400" dirty="0">
                <a:solidFill>
                  <a:schemeClr val="bg1"/>
                </a:solidFill>
              </a:rPr>
              <a:t>15x18cm</a:t>
            </a:r>
            <a:endParaRPr lang="en-US" sz="1400" dirty="0">
              <a:solidFill>
                <a:schemeClr val="bg1"/>
              </a:solidFill>
            </a:endParaRPr>
          </a:p>
        </p:txBody>
      </p:sp>
    </p:spTree>
    <p:extLst>
      <p:ext uri="{BB962C8B-B14F-4D97-AF65-F5344CB8AC3E}">
        <p14:creationId xmlns:p14="http://schemas.microsoft.com/office/powerpoint/2010/main" val="3232114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2700" dirty="0"/>
              <a:t>Parada </a:t>
            </a:r>
            <a:r>
              <a:rPr lang="pt-BR" sz="2700" dirty="0" smtClean="0"/>
              <a:t>4:</a:t>
            </a:r>
            <a:r>
              <a:rPr lang="pt-BR" sz="2700" dirty="0"/>
              <a:t/>
            </a:r>
            <a:br>
              <a:rPr lang="pt-BR" sz="2700" dirty="0"/>
            </a:br>
            <a:r>
              <a:rPr lang="pt-BR" sz="2800" dirty="0" smtClean="0"/>
              <a:t>estratégias de venda</a:t>
            </a:r>
            <a:endParaRPr lang="en-US" dirty="0"/>
          </a:p>
        </p:txBody>
      </p:sp>
      <p:sp>
        <p:nvSpPr>
          <p:cNvPr id="4" name="Rectangle 3"/>
          <p:cNvSpPr/>
          <p:nvPr/>
        </p:nvSpPr>
        <p:spPr>
          <a:xfrm>
            <a:off x="3527993" y="3939257"/>
            <a:ext cx="3038661" cy="21132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bg1"/>
                </a:solidFill>
              </a:rPr>
              <a:t>Ilustração</a:t>
            </a:r>
            <a:r>
              <a:rPr lang="en-US" sz="1400" dirty="0">
                <a:solidFill>
                  <a:schemeClr val="bg1"/>
                </a:solidFill>
              </a:rPr>
              <a:t> </a:t>
            </a:r>
            <a:r>
              <a:rPr lang="en-US" sz="1400" dirty="0" err="1">
                <a:solidFill>
                  <a:schemeClr val="bg1"/>
                </a:solidFill>
              </a:rPr>
              <a:t>para</a:t>
            </a:r>
            <a:r>
              <a:rPr lang="en-US" sz="1400" dirty="0">
                <a:solidFill>
                  <a:schemeClr val="bg1"/>
                </a:solidFill>
              </a:rPr>
              <a:t> </a:t>
            </a:r>
            <a:r>
              <a:rPr lang="en-US" sz="1400" dirty="0" err="1">
                <a:solidFill>
                  <a:schemeClr val="bg1"/>
                </a:solidFill>
              </a:rPr>
              <a:t>miniatura</a:t>
            </a:r>
            <a:r>
              <a:rPr lang="en-US" sz="1400" dirty="0">
                <a:solidFill>
                  <a:schemeClr val="bg1"/>
                </a:solidFill>
              </a:rPr>
              <a:t> no </a:t>
            </a:r>
            <a:r>
              <a:rPr lang="en-US" sz="1400" dirty="0" err="1">
                <a:solidFill>
                  <a:schemeClr val="bg1"/>
                </a:solidFill>
              </a:rPr>
              <a:t>carrossel</a:t>
            </a:r>
            <a:r>
              <a:rPr lang="en-US" sz="1400" dirty="0">
                <a:solidFill>
                  <a:schemeClr val="bg1"/>
                </a:solidFill>
              </a:rPr>
              <a:t>:</a:t>
            </a:r>
          </a:p>
          <a:p>
            <a:pPr algn="ctr"/>
            <a:r>
              <a:rPr lang="en-US" sz="1400" dirty="0" err="1" smtClean="0">
                <a:solidFill>
                  <a:schemeClr val="bg1"/>
                </a:solidFill>
              </a:rPr>
              <a:t>Diversos</a:t>
            </a:r>
            <a:r>
              <a:rPr lang="en-US" sz="1400" dirty="0" smtClean="0">
                <a:solidFill>
                  <a:schemeClr val="bg1"/>
                </a:solidFill>
              </a:rPr>
              <a:t> </a:t>
            </a:r>
            <a:r>
              <a:rPr lang="en-US" sz="1400" dirty="0" err="1" smtClean="0">
                <a:solidFill>
                  <a:schemeClr val="bg1"/>
                </a:solidFill>
              </a:rPr>
              <a:t>alvos</a:t>
            </a:r>
            <a:r>
              <a:rPr lang="en-US" sz="1400" dirty="0" smtClean="0">
                <a:solidFill>
                  <a:schemeClr val="bg1"/>
                </a:solidFill>
              </a:rPr>
              <a:t>, </a:t>
            </a:r>
            <a:r>
              <a:rPr lang="en-US" sz="1400" dirty="0" err="1" smtClean="0">
                <a:solidFill>
                  <a:schemeClr val="bg1"/>
                </a:solidFill>
              </a:rPr>
              <a:t>cada</a:t>
            </a:r>
            <a:r>
              <a:rPr lang="en-US" sz="1400" dirty="0" smtClean="0">
                <a:solidFill>
                  <a:schemeClr val="bg1"/>
                </a:solidFill>
              </a:rPr>
              <a:t> um com </a:t>
            </a:r>
            <a:r>
              <a:rPr lang="en-US" sz="1400" dirty="0" err="1" smtClean="0">
                <a:solidFill>
                  <a:schemeClr val="bg1"/>
                </a:solidFill>
              </a:rPr>
              <a:t>uma</a:t>
            </a:r>
            <a:r>
              <a:rPr lang="en-US" sz="1400" dirty="0" smtClean="0">
                <a:solidFill>
                  <a:schemeClr val="bg1"/>
                </a:solidFill>
              </a:rPr>
              <a:t> seta. Um </a:t>
            </a:r>
            <a:r>
              <a:rPr lang="en-US" sz="1400" dirty="0" err="1" smtClean="0">
                <a:solidFill>
                  <a:schemeClr val="bg1"/>
                </a:solidFill>
              </a:rPr>
              <a:t>mais</a:t>
            </a:r>
            <a:r>
              <a:rPr lang="en-US" sz="1400" dirty="0" smtClean="0">
                <a:solidFill>
                  <a:schemeClr val="bg1"/>
                </a:solidFill>
              </a:rPr>
              <a:t> a </a:t>
            </a:r>
            <a:r>
              <a:rPr lang="en-US" sz="1400" dirty="0" err="1" smtClean="0">
                <a:solidFill>
                  <a:schemeClr val="bg1"/>
                </a:solidFill>
              </a:rPr>
              <a:t>frente</a:t>
            </a:r>
            <a:r>
              <a:rPr lang="en-US" sz="1400" dirty="0" smtClean="0">
                <a:solidFill>
                  <a:schemeClr val="bg1"/>
                </a:solidFill>
              </a:rPr>
              <a:t> </a:t>
            </a:r>
            <a:r>
              <a:rPr lang="en-US" sz="1400" dirty="0" err="1" smtClean="0">
                <a:solidFill>
                  <a:schemeClr val="bg1"/>
                </a:solidFill>
              </a:rPr>
              <a:t>destacado</a:t>
            </a:r>
            <a:r>
              <a:rPr lang="en-US" sz="1400" dirty="0" smtClean="0">
                <a:solidFill>
                  <a:schemeClr val="bg1"/>
                </a:solidFill>
              </a:rPr>
              <a:t>, </a:t>
            </a:r>
            <a:r>
              <a:rPr lang="en-US" sz="1400" dirty="0" err="1" smtClean="0">
                <a:solidFill>
                  <a:schemeClr val="bg1"/>
                </a:solidFill>
              </a:rPr>
              <a:t>os</a:t>
            </a:r>
            <a:r>
              <a:rPr lang="en-US" sz="1400" dirty="0" smtClean="0">
                <a:solidFill>
                  <a:schemeClr val="bg1"/>
                </a:solidFill>
              </a:rPr>
              <a:t> outros </a:t>
            </a:r>
            <a:r>
              <a:rPr lang="en-US" sz="1400" dirty="0" err="1" smtClean="0">
                <a:solidFill>
                  <a:schemeClr val="bg1"/>
                </a:solidFill>
              </a:rPr>
              <a:t>podem</a:t>
            </a:r>
            <a:r>
              <a:rPr lang="en-US" sz="1400" dirty="0" smtClean="0">
                <a:solidFill>
                  <a:schemeClr val="bg1"/>
                </a:solidFill>
              </a:rPr>
              <a:t> </a:t>
            </a:r>
            <a:r>
              <a:rPr lang="en-US" sz="1400" dirty="0" err="1" smtClean="0">
                <a:solidFill>
                  <a:schemeClr val="bg1"/>
                </a:solidFill>
              </a:rPr>
              <a:t>estar</a:t>
            </a:r>
            <a:r>
              <a:rPr lang="en-US" sz="1400" dirty="0" smtClean="0">
                <a:solidFill>
                  <a:schemeClr val="bg1"/>
                </a:solidFill>
              </a:rPr>
              <a:t> </a:t>
            </a:r>
            <a:r>
              <a:rPr lang="en-US" sz="1400" dirty="0" err="1" smtClean="0">
                <a:solidFill>
                  <a:schemeClr val="bg1"/>
                </a:solidFill>
              </a:rPr>
              <a:t>menores</a:t>
            </a:r>
            <a:r>
              <a:rPr lang="en-US" sz="1400" dirty="0" smtClean="0">
                <a:solidFill>
                  <a:schemeClr val="bg1"/>
                </a:solidFill>
              </a:rPr>
              <a:t>. </a:t>
            </a:r>
            <a:r>
              <a:rPr lang="en-US" sz="1400" dirty="0" err="1" smtClean="0">
                <a:solidFill>
                  <a:schemeClr val="bg1"/>
                </a:solidFill>
              </a:rPr>
              <a:t>Não</a:t>
            </a:r>
            <a:r>
              <a:rPr lang="en-US" sz="1400" dirty="0" smtClean="0">
                <a:solidFill>
                  <a:schemeClr val="bg1"/>
                </a:solidFill>
              </a:rPr>
              <a:t> </a:t>
            </a:r>
            <a:r>
              <a:rPr lang="en-US" sz="1400" dirty="0" err="1" smtClean="0">
                <a:solidFill>
                  <a:schemeClr val="bg1"/>
                </a:solidFill>
              </a:rPr>
              <a:t>utilizar</a:t>
            </a:r>
            <a:r>
              <a:rPr lang="en-US" sz="1400" dirty="0" smtClean="0">
                <a:solidFill>
                  <a:schemeClr val="bg1"/>
                </a:solidFill>
              </a:rPr>
              <a:t> </a:t>
            </a:r>
            <a:r>
              <a:rPr lang="en-US" sz="1400" dirty="0" err="1" smtClean="0">
                <a:solidFill>
                  <a:schemeClr val="bg1"/>
                </a:solidFill>
              </a:rPr>
              <a:t>flechas</a:t>
            </a:r>
            <a:r>
              <a:rPr lang="en-US" sz="1400" dirty="0" smtClean="0">
                <a:solidFill>
                  <a:schemeClr val="bg1"/>
                </a:solidFill>
              </a:rPr>
              <a:t>, </a:t>
            </a:r>
            <a:r>
              <a:rPr lang="en-US" sz="1400" dirty="0" err="1" smtClean="0">
                <a:solidFill>
                  <a:schemeClr val="bg1"/>
                </a:solidFill>
              </a:rPr>
              <a:t>usar</a:t>
            </a:r>
            <a:r>
              <a:rPr lang="en-US" sz="1400" dirty="0" smtClean="0">
                <a:solidFill>
                  <a:schemeClr val="bg1"/>
                </a:solidFill>
              </a:rPr>
              <a:t> </a:t>
            </a:r>
            <a:r>
              <a:rPr lang="en-US" sz="1400" dirty="0" err="1" smtClean="0">
                <a:solidFill>
                  <a:schemeClr val="bg1"/>
                </a:solidFill>
              </a:rPr>
              <a:t>setas</a:t>
            </a:r>
            <a:r>
              <a:rPr lang="en-US" sz="1400" dirty="0" smtClean="0">
                <a:solidFill>
                  <a:schemeClr val="bg1"/>
                </a:solidFill>
              </a:rPr>
              <a:t>.</a:t>
            </a:r>
          </a:p>
          <a:p>
            <a:pPr algn="ctr"/>
            <a:r>
              <a:rPr lang="en-US" sz="1400" dirty="0">
                <a:solidFill>
                  <a:schemeClr val="bg1"/>
                </a:solidFill>
              </a:rPr>
              <a:t>13x9cm</a:t>
            </a:r>
          </a:p>
          <a:p>
            <a:pPr algn="ctr"/>
            <a:endParaRPr lang="en-US" sz="1400" dirty="0">
              <a:solidFill>
                <a:schemeClr val="bg1"/>
              </a:solidFill>
            </a:endParaRPr>
          </a:p>
        </p:txBody>
      </p:sp>
      <p:pic>
        <p:nvPicPr>
          <p:cNvPr id="3" name="Picture 2" descr="stock-footage-many-arrows-hit-the-targets-success-conce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3939257"/>
            <a:ext cx="3006571" cy="1683680"/>
          </a:xfrm>
          <a:prstGeom prst="rect">
            <a:avLst/>
          </a:prstGeom>
        </p:spPr>
      </p:pic>
    </p:spTree>
    <p:extLst>
      <p:ext uri="{BB962C8B-B14F-4D97-AF65-F5344CB8AC3E}">
        <p14:creationId xmlns:p14="http://schemas.microsoft.com/office/powerpoint/2010/main" val="1041794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F497D"/>
                </a:solidFill>
              </a:rPr>
              <a:t>Estratégias</a:t>
            </a:r>
            <a:r>
              <a:rPr lang="en-US" dirty="0" smtClean="0">
                <a:solidFill>
                  <a:srgbClr val="1F497D"/>
                </a:solidFill>
              </a:rPr>
              <a:t> de </a:t>
            </a:r>
            <a:r>
              <a:rPr lang="en-US" dirty="0" err="1" smtClean="0">
                <a:solidFill>
                  <a:srgbClr val="1F497D"/>
                </a:solidFill>
              </a:rPr>
              <a:t>venda</a:t>
            </a:r>
            <a:endParaRPr lang="en-US" dirty="0">
              <a:solidFill>
                <a:srgbClr val="1F497D"/>
              </a:solidFill>
            </a:endParaRPr>
          </a:p>
        </p:txBody>
      </p:sp>
      <p:sp>
        <p:nvSpPr>
          <p:cNvPr id="3" name="Content Placeholder 2"/>
          <p:cNvSpPr>
            <a:spLocks noGrp="1"/>
          </p:cNvSpPr>
          <p:nvPr>
            <p:ph idx="1"/>
          </p:nvPr>
        </p:nvSpPr>
        <p:spPr>
          <a:xfrm>
            <a:off x="457200" y="1600200"/>
            <a:ext cx="4953000" cy="4876800"/>
          </a:xfrm>
        </p:spPr>
        <p:txBody>
          <a:bodyPr>
            <a:normAutofit/>
          </a:bodyPr>
          <a:lstStyle/>
          <a:p>
            <a:pPr marL="0" indent="0">
              <a:buNone/>
            </a:pPr>
            <a:r>
              <a:rPr lang="pt-BR" sz="1600" dirty="0" smtClean="0"/>
              <a:t>Esta parada nos </a:t>
            </a:r>
            <a:r>
              <a:rPr lang="pt-BR" sz="1600" dirty="0"/>
              <a:t>mostra como são variadas as formas do produto chegar até o cliente e como é importante ter uma equipe de vendas que saiba como conquistar o </a:t>
            </a:r>
            <a:r>
              <a:rPr lang="pt-BR" sz="1600" dirty="0" smtClean="0"/>
              <a:t>cliente. O desempenho e a qualidade das vendas também estão nessa parada. Além disso, a exportação é uma possibilidade de aumentar as vendas dos micro e pequenos empresários. Vendas, aí vamos nós!</a:t>
            </a:r>
          </a:p>
          <a:p>
            <a:pPr marL="0" indent="0">
              <a:buNone/>
            </a:pPr>
            <a:endParaRPr lang="pt-BR" sz="1600" dirty="0" smtClean="0"/>
          </a:p>
          <a:p>
            <a:pPr marL="0" indent="0">
              <a:buNone/>
            </a:pPr>
            <a:r>
              <a:rPr lang="pt-BR" sz="1600" dirty="0" smtClean="0"/>
              <a:t>Ao entrar nessa parada você:</a:t>
            </a:r>
            <a:endParaRPr lang="pt-BR" sz="1600" dirty="0"/>
          </a:p>
          <a:p>
            <a:r>
              <a:rPr lang="pt-BR" sz="1600" dirty="0" smtClean="0"/>
              <a:t>Compreenderá as diversas estratégias para aumentar as suas vendas.</a:t>
            </a:r>
            <a:endParaRPr lang="en-US" sz="1600" dirty="0"/>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1</a:t>
            </a:r>
            <a:endParaRPr lang="pt-BR" dirty="0">
              <a:solidFill>
                <a:schemeClr val="bg2"/>
              </a:solidFill>
            </a:endParaRPr>
          </a:p>
        </p:txBody>
      </p:sp>
      <p:sp>
        <p:nvSpPr>
          <p:cNvPr id="6" name="Rectangle 5"/>
          <p:cNvSpPr/>
          <p:nvPr/>
        </p:nvSpPr>
        <p:spPr>
          <a:xfrm>
            <a:off x="6351926" y="1524000"/>
            <a:ext cx="2200940" cy="19375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bg1"/>
                </a:solidFill>
              </a:rPr>
              <a:t>Ilustração</a:t>
            </a:r>
            <a:r>
              <a:rPr lang="en-US" sz="1400" dirty="0">
                <a:solidFill>
                  <a:schemeClr val="bg1"/>
                </a:solidFill>
              </a:rPr>
              <a:t> </a:t>
            </a:r>
            <a:r>
              <a:rPr lang="en-US" sz="1400" dirty="0" err="1">
                <a:solidFill>
                  <a:schemeClr val="bg1"/>
                </a:solidFill>
              </a:rPr>
              <a:t>para</a:t>
            </a:r>
            <a:r>
              <a:rPr lang="en-US" sz="1400" dirty="0">
                <a:solidFill>
                  <a:schemeClr val="bg1"/>
                </a:solidFill>
              </a:rPr>
              <a:t> </a:t>
            </a:r>
            <a:r>
              <a:rPr lang="en-US" sz="1400" dirty="0" err="1">
                <a:solidFill>
                  <a:schemeClr val="bg1"/>
                </a:solidFill>
              </a:rPr>
              <a:t>miniatura</a:t>
            </a:r>
            <a:r>
              <a:rPr lang="en-US" sz="1400" dirty="0">
                <a:solidFill>
                  <a:schemeClr val="bg1"/>
                </a:solidFill>
              </a:rPr>
              <a:t> no </a:t>
            </a:r>
            <a:r>
              <a:rPr lang="en-US" sz="1400" dirty="0" err="1">
                <a:solidFill>
                  <a:schemeClr val="bg1"/>
                </a:solidFill>
              </a:rPr>
              <a:t>carrossel</a:t>
            </a:r>
            <a:r>
              <a:rPr lang="en-US" sz="1400" dirty="0">
                <a:solidFill>
                  <a:schemeClr val="bg1"/>
                </a:solidFill>
              </a:rPr>
              <a:t>:</a:t>
            </a:r>
          </a:p>
          <a:p>
            <a:pPr algn="ctr"/>
            <a:r>
              <a:rPr lang="en-US" sz="1400" dirty="0" err="1" smtClean="0">
                <a:solidFill>
                  <a:schemeClr val="bg1"/>
                </a:solidFill>
              </a:rPr>
              <a:t>Diversos</a:t>
            </a:r>
            <a:r>
              <a:rPr lang="en-US" sz="1400" dirty="0" smtClean="0">
                <a:solidFill>
                  <a:schemeClr val="bg1"/>
                </a:solidFill>
              </a:rPr>
              <a:t> </a:t>
            </a:r>
            <a:r>
              <a:rPr lang="en-US" sz="1400" dirty="0" err="1" smtClean="0">
                <a:solidFill>
                  <a:schemeClr val="bg1"/>
                </a:solidFill>
              </a:rPr>
              <a:t>alvos</a:t>
            </a:r>
            <a:r>
              <a:rPr lang="en-US" sz="1400" dirty="0" smtClean="0">
                <a:solidFill>
                  <a:schemeClr val="bg1"/>
                </a:solidFill>
              </a:rPr>
              <a:t>, </a:t>
            </a:r>
            <a:r>
              <a:rPr lang="en-US" sz="1400" dirty="0" err="1" smtClean="0">
                <a:solidFill>
                  <a:schemeClr val="bg1"/>
                </a:solidFill>
              </a:rPr>
              <a:t>cada</a:t>
            </a:r>
            <a:r>
              <a:rPr lang="en-US" sz="1400" dirty="0" smtClean="0">
                <a:solidFill>
                  <a:schemeClr val="bg1"/>
                </a:solidFill>
              </a:rPr>
              <a:t> um com </a:t>
            </a:r>
            <a:r>
              <a:rPr lang="en-US" sz="1400" dirty="0" err="1" smtClean="0">
                <a:solidFill>
                  <a:schemeClr val="bg1"/>
                </a:solidFill>
              </a:rPr>
              <a:t>uma</a:t>
            </a:r>
            <a:r>
              <a:rPr lang="en-US" sz="1400" dirty="0" smtClean="0">
                <a:solidFill>
                  <a:schemeClr val="bg1"/>
                </a:solidFill>
              </a:rPr>
              <a:t> seta. Um </a:t>
            </a:r>
            <a:r>
              <a:rPr lang="en-US" sz="1400" dirty="0" err="1" smtClean="0">
                <a:solidFill>
                  <a:schemeClr val="bg1"/>
                </a:solidFill>
              </a:rPr>
              <a:t>mais</a:t>
            </a:r>
            <a:r>
              <a:rPr lang="en-US" sz="1400" dirty="0" smtClean="0">
                <a:solidFill>
                  <a:schemeClr val="bg1"/>
                </a:solidFill>
              </a:rPr>
              <a:t> a </a:t>
            </a:r>
            <a:r>
              <a:rPr lang="en-US" sz="1400" dirty="0" err="1" smtClean="0">
                <a:solidFill>
                  <a:schemeClr val="bg1"/>
                </a:solidFill>
              </a:rPr>
              <a:t>frente</a:t>
            </a:r>
            <a:r>
              <a:rPr lang="en-US" sz="1400" dirty="0" smtClean="0">
                <a:solidFill>
                  <a:schemeClr val="bg1"/>
                </a:solidFill>
              </a:rPr>
              <a:t> </a:t>
            </a:r>
            <a:r>
              <a:rPr lang="en-US" sz="1400" dirty="0" err="1" smtClean="0">
                <a:solidFill>
                  <a:schemeClr val="bg1"/>
                </a:solidFill>
              </a:rPr>
              <a:t>destacado</a:t>
            </a:r>
            <a:r>
              <a:rPr lang="en-US" sz="1400" dirty="0" smtClean="0">
                <a:solidFill>
                  <a:schemeClr val="bg1"/>
                </a:solidFill>
              </a:rPr>
              <a:t>, </a:t>
            </a:r>
            <a:r>
              <a:rPr lang="en-US" sz="1400" dirty="0" err="1" smtClean="0">
                <a:solidFill>
                  <a:schemeClr val="bg1"/>
                </a:solidFill>
              </a:rPr>
              <a:t>os</a:t>
            </a:r>
            <a:r>
              <a:rPr lang="en-US" sz="1400" dirty="0" smtClean="0">
                <a:solidFill>
                  <a:schemeClr val="bg1"/>
                </a:solidFill>
              </a:rPr>
              <a:t> outros </a:t>
            </a:r>
            <a:r>
              <a:rPr lang="en-US" sz="1400" dirty="0" err="1" smtClean="0">
                <a:solidFill>
                  <a:schemeClr val="bg1"/>
                </a:solidFill>
              </a:rPr>
              <a:t>podem</a:t>
            </a:r>
            <a:r>
              <a:rPr lang="en-US" sz="1400" dirty="0" smtClean="0">
                <a:solidFill>
                  <a:schemeClr val="bg1"/>
                </a:solidFill>
              </a:rPr>
              <a:t> </a:t>
            </a:r>
            <a:r>
              <a:rPr lang="en-US" sz="1400" dirty="0" err="1" smtClean="0">
                <a:solidFill>
                  <a:schemeClr val="bg1"/>
                </a:solidFill>
              </a:rPr>
              <a:t>estar</a:t>
            </a:r>
            <a:r>
              <a:rPr lang="en-US" sz="1400" dirty="0" smtClean="0">
                <a:solidFill>
                  <a:schemeClr val="bg1"/>
                </a:solidFill>
              </a:rPr>
              <a:t> </a:t>
            </a:r>
            <a:r>
              <a:rPr lang="en-US" sz="1400" dirty="0" err="1" smtClean="0">
                <a:solidFill>
                  <a:schemeClr val="bg1"/>
                </a:solidFill>
              </a:rPr>
              <a:t>menores</a:t>
            </a:r>
            <a:r>
              <a:rPr lang="en-US" sz="1400" dirty="0" smtClean="0">
                <a:solidFill>
                  <a:schemeClr val="bg1"/>
                </a:solidFill>
              </a:rPr>
              <a:t>.</a:t>
            </a:r>
          </a:p>
          <a:p>
            <a:pPr algn="ctr"/>
            <a:r>
              <a:rPr lang="en-US" sz="1400" dirty="0">
                <a:solidFill>
                  <a:schemeClr val="bg1"/>
                </a:solidFill>
              </a:rPr>
              <a:t>13x9cm</a:t>
            </a:r>
          </a:p>
          <a:p>
            <a:pPr algn="ctr"/>
            <a:endParaRPr lang="en-US" sz="1400" dirty="0">
              <a:solidFill>
                <a:schemeClr val="bg1"/>
              </a:solidFill>
            </a:endParaRPr>
          </a:p>
        </p:txBody>
      </p:sp>
    </p:spTree>
    <p:extLst>
      <p:ext uri="{BB962C8B-B14F-4D97-AF65-F5344CB8AC3E}">
        <p14:creationId xmlns:p14="http://schemas.microsoft.com/office/powerpoint/2010/main" val="2635401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5914338" cy="990600"/>
          </a:xfrm>
        </p:spPr>
        <p:txBody>
          <a:bodyPr>
            <a:normAutofit/>
          </a:bodyPr>
          <a:lstStyle/>
          <a:p>
            <a:r>
              <a:rPr lang="pt-BR" sz="2400" b="1" dirty="0" smtClean="0"/>
              <a:t>Relacionamento com o mercado</a:t>
            </a:r>
            <a:endParaRPr lang="pt-BR" sz="2400" dirty="0"/>
          </a:p>
        </p:txBody>
      </p:sp>
      <p:sp>
        <p:nvSpPr>
          <p:cNvPr id="3" name="Content Placeholder 2"/>
          <p:cNvSpPr>
            <a:spLocks noGrp="1"/>
          </p:cNvSpPr>
          <p:nvPr>
            <p:ph idx="1"/>
          </p:nvPr>
        </p:nvSpPr>
        <p:spPr>
          <a:xfrm>
            <a:off x="457200" y="1524000"/>
            <a:ext cx="6097430" cy="4952999"/>
          </a:xfrm>
        </p:spPr>
        <p:txBody>
          <a:bodyPr>
            <a:normAutofit/>
          </a:bodyPr>
          <a:lstStyle/>
          <a:p>
            <a:pPr marL="0" indent="0">
              <a:buNone/>
            </a:pPr>
            <a:r>
              <a:rPr lang="pt-BR" sz="1600" dirty="0" smtClean="0"/>
              <a:t>Esta parada nos mostrará </a:t>
            </a:r>
            <a:r>
              <a:rPr lang="pt-BR" sz="1600" dirty="0"/>
              <a:t>alguns passos importantes do processo de </a:t>
            </a:r>
            <a:r>
              <a:rPr lang="pt-BR" sz="1600" dirty="0" smtClean="0"/>
              <a:t>comunicação. </a:t>
            </a:r>
            <a:r>
              <a:rPr lang="pt-BR" sz="1600" dirty="0"/>
              <a:t>Definir e conhecer o público-alvo e de que maneira chegar até </a:t>
            </a:r>
            <a:r>
              <a:rPr lang="pt-BR" sz="1600" dirty="0" smtClean="0"/>
              <a:t>ele são alguns dos temas que vamos abordar. </a:t>
            </a:r>
          </a:p>
          <a:p>
            <a:pPr marL="0" indent="0">
              <a:buNone/>
            </a:pPr>
            <a:endParaRPr lang="pt-BR" sz="1600" dirty="0"/>
          </a:p>
          <a:p>
            <a:pPr marL="0" indent="0">
              <a:buNone/>
            </a:pPr>
            <a:r>
              <a:rPr lang="pt-BR" sz="1600" dirty="0" smtClean="0"/>
              <a:t>Ao entrar nessa parada, você:</a:t>
            </a:r>
            <a:endParaRPr lang="pt-BR" sz="1600" dirty="0"/>
          </a:p>
          <a:p>
            <a:r>
              <a:rPr lang="pt-BR" sz="1600" dirty="0" smtClean="0"/>
              <a:t>Refletirá sobre como ter sucesso no processo de comunicação do seu </a:t>
            </a:r>
            <a:r>
              <a:rPr lang="pt-BR" sz="1600" dirty="0"/>
              <a:t>negócio. </a:t>
            </a:r>
          </a:p>
          <a:p>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1</a:t>
            </a:r>
            <a:endParaRPr lang="pt-BR" dirty="0">
              <a:solidFill>
                <a:schemeClr val="bg2"/>
              </a:solidFill>
            </a:endParaRPr>
          </a:p>
        </p:txBody>
      </p:sp>
      <p:sp>
        <p:nvSpPr>
          <p:cNvPr id="5" name="Rectangle 4"/>
          <p:cNvSpPr/>
          <p:nvPr/>
        </p:nvSpPr>
        <p:spPr>
          <a:xfrm>
            <a:off x="6797173" y="1015872"/>
            <a:ext cx="2055286" cy="15684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bg1"/>
                </a:solidFill>
              </a:rPr>
              <a:t>Ilustração</a:t>
            </a:r>
            <a:r>
              <a:rPr lang="en-US" sz="1400" dirty="0">
                <a:solidFill>
                  <a:schemeClr val="bg1"/>
                </a:solidFill>
              </a:rPr>
              <a:t> </a:t>
            </a:r>
            <a:r>
              <a:rPr lang="en-US" sz="1400" dirty="0" err="1">
                <a:solidFill>
                  <a:schemeClr val="bg1"/>
                </a:solidFill>
              </a:rPr>
              <a:t>para</a:t>
            </a:r>
            <a:r>
              <a:rPr lang="en-US" sz="1400" dirty="0">
                <a:solidFill>
                  <a:schemeClr val="bg1"/>
                </a:solidFill>
              </a:rPr>
              <a:t> </a:t>
            </a:r>
            <a:r>
              <a:rPr lang="en-US" sz="1400" dirty="0" err="1">
                <a:solidFill>
                  <a:schemeClr val="bg1"/>
                </a:solidFill>
              </a:rPr>
              <a:t>miniatura</a:t>
            </a:r>
            <a:r>
              <a:rPr lang="en-US" sz="1400" dirty="0">
                <a:solidFill>
                  <a:schemeClr val="bg1"/>
                </a:solidFill>
              </a:rPr>
              <a:t> no </a:t>
            </a:r>
            <a:r>
              <a:rPr lang="en-US" sz="1400" dirty="0" err="1">
                <a:solidFill>
                  <a:schemeClr val="bg1"/>
                </a:solidFill>
              </a:rPr>
              <a:t>carrossel</a:t>
            </a:r>
            <a:r>
              <a:rPr lang="en-US" sz="1400" dirty="0">
                <a:solidFill>
                  <a:schemeClr val="bg1"/>
                </a:solidFill>
              </a:rPr>
              <a:t>:</a:t>
            </a:r>
          </a:p>
          <a:p>
            <a:pPr algn="ctr"/>
            <a:r>
              <a:rPr lang="en-US" sz="1400" dirty="0" err="1" smtClean="0">
                <a:solidFill>
                  <a:schemeClr val="bg1"/>
                </a:solidFill>
              </a:rPr>
              <a:t>Aperto</a:t>
            </a:r>
            <a:r>
              <a:rPr lang="en-US" sz="1400" dirty="0" smtClean="0">
                <a:solidFill>
                  <a:schemeClr val="bg1"/>
                </a:solidFill>
              </a:rPr>
              <a:t> de </a:t>
            </a:r>
            <a:r>
              <a:rPr lang="en-US" sz="1400" dirty="0" err="1" smtClean="0">
                <a:solidFill>
                  <a:schemeClr val="bg1"/>
                </a:solidFill>
              </a:rPr>
              <a:t>mãos</a:t>
            </a:r>
            <a:r>
              <a:rPr lang="en-US" sz="1400" dirty="0" smtClean="0">
                <a:solidFill>
                  <a:schemeClr val="bg1"/>
                </a:solidFill>
              </a:rPr>
              <a:t> </a:t>
            </a:r>
            <a:endParaRPr lang="en-US" sz="1400" dirty="0" smtClean="0">
              <a:solidFill>
                <a:schemeClr val="bg1"/>
              </a:solidFill>
            </a:endParaRPr>
          </a:p>
          <a:p>
            <a:pPr algn="ctr"/>
            <a:r>
              <a:rPr lang="en-US" sz="1400" dirty="0">
                <a:solidFill>
                  <a:schemeClr val="bg1"/>
                </a:solidFill>
              </a:rPr>
              <a:t>13x9cm</a:t>
            </a:r>
          </a:p>
          <a:p>
            <a:pPr algn="ctr"/>
            <a:endParaRPr lang="en-US" sz="1400" dirty="0">
              <a:solidFill>
                <a:schemeClr val="bg1"/>
              </a:solidFill>
            </a:endParaRPr>
          </a:p>
        </p:txBody>
      </p:sp>
    </p:spTree>
    <p:extLst>
      <p:ext uri="{BB962C8B-B14F-4D97-AF65-F5344CB8AC3E}">
        <p14:creationId xmlns:p14="http://schemas.microsoft.com/office/powerpoint/2010/main" val="33366918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Outras</a:t>
            </a:r>
            <a:r>
              <a:rPr lang="en-US" dirty="0" smtClean="0"/>
              <a:t> </a:t>
            </a:r>
            <a:r>
              <a:rPr lang="en-US" dirty="0" err="1" smtClean="0"/>
              <a:t>formas</a:t>
            </a:r>
            <a:r>
              <a:rPr lang="en-US" dirty="0" smtClean="0"/>
              <a:t> de </a:t>
            </a:r>
            <a:r>
              <a:rPr lang="en-US" dirty="0" err="1" smtClean="0"/>
              <a:t>comunicação</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pt-BR" sz="1600" dirty="0"/>
              <a:t>Além da propaganda tradicional, outras formas que ajudam a reforçar a comunicação como um todo, podem ser utilizadas como parte do composto de comunicação. </a:t>
            </a:r>
            <a:r>
              <a:rPr lang="pt-BR" sz="1600" dirty="0" smtClean="0"/>
              <a:t>A </a:t>
            </a:r>
            <a:r>
              <a:rPr lang="pt-BR" sz="1600" dirty="0"/>
              <a:t>embalagem é, por diversas vezes, o primeiro contato do consumidor com o produto. Você poderá utilizar a sua embalagem como fonte de comunicação e valorização do seu produto, pois é por meio dela, que os valores atribuídos pelo </a:t>
            </a:r>
            <a:r>
              <a:rPr lang="pt-BR" sz="1600" b="1" i="1" dirty="0">
                <a:solidFill>
                  <a:schemeClr val="tx2"/>
                </a:solidFill>
              </a:rPr>
              <a:t>design</a:t>
            </a:r>
            <a:r>
              <a:rPr lang="pt-BR" sz="1600" dirty="0"/>
              <a:t> serão potencializados e percebidos pelo consumidor, tais como, praticidade, conveniência, facilidade de uso, conforto, segurança, proteção, funcionalidade, identidade e personalidade. A embalagem contribui fortemente para a fidelidade do consumidor à </a:t>
            </a:r>
            <a:r>
              <a:rPr lang="pt-BR" sz="1600" dirty="0" smtClean="0"/>
              <a:t>marca.</a:t>
            </a:r>
          </a:p>
          <a:p>
            <a:pPr marL="0" indent="0">
              <a:buNone/>
            </a:pPr>
            <a:endParaRPr lang="pt-BR" sz="1600" dirty="0"/>
          </a:p>
          <a:p>
            <a:pPr marL="0" indent="0">
              <a:buNone/>
            </a:pPr>
            <a:r>
              <a:rPr lang="pt-BR" sz="1600" dirty="0" smtClean="0"/>
              <a:t>Outra forma de comunicação importante é a </a:t>
            </a:r>
            <a:r>
              <a:rPr lang="pt-BR" sz="1600" dirty="0"/>
              <a:t>propaganda “boca a boca</a:t>
            </a:r>
            <a:r>
              <a:rPr lang="pt-BR" sz="1600" dirty="0" smtClean="0"/>
              <a:t>”. Ela </a:t>
            </a:r>
            <a:r>
              <a:rPr lang="pt-BR" sz="1600" dirty="0"/>
              <a:t>é uma das mais poderosas armas para promover um </a:t>
            </a:r>
            <a:r>
              <a:rPr lang="pt-BR" sz="1600" dirty="0" smtClean="0"/>
              <a:t>negócio. Em </a:t>
            </a:r>
            <a:r>
              <a:rPr lang="pt-BR" sz="1600" dirty="0"/>
              <a:t>muitos casos, dependendo do tipo de produto ou serviço </a:t>
            </a:r>
            <a:r>
              <a:rPr lang="pt-BR" sz="1600" dirty="0" smtClean="0"/>
              <a:t>que você irá oferecer, as seguintes técnicas podem ser empregadas:</a:t>
            </a:r>
          </a:p>
          <a:p>
            <a:pPr marL="0" indent="0">
              <a:buNone/>
            </a:pPr>
            <a:endParaRPr lang="pt-BR" sz="1600" dirty="0" smtClean="0"/>
          </a:p>
          <a:p>
            <a:r>
              <a:rPr lang="pt-BR" sz="1600" b="1" dirty="0" smtClean="0"/>
              <a:t>Ações </a:t>
            </a:r>
            <a:r>
              <a:rPr lang="pt-BR" sz="1600" b="1" dirty="0"/>
              <a:t>promocionais</a:t>
            </a:r>
            <a:endParaRPr lang="pt-BR" sz="1600" dirty="0"/>
          </a:p>
          <a:p>
            <a:r>
              <a:rPr lang="pt-BR" sz="1600" b="1" dirty="0" smtClean="0"/>
              <a:t>Venda pessoal</a:t>
            </a:r>
            <a:endParaRPr lang="pt-BR" sz="1600" dirty="0"/>
          </a:p>
          <a:p>
            <a:r>
              <a:rPr lang="pt-BR" sz="1600" b="1" dirty="0"/>
              <a:t>Relações </a:t>
            </a:r>
            <a:r>
              <a:rPr lang="pt-BR" sz="1600" b="1" dirty="0" smtClean="0"/>
              <a:t>Públicas</a:t>
            </a:r>
            <a:endParaRPr lang="pt-BR" sz="1600" dirty="0"/>
          </a:p>
          <a:p>
            <a:r>
              <a:rPr lang="pt-BR" sz="1600" b="1" dirty="0"/>
              <a:t>Endomarketing</a:t>
            </a:r>
            <a:endParaRPr lang="pt-BR" sz="1600" dirty="0"/>
          </a:p>
          <a:p>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2</a:t>
            </a:r>
            <a:endParaRPr lang="pt-BR" dirty="0">
              <a:solidFill>
                <a:schemeClr val="bg2"/>
              </a:solidFill>
            </a:endParaRPr>
          </a:p>
        </p:txBody>
      </p:sp>
    </p:spTree>
    <p:extLst>
      <p:ext uri="{BB962C8B-B14F-4D97-AF65-F5344CB8AC3E}">
        <p14:creationId xmlns:p14="http://schemas.microsoft.com/office/powerpoint/2010/main" val="4239864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Ações</a:t>
            </a:r>
            <a:r>
              <a:rPr lang="en-US" dirty="0" smtClean="0"/>
              <a:t> e </a:t>
            </a:r>
            <a:r>
              <a:rPr lang="en-US" dirty="0" err="1" smtClean="0"/>
              <a:t>atitudes</a:t>
            </a:r>
            <a:r>
              <a:rPr lang="en-US" dirty="0" smtClean="0"/>
              <a:t> </a:t>
            </a:r>
            <a:r>
              <a:rPr lang="en-US" dirty="0" err="1" smtClean="0"/>
              <a:t>para</a:t>
            </a:r>
            <a:r>
              <a:rPr lang="en-US" dirty="0" smtClean="0"/>
              <a:t> vender </a:t>
            </a:r>
            <a:r>
              <a:rPr lang="en-US" dirty="0" err="1" smtClean="0"/>
              <a:t>mais</a:t>
            </a:r>
            <a:endParaRPr lang="en-US" dirty="0"/>
          </a:p>
        </p:txBody>
      </p:sp>
      <p:sp>
        <p:nvSpPr>
          <p:cNvPr id="3" name="Content Placeholder 2"/>
          <p:cNvSpPr>
            <a:spLocks noGrp="1"/>
          </p:cNvSpPr>
          <p:nvPr>
            <p:ph idx="1"/>
          </p:nvPr>
        </p:nvSpPr>
        <p:spPr/>
        <p:txBody>
          <a:bodyPr>
            <a:noAutofit/>
          </a:bodyPr>
          <a:lstStyle/>
          <a:p>
            <a:pPr marL="0" indent="0">
              <a:buNone/>
            </a:pPr>
            <a:r>
              <a:rPr lang="pt-BR" sz="1600" dirty="0" smtClean="0"/>
              <a:t>Para </a:t>
            </a:r>
            <a:r>
              <a:rPr lang="pt-BR" sz="1600" dirty="0"/>
              <a:t>oferecer produtos e serviços que vendam, </a:t>
            </a:r>
            <a:r>
              <a:rPr lang="pt-BR" sz="1600" dirty="0" smtClean="0"/>
              <a:t>você deve </a:t>
            </a:r>
            <a:r>
              <a:rPr lang="pt-BR" sz="1600" dirty="0"/>
              <a:t>estar </a:t>
            </a:r>
            <a:r>
              <a:rPr lang="pt-BR" sz="1600" dirty="0" smtClean="0"/>
              <a:t>atento </a:t>
            </a:r>
            <a:r>
              <a:rPr lang="pt-BR" sz="1600" dirty="0"/>
              <a:t>às necessidades e oportunidades do mercado, para oferecer ao cliente algo especial ou diferente, que a concorrência não esteja oferecendo. Faça esta análise com seus produtos ou serviços e veja onde existem possibilidades de aumentar as vendas.</a:t>
            </a:r>
          </a:p>
          <a:p>
            <a:pPr marL="0" indent="0">
              <a:buNone/>
            </a:pPr>
            <a:endParaRPr lang="pt-BR" sz="1600" dirty="0"/>
          </a:p>
          <a:p>
            <a:pPr marL="0" indent="0">
              <a:buNone/>
            </a:pPr>
            <a:r>
              <a:rPr lang="pt-BR" sz="1600" dirty="0" smtClean="0"/>
              <a:t>Interessantes estratégias de marketing para aumentar as suas vendas podem ser </a:t>
            </a:r>
            <a:r>
              <a:rPr lang="pt-BR" sz="1600" b="1" dirty="0" smtClean="0">
                <a:solidFill>
                  <a:schemeClr val="tx2"/>
                </a:solidFill>
              </a:rPr>
              <a:t>ações sustentáveis </a:t>
            </a:r>
            <a:r>
              <a:rPr lang="pt-BR" sz="1600" dirty="0" smtClean="0"/>
              <a:t>ou </a:t>
            </a:r>
            <a:r>
              <a:rPr lang="pt-BR" sz="1600" b="1" dirty="0" smtClean="0">
                <a:solidFill>
                  <a:srgbClr val="1F497D"/>
                </a:solidFill>
              </a:rPr>
              <a:t>ações sociais</a:t>
            </a:r>
            <a:r>
              <a:rPr lang="pt-BR" sz="1600" dirty="0" smtClean="0"/>
              <a:t>.</a:t>
            </a:r>
          </a:p>
          <a:p>
            <a:pPr marL="0" indent="0">
              <a:buNone/>
            </a:pPr>
            <a:endParaRPr lang="pt-BR" sz="1600" dirty="0" smtClean="0"/>
          </a:p>
          <a:p>
            <a:pPr marL="0" indent="0">
              <a:buNone/>
            </a:pPr>
            <a:r>
              <a:rPr lang="pt-BR" sz="1600" dirty="0" smtClean="0"/>
              <a:t>Mas além dessas ações, você também deve:</a:t>
            </a:r>
            <a:endParaRPr lang="pt-BR" sz="1600" dirty="0"/>
          </a:p>
          <a:p>
            <a:r>
              <a:rPr lang="pt-BR" sz="1600" dirty="0" smtClean="0"/>
              <a:t>Acompanhar </a:t>
            </a:r>
            <a:r>
              <a:rPr lang="pt-BR" sz="1600" dirty="0"/>
              <a:t>o volume de vendas e lucros e </a:t>
            </a:r>
            <a:r>
              <a:rPr lang="pt-BR" sz="1600" dirty="0" smtClean="0"/>
              <a:t>ajustar </a:t>
            </a:r>
            <a:r>
              <a:rPr lang="pt-BR" sz="1600" dirty="0"/>
              <a:t>o preço à necessidade de </a:t>
            </a:r>
            <a:r>
              <a:rPr lang="pt-BR" sz="1600" dirty="0" smtClean="0"/>
              <a:t>mercado</a:t>
            </a:r>
            <a:r>
              <a:rPr lang="pt-BR" sz="1600" dirty="0"/>
              <a:t>;</a:t>
            </a:r>
            <a:endParaRPr lang="pt-BR" sz="1600" dirty="0" smtClean="0"/>
          </a:p>
          <a:p>
            <a:r>
              <a:rPr lang="pt-BR" sz="1600" dirty="0" smtClean="0"/>
              <a:t>Controlar </a:t>
            </a:r>
            <a:r>
              <a:rPr lang="pt-BR" sz="1600" dirty="0"/>
              <a:t>o desempenho das vendas por tipo de produto ou </a:t>
            </a:r>
            <a:r>
              <a:rPr lang="pt-BR" sz="1600" dirty="0" smtClean="0"/>
              <a:t>serviço;</a:t>
            </a:r>
            <a:endParaRPr lang="pt-BR" sz="1600" dirty="0"/>
          </a:p>
          <a:p>
            <a:r>
              <a:rPr lang="pt-BR" sz="1600" dirty="0" smtClean="0"/>
              <a:t>Observar se </a:t>
            </a:r>
            <a:r>
              <a:rPr lang="pt-BR" sz="1600" dirty="0"/>
              <a:t>sua empresa depende de um só produto ou serviço. Crie outros </a:t>
            </a:r>
            <a:r>
              <a:rPr lang="pt-BR" sz="1600" dirty="0" smtClean="0"/>
              <a:t>agregados;</a:t>
            </a:r>
            <a:endParaRPr lang="pt-BR" sz="1600" dirty="0"/>
          </a:p>
          <a:p>
            <a:r>
              <a:rPr lang="pt-BR" sz="1600" dirty="0" smtClean="0"/>
              <a:t>Acompanhar </a:t>
            </a:r>
            <a:r>
              <a:rPr lang="pt-BR" sz="1600" dirty="0"/>
              <a:t>os passos da concorrência e </a:t>
            </a:r>
            <a:r>
              <a:rPr lang="pt-BR" sz="1600" dirty="0" smtClean="0"/>
              <a:t>se adaptar rápido </a:t>
            </a:r>
            <a:r>
              <a:rPr lang="pt-BR" sz="1600" dirty="0"/>
              <a:t>para não perder </a:t>
            </a:r>
            <a:r>
              <a:rPr lang="pt-BR" sz="1600" dirty="0" smtClean="0"/>
              <a:t>clientes.</a:t>
            </a:r>
            <a:endParaRPr lang="pt-BR" sz="1600" dirty="0"/>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3</a:t>
            </a:r>
          </a:p>
        </p:txBody>
      </p:sp>
    </p:spTree>
    <p:extLst>
      <p:ext uri="{BB962C8B-B14F-4D97-AF65-F5344CB8AC3E}">
        <p14:creationId xmlns:p14="http://schemas.microsoft.com/office/powerpoint/2010/main" val="35447024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Potencial</a:t>
            </a:r>
            <a:r>
              <a:rPr lang="en-US" dirty="0" smtClean="0"/>
              <a:t> de </a:t>
            </a:r>
            <a:r>
              <a:rPr lang="en-US" dirty="0" err="1" smtClean="0"/>
              <a:t>mercado</a:t>
            </a:r>
            <a:r>
              <a:rPr lang="en-US" dirty="0" smtClean="0"/>
              <a:t> e </a:t>
            </a:r>
            <a:r>
              <a:rPr lang="en-US" dirty="0" err="1" smtClean="0"/>
              <a:t>potencial</a:t>
            </a:r>
            <a:r>
              <a:rPr lang="en-US" dirty="0" smtClean="0"/>
              <a:t> de </a:t>
            </a:r>
            <a:r>
              <a:rPr lang="en-US" dirty="0" err="1" smtClean="0"/>
              <a:t>vendas</a:t>
            </a:r>
            <a:endParaRPr lang="en-US" dirty="0"/>
          </a:p>
        </p:txBody>
      </p:sp>
      <p:sp>
        <p:nvSpPr>
          <p:cNvPr id="3" name="Content Placeholder 2"/>
          <p:cNvSpPr>
            <a:spLocks noGrp="1"/>
          </p:cNvSpPr>
          <p:nvPr>
            <p:ph idx="1"/>
          </p:nvPr>
        </p:nvSpPr>
        <p:spPr/>
        <p:txBody>
          <a:bodyPr>
            <a:noAutofit/>
          </a:bodyPr>
          <a:lstStyle/>
          <a:p>
            <a:pPr marL="0" indent="0">
              <a:buNone/>
            </a:pPr>
            <a:r>
              <a:rPr lang="pt-BR" sz="1600" dirty="0" smtClean="0"/>
              <a:t>Muitas </a:t>
            </a:r>
            <a:r>
              <a:rPr lang="pt-BR" sz="1600" dirty="0"/>
              <a:t>empresas desaparecem porque não avaliam o potencial de mercado e o potencial de vendas da região onde pretendem atuar. Aventuram-se de corpo e alma no mercado, sem saber onde estão pisando. E podem se dar mal.</a:t>
            </a:r>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r>
              <a:rPr lang="pt-BR" sz="1600" dirty="0" smtClean="0"/>
              <a:t>Saiba que o conhecimento </a:t>
            </a:r>
            <a:r>
              <a:rPr lang="pt-BR" sz="1600" dirty="0"/>
              <a:t>do campo em que se pretende atuar pode fazer toda a diferença nos resultados de vendas.</a:t>
            </a:r>
          </a:p>
          <a:p>
            <a:pPr marL="0" indent="0">
              <a:buNone/>
            </a:pPr>
            <a:endParaRPr lang="en-US" sz="1600" dirty="0"/>
          </a:p>
        </p:txBody>
      </p:sp>
      <p:sp>
        <p:nvSpPr>
          <p:cNvPr id="4" name="TextBox 3"/>
          <p:cNvSpPr txBox="1"/>
          <p:nvPr/>
        </p:nvSpPr>
        <p:spPr>
          <a:xfrm>
            <a:off x="518275" y="2698760"/>
            <a:ext cx="3830834" cy="2800766"/>
          </a:xfrm>
          <a:prstGeom prst="rect">
            <a:avLst/>
          </a:prstGeom>
          <a:noFill/>
        </p:spPr>
        <p:txBody>
          <a:bodyPr wrap="square" rtlCol="0">
            <a:spAutoFit/>
          </a:bodyPr>
          <a:lstStyle/>
          <a:p>
            <a:r>
              <a:rPr lang="pt-BR" sz="1600" b="1" dirty="0"/>
              <a:t>POTENCIAL DE MERCADO</a:t>
            </a:r>
            <a:endParaRPr lang="pt-BR" sz="1600" dirty="0"/>
          </a:p>
          <a:p>
            <a:r>
              <a:rPr lang="pt-BR" sz="1600" dirty="0"/>
              <a:t>É a capacidade máxima que determinado mercado tem de comprar um produto ou serviço. Pode ser medido por dados setoriais publicados por entidades oficiais (Revistas, IBGE, FGV), informações divulgadas na imprensa, levantamentos realizados por institutos ou pesquisa de campo da própria empresa.</a:t>
            </a:r>
          </a:p>
          <a:p>
            <a:endParaRPr lang="pt-BR" sz="1600" dirty="0"/>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4</a:t>
            </a:r>
          </a:p>
        </p:txBody>
      </p:sp>
    </p:spTree>
    <p:extLst>
      <p:ext uri="{BB962C8B-B14F-4D97-AF65-F5344CB8AC3E}">
        <p14:creationId xmlns:p14="http://schemas.microsoft.com/office/powerpoint/2010/main" val="1126992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Potencial</a:t>
            </a:r>
            <a:r>
              <a:rPr lang="en-US" dirty="0" smtClean="0"/>
              <a:t> de </a:t>
            </a:r>
            <a:r>
              <a:rPr lang="en-US" dirty="0" err="1" smtClean="0"/>
              <a:t>mercado</a:t>
            </a:r>
            <a:r>
              <a:rPr lang="en-US" dirty="0" smtClean="0"/>
              <a:t> e </a:t>
            </a:r>
            <a:r>
              <a:rPr lang="en-US" dirty="0" err="1" smtClean="0"/>
              <a:t>potencial</a:t>
            </a:r>
            <a:r>
              <a:rPr lang="en-US" dirty="0" smtClean="0"/>
              <a:t> de </a:t>
            </a:r>
            <a:r>
              <a:rPr lang="en-US" dirty="0" err="1" smtClean="0"/>
              <a:t>vendas</a:t>
            </a:r>
            <a:endParaRPr lang="en-US" dirty="0"/>
          </a:p>
        </p:txBody>
      </p:sp>
      <p:sp>
        <p:nvSpPr>
          <p:cNvPr id="3" name="Content Placeholder 2"/>
          <p:cNvSpPr>
            <a:spLocks noGrp="1"/>
          </p:cNvSpPr>
          <p:nvPr>
            <p:ph idx="1"/>
          </p:nvPr>
        </p:nvSpPr>
        <p:spPr/>
        <p:txBody>
          <a:bodyPr>
            <a:noAutofit/>
          </a:bodyPr>
          <a:lstStyle/>
          <a:p>
            <a:pPr marL="0" indent="0">
              <a:buNone/>
            </a:pPr>
            <a:r>
              <a:rPr lang="pt-BR" sz="1600" dirty="0" smtClean="0"/>
              <a:t>Muitas </a:t>
            </a:r>
            <a:r>
              <a:rPr lang="pt-BR" sz="1600" dirty="0"/>
              <a:t>empresas desaparecem porque não avaliam o potencial de mercado e o potencial de vendas da região onde pretendem atuar. Aventuram-se de corpo e alma no mercado, sem saber onde estão pisando. E podem se dar mal.</a:t>
            </a:r>
          </a:p>
          <a:p>
            <a:pPr marL="0" indent="0">
              <a:buNone/>
            </a:pPr>
            <a:r>
              <a:rPr lang="pt-BR" sz="1600" dirty="0"/>
              <a:t> </a:t>
            </a:r>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smtClean="0"/>
          </a:p>
          <a:p>
            <a:pPr marL="0" indent="0">
              <a:buNone/>
            </a:pPr>
            <a:endParaRPr lang="pt-BR" sz="1600" dirty="0"/>
          </a:p>
          <a:p>
            <a:pPr marL="0" indent="0">
              <a:buNone/>
            </a:pPr>
            <a:r>
              <a:rPr lang="pt-BR" sz="1600" dirty="0" smtClean="0"/>
              <a:t>Saiba que o </a:t>
            </a:r>
            <a:r>
              <a:rPr lang="pt-BR" sz="1600" dirty="0"/>
              <a:t>conhecimento do campo em que se pretende atuar pode fazer toda a diferença nos resultados de vendas.</a:t>
            </a:r>
          </a:p>
          <a:p>
            <a:pPr marL="0" indent="0">
              <a:buNone/>
            </a:pPr>
            <a:endParaRPr lang="en-US" sz="1600" dirty="0"/>
          </a:p>
        </p:txBody>
      </p:sp>
      <p:sp>
        <p:nvSpPr>
          <p:cNvPr id="4" name="TextBox 3"/>
          <p:cNvSpPr txBox="1"/>
          <p:nvPr/>
        </p:nvSpPr>
        <p:spPr>
          <a:xfrm>
            <a:off x="4556074" y="2910850"/>
            <a:ext cx="4130726" cy="2339102"/>
          </a:xfrm>
          <a:prstGeom prst="rect">
            <a:avLst/>
          </a:prstGeom>
          <a:noFill/>
        </p:spPr>
        <p:txBody>
          <a:bodyPr wrap="square" rtlCol="0">
            <a:spAutoFit/>
          </a:bodyPr>
          <a:lstStyle/>
          <a:p>
            <a:r>
              <a:rPr lang="pt-BR" sz="1600" b="1" dirty="0"/>
              <a:t>POTENCIAL DE VENDAS</a:t>
            </a:r>
            <a:endParaRPr lang="pt-BR" sz="1600" dirty="0"/>
          </a:p>
          <a:p>
            <a:r>
              <a:rPr lang="pt-BR" sz="1600" dirty="0"/>
              <a:t>É a capacidade da empresa de atuar nesse mercado e atender a essa demanda. Nesse caso, conhecer a concorrência é muito importante para avaliar as reais chances de conquistar parte desse mercado. Pesa muito, também, o fato de o produto ou serviço ser pioneiro ou não.</a:t>
            </a:r>
          </a:p>
          <a:p>
            <a:endParaRPr lang="pt-BR" sz="1600" dirty="0"/>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4</a:t>
            </a:r>
          </a:p>
        </p:txBody>
      </p:sp>
    </p:spTree>
    <p:extLst>
      <p:ext uri="{BB962C8B-B14F-4D97-AF65-F5344CB8AC3E}">
        <p14:creationId xmlns:p14="http://schemas.microsoft.com/office/powerpoint/2010/main" val="4028783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Estudo</a:t>
            </a:r>
            <a:r>
              <a:rPr lang="en-US" dirty="0" smtClean="0"/>
              <a:t> dos </a:t>
            </a:r>
            <a:r>
              <a:rPr lang="en-US" dirty="0" err="1" smtClean="0"/>
              <a:t>potenciais</a:t>
            </a:r>
            <a:endParaRPr lang="en-US" dirty="0"/>
          </a:p>
        </p:txBody>
      </p:sp>
      <p:sp>
        <p:nvSpPr>
          <p:cNvPr id="3" name="Content Placeholder 2"/>
          <p:cNvSpPr>
            <a:spLocks noGrp="1"/>
          </p:cNvSpPr>
          <p:nvPr>
            <p:ph idx="1"/>
          </p:nvPr>
        </p:nvSpPr>
        <p:spPr/>
        <p:txBody>
          <a:bodyPr>
            <a:normAutofit/>
          </a:bodyPr>
          <a:lstStyle/>
          <a:p>
            <a:pPr marL="0" indent="0">
              <a:buNone/>
            </a:pPr>
            <a:r>
              <a:rPr lang="pt-BR" sz="1600" dirty="0" smtClean="0"/>
              <a:t>Observar com atenção o estudo do potencial de mercado e do potencial de venda da sua empresa pode </a:t>
            </a:r>
            <a:r>
              <a:rPr lang="pt-BR" sz="1600" dirty="0"/>
              <a:t>auxiliar você a:</a:t>
            </a:r>
          </a:p>
          <a:p>
            <a:r>
              <a:rPr lang="pt-BR" sz="1600" dirty="0" smtClean="0"/>
              <a:t>Avaliar </a:t>
            </a:r>
            <a:r>
              <a:rPr lang="pt-BR" sz="1600" dirty="0"/>
              <a:t>oportunidades dentro ou fora da região de </a:t>
            </a:r>
            <a:r>
              <a:rPr lang="pt-BR" sz="1600" dirty="0" smtClean="0"/>
              <a:t>atuação;</a:t>
            </a:r>
            <a:endParaRPr lang="pt-BR" sz="1600" dirty="0"/>
          </a:p>
          <a:p>
            <a:r>
              <a:rPr lang="pt-BR" sz="1600" dirty="0" smtClean="0"/>
              <a:t>Verificar </a:t>
            </a:r>
            <a:r>
              <a:rPr lang="pt-BR" sz="1600" dirty="0"/>
              <a:t>os melhores mercados para expandir as vendas ao menor custo e </a:t>
            </a:r>
            <a:r>
              <a:rPr lang="pt-BR" sz="1600" dirty="0" smtClean="0"/>
              <a:t>esforço;</a:t>
            </a:r>
            <a:endParaRPr lang="pt-BR" sz="1600" dirty="0"/>
          </a:p>
          <a:p>
            <a:r>
              <a:rPr lang="pt-BR" sz="1600" dirty="0" smtClean="0"/>
              <a:t>Lançar </a:t>
            </a:r>
            <a:r>
              <a:rPr lang="pt-BR" sz="1600" dirty="0"/>
              <a:t>e direcionar novos produtos e </a:t>
            </a:r>
            <a:r>
              <a:rPr lang="pt-BR" sz="1600" dirty="0" smtClean="0"/>
              <a:t>serviços;</a:t>
            </a:r>
            <a:endParaRPr lang="pt-BR" sz="1600" dirty="0"/>
          </a:p>
          <a:p>
            <a:r>
              <a:rPr lang="pt-BR" sz="1600" dirty="0" smtClean="0"/>
              <a:t>Elaborar </a:t>
            </a:r>
            <a:r>
              <a:rPr lang="pt-BR" sz="1600" dirty="0"/>
              <a:t>uma previsão de </a:t>
            </a:r>
            <a:r>
              <a:rPr lang="pt-BR" sz="1600" dirty="0" smtClean="0"/>
              <a:t>vendas;</a:t>
            </a:r>
            <a:endParaRPr lang="pt-BR" sz="1600" dirty="0"/>
          </a:p>
          <a:p>
            <a:r>
              <a:rPr lang="pt-BR" sz="1600" dirty="0" smtClean="0"/>
              <a:t>Dimensionar </a:t>
            </a:r>
            <a:r>
              <a:rPr lang="pt-BR" sz="1600" dirty="0"/>
              <a:t>o raio geográfico da ação da empresa, ou seja, a região a ser atingida: bairro, município, estado, </a:t>
            </a:r>
            <a:r>
              <a:rPr lang="pt-BR" sz="1600" dirty="0" err="1"/>
              <a:t>etc</a:t>
            </a:r>
            <a:r>
              <a:rPr lang="pt-BR" sz="1600" dirty="0" smtClean="0"/>
              <a:t>;</a:t>
            </a:r>
          </a:p>
          <a:p>
            <a:r>
              <a:rPr lang="pt-BR" sz="1600" dirty="0" smtClean="0"/>
              <a:t>Criar </a:t>
            </a:r>
            <a:r>
              <a:rPr lang="pt-BR" sz="1600" dirty="0"/>
              <a:t>normas para determinar a forma de </a:t>
            </a:r>
            <a:r>
              <a:rPr lang="pt-BR" sz="1600" dirty="0" smtClean="0"/>
              <a:t>distribuição;</a:t>
            </a:r>
            <a:endParaRPr lang="pt-BR" sz="1600" dirty="0"/>
          </a:p>
          <a:p>
            <a:r>
              <a:rPr lang="pt-BR" sz="1600" dirty="0" smtClean="0"/>
              <a:t>Avaliar </a:t>
            </a:r>
            <a:r>
              <a:rPr lang="pt-BR" sz="1600" dirty="0"/>
              <a:t>a participação de mercado e buscar ganhos ao longo do tempo.</a:t>
            </a:r>
          </a:p>
          <a:p>
            <a:pPr marL="0" indent="0">
              <a:buNone/>
            </a:pPr>
            <a:endParaRPr lang="pt-BR" sz="1600" dirty="0" smtClean="0"/>
          </a:p>
          <a:p>
            <a:pPr marL="0" indent="0">
              <a:buNone/>
            </a:pPr>
            <a:r>
              <a:rPr lang="pt-BR" sz="1600" b="1" dirty="0" smtClean="0">
                <a:solidFill>
                  <a:schemeClr val="tx2"/>
                </a:solidFill>
              </a:rPr>
              <a:t>Veja um exemplo de como utilizar essas informações.</a:t>
            </a:r>
            <a:endParaRPr lang="pt-BR" sz="1600" b="1" dirty="0">
              <a:solidFill>
                <a:schemeClr val="tx2"/>
              </a:solidFill>
            </a:endParaRPr>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5</a:t>
            </a:r>
          </a:p>
        </p:txBody>
      </p:sp>
    </p:spTree>
    <p:extLst>
      <p:ext uri="{BB962C8B-B14F-4D97-AF65-F5344CB8AC3E}">
        <p14:creationId xmlns:p14="http://schemas.microsoft.com/office/powerpoint/2010/main" val="9866079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a:t>
            </a:r>
            <a:r>
              <a:rPr lang="en-US" dirty="0" smtClean="0"/>
              <a:t> </a:t>
            </a:r>
            <a:r>
              <a:rPr lang="en-US" dirty="0" err="1" smtClean="0"/>
              <a:t>canais</a:t>
            </a:r>
            <a:r>
              <a:rPr lang="en-US" dirty="0" smtClean="0"/>
              <a:t> de </a:t>
            </a:r>
            <a:r>
              <a:rPr lang="en-US" dirty="0" err="1" smtClean="0"/>
              <a:t>distribuição</a:t>
            </a:r>
            <a:endParaRPr lang="en-US" dirty="0"/>
          </a:p>
        </p:txBody>
      </p:sp>
      <p:sp>
        <p:nvSpPr>
          <p:cNvPr id="3" name="Content Placeholder 2"/>
          <p:cNvSpPr>
            <a:spLocks noGrp="1"/>
          </p:cNvSpPr>
          <p:nvPr>
            <p:ph idx="1"/>
          </p:nvPr>
        </p:nvSpPr>
        <p:spPr/>
        <p:txBody>
          <a:bodyPr>
            <a:noAutofit/>
          </a:bodyPr>
          <a:lstStyle/>
          <a:p>
            <a:pPr marL="0" indent="0">
              <a:buNone/>
            </a:pPr>
            <a:r>
              <a:rPr lang="pt-BR" sz="1600" dirty="0" smtClean="0"/>
              <a:t>Os </a:t>
            </a:r>
            <a:r>
              <a:rPr lang="pt-BR" sz="1600" dirty="0"/>
              <a:t>produtos ou serviços devem estar acessíveis aos clientes. Para tanto, a empresa necessita ter uma boa infraestrutura de </a:t>
            </a:r>
            <a:r>
              <a:rPr lang="pt-BR" sz="1600" b="1" dirty="0">
                <a:solidFill>
                  <a:srgbClr val="1F497D"/>
                </a:solidFill>
              </a:rPr>
              <a:t>Canais de Distribuição</a:t>
            </a:r>
            <a:r>
              <a:rPr lang="pt-BR" sz="1600" dirty="0" smtClean="0"/>
              <a:t>. Vamos refletir sobre os canais de distribuição da sua futura empresa:</a:t>
            </a:r>
            <a:endParaRPr lang="pt-BR" sz="1600" dirty="0"/>
          </a:p>
          <a:p>
            <a:r>
              <a:rPr lang="pt-BR" sz="1600" dirty="0" smtClean="0"/>
              <a:t>A </a:t>
            </a:r>
            <a:r>
              <a:rPr lang="pt-BR" sz="1600" dirty="0"/>
              <a:t>distribuição será própria ou terceirizada?</a:t>
            </a:r>
          </a:p>
          <a:p>
            <a:r>
              <a:rPr lang="pt-BR" sz="1600" dirty="0" smtClean="0"/>
              <a:t>Trabalhará </a:t>
            </a:r>
            <a:r>
              <a:rPr lang="pt-BR" sz="1600" dirty="0"/>
              <a:t>com franqueados?</a:t>
            </a:r>
          </a:p>
          <a:p>
            <a:r>
              <a:rPr lang="pt-BR" sz="1600" dirty="0" smtClean="0"/>
              <a:t>Utilizará </a:t>
            </a:r>
            <a:r>
              <a:rPr lang="pt-BR" sz="1600" dirty="0"/>
              <a:t>atacadistas? </a:t>
            </a:r>
          </a:p>
          <a:p>
            <a:pPr marL="0" indent="0">
              <a:buNone/>
            </a:pPr>
            <a:endParaRPr lang="pt-BR" sz="1600" b="1" dirty="0" smtClean="0"/>
          </a:p>
          <a:p>
            <a:pPr marL="0" indent="0">
              <a:buNone/>
            </a:pPr>
            <a:r>
              <a:rPr lang="pt-BR" sz="1600" b="1" dirty="0" smtClean="0">
                <a:solidFill>
                  <a:srgbClr val="1F497D"/>
                </a:solidFill>
              </a:rPr>
              <a:t>Você deve disponibilizar o produto ou serviço oferecido a</a:t>
            </a:r>
            <a:r>
              <a:rPr lang="pt-BR" sz="1600" b="1" dirty="0">
                <a:solidFill>
                  <a:srgbClr val="1F497D"/>
                </a:solidFill>
              </a:rPr>
              <a:t>o</a:t>
            </a:r>
            <a:r>
              <a:rPr lang="pt-BR" sz="1600" b="1" dirty="0" smtClean="0">
                <a:solidFill>
                  <a:srgbClr val="1F497D"/>
                </a:solidFill>
              </a:rPr>
              <a:t> </a:t>
            </a:r>
            <a:r>
              <a:rPr lang="pt-BR" sz="1600" b="1" dirty="0">
                <a:solidFill>
                  <a:srgbClr val="1F497D"/>
                </a:solidFill>
              </a:rPr>
              <a:t>cliente onde ele determinar ou onde lhe for mais conveniente</a:t>
            </a:r>
            <a:r>
              <a:rPr lang="pt-BR" sz="1600" b="1" dirty="0" smtClean="0">
                <a:solidFill>
                  <a:srgbClr val="1F497D"/>
                </a:solidFill>
              </a:rPr>
              <a:t>.</a:t>
            </a:r>
          </a:p>
          <a:p>
            <a:pPr marL="0" indent="0">
              <a:buNone/>
            </a:pPr>
            <a:endParaRPr lang="pt-BR" sz="1600" b="1" dirty="0"/>
          </a:p>
          <a:p>
            <a:pPr marL="0" indent="0">
              <a:buNone/>
            </a:pPr>
            <a:r>
              <a:rPr lang="pt-BR" sz="1600" dirty="0"/>
              <a:t>Os intermediários normalmente minimizam os custos de frete e armazenagem e possibilitam maior abrangência de atuação. Por outro lado, quanto mais extenso o caminho entre a fábrica e o consumidor, </a:t>
            </a:r>
            <a:r>
              <a:rPr lang="pt-BR" sz="1600" dirty="0" smtClean="0"/>
              <a:t>maiores serão: </a:t>
            </a:r>
            <a:r>
              <a:rPr lang="pt-BR" sz="1600" dirty="0"/>
              <a:t>o manuseio, o tempo de entrega e os custos com comissões. O mesmo se aplica à área de serviços, na qual, porém, o número de intermediários geralmente é menor.</a:t>
            </a:r>
          </a:p>
          <a:p>
            <a:pPr marL="0" indent="0">
              <a:buNone/>
            </a:pPr>
            <a:r>
              <a:rPr lang="pt-BR" sz="1600" dirty="0"/>
              <a:t> </a:t>
            </a: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6</a:t>
            </a:r>
          </a:p>
        </p:txBody>
      </p:sp>
    </p:spTree>
    <p:extLst>
      <p:ext uri="{BB962C8B-B14F-4D97-AF65-F5344CB8AC3E}">
        <p14:creationId xmlns:p14="http://schemas.microsoft.com/office/powerpoint/2010/main" val="3373104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escolha</a:t>
            </a:r>
            <a:r>
              <a:rPr lang="en-US" dirty="0" smtClean="0"/>
              <a:t> do canal de </a:t>
            </a:r>
            <a:r>
              <a:rPr lang="en-US" dirty="0" err="1" smtClean="0"/>
              <a:t>distribuição</a:t>
            </a:r>
            <a:endParaRPr lang="en-US" dirty="0"/>
          </a:p>
        </p:txBody>
      </p:sp>
      <p:sp>
        <p:nvSpPr>
          <p:cNvPr id="3" name="Content Placeholder 2"/>
          <p:cNvSpPr>
            <a:spLocks noGrp="1"/>
          </p:cNvSpPr>
          <p:nvPr>
            <p:ph idx="1"/>
          </p:nvPr>
        </p:nvSpPr>
        <p:spPr/>
        <p:txBody>
          <a:bodyPr>
            <a:normAutofit/>
          </a:bodyPr>
          <a:lstStyle/>
          <a:p>
            <a:pPr marL="0" indent="0">
              <a:buNone/>
            </a:pPr>
            <a:endParaRPr lang="pt-BR" dirty="0"/>
          </a:p>
          <a:p>
            <a:endParaRPr lang="en-US" dirty="0"/>
          </a:p>
          <a:p>
            <a:endParaRPr lang="pt-BR" dirty="0"/>
          </a:p>
          <a:p>
            <a:endParaRPr lang="en-US" dirty="0"/>
          </a:p>
        </p:txBody>
      </p:sp>
      <p:sp>
        <p:nvSpPr>
          <p:cNvPr id="4" name="Rectangle 3"/>
          <p:cNvSpPr/>
          <p:nvPr/>
        </p:nvSpPr>
        <p:spPr>
          <a:xfrm>
            <a:off x="457200" y="1527194"/>
            <a:ext cx="8229600" cy="4524316"/>
          </a:xfrm>
          <a:prstGeom prst="rect">
            <a:avLst/>
          </a:prstGeom>
        </p:spPr>
        <p:txBody>
          <a:bodyPr wrap="square">
            <a:spAutoFit/>
          </a:bodyPr>
          <a:lstStyle/>
          <a:p>
            <a:r>
              <a:rPr lang="pt-BR" sz="1600" dirty="0" smtClean="0"/>
              <a:t>Todo </a:t>
            </a:r>
            <a:r>
              <a:rPr lang="pt-BR" sz="1600" dirty="0"/>
              <a:t>canal de distribuição deve ser continuamente treinado e motivado para melhor operar e vender seus produtos e serviços</a:t>
            </a:r>
            <a:r>
              <a:rPr lang="pt-BR" sz="1600" dirty="0" smtClean="0"/>
              <a:t>.</a:t>
            </a:r>
          </a:p>
          <a:p>
            <a:endParaRPr lang="pt-BR" sz="1600" dirty="0"/>
          </a:p>
          <a:p>
            <a:r>
              <a:rPr lang="pt-BR" sz="1600" dirty="0" smtClean="0"/>
              <a:t>Se você trabalhar com </a:t>
            </a:r>
            <a:r>
              <a:rPr lang="pt-BR" sz="1600" b="1" dirty="0" smtClean="0">
                <a:solidFill>
                  <a:srgbClr val="1F497D"/>
                </a:solidFill>
              </a:rPr>
              <a:t>franquia</a:t>
            </a:r>
            <a:r>
              <a:rPr lang="pt-BR" sz="1600" dirty="0" smtClean="0"/>
              <a:t>, isto possibilitará </a:t>
            </a:r>
            <a:r>
              <a:rPr lang="pt-BR" sz="1600" dirty="0"/>
              <a:t>uma rápida expansão dos negócios e oportunidade para novos empreendedores, minimizando os riscos de fracasso. É o caso, por exemplo, do Mc </a:t>
            </a:r>
            <a:r>
              <a:rPr lang="pt-BR" sz="1600" dirty="0" err="1"/>
              <a:t>Donald's</a:t>
            </a:r>
            <a:r>
              <a:rPr lang="pt-BR" sz="1600" dirty="0"/>
              <a:t>, O Boticário, Mini </a:t>
            </a:r>
            <a:r>
              <a:rPr lang="pt-BR" sz="1600" dirty="0" err="1" smtClean="0"/>
              <a:t>Kalzone</a:t>
            </a:r>
            <a:r>
              <a:rPr lang="pt-BR" sz="1600" dirty="0" smtClean="0"/>
              <a:t>, </a:t>
            </a:r>
            <a:r>
              <a:rPr lang="pt-BR" sz="1600" dirty="0"/>
              <a:t>etc.</a:t>
            </a:r>
            <a:r>
              <a:rPr lang="pt-BR" sz="1600" b="1" dirty="0"/>
              <a:t> </a:t>
            </a:r>
          </a:p>
          <a:p>
            <a:r>
              <a:rPr lang="pt-BR" sz="1600" dirty="0"/>
              <a:t> </a:t>
            </a:r>
          </a:p>
          <a:p>
            <a:r>
              <a:rPr lang="pt-BR" sz="1600" dirty="0" smtClean="0"/>
              <a:t>Trabalhando com o </a:t>
            </a:r>
            <a:r>
              <a:rPr lang="pt-BR" sz="1600" b="1" dirty="0" smtClean="0">
                <a:solidFill>
                  <a:srgbClr val="1F497D"/>
                </a:solidFill>
              </a:rPr>
              <a:t>varejo</a:t>
            </a:r>
            <a:r>
              <a:rPr lang="pt-BR" sz="1600" dirty="0" smtClean="0">
                <a:solidFill>
                  <a:srgbClr val="000000"/>
                </a:solidFill>
              </a:rPr>
              <a:t>, seu canal de distribuição será uma </a:t>
            </a:r>
            <a:r>
              <a:rPr lang="pt-BR" sz="1600" dirty="0">
                <a:solidFill>
                  <a:srgbClr val="000000"/>
                </a:solidFill>
              </a:rPr>
              <a:t>venda </a:t>
            </a:r>
            <a:r>
              <a:rPr lang="pt-BR" sz="1600" dirty="0"/>
              <a:t>direta ao cliente final. </a:t>
            </a:r>
            <a:r>
              <a:rPr lang="pt-BR" sz="1600" dirty="0" smtClean="0"/>
              <a:t>Neste modelo, você faz </a:t>
            </a:r>
            <a:r>
              <a:rPr lang="pt-BR" sz="1600" dirty="0"/>
              <a:t>a seleção de mercadorias, organiza os serviços de entrega, expõe e divulga o produto e torna possível a venda.</a:t>
            </a:r>
          </a:p>
          <a:p>
            <a:r>
              <a:rPr lang="pt-BR" sz="1600" dirty="0"/>
              <a:t> </a:t>
            </a:r>
          </a:p>
          <a:p>
            <a:r>
              <a:rPr lang="pt-BR" sz="1600" b="1" dirty="0">
                <a:solidFill>
                  <a:schemeClr val="tx2"/>
                </a:solidFill>
              </a:rPr>
              <a:t>Determinar a forma mais adequada de distribuição é um passo importante para a empresa vender mais e se expandir.</a:t>
            </a:r>
          </a:p>
          <a:p>
            <a:endParaRPr lang="pt-BR" sz="1600" dirty="0" smtClean="0"/>
          </a:p>
          <a:p>
            <a:r>
              <a:rPr lang="pt-BR" sz="1600" dirty="0" smtClean="0"/>
              <a:t>Uma </a:t>
            </a:r>
            <a:r>
              <a:rPr lang="pt-BR" sz="1600" dirty="0"/>
              <a:t>pequena empresa não deve dar um passo maior que a perna. Domine muito bem um mercado antes de se aventurar em outro</a:t>
            </a:r>
            <a:r>
              <a:rPr lang="pt-BR" sz="1600" dirty="0" smtClean="0"/>
              <a:t>.</a:t>
            </a:r>
          </a:p>
          <a:p>
            <a:endParaRPr lang="pt-BR" sz="1600" dirty="0"/>
          </a:p>
          <a:p>
            <a:r>
              <a:rPr lang="pt-BR" sz="1600" b="1" dirty="0" smtClean="0">
                <a:solidFill>
                  <a:srgbClr val="1F497D"/>
                </a:solidFill>
              </a:rPr>
              <a:t>Veja exemplos de canais de distribuição.</a:t>
            </a:r>
            <a:endParaRPr lang="pt-BR" sz="1600" b="1" dirty="0">
              <a:solidFill>
                <a:srgbClr val="1F497D"/>
              </a:solidFill>
            </a:endParaRPr>
          </a:p>
        </p:txBody>
      </p:sp>
      <p:pic>
        <p:nvPicPr>
          <p:cNvPr id="5" name="Picture 4"/>
          <p:cNvPicPr>
            <a:picLocks noChangeAspect="1"/>
          </p:cNvPicPr>
          <p:nvPr/>
        </p:nvPicPr>
        <p:blipFill>
          <a:blip r:embed="rId3"/>
          <a:stretch>
            <a:fillRect/>
          </a:stretch>
        </p:blipFill>
        <p:spPr>
          <a:xfrm>
            <a:off x="9430124" y="1013463"/>
            <a:ext cx="2966402" cy="5038047"/>
          </a:xfrm>
          <a:prstGeom prst="rect">
            <a:avLst/>
          </a:prstGeom>
        </p:spPr>
      </p:pic>
      <p:sp>
        <p:nvSpPr>
          <p:cNvPr id="6"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7</a:t>
            </a:r>
          </a:p>
        </p:txBody>
      </p:sp>
    </p:spTree>
    <p:extLst>
      <p:ext uri="{BB962C8B-B14F-4D97-AF65-F5344CB8AC3E}">
        <p14:creationId xmlns:p14="http://schemas.microsoft.com/office/powerpoint/2010/main" val="3565539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Perfil</a:t>
            </a:r>
            <a:r>
              <a:rPr lang="en-US" dirty="0" smtClean="0"/>
              <a:t> dos </a:t>
            </a:r>
            <a:r>
              <a:rPr lang="en-US" dirty="0" err="1" smtClean="0"/>
              <a:t>vendedores</a:t>
            </a:r>
            <a:endParaRPr lang="en-US" dirty="0"/>
          </a:p>
        </p:txBody>
      </p:sp>
      <p:sp>
        <p:nvSpPr>
          <p:cNvPr id="3" name="Content Placeholder 2"/>
          <p:cNvSpPr>
            <a:spLocks noGrp="1"/>
          </p:cNvSpPr>
          <p:nvPr>
            <p:ph idx="1"/>
          </p:nvPr>
        </p:nvSpPr>
        <p:spPr/>
        <p:txBody>
          <a:bodyPr>
            <a:normAutofit/>
          </a:bodyPr>
          <a:lstStyle/>
          <a:p>
            <a:pPr marL="0" indent="0">
              <a:buNone/>
            </a:pPr>
            <a:r>
              <a:rPr lang="pt-BR" sz="1600" dirty="0" smtClean="0"/>
              <a:t>Independentemente </a:t>
            </a:r>
            <a:r>
              <a:rPr lang="pt-BR" sz="1600" dirty="0"/>
              <a:t>se você é o responsável pelas vendas de sua empresa, ou irá contratar vendedores, um profissional de vendas deve possuir algumas características para que o rendimento do seu esforço seja o melhor </a:t>
            </a:r>
            <a:r>
              <a:rPr lang="pt-BR" sz="1600" dirty="0" smtClean="0"/>
              <a:t>possível. Explore cada uma delas:</a:t>
            </a:r>
            <a:endParaRPr lang="pt-BR" sz="1600" dirty="0"/>
          </a:p>
          <a:p>
            <a:pPr marL="0" indent="0">
              <a:buNone/>
            </a:pPr>
            <a:r>
              <a:rPr lang="pt-BR" sz="1600" dirty="0"/>
              <a:t> </a:t>
            </a:r>
          </a:p>
          <a:p>
            <a:pPr marL="0" indent="0">
              <a:buNone/>
            </a:pPr>
            <a:r>
              <a:rPr lang="pt-BR" sz="1600" dirty="0" smtClean="0"/>
              <a:t>Organização</a:t>
            </a:r>
            <a:endParaRPr lang="pt-BR" sz="1600" dirty="0"/>
          </a:p>
          <a:p>
            <a:pPr marL="0" indent="0">
              <a:buNone/>
            </a:pPr>
            <a:r>
              <a:rPr lang="pt-BR" sz="1600" dirty="0"/>
              <a:t>Poder de </a:t>
            </a:r>
            <a:r>
              <a:rPr lang="pt-BR" sz="1600" dirty="0" smtClean="0"/>
              <a:t>argumentação</a:t>
            </a:r>
          </a:p>
          <a:p>
            <a:pPr marL="0" indent="0">
              <a:buNone/>
            </a:pPr>
            <a:r>
              <a:rPr lang="pt-BR" sz="1600" dirty="0" smtClean="0"/>
              <a:t>Comunicação</a:t>
            </a:r>
            <a:endParaRPr lang="pt-BR" sz="1600" dirty="0"/>
          </a:p>
          <a:p>
            <a:pPr marL="0" indent="0">
              <a:buNone/>
            </a:pPr>
            <a:r>
              <a:rPr lang="pt-BR" sz="1600" dirty="0" smtClean="0"/>
              <a:t>Educação</a:t>
            </a:r>
            <a:endParaRPr lang="pt-BR" sz="1600" dirty="0"/>
          </a:p>
          <a:p>
            <a:pPr marL="0" indent="0">
              <a:buNone/>
            </a:pPr>
            <a:r>
              <a:rPr lang="pt-BR" sz="1600" dirty="0"/>
              <a:t>Coerência</a:t>
            </a:r>
          </a:p>
          <a:p>
            <a:pPr marL="0" indent="0">
              <a:buNone/>
            </a:pPr>
            <a:r>
              <a:rPr lang="pt-BR" sz="1600" dirty="0" err="1" smtClean="0"/>
              <a:t>Proatividade</a:t>
            </a:r>
            <a:endParaRPr lang="pt-BR" sz="1600" dirty="0"/>
          </a:p>
          <a:p>
            <a:pPr marL="0" indent="0">
              <a:buNone/>
            </a:pPr>
            <a:endParaRPr lang="en-US" sz="1600" dirty="0" smtClean="0"/>
          </a:p>
          <a:p>
            <a:pPr marL="0" indent="0">
              <a:buNone/>
            </a:pPr>
            <a:endParaRPr lang="en-US" sz="1600" dirty="0"/>
          </a:p>
          <a:p>
            <a:pPr marL="0" indent="0">
              <a:buNone/>
            </a:pPr>
            <a:r>
              <a:rPr lang="pt-BR" sz="1600" b="1" dirty="0" smtClean="0">
                <a:solidFill>
                  <a:srgbClr val="1F497D"/>
                </a:solidFill>
              </a:rPr>
              <a:t>É importante lembrar sempre que: qualquer venda </a:t>
            </a:r>
            <a:r>
              <a:rPr lang="pt-BR" sz="1600" b="1" dirty="0">
                <a:solidFill>
                  <a:srgbClr val="1F497D"/>
                </a:solidFill>
              </a:rPr>
              <a:t>requer preparo e </a:t>
            </a:r>
            <a:r>
              <a:rPr lang="pt-BR" sz="1600" b="1" dirty="0" smtClean="0">
                <a:solidFill>
                  <a:srgbClr val="1F497D"/>
                </a:solidFill>
              </a:rPr>
              <a:t>organização. </a:t>
            </a:r>
            <a:endParaRPr lang="en-US" sz="1600" b="1" dirty="0">
              <a:solidFill>
                <a:srgbClr val="1F497D"/>
              </a:solidFill>
            </a:endParaRP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8</a:t>
            </a:r>
          </a:p>
        </p:txBody>
      </p:sp>
    </p:spTree>
    <p:extLst>
      <p:ext uri="{BB962C8B-B14F-4D97-AF65-F5344CB8AC3E}">
        <p14:creationId xmlns:p14="http://schemas.microsoft.com/office/powerpoint/2010/main" val="18686008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Gerenciamento</a:t>
            </a:r>
            <a:r>
              <a:rPr lang="en-US" dirty="0" smtClean="0"/>
              <a:t> de </a:t>
            </a:r>
            <a:r>
              <a:rPr lang="en-US" dirty="0" err="1" smtClean="0"/>
              <a:t>equipe</a:t>
            </a:r>
            <a:r>
              <a:rPr lang="en-US" dirty="0" smtClean="0"/>
              <a:t> de </a:t>
            </a:r>
            <a:r>
              <a:rPr lang="en-US" dirty="0" err="1" smtClean="0"/>
              <a:t>vendas</a:t>
            </a:r>
            <a:endParaRPr lang="en-US" dirty="0"/>
          </a:p>
        </p:txBody>
      </p:sp>
      <p:sp>
        <p:nvSpPr>
          <p:cNvPr id="3" name="Content Placeholder 2"/>
          <p:cNvSpPr>
            <a:spLocks noGrp="1"/>
          </p:cNvSpPr>
          <p:nvPr>
            <p:ph idx="1"/>
          </p:nvPr>
        </p:nvSpPr>
        <p:spPr/>
        <p:txBody>
          <a:bodyPr>
            <a:noAutofit/>
          </a:bodyPr>
          <a:lstStyle/>
          <a:p>
            <a:pPr marL="0" indent="0">
              <a:buNone/>
            </a:pPr>
            <a:r>
              <a:rPr lang="pt-BR" sz="1600" dirty="0" smtClean="0"/>
              <a:t>Para gerenciar as vendas, precisamos de competência para </a:t>
            </a:r>
            <a:r>
              <a:rPr lang="pt-BR" sz="1600" dirty="0"/>
              <a:t>estabelecer políticas e </a:t>
            </a:r>
            <a:r>
              <a:rPr lang="pt-BR" sz="1600" b="1" dirty="0">
                <a:solidFill>
                  <a:schemeClr val="tx2"/>
                </a:solidFill>
              </a:rPr>
              <a:t>estratégias</a:t>
            </a:r>
            <a:r>
              <a:rPr lang="pt-BR" sz="1600" dirty="0"/>
              <a:t> </a:t>
            </a:r>
            <a:r>
              <a:rPr lang="pt-BR" sz="1600" dirty="0" smtClean="0"/>
              <a:t>e, além disso, saber liderar os </a:t>
            </a:r>
            <a:r>
              <a:rPr lang="pt-BR" sz="1600" dirty="0"/>
              <a:t>profissionais de </a:t>
            </a:r>
            <a:r>
              <a:rPr lang="pt-BR" sz="1600" dirty="0" smtClean="0"/>
              <a:t>vendas</a:t>
            </a:r>
            <a:r>
              <a:rPr lang="pt-BR" sz="1600" dirty="0"/>
              <a:t>. </a:t>
            </a:r>
            <a:r>
              <a:rPr lang="pt-BR" sz="1600" dirty="0" smtClean="0"/>
              <a:t>Veja abaixo quatro aspectos importantes na </a:t>
            </a:r>
            <a:r>
              <a:rPr lang="pt-BR" sz="1600" dirty="0"/>
              <a:t>liderança de uma equipe de </a:t>
            </a:r>
            <a:r>
              <a:rPr lang="pt-BR" sz="1600" dirty="0" smtClean="0"/>
              <a:t>vendas</a:t>
            </a:r>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a:p>
          <a:p>
            <a:pPr marL="0" indent="0">
              <a:buNone/>
            </a:pPr>
            <a:r>
              <a:rPr lang="pt-BR" sz="1600" b="1" dirty="0" smtClean="0">
                <a:solidFill>
                  <a:srgbClr val="1F497D"/>
                </a:solidFill>
              </a:rPr>
              <a:t>Invista sempre no recrutamento e na seleção do seu pessoal de vendas.</a:t>
            </a:r>
          </a:p>
          <a:p>
            <a:pPr marL="0" indent="0">
              <a:buNone/>
            </a:pPr>
            <a:r>
              <a:rPr lang="pt-BR" sz="1600" dirty="0" smtClean="0"/>
              <a:t> </a:t>
            </a:r>
          </a:p>
          <a:p>
            <a:pPr marL="0" indent="0">
              <a:buNone/>
            </a:pPr>
            <a:endParaRPr lang="en-US" sz="1600" dirty="0"/>
          </a:p>
        </p:txBody>
      </p:sp>
      <p:sp>
        <p:nvSpPr>
          <p:cNvPr id="4" name="Content Placeholder 2"/>
          <p:cNvSpPr txBox="1">
            <a:spLocks/>
          </p:cNvSpPr>
          <p:nvPr/>
        </p:nvSpPr>
        <p:spPr>
          <a:xfrm>
            <a:off x="783675" y="2972193"/>
            <a:ext cx="7377354" cy="2526365"/>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sz="1600" b="1" dirty="0" smtClean="0"/>
              <a:t>CONTROLE</a:t>
            </a:r>
          </a:p>
          <a:p>
            <a:pPr marL="0" indent="0">
              <a:buNone/>
            </a:pPr>
            <a:r>
              <a:rPr lang="pt-BR" sz="1600" dirty="0"/>
              <a:t>Empresas bem-sucedidas lideram com eficácia sua equipe de vendas</a:t>
            </a:r>
            <a:r>
              <a:rPr lang="pt-BR" sz="1600" dirty="0" smtClean="0"/>
              <a:t>. Por isso:</a:t>
            </a:r>
            <a:endParaRPr lang="pt-BR" sz="1600" dirty="0"/>
          </a:p>
          <a:p>
            <a:pPr marL="0" indent="0">
              <a:buNone/>
            </a:pPr>
            <a:endParaRPr lang="pt-BR" sz="1600" dirty="0" smtClean="0"/>
          </a:p>
          <a:p>
            <a:r>
              <a:rPr lang="pt-BR" sz="1600" dirty="0" smtClean="0"/>
              <a:t>Estabeleça metas de vendas claras, possíveis, mensuráveis com padrões de ética e conduta</a:t>
            </a:r>
            <a:r>
              <a:rPr lang="pt-BR" sz="1600" dirty="0"/>
              <a:t>;</a:t>
            </a:r>
            <a:endParaRPr lang="pt-BR" sz="1600" dirty="0" smtClean="0"/>
          </a:p>
          <a:p>
            <a:r>
              <a:rPr lang="pt-BR" sz="1600" dirty="0" smtClean="0"/>
              <a:t>Respeite as regras de atuação no mercado-alvo;</a:t>
            </a:r>
          </a:p>
          <a:p>
            <a:r>
              <a:rPr lang="pt-BR" sz="1600" dirty="0" smtClean="0"/>
              <a:t>Gerencie diariamente o desempenho de cada profissional de vendas.</a:t>
            </a:r>
          </a:p>
          <a:p>
            <a:pPr marL="0" indent="0">
              <a:buNone/>
            </a:pPr>
            <a:r>
              <a:rPr lang="pt-BR" sz="1600" dirty="0" smtClean="0"/>
              <a:t> </a:t>
            </a:r>
          </a:p>
          <a:p>
            <a:pPr marL="0" indent="0">
              <a:buNone/>
            </a:pPr>
            <a:r>
              <a:rPr lang="pt-BR" sz="1600" dirty="0" smtClean="0"/>
              <a:t> </a:t>
            </a:r>
          </a:p>
          <a:p>
            <a:pPr marL="0" indent="0">
              <a:buNone/>
            </a:pPr>
            <a:endParaRPr lang="en-US" sz="1600" dirty="0"/>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9</a:t>
            </a:r>
          </a:p>
        </p:txBody>
      </p:sp>
    </p:spTree>
    <p:extLst>
      <p:ext uri="{BB962C8B-B14F-4D97-AF65-F5344CB8AC3E}">
        <p14:creationId xmlns:p14="http://schemas.microsoft.com/office/powerpoint/2010/main" val="31157939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Gerenciamento</a:t>
            </a:r>
            <a:r>
              <a:rPr lang="en-US" dirty="0" smtClean="0"/>
              <a:t> de </a:t>
            </a:r>
            <a:r>
              <a:rPr lang="en-US" dirty="0" err="1" smtClean="0"/>
              <a:t>equipe</a:t>
            </a:r>
            <a:r>
              <a:rPr lang="en-US" dirty="0" smtClean="0"/>
              <a:t> de </a:t>
            </a:r>
            <a:r>
              <a:rPr lang="en-US" dirty="0" err="1" smtClean="0"/>
              <a:t>vendas</a:t>
            </a:r>
            <a:endParaRPr lang="en-US" dirty="0"/>
          </a:p>
        </p:txBody>
      </p:sp>
      <p:sp>
        <p:nvSpPr>
          <p:cNvPr id="3" name="Content Placeholder 2"/>
          <p:cNvSpPr>
            <a:spLocks noGrp="1"/>
          </p:cNvSpPr>
          <p:nvPr>
            <p:ph idx="1"/>
          </p:nvPr>
        </p:nvSpPr>
        <p:spPr/>
        <p:txBody>
          <a:bodyPr>
            <a:noAutofit/>
          </a:bodyPr>
          <a:lstStyle/>
          <a:p>
            <a:pPr marL="0" indent="0">
              <a:buNone/>
            </a:pPr>
            <a:r>
              <a:rPr lang="pt-BR" sz="1600" dirty="0" smtClean="0"/>
              <a:t>Para gerenciar as vendas, precisamos de competência para </a:t>
            </a:r>
            <a:r>
              <a:rPr lang="pt-BR" sz="1600" dirty="0"/>
              <a:t>estabelecer políticas e </a:t>
            </a:r>
            <a:r>
              <a:rPr lang="pt-BR" sz="1600" b="1" dirty="0">
                <a:solidFill>
                  <a:schemeClr val="tx2"/>
                </a:solidFill>
              </a:rPr>
              <a:t>estratégias</a:t>
            </a:r>
            <a:r>
              <a:rPr lang="pt-BR" sz="1600" dirty="0"/>
              <a:t> </a:t>
            </a:r>
            <a:r>
              <a:rPr lang="pt-BR" sz="1600" dirty="0" smtClean="0"/>
              <a:t>e, além disso, saber liderar os </a:t>
            </a:r>
            <a:r>
              <a:rPr lang="pt-BR" sz="1600" dirty="0"/>
              <a:t>profissionais de </a:t>
            </a:r>
            <a:r>
              <a:rPr lang="pt-BR" sz="1600" dirty="0" smtClean="0"/>
              <a:t>vendas</a:t>
            </a:r>
            <a:r>
              <a:rPr lang="pt-BR" sz="1600" dirty="0"/>
              <a:t>. </a:t>
            </a:r>
            <a:r>
              <a:rPr lang="pt-BR" sz="1600" dirty="0" smtClean="0"/>
              <a:t>Veja abaixo quatro aspectos importantes na </a:t>
            </a:r>
            <a:r>
              <a:rPr lang="pt-BR" sz="1600" dirty="0"/>
              <a:t>liderança de uma equipe de </a:t>
            </a:r>
            <a:r>
              <a:rPr lang="pt-BR" sz="1600" dirty="0" smtClean="0"/>
              <a:t>vendas</a:t>
            </a:r>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r>
              <a:rPr lang="pt-BR" sz="1600" b="1" dirty="0" smtClean="0">
                <a:solidFill>
                  <a:srgbClr val="1F497D"/>
                </a:solidFill>
              </a:rPr>
              <a:t>Invista sempre no recrutamento e na seleção do seu pessoal de vendas.</a:t>
            </a:r>
          </a:p>
          <a:p>
            <a:pPr marL="0" indent="0">
              <a:buNone/>
            </a:pPr>
            <a:r>
              <a:rPr lang="pt-BR" sz="1600" dirty="0" smtClean="0"/>
              <a:t> </a:t>
            </a:r>
          </a:p>
          <a:p>
            <a:pPr marL="0" indent="0">
              <a:buNone/>
            </a:pPr>
            <a:endParaRPr lang="en-US" sz="1600" dirty="0"/>
          </a:p>
        </p:txBody>
      </p:sp>
      <p:sp>
        <p:nvSpPr>
          <p:cNvPr id="4" name="Content Placeholder 2"/>
          <p:cNvSpPr txBox="1">
            <a:spLocks/>
          </p:cNvSpPr>
          <p:nvPr/>
        </p:nvSpPr>
        <p:spPr>
          <a:xfrm>
            <a:off x="932303" y="2918153"/>
            <a:ext cx="7417888" cy="262093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sz="1600" b="1" dirty="0" smtClean="0"/>
              <a:t>TREINAMENTO</a:t>
            </a:r>
            <a:endParaRPr lang="pt-BR" sz="1600" dirty="0" smtClean="0"/>
          </a:p>
          <a:p>
            <a:pPr marL="0" indent="0">
              <a:buNone/>
            </a:pPr>
            <a:r>
              <a:rPr lang="pt-BR" sz="1600" dirty="0" smtClean="0"/>
              <a:t>Invista no contínuo aprimoramento técnico e profissional de cada vendedor. </a:t>
            </a:r>
          </a:p>
          <a:p>
            <a:pPr marL="0" indent="0">
              <a:buNone/>
            </a:pPr>
            <a:r>
              <a:rPr lang="pt-BR" sz="1600" dirty="0" smtClean="0"/>
              <a:t>Cada profissional deve conhecer as políticas de venda, os atributos de cada produto ou serviço oferecido, assim como preços, prazos e condições de entrega praticadas pela empresa.</a:t>
            </a:r>
          </a:p>
          <a:p>
            <a:pPr marL="0" indent="0">
              <a:buNone/>
            </a:pPr>
            <a:r>
              <a:rPr lang="pt-BR" sz="1600" dirty="0" smtClean="0"/>
              <a:t>Além disso, deve saber argumentar diante de objeções do cliente e minimizar comparações com eventuais concorrentes. Enfim, deve estar a par do mercado e conhecer o funcionamento da empresa como um todo.</a:t>
            </a:r>
          </a:p>
          <a:p>
            <a:pPr marL="0" indent="0">
              <a:buNone/>
            </a:pPr>
            <a:endParaRPr lang="en-US" sz="1600" dirty="0"/>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9</a:t>
            </a:r>
          </a:p>
        </p:txBody>
      </p:sp>
    </p:spTree>
    <p:extLst>
      <p:ext uri="{BB962C8B-B14F-4D97-AF65-F5344CB8AC3E}">
        <p14:creationId xmlns:p14="http://schemas.microsoft.com/office/powerpoint/2010/main" val="336226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Marketing</a:t>
            </a:r>
            <a:endParaRPr lang="en-US" dirty="0"/>
          </a:p>
        </p:txBody>
      </p:sp>
      <p:sp>
        <p:nvSpPr>
          <p:cNvPr id="3" name="Content Placeholder 2"/>
          <p:cNvSpPr>
            <a:spLocks noGrp="1"/>
          </p:cNvSpPr>
          <p:nvPr>
            <p:ph idx="1"/>
          </p:nvPr>
        </p:nvSpPr>
        <p:spPr/>
        <p:txBody>
          <a:bodyPr>
            <a:normAutofit/>
          </a:bodyPr>
          <a:lstStyle/>
          <a:p>
            <a:pPr marL="0" indent="0">
              <a:buNone/>
            </a:pPr>
            <a:r>
              <a:rPr lang="pt-BR" sz="1600" dirty="0" smtClean="0"/>
              <a:t>Se você está nessa trilha, na qual irá conhecer um pouco mais sobre relacionamento </a:t>
            </a:r>
            <a:r>
              <a:rPr lang="pt-BR" sz="1600" dirty="0"/>
              <a:t>do </a:t>
            </a:r>
            <a:r>
              <a:rPr lang="pt-BR" sz="1600" dirty="0" smtClean="0"/>
              <a:t>seu negócio </a:t>
            </a:r>
            <a:r>
              <a:rPr lang="pt-BR" sz="1600" dirty="0"/>
              <a:t>com o </a:t>
            </a:r>
            <a:r>
              <a:rPr lang="pt-BR" sz="1600" b="1" dirty="0" smtClean="0">
                <a:solidFill>
                  <a:schemeClr val="tx2"/>
                </a:solidFill>
              </a:rPr>
              <a:t>mercado</a:t>
            </a:r>
            <a:r>
              <a:rPr lang="pt-BR" sz="1600" dirty="0" smtClean="0"/>
              <a:t>, isto </a:t>
            </a:r>
            <a:r>
              <a:rPr lang="pt-BR" sz="1600" dirty="0"/>
              <a:t>indica que você, provavelmente, está querendo melhorar suas vendas e por isso deseja mostrar que sua empresa atende às necessidades de seus clientes e de futuros clientes</a:t>
            </a:r>
            <a:r>
              <a:rPr lang="pt-BR" sz="1600" dirty="0" smtClean="0"/>
              <a:t>.</a:t>
            </a:r>
          </a:p>
          <a:p>
            <a:pPr marL="0" indent="0">
              <a:buNone/>
            </a:pPr>
            <a:endParaRPr lang="pt-BR" sz="1600" dirty="0"/>
          </a:p>
          <a:p>
            <a:pPr marL="0" indent="0">
              <a:buNone/>
            </a:pPr>
            <a:r>
              <a:rPr lang="pt-BR" sz="1600" dirty="0" smtClean="0"/>
              <a:t>O marketing </a:t>
            </a:r>
            <a:r>
              <a:rPr lang="pt-BR" sz="1600" dirty="0"/>
              <a:t>é um conjunto de </a:t>
            </a:r>
            <a:r>
              <a:rPr lang="pt-BR" sz="1600" dirty="0" smtClean="0"/>
              <a:t>atividades que irão auxiliar você </a:t>
            </a:r>
            <a:r>
              <a:rPr lang="pt-BR" sz="1600" dirty="0"/>
              <a:t>a:</a:t>
            </a:r>
          </a:p>
          <a:p>
            <a:r>
              <a:rPr lang="pt-BR" sz="1600" dirty="0" smtClean="0"/>
              <a:t>Atrair </a:t>
            </a:r>
            <a:r>
              <a:rPr lang="pt-BR" sz="1600" dirty="0"/>
              <a:t>e reter clientes;</a:t>
            </a:r>
          </a:p>
          <a:p>
            <a:r>
              <a:rPr lang="pt-BR" sz="1600" dirty="0" smtClean="0"/>
              <a:t>Construir </a:t>
            </a:r>
            <a:r>
              <a:rPr lang="pt-BR" sz="1600" dirty="0"/>
              <a:t>relacionamentos;</a:t>
            </a:r>
          </a:p>
          <a:p>
            <a:r>
              <a:rPr lang="pt-BR" sz="1600" dirty="0" smtClean="0"/>
              <a:t>Entender </a:t>
            </a:r>
            <a:r>
              <a:rPr lang="pt-BR" sz="1600" dirty="0"/>
              <a:t>as forças e o comportamento do mercado;</a:t>
            </a:r>
          </a:p>
          <a:p>
            <a:r>
              <a:rPr lang="pt-BR" sz="1600" dirty="0" smtClean="0"/>
              <a:t>Buscar </a:t>
            </a:r>
            <a:r>
              <a:rPr lang="pt-BR" sz="1600" dirty="0"/>
              <a:t>oportunidades de negócios;</a:t>
            </a:r>
          </a:p>
          <a:p>
            <a:r>
              <a:rPr lang="pt-BR" sz="1600" dirty="0" smtClean="0"/>
              <a:t>Estudar </a:t>
            </a:r>
            <a:r>
              <a:rPr lang="pt-BR" sz="1600" dirty="0"/>
              <a:t>produtos e serviços que atendam às novas demandas e necessidades dos </a:t>
            </a:r>
            <a:r>
              <a:rPr lang="pt-BR" sz="1600" dirty="0" smtClean="0"/>
              <a:t>clientes.</a:t>
            </a:r>
            <a:endParaRPr lang="pt-BR" sz="1600" dirty="0"/>
          </a:p>
          <a:p>
            <a:pPr marL="0" indent="0">
              <a:buNone/>
            </a:pPr>
            <a:r>
              <a:rPr lang="pt-BR" sz="1600" dirty="0"/>
              <a:t> </a:t>
            </a:r>
          </a:p>
          <a:p>
            <a:pPr marL="0" indent="0">
              <a:buNone/>
            </a:pPr>
            <a:r>
              <a:rPr lang="pt-BR" sz="1600" dirty="0"/>
              <a:t>Além disso</a:t>
            </a:r>
            <a:r>
              <a:rPr lang="pt-BR" sz="1600" dirty="0" smtClean="0"/>
              <a:t>, o marketing </a:t>
            </a:r>
            <a:r>
              <a:rPr lang="pt-BR" sz="1600" dirty="0"/>
              <a:t>ajuda a estreitar relacionamentos, não apenas com clientes, mas também com parceiros, com fornecedores, com a sociedade em geral e com o pessoal interno. Portanto, o marketing se faz presente em todas as ações da </a:t>
            </a:r>
            <a:r>
              <a:rPr lang="pt-BR" sz="1600" dirty="0" smtClean="0"/>
              <a:t>sua empresa</a:t>
            </a:r>
            <a:r>
              <a:rPr lang="pt-BR" sz="1600" dirty="0"/>
              <a:t>, dentro e fora dela.</a:t>
            </a:r>
          </a:p>
          <a:p>
            <a:pPr marL="0" indent="0">
              <a:buNone/>
            </a:pPr>
            <a:endParaRPr lang="en-US" sz="1600" dirty="0"/>
          </a:p>
          <a:p>
            <a:pPr marL="0" indent="0">
              <a:buNone/>
            </a:pPr>
            <a:endParaRPr lang="pt-BR" sz="1600" dirty="0"/>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2</a:t>
            </a:r>
            <a:endParaRPr lang="pt-BR" dirty="0">
              <a:solidFill>
                <a:schemeClr val="bg2"/>
              </a:solidFill>
            </a:endParaRPr>
          </a:p>
        </p:txBody>
      </p:sp>
    </p:spTree>
    <p:extLst>
      <p:ext uri="{BB962C8B-B14F-4D97-AF65-F5344CB8AC3E}">
        <p14:creationId xmlns:p14="http://schemas.microsoft.com/office/powerpoint/2010/main" val="448823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Gerenciamento</a:t>
            </a:r>
            <a:r>
              <a:rPr lang="en-US" dirty="0" smtClean="0"/>
              <a:t> de </a:t>
            </a:r>
            <a:r>
              <a:rPr lang="en-US" dirty="0" err="1" smtClean="0"/>
              <a:t>equipe</a:t>
            </a:r>
            <a:r>
              <a:rPr lang="en-US" dirty="0" smtClean="0"/>
              <a:t> de </a:t>
            </a:r>
            <a:r>
              <a:rPr lang="en-US" dirty="0" err="1" smtClean="0"/>
              <a:t>vendas</a:t>
            </a:r>
            <a:endParaRPr lang="en-US" dirty="0"/>
          </a:p>
        </p:txBody>
      </p:sp>
      <p:sp>
        <p:nvSpPr>
          <p:cNvPr id="3" name="Content Placeholder 2"/>
          <p:cNvSpPr>
            <a:spLocks noGrp="1"/>
          </p:cNvSpPr>
          <p:nvPr>
            <p:ph idx="1"/>
          </p:nvPr>
        </p:nvSpPr>
        <p:spPr/>
        <p:txBody>
          <a:bodyPr>
            <a:noAutofit/>
          </a:bodyPr>
          <a:lstStyle/>
          <a:p>
            <a:pPr marL="0" indent="0">
              <a:buNone/>
            </a:pPr>
            <a:r>
              <a:rPr lang="pt-BR" sz="1600" dirty="0" smtClean="0"/>
              <a:t>Para gerenciar as vendas, precisamos de competência para </a:t>
            </a:r>
            <a:r>
              <a:rPr lang="pt-BR" sz="1600" dirty="0"/>
              <a:t>estabelecer políticas e </a:t>
            </a:r>
            <a:r>
              <a:rPr lang="pt-BR" sz="1600" b="1" dirty="0">
                <a:solidFill>
                  <a:schemeClr val="tx2"/>
                </a:solidFill>
              </a:rPr>
              <a:t>estratégias</a:t>
            </a:r>
            <a:r>
              <a:rPr lang="pt-BR" sz="1600" dirty="0"/>
              <a:t> </a:t>
            </a:r>
            <a:r>
              <a:rPr lang="pt-BR" sz="1600" dirty="0" smtClean="0"/>
              <a:t>e, além disso, saber liderar os </a:t>
            </a:r>
            <a:r>
              <a:rPr lang="pt-BR" sz="1600" dirty="0"/>
              <a:t>profissionais de </a:t>
            </a:r>
            <a:r>
              <a:rPr lang="pt-BR" sz="1600" dirty="0" smtClean="0"/>
              <a:t>vendas</a:t>
            </a:r>
            <a:r>
              <a:rPr lang="pt-BR" sz="1600" dirty="0"/>
              <a:t>. </a:t>
            </a:r>
            <a:r>
              <a:rPr lang="pt-BR" sz="1600" dirty="0" smtClean="0"/>
              <a:t>Veja abaixo quatro aspectos importantes na </a:t>
            </a:r>
            <a:r>
              <a:rPr lang="pt-BR" sz="1600" dirty="0"/>
              <a:t>liderança de uma equipe de </a:t>
            </a:r>
            <a:r>
              <a:rPr lang="pt-BR" sz="1600" dirty="0" smtClean="0"/>
              <a:t>vendas</a:t>
            </a:r>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r>
              <a:rPr lang="pt-BR" sz="1600" b="1" dirty="0" smtClean="0">
                <a:solidFill>
                  <a:srgbClr val="1F497D"/>
                </a:solidFill>
              </a:rPr>
              <a:t>Invista sempre no recrutamento e na seleção do seu pessoal de vendas.</a:t>
            </a:r>
          </a:p>
          <a:p>
            <a:pPr marL="0" indent="0">
              <a:buNone/>
            </a:pPr>
            <a:r>
              <a:rPr lang="pt-BR" sz="1600" dirty="0" smtClean="0"/>
              <a:t> </a:t>
            </a:r>
          </a:p>
          <a:p>
            <a:pPr marL="0" indent="0">
              <a:buNone/>
            </a:pPr>
            <a:endParaRPr lang="en-US" sz="1600" dirty="0"/>
          </a:p>
        </p:txBody>
      </p:sp>
      <p:sp>
        <p:nvSpPr>
          <p:cNvPr id="4" name="Content Placeholder 2"/>
          <p:cNvSpPr txBox="1">
            <a:spLocks/>
          </p:cNvSpPr>
          <p:nvPr/>
        </p:nvSpPr>
        <p:spPr>
          <a:xfrm>
            <a:off x="1107954" y="2688485"/>
            <a:ext cx="6431539" cy="3147823"/>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sz="1600" b="1" dirty="0" smtClean="0"/>
              <a:t>MOTIVAÇÃO</a:t>
            </a:r>
            <a:endParaRPr lang="pt-BR" sz="1600" dirty="0" smtClean="0"/>
          </a:p>
          <a:p>
            <a:r>
              <a:rPr lang="pt-BR" sz="1600" dirty="0" smtClean="0"/>
              <a:t>Ouça atentamente as observações dos vendedores. </a:t>
            </a:r>
          </a:p>
          <a:p>
            <a:r>
              <a:rPr lang="pt-BR" sz="1600" dirty="0" smtClean="0"/>
              <a:t>Verifique se eles estão satisfeitos e o que pode ser feito para melhorar as condições de venda. </a:t>
            </a:r>
          </a:p>
          <a:p>
            <a:r>
              <a:rPr lang="pt-BR" sz="1600" dirty="0" smtClean="0"/>
              <a:t>Estimule a troca de experiências e minimizar os impedimentos burocráticos. </a:t>
            </a:r>
          </a:p>
          <a:p>
            <a:r>
              <a:rPr lang="pt-BR" sz="1600" dirty="0" smtClean="0"/>
              <a:t>Ajude a eliminar pontos falhos da equipe e de cada profissional individualmente. </a:t>
            </a:r>
          </a:p>
          <a:p>
            <a:r>
              <a:rPr lang="pt-BR" sz="1600" dirty="0" smtClean="0"/>
              <a:t>Estimule a criatividade e o bom desempenho.</a:t>
            </a:r>
          </a:p>
          <a:p>
            <a:r>
              <a:rPr lang="pt-BR" sz="1600" dirty="0" smtClean="0"/>
              <a:t> Ouça as sugestões e críticas. O pessoal de vendas está sintonizado com o mercado o tempo todo.</a:t>
            </a:r>
          </a:p>
          <a:p>
            <a:pPr marL="0" indent="0">
              <a:buNone/>
            </a:pPr>
            <a:r>
              <a:rPr lang="pt-BR" sz="1600" dirty="0" smtClean="0"/>
              <a:t> </a:t>
            </a:r>
          </a:p>
          <a:p>
            <a:pPr marL="0" indent="0">
              <a:buNone/>
            </a:pPr>
            <a:endParaRPr lang="en-US" sz="1600" dirty="0"/>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9</a:t>
            </a:r>
          </a:p>
        </p:txBody>
      </p:sp>
    </p:spTree>
    <p:extLst>
      <p:ext uri="{BB962C8B-B14F-4D97-AF65-F5344CB8AC3E}">
        <p14:creationId xmlns:p14="http://schemas.microsoft.com/office/powerpoint/2010/main" val="26340913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Gerenciamento</a:t>
            </a:r>
            <a:r>
              <a:rPr lang="en-US" dirty="0" smtClean="0"/>
              <a:t> de </a:t>
            </a:r>
            <a:r>
              <a:rPr lang="en-US" dirty="0" err="1" smtClean="0"/>
              <a:t>equipe</a:t>
            </a:r>
            <a:r>
              <a:rPr lang="en-US" dirty="0" smtClean="0"/>
              <a:t> de </a:t>
            </a:r>
            <a:r>
              <a:rPr lang="en-US" dirty="0" err="1" smtClean="0"/>
              <a:t>vendas</a:t>
            </a:r>
            <a:endParaRPr lang="en-US" dirty="0"/>
          </a:p>
        </p:txBody>
      </p:sp>
      <p:sp>
        <p:nvSpPr>
          <p:cNvPr id="3" name="Content Placeholder 2"/>
          <p:cNvSpPr>
            <a:spLocks noGrp="1"/>
          </p:cNvSpPr>
          <p:nvPr>
            <p:ph idx="1"/>
          </p:nvPr>
        </p:nvSpPr>
        <p:spPr/>
        <p:txBody>
          <a:bodyPr>
            <a:noAutofit/>
          </a:bodyPr>
          <a:lstStyle/>
          <a:p>
            <a:pPr marL="0" indent="0">
              <a:buNone/>
            </a:pPr>
            <a:r>
              <a:rPr lang="pt-BR" sz="1600" dirty="0" smtClean="0"/>
              <a:t>Para gerenciar as vendas, precisamos de competência para </a:t>
            </a:r>
            <a:r>
              <a:rPr lang="pt-BR" sz="1600" dirty="0"/>
              <a:t>estabelecer políticas e </a:t>
            </a:r>
            <a:r>
              <a:rPr lang="pt-BR" sz="1600" b="1" dirty="0">
                <a:solidFill>
                  <a:schemeClr val="tx2"/>
                </a:solidFill>
              </a:rPr>
              <a:t>estratégias</a:t>
            </a:r>
            <a:r>
              <a:rPr lang="pt-BR" sz="1600" dirty="0"/>
              <a:t> </a:t>
            </a:r>
            <a:r>
              <a:rPr lang="pt-BR" sz="1600" dirty="0" smtClean="0"/>
              <a:t>e, além disso, saber liderar os </a:t>
            </a:r>
            <a:r>
              <a:rPr lang="pt-BR" sz="1600" dirty="0"/>
              <a:t>profissionais de </a:t>
            </a:r>
            <a:r>
              <a:rPr lang="pt-BR" sz="1600" dirty="0" smtClean="0"/>
              <a:t>vendas</a:t>
            </a:r>
            <a:r>
              <a:rPr lang="pt-BR" sz="1600" dirty="0"/>
              <a:t>. </a:t>
            </a:r>
            <a:r>
              <a:rPr lang="pt-BR" sz="1600" dirty="0" smtClean="0"/>
              <a:t>Veja abaixo quatro aspectos importantes na </a:t>
            </a:r>
            <a:r>
              <a:rPr lang="pt-BR" sz="1600" dirty="0"/>
              <a:t>liderança de uma equipe de </a:t>
            </a:r>
            <a:r>
              <a:rPr lang="pt-BR" sz="1600" dirty="0" smtClean="0"/>
              <a:t>vendas</a:t>
            </a:r>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r>
              <a:rPr lang="pt-BR" sz="1600" b="1" dirty="0" smtClean="0">
                <a:solidFill>
                  <a:srgbClr val="1F497D"/>
                </a:solidFill>
              </a:rPr>
              <a:t>Invista sempre no recrutamento e na seleção do seu pessoal de vendas.</a:t>
            </a:r>
          </a:p>
          <a:p>
            <a:pPr marL="0" indent="0">
              <a:buNone/>
            </a:pPr>
            <a:r>
              <a:rPr lang="pt-BR" sz="1600" dirty="0" smtClean="0"/>
              <a:t> </a:t>
            </a:r>
          </a:p>
          <a:p>
            <a:pPr marL="0" indent="0">
              <a:buNone/>
            </a:pPr>
            <a:endParaRPr lang="en-US" sz="1600" dirty="0"/>
          </a:p>
        </p:txBody>
      </p:sp>
      <p:sp>
        <p:nvSpPr>
          <p:cNvPr id="4" name="Content Placeholder 2"/>
          <p:cNvSpPr txBox="1">
            <a:spLocks/>
          </p:cNvSpPr>
          <p:nvPr/>
        </p:nvSpPr>
        <p:spPr>
          <a:xfrm>
            <a:off x="1068995" y="2910760"/>
            <a:ext cx="6470498" cy="25030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sz="1600" b="1" dirty="0" smtClean="0"/>
              <a:t>RECONHECIMENTO</a:t>
            </a:r>
          </a:p>
          <a:p>
            <a:pPr marL="0" indent="0">
              <a:buNone/>
            </a:pPr>
            <a:r>
              <a:rPr lang="pt-BR" sz="1600" dirty="0" smtClean="0"/>
              <a:t>As </a:t>
            </a:r>
            <a:r>
              <a:rPr lang="pt-BR" sz="1600" dirty="0"/>
              <a:t>melhores práticas e resultados devem ser compartilhados com toda a equipe e toda a empresa, se possível. O sucesso dos profissionais de vendas está totalmente ligado às demais áreas da empresa</a:t>
            </a:r>
            <a:r>
              <a:rPr lang="pt-BR" sz="1600" dirty="0" smtClean="0"/>
              <a:t>.</a:t>
            </a:r>
          </a:p>
          <a:p>
            <a:r>
              <a:rPr lang="pt-BR" sz="1600" dirty="0" smtClean="0"/>
              <a:t>Recompense os resultados da equipe e dos melhores profissionais.</a:t>
            </a:r>
          </a:p>
          <a:p>
            <a:r>
              <a:rPr lang="pt-BR" sz="1600" dirty="0" smtClean="0"/>
              <a:t>Elimine os vendedores de fraco desempenho.</a:t>
            </a:r>
          </a:p>
          <a:p>
            <a:endParaRPr lang="en-US" sz="1600" dirty="0"/>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9</a:t>
            </a:r>
          </a:p>
        </p:txBody>
      </p:sp>
    </p:spTree>
    <p:extLst>
      <p:ext uri="{BB962C8B-B14F-4D97-AF65-F5344CB8AC3E}">
        <p14:creationId xmlns:p14="http://schemas.microsoft.com/office/powerpoint/2010/main" val="30761911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 </a:t>
            </a:r>
            <a:r>
              <a:rPr lang="en-US" dirty="0" err="1"/>
              <a:t>t</a:t>
            </a:r>
            <a:r>
              <a:rPr lang="en-US" dirty="0" err="1" smtClean="0"/>
              <a:t>elefone</a:t>
            </a:r>
            <a:r>
              <a:rPr lang="en-US" dirty="0" smtClean="0"/>
              <a:t> a </a:t>
            </a:r>
            <a:r>
              <a:rPr lang="en-US" dirty="0" err="1" smtClean="0"/>
              <a:t>seu</a:t>
            </a:r>
            <a:r>
              <a:rPr lang="en-US" dirty="0" smtClean="0"/>
              <a:t> favor</a:t>
            </a:r>
            <a:endParaRPr lang="en-US" dirty="0"/>
          </a:p>
        </p:txBody>
      </p:sp>
      <p:sp>
        <p:nvSpPr>
          <p:cNvPr id="3" name="Content Placeholder 2"/>
          <p:cNvSpPr>
            <a:spLocks noGrp="1"/>
          </p:cNvSpPr>
          <p:nvPr>
            <p:ph idx="1"/>
          </p:nvPr>
        </p:nvSpPr>
        <p:spPr/>
        <p:txBody>
          <a:bodyPr>
            <a:noAutofit/>
          </a:bodyPr>
          <a:lstStyle/>
          <a:p>
            <a:pPr marL="0" indent="0">
              <a:buNone/>
            </a:pPr>
            <a:r>
              <a:rPr lang="pt-BR" sz="1600" dirty="0" smtClean="0"/>
              <a:t>O telefone </a:t>
            </a:r>
            <a:r>
              <a:rPr lang="pt-BR" sz="1600" dirty="0"/>
              <a:t>abre portas e fecha negócios. </a:t>
            </a:r>
            <a:r>
              <a:rPr lang="pt-BR" sz="1600" dirty="0" smtClean="0"/>
              <a:t>O </a:t>
            </a:r>
            <a:r>
              <a:rPr lang="pt-BR" sz="1600" dirty="0"/>
              <a:t>desafio é saber </a:t>
            </a:r>
            <a:r>
              <a:rPr lang="pt-BR" sz="1600" b="1" dirty="0">
                <a:solidFill>
                  <a:srgbClr val="1F497D"/>
                </a:solidFill>
              </a:rPr>
              <a:t>utilizar</a:t>
            </a:r>
            <a:r>
              <a:rPr lang="pt-BR" sz="1600" dirty="0"/>
              <a:t> esse instrumento de comunicação de forma </a:t>
            </a:r>
            <a:r>
              <a:rPr lang="pt-BR" sz="1600" dirty="0" smtClean="0"/>
              <a:t>adequada. Ele pode ser uma </a:t>
            </a:r>
            <a:r>
              <a:rPr lang="pt-BR" sz="1600" dirty="0"/>
              <a:t>poderosa arma de </a:t>
            </a:r>
            <a:r>
              <a:rPr lang="pt-BR" sz="1600" dirty="0" smtClean="0"/>
              <a:t>vendas se utilizada objetivando resultados. Por isso:</a:t>
            </a:r>
            <a:endParaRPr lang="pt-BR" sz="1600" dirty="0"/>
          </a:p>
          <a:p>
            <a:r>
              <a:rPr lang="pt-BR" sz="1600" dirty="0" smtClean="0"/>
              <a:t>Faça </a:t>
            </a:r>
            <a:r>
              <a:rPr lang="pt-BR" sz="1600" dirty="0"/>
              <a:t>ligações em horários </a:t>
            </a:r>
            <a:r>
              <a:rPr lang="pt-BR" sz="1600" dirty="0" smtClean="0"/>
              <a:t>convenientes;</a:t>
            </a:r>
            <a:endParaRPr lang="pt-BR" sz="1600" dirty="0"/>
          </a:p>
          <a:p>
            <a:r>
              <a:rPr lang="pt-BR" sz="1600" dirty="0" smtClean="0"/>
              <a:t>Prepare</a:t>
            </a:r>
            <a:r>
              <a:rPr lang="pt-BR" sz="1600" dirty="0"/>
              <a:t>-se antes de ligar. Tenha em mãos todas as informações e </a:t>
            </a:r>
            <a:r>
              <a:rPr lang="pt-BR" sz="1600" dirty="0" smtClean="0"/>
              <a:t>documentos necessários </a:t>
            </a:r>
            <a:r>
              <a:rPr lang="pt-BR" sz="1600" dirty="0"/>
              <a:t>para abordar os pontos durante a </a:t>
            </a:r>
            <a:r>
              <a:rPr lang="pt-BR" sz="1600" dirty="0" smtClean="0"/>
              <a:t>ligação;</a:t>
            </a:r>
            <a:endParaRPr lang="pt-BR" sz="1600" dirty="0"/>
          </a:p>
          <a:p>
            <a:r>
              <a:rPr lang="pt-BR" sz="1600" dirty="0" smtClean="0"/>
              <a:t>Tenha </a:t>
            </a:r>
            <a:r>
              <a:rPr lang="pt-BR" sz="1600" dirty="0"/>
              <a:t>agenda, papel e caneta disponíveis para fazer as </a:t>
            </a:r>
            <a:r>
              <a:rPr lang="pt-BR" sz="1600" dirty="0" smtClean="0"/>
              <a:t>anotações;</a:t>
            </a:r>
            <a:endParaRPr lang="pt-BR" sz="1600" dirty="0"/>
          </a:p>
          <a:p>
            <a:r>
              <a:rPr lang="pt-BR" sz="1600" dirty="0" smtClean="0"/>
              <a:t>Seja </a:t>
            </a:r>
            <a:r>
              <a:rPr lang="pt-BR" sz="1600" dirty="0"/>
              <a:t>objetivo e claro com o seu </a:t>
            </a:r>
            <a:r>
              <a:rPr lang="pt-BR" sz="1600" dirty="0" smtClean="0"/>
              <a:t>cliente;</a:t>
            </a:r>
            <a:endParaRPr lang="pt-BR" sz="1600" dirty="0"/>
          </a:p>
          <a:p>
            <a:r>
              <a:rPr lang="pt-BR" sz="1600" dirty="0" smtClean="0"/>
              <a:t>Aprenda </a:t>
            </a:r>
            <a:r>
              <a:rPr lang="pt-BR" sz="1600" dirty="0"/>
              <a:t>a ouvir atentamente e faça perguntas quando </a:t>
            </a:r>
            <a:r>
              <a:rPr lang="pt-BR" sz="1600" dirty="0" smtClean="0"/>
              <a:t>necessário;</a:t>
            </a:r>
            <a:endParaRPr lang="pt-BR" sz="1600" dirty="0"/>
          </a:p>
          <a:p>
            <a:r>
              <a:rPr lang="pt-BR" sz="1600" dirty="0" smtClean="0"/>
              <a:t>Chegue </a:t>
            </a:r>
            <a:r>
              <a:rPr lang="pt-BR" sz="1600" dirty="0"/>
              <a:t>aos seus objetivos, encerrando a ligação com decisões tomadas de comum </a:t>
            </a:r>
            <a:r>
              <a:rPr lang="pt-BR" sz="1600" dirty="0" smtClean="0"/>
              <a:t>acordo;</a:t>
            </a:r>
            <a:endParaRPr lang="pt-BR" sz="1600" dirty="0"/>
          </a:p>
          <a:p>
            <a:r>
              <a:rPr lang="pt-BR" sz="1600" dirty="0" smtClean="0"/>
              <a:t>Verifique </a:t>
            </a:r>
            <a:r>
              <a:rPr lang="pt-BR" sz="1600" dirty="0"/>
              <a:t>se as conclusões da conversa ficaram claras para o </a:t>
            </a:r>
            <a:r>
              <a:rPr lang="pt-BR" sz="1600" dirty="0" smtClean="0"/>
              <a:t>cliente;</a:t>
            </a:r>
            <a:endParaRPr lang="pt-BR" sz="1600" dirty="0"/>
          </a:p>
          <a:p>
            <a:r>
              <a:rPr lang="pt-BR" sz="1600" dirty="0" smtClean="0"/>
              <a:t>Faça </a:t>
            </a:r>
            <a:r>
              <a:rPr lang="pt-BR" sz="1600" dirty="0"/>
              <a:t>todas as ligações num horário estabelecido. Com isso, você ganha tempo e se concentra </a:t>
            </a:r>
            <a:r>
              <a:rPr lang="pt-BR" sz="1600" dirty="0" smtClean="0"/>
              <a:t>melhor;</a:t>
            </a:r>
            <a:endParaRPr lang="pt-BR" sz="1600" dirty="0"/>
          </a:p>
          <a:p>
            <a:r>
              <a:rPr lang="pt-BR" sz="1600" dirty="0" smtClean="0"/>
              <a:t>Ao </a:t>
            </a:r>
            <a:r>
              <a:rPr lang="pt-BR" sz="1600" dirty="0"/>
              <a:t>terminar as ligações, tome todas as providências para dar rápido andamento ao que foi estabelecido com o </a:t>
            </a:r>
            <a:r>
              <a:rPr lang="pt-BR" sz="1600" dirty="0" smtClean="0"/>
              <a:t>cliente.</a:t>
            </a:r>
            <a:endParaRPr lang="pt-BR" sz="1600" dirty="0"/>
          </a:p>
          <a:p>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10</a:t>
            </a:r>
          </a:p>
        </p:txBody>
      </p:sp>
    </p:spTree>
    <p:extLst>
      <p:ext uri="{BB962C8B-B14F-4D97-AF65-F5344CB8AC3E}">
        <p14:creationId xmlns:p14="http://schemas.microsoft.com/office/powerpoint/2010/main" val="15656583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Avaliação</a:t>
            </a:r>
            <a:r>
              <a:rPr lang="en-US" dirty="0" smtClean="0"/>
              <a:t> do </a:t>
            </a:r>
            <a:r>
              <a:rPr lang="en-US" dirty="0" err="1" smtClean="0"/>
              <a:t>desempenho</a:t>
            </a:r>
            <a:r>
              <a:rPr lang="en-US" dirty="0" smtClean="0"/>
              <a:t> de </a:t>
            </a:r>
            <a:r>
              <a:rPr lang="en-US" dirty="0" err="1" smtClean="0"/>
              <a:t>vendas</a:t>
            </a:r>
            <a:endParaRPr lang="en-US" dirty="0"/>
          </a:p>
        </p:txBody>
      </p:sp>
      <p:sp>
        <p:nvSpPr>
          <p:cNvPr id="3" name="Content Placeholder 2"/>
          <p:cNvSpPr>
            <a:spLocks noGrp="1"/>
          </p:cNvSpPr>
          <p:nvPr>
            <p:ph idx="1"/>
          </p:nvPr>
        </p:nvSpPr>
        <p:spPr>
          <a:xfrm>
            <a:off x="457199" y="1600200"/>
            <a:ext cx="8419946" cy="4876800"/>
          </a:xfrm>
        </p:spPr>
        <p:txBody>
          <a:bodyPr>
            <a:noAutofit/>
          </a:bodyPr>
          <a:lstStyle/>
          <a:p>
            <a:pPr marL="0" indent="0">
              <a:buNone/>
            </a:pPr>
            <a:r>
              <a:rPr lang="pt-BR" sz="1600" dirty="0" smtClean="0"/>
              <a:t>Você </a:t>
            </a:r>
            <a:r>
              <a:rPr lang="pt-BR" sz="1600" dirty="0"/>
              <a:t>deve constantemente avaliar os resultados das </a:t>
            </a:r>
            <a:r>
              <a:rPr lang="pt-BR" sz="1600" dirty="0" smtClean="0"/>
              <a:t>vendas. Deve </a:t>
            </a:r>
            <a:r>
              <a:rPr lang="pt-BR" sz="1600" dirty="0"/>
              <a:t>levar em conta a atuação individual de cada profissional, considerando os seguintes aspectos</a:t>
            </a:r>
            <a:r>
              <a:rPr lang="pt-BR" sz="1600" dirty="0" smtClean="0"/>
              <a:t>:</a:t>
            </a:r>
          </a:p>
          <a:p>
            <a:pPr marL="0" indent="0">
              <a:buNone/>
            </a:pPr>
            <a:endParaRPr lang="pt-BR" sz="1600" dirty="0"/>
          </a:p>
          <a:p>
            <a:r>
              <a:rPr lang="pt-BR" sz="1600" dirty="0" smtClean="0"/>
              <a:t>Produto</a:t>
            </a:r>
          </a:p>
          <a:p>
            <a:r>
              <a:rPr lang="pt-BR" sz="1600" dirty="0" smtClean="0"/>
              <a:t>Mercado</a:t>
            </a:r>
          </a:p>
          <a:p>
            <a:r>
              <a:rPr lang="pt-BR" sz="1600" dirty="0" smtClean="0"/>
              <a:t>Segmento</a:t>
            </a:r>
          </a:p>
          <a:p>
            <a:r>
              <a:rPr lang="pt-BR" sz="1600" dirty="0" smtClean="0"/>
              <a:t>Unidade </a:t>
            </a:r>
            <a:r>
              <a:rPr lang="pt-BR" sz="1600" dirty="0"/>
              <a:t>de venda (filial, entreposto, representante</a:t>
            </a:r>
            <a:r>
              <a:rPr lang="pt-BR" sz="1600" dirty="0" smtClean="0"/>
              <a:t>)</a:t>
            </a:r>
          </a:p>
          <a:p>
            <a:pPr marL="0" indent="0">
              <a:buNone/>
            </a:pPr>
            <a:r>
              <a:rPr lang="pt-BR" sz="1600" dirty="0" smtClean="0"/>
              <a:t> </a:t>
            </a:r>
            <a:r>
              <a:rPr lang="pt-BR" sz="1600" dirty="0"/>
              <a:t> </a:t>
            </a:r>
          </a:p>
          <a:p>
            <a:pPr marL="0" indent="0">
              <a:buNone/>
            </a:pPr>
            <a:r>
              <a:rPr lang="pt-BR" sz="1600" dirty="0" smtClean="0"/>
              <a:t>O </a:t>
            </a:r>
            <a:r>
              <a:rPr lang="pt-BR" sz="1600" dirty="0"/>
              <a:t>volume de vendas deve ser comparado com as metas pré-estabelecidas</a:t>
            </a:r>
            <a:r>
              <a:rPr lang="pt-BR" sz="1600" dirty="0" smtClean="0"/>
              <a:t>.</a:t>
            </a:r>
            <a:r>
              <a:rPr lang="pt-BR" sz="1600" dirty="0"/>
              <a:t> </a:t>
            </a:r>
            <a:r>
              <a:rPr lang="pt-BR" sz="1600" dirty="0" smtClean="0"/>
              <a:t>Por isso, tenha </a:t>
            </a:r>
            <a:r>
              <a:rPr lang="pt-BR" sz="1600" dirty="0"/>
              <a:t>padrões claros de avaliação das vendas.</a:t>
            </a:r>
          </a:p>
          <a:p>
            <a:pPr marL="0" indent="0">
              <a:buNone/>
            </a:pPr>
            <a:endParaRPr lang="pt-BR" sz="1600" dirty="0"/>
          </a:p>
          <a:p>
            <a:pPr marL="0" indent="0">
              <a:buNone/>
            </a:pPr>
            <a:r>
              <a:rPr lang="pt-BR" sz="1600" dirty="0"/>
              <a:t>Caso seja necessário, </a:t>
            </a:r>
            <a:r>
              <a:rPr lang="pt-BR" sz="1600" dirty="0" smtClean="0"/>
              <a:t>você pode </a:t>
            </a:r>
            <a:r>
              <a:rPr lang="pt-BR" sz="1600" dirty="0"/>
              <a:t>ajustar a linha de produtos e serviços de acordo com as tendências de venda e corrigir eventuais distorções em mercados ou segmentos que tenham ficado abaixo do nível de venda </a:t>
            </a:r>
            <a:r>
              <a:rPr lang="pt-BR" sz="1600" dirty="0" smtClean="0"/>
              <a:t>esperado. É </a:t>
            </a:r>
            <a:r>
              <a:rPr lang="pt-BR" sz="1600" dirty="0"/>
              <a:t>preciso avaliar o que está ocorrendo em cada frente de vendas e buscar </a:t>
            </a:r>
            <a:r>
              <a:rPr lang="pt-BR" sz="1600" dirty="0" smtClean="0"/>
              <a:t>soluções: alguns </a:t>
            </a:r>
            <a:r>
              <a:rPr lang="pt-BR" sz="1600" dirty="0"/>
              <a:t>mercados podem estar mais sujeitos às ações da concorrência, ou alguns vendedores talvez não estejam conseguindo um bom desempenho.</a:t>
            </a:r>
          </a:p>
          <a:p>
            <a:pPr marL="0" indent="0">
              <a:buNone/>
            </a:pPr>
            <a:r>
              <a:rPr lang="pt-BR" sz="1600" dirty="0"/>
              <a:t> </a:t>
            </a:r>
          </a:p>
          <a:p>
            <a:pPr marL="0" indent="0">
              <a:buNone/>
            </a:pPr>
            <a:endParaRPr lang="pt-BR" sz="1600" dirty="0"/>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11</a:t>
            </a:r>
          </a:p>
        </p:txBody>
      </p:sp>
    </p:spTree>
    <p:extLst>
      <p:ext uri="{BB962C8B-B14F-4D97-AF65-F5344CB8AC3E}">
        <p14:creationId xmlns:p14="http://schemas.microsoft.com/office/powerpoint/2010/main" val="40216968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Vendas</a:t>
            </a:r>
            <a:r>
              <a:rPr lang="en-US" dirty="0" smtClean="0"/>
              <a:t> com </a:t>
            </a:r>
            <a:r>
              <a:rPr lang="en-US" dirty="0" err="1" smtClean="0"/>
              <a:t>qualidade</a:t>
            </a:r>
            <a:endParaRPr lang="en-US" dirty="0"/>
          </a:p>
        </p:txBody>
      </p:sp>
      <p:sp>
        <p:nvSpPr>
          <p:cNvPr id="3" name="Content Placeholder 2"/>
          <p:cNvSpPr>
            <a:spLocks noGrp="1"/>
          </p:cNvSpPr>
          <p:nvPr>
            <p:ph idx="1"/>
          </p:nvPr>
        </p:nvSpPr>
        <p:spPr/>
        <p:txBody>
          <a:bodyPr>
            <a:noAutofit/>
          </a:bodyPr>
          <a:lstStyle/>
          <a:p>
            <a:pPr marL="0" indent="0">
              <a:buNone/>
            </a:pPr>
            <a:r>
              <a:rPr lang="pt-BR" sz="1600" dirty="0"/>
              <a:t>Tão importante quanto vender em quantidade é vender com </a:t>
            </a:r>
            <a:r>
              <a:rPr lang="pt-BR" sz="1600" dirty="0" smtClean="0"/>
              <a:t>qualidade. Ao avaliar a qualidade das vendas, você deve criar padrões e compará-los com o desempenho do vendedor por semana, mês ou qualquer outro período de tempo predeterminado.</a:t>
            </a:r>
          </a:p>
          <a:p>
            <a:pPr marL="0" indent="0">
              <a:buNone/>
            </a:pPr>
            <a:r>
              <a:rPr lang="pt-BR" sz="1600" dirty="0" smtClean="0"/>
              <a:t> </a:t>
            </a:r>
          </a:p>
          <a:p>
            <a:pPr marL="0" indent="0">
              <a:buNone/>
            </a:pPr>
            <a:r>
              <a:rPr lang="pt-BR" sz="1600" dirty="0" smtClean="0"/>
              <a:t>Os mais importantes são: </a:t>
            </a:r>
          </a:p>
          <a:p>
            <a:r>
              <a:rPr lang="pt-BR" sz="1600" dirty="0" smtClean="0"/>
              <a:t>Número de pedidos tirados comparado com o número de visitas efetuadas.</a:t>
            </a:r>
          </a:p>
          <a:p>
            <a:r>
              <a:rPr lang="pt-BR" sz="1600" dirty="0" smtClean="0"/>
              <a:t>Volume médio de vendas por pedido.</a:t>
            </a:r>
          </a:p>
          <a:p>
            <a:r>
              <a:rPr lang="pt-BR" sz="1600" dirty="0" smtClean="0"/>
              <a:t>Volume médio de vendas por vendedor.</a:t>
            </a:r>
          </a:p>
          <a:p>
            <a:r>
              <a:rPr lang="pt-BR" sz="1600" dirty="0" smtClean="0"/>
              <a:t>Número de vendas para novos clientes.</a:t>
            </a:r>
          </a:p>
          <a:p>
            <a:r>
              <a:rPr lang="pt-BR" sz="1600" dirty="0" smtClean="0"/>
              <a:t>Reclamações do cliente em relação a promessas do vendedor (prazos, especificações,  </a:t>
            </a:r>
            <a:r>
              <a:rPr lang="pt-BR" sz="1600" dirty="0" err="1" smtClean="0"/>
              <a:t>etc</a:t>
            </a:r>
            <a:r>
              <a:rPr lang="pt-BR" sz="1600" dirty="0" smtClean="0"/>
              <a:t>).</a:t>
            </a:r>
          </a:p>
          <a:p>
            <a:pPr>
              <a:buFontTx/>
              <a:buChar char="-"/>
            </a:pPr>
            <a:endParaRPr lang="pt-BR" sz="1600" dirty="0" smtClean="0"/>
          </a:p>
          <a:p>
            <a:pPr marL="0" indent="0">
              <a:buNone/>
            </a:pPr>
            <a:r>
              <a:rPr lang="pt-BR" sz="1600" b="1" dirty="0" smtClean="0">
                <a:solidFill>
                  <a:srgbClr val="1F497D"/>
                </a:solidFill>
              </a:rPr>
              <a:t>Veja um exemplo de relatório de vendas.</a:t>
            </a:r>
          </a:p>
          <a:p>
            <a:pPr marL="0" indent="0">
              <a:buNone/>
            </a:pPr>
            <a:endParaRPr lang="pt-BR" sz="1600" dirty="0"/>
          </a:p>
          <a:p>
            <a:pPr marL="0" indent="0">
              <a:buNone/>
            </a:pPr>
            <a:r>
              <a:rPr lang="pt-BR" sz="1600" dirty="0"/>
              <a:t>A análise constante </a:t>
            </a:r>
            <a:r>
              <a:rPr lang="pt-BR" sz="1600" dirty="0" smtClean="0"/>
              <a:t>dos números ajuda a sua </a:t>
            </a:r>
            <a:r>
              <a:rPr lang="pt-BR" sz="1600" dirty="0"/>
              <a:t>empresa a aprimorar a qualificação dos profissionais de venda.</a:t>
            </a:r>
          </a:p>
          <a:p>
            <a:pPr marL="0" indent="0">
              <a:buNone/>
            </a:pPr>
            <a:endParaRPr lang="pt-BR" sz="1600" dirty="0"/>
          </a:p>
        </p:txBody>
      </p:sp>
      <p:pic>
        <p:nvPicPr>
          <p:cNvPr id="4" name="Picture 3"/>
          <p:cNvPicPr>
            <a:picLocks noChangeAspect="1"/>
          </p:cNvPicPr>
          <p:nvPr/>
        </p:nvPicPr>
        <p:blipFill>
          <a:blip r:embed="rId3"/>
          <a:stretch>
            <a:fillRect/>
          </a:stretch>
        </p:blipFill>
        <p:spPr>
          <a:xfrm>
            <a:off x="9330967" y="2955798"/>
            <a:ext cx="9144000" cy="3370082"/>
          </a:xfrm>
          <a:prstGeom prst="rect">
            <a:avLst/>
          </a:prstGeom>
        </p:spPr>
      </p:pic>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12</a:t>
            </a:r>
          </a:p>
        </p:txBody>
      </p:sp>
    </p:spTree>
    <p:extLst>
      <p:ext uri="{BB962C8B-B14F-4D97-AF65-F5344CB8AC3E}">
        <p14:creationId xmlns:p14="http://schemas.microsoft.com/office/powerpoint/2010/main" val="7603492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Exportação</a:t>
            </a:r>
            <a:endParaRPr lang="en-US" dirty="0"/>
          </a:p>
        </p:txBody>
      </p:sp>
      <p:sp>
        <p:nvSpPr>
          <p:cNvPr id="3" name="Content Placeholder 2"/>
          <p:cNvSpPr>
            <a:spLocks noGrp="1"/>
          </p:cNvSpPr>
          <p:nvPr>
            <p:ph idx="1"/>
          </p:nvPr>
        </p:nvSpPr>
        <p:spPr/>
        <p:txBody>
          <a:bodyPr>
            <a:noAutofit/>
          </a:bodyPr>
          <a:lstStyle/>
          <a:p>
            <a:pPr marL="0" indent="0">
              <a:buNone/>
            </a:pPr>
            <a:r>
              <a:rPr lang="pt-BR" sz="1600" dirty="0" smtClean="0"/>
              <a:t>O crescimento </a:t>
            </a:r>
            <a:r>
              <a:rPr lang="pt-BR" sz="1600" dirty="0"/>
              <a:t>do Brasil passa pela </a:t>
            </a:r>
            <a:r>
              <a:rPr lang="pt-BR" sz="1600" b="1" dirty="0">
                <a:solidFill>
                  <a:srgbClr val="1F497D"/>
                </a:solidFill>
              </a:rPr>
              <a:t>exportação</a:t>
            </a:r>
            <a:r>
              <a:rPr lang="pt-BR" sz="1600" dirty="0"/>
              <a:t>. As micro e pequenas empresas estão exportando cada vez mais e as oportunidades só aumentam. </a:t>
            </a:r>
            <a:r>
              <a:rPr lang="pt-BR" sz="1600" dirty="0" smtClean="0"/>
              <a:t>A </a:t>
            </a:r>
            <a:r>
              <a:rPr lang="pt-BR" sz="1600" dirty="0"/>
              <a:t>economia de grandes nações, como Estados Unidos e Japão, está assentada nas pequenas empresas, que também exportam grandes volumes de </a:t>
            </a:r>
            <a:r>
              <a:rPr lang="pt-BR" sz="1600" dirty="0" smtClean="0"/>
              <a:t>produção. </a:t>
            </a:r>
          </a:p>
          <a:p>
            <a:pPr marL="0" indent="0">
              <a:buNone/>
            </a:pPr>
            <a:endParaRPr lang="pt-BR" sz="1600" b="1" dirty="0">
              <a:solidFill>
                <a:srgbClr val="1F497D"/>
              </a:solidFill>
            </a:endParaRPr>
          </a:p>
          <a:p>
            <a:pPr marL="0" indent="0">
              <a:buNone/>
            </a:pPr>
            <a:r>
              <a:rPr lang="pt-BR" sz="1600" b="1" dirty="0" smtClean="0">
                <a:solidFill>
                  <a:srgbClr val="1F497D"/>
                </a:solidFill>
              </a:rPr>
              <a:t>Com </a:t>
            </a:r>
            <a:r>
              <a:rPr lang="pt-BR" sz="1600" b="1" dirty="0">
                <a:solidFill>
                  <a:srgbClr val="1F497D"/>
                </a:solidFill>
              </a:rPr>
              <a:t>incentivos governamentais e apoio de importantes organizações, as micro e pequenas empresas podem vender no </a:t>
            </a:r>
            <a:r>
              <a:rPr lang="pt-BR" sz="1600" b="1" dirty="0" smtClean="0">
                <a:solidFill>
                  <a:srgbClr val="1F497D"/>
                </a:solidFill>
              </a:rPr>
              <a:t>exterior.</a:t>
            </a:r>
            <a:endParaRPr lang="pt-BR" sz="1600" b="1" dirty="0">
              <a:solidFill>
                <a:srgbClr val="1F497D"/>
              </a:solidFill>
            </a:endParaRPr>
          </a:p>
          <a:p>
            <a:pPr marL="0" indent="0">
              <a:buNone/>
            </a:pPr>
            <a:endParaRPr lang="en-US" sz="1600" dirty="0" smtClean="0"/>
          </a:p>
          <a:p>
            <a:pPr marL="0" indent="0">
              <a:buNone/>
            </a:pPr>
            <a:r>
              <a:rPr lang="pt-BR" sz="1600" dirty="0"/>
              <a:t>Peças de artesanato, calçados, vestuário, bens industriais e outros produtos, têm despertado o interesse de compradores de dezenas de países. O importante </a:t>
            </a:r>
            <a:r>
              <a:rPr lang="pt-BR" sz="1600" dirty="0" smtClean="0"/>
              <a:t>é que você saiba dar </a:t>
            </a:r>
            <a:r>
              <a:rPr lang="pt-BR" sz="1600" dirty="0"/>
              <a:t>todos os passos necessários para viabilizar a exportação, que não tolera amadorismo</a:t>
            </a:r>
            <a:r>
              <a:rPr lang="pt-BR" sz="1600" dirty="0" smtClean="0"/>
              <a:t>. Entrar nessa modalidade pode </a:t>
            </a:r>
            <a:r>
              <a:rPr lang="pt-BR" sz="1600" dirty="0"/>
              <a:t>significar grande ampliação do mercado, geração de empregos e novas fontes de receitas. </a:t>
            </a:r>
            <a:r>
              <a:rPr lang="pt-BR" sz="1600" dirty="0" smtClean="0"/>
              <a:t>Tudo deve ser muito </a:t>
            </a:r>
            <a:r>
              <a:rPr lang="pt-BR" sz="1600" dirty="0"/>
              <a:t>bem </a:t>
            </a:r>
            <a:r>
              <a:rPr lang="pt-BR" sz="1600" dirty="0" smtClean="0"/>
              <a:t>planejado!</a:t>
            </a:r>
          </a:p>
          <a:p>
            <a:pPr marL="0" indent="0">
              <a:buNone/>
            </a:pPr>
            <a:endParaRPr lang="pt-BR" sz="1600" dirty="0"/>
          </a:p>
          <a:p>
            <a:pPr marL="0" indent="0">
              <a:buNone/>
            </a:pPr>
            <a:r>
              <a:rPr lang="en-US" sz="1600" dirty="0" smtClean="0"/>
              <a:t>SAIBA MAIS</a:t>
            </a:r>
            <a:endParaRPr lang="en-US" sz="1600" dirty="0"/>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13</a:t>
            </a:r>
          </a:p>
        </p:txBody>
      </p:sp>
    </p:spTree>
    <p:extLst>
      <p:ext uri="{BB962C8B-B14F-4D97-AF65-F5344CB8AC3E}">
        <p14:creationId xmlns:p14="http://schemas.microsoft.com/office/powerpoint/2010/main" val="41111054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Encerramento</a:t>
            </a:r>
            <a:endParaRPr lang="en-US" dirty="0"/>
          </a:p>
        </p:txBody>
      </p:sp>
      <p:sp>
        <p:nvSpPr>
          <p:cNvPr id="3" name="Content Placeholder 2"/>
          <p:cNvSpPr>
            <a:spLocks noGrp="1"/>
          </p:cNvSpPr>
          <p:nvPr>
            <p:ph idx="1"/>
          </p:nvPr>
        </p:nvSpPr>
        <p:spPr>
          <a:xfrm>
            <a:off x="457200" y="1600200"/>
            <a:ext cx="3663849" cy="4876800"/>
          </a:xfrm>
        </p:spPr>
        <p:txBody>
          <a:bodyPr>
            <a:normAutofit/>
          </a:bodyPr>
          <a:lstStyle/>
          <a:p>
            <a:pPr marL="0" indent="0">
              <a:buNone/>
            </a:pPr>
            <a:r>
              <a:rPr lang="pt-BR" sz="1600" dirty="0" smtClean="0"/>
              <a:t>Nesta parada você ampliou o seu leque de estratégias de vendas: conheceu outras formas de comunicação, descobriu o que é potencial de mercado e potencial de vendas, estabeleceu os seus canais de distribuição, desvendou as caraterísticas de um bom vendedor, observou estratégias para liderar uma equipe de vendas, entendeu como utilizar o telefone em seu negócio e ainda viu a possibilidade de exportar com a sua micro ou pequena empresa. Ufa, quantas possibilidades! Agora é ir pro mercado e </a:t>
            </a:r>
            <a:r>
              <a:rPr lang="pt-BR" sz="1600" b="1" dirty="0" smtClean="0"/>
              <a:t>vender</a:t>
            </a:r>
            <a:r>
              <a:rPr lang="pt-BR" sz="1600" dirty="0" smtClean="0"/>
              <a:t>.</a:t>
            </a:r>
          </a:p>
          <a:p>
            <a:pPr marL="0" indent="0">
              <a:buNone/>
            </a:pPr>
            <a:r>
              <a:rPr lang="pt-BR" sz="1600" dirty="0" smtClean="0"/>
              <a:t> </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4</a:t>
            </a:r>
            <a:r>
              <a:rPr lang="pt-BR" dirty="0" smtClean="0">
                <a:solidFill>
                  <a:srgbClr val="FFFFFF"/>
                </a:solidFill>
              </a:rPr>
              <a:t>: </a:t>
            </a:r>
            <a:r>
              <a:rPr lang="pt-BR" dirty="0" smtClean="0">
                <a:solidFill>
                  <a:schemeClr val="bg2"/>
                </a:solidFill>
              </a:rPr>
              <a:t>Tela 14</a:t>
            </a:r>
          </a:p>
        </p:txBody>
      </p:sp>
      <p:sp>
        <p:nvSpPr>
          <p:cNvPr id="5" name="Rectangle 4"/>
          <p:cNvSpPr/>
          <p:nvPr/>
        </p:nvSpPr>
        <p:spPr>
          <a:xfrm>
            <a:off x="4958771" y="1524000"/>
            <a:ext cx="3728029" cy="35557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Os</a:t>
            </a:r>
            <a:r>
              <a:rPr lang="en-US" sz="1400" dirty="0" smtClean="0">
                <a:solidFill>
                  <a:schemeClr val="bg1"/>
                </a:solidFill>
              </a:rPr>
              <a:t> </a:t>
            </a:r>
            <a:r>
              <a:rPr lang="en-US" sz="1400" dirty="0" err="1" smtClean="0">
                <a:solidFill>
                  <a:schemeClr val="bg1"/>
                </a:solidFill>
              </a:rPr>
              <a:t>mesmos</a:t>
            </a:r>
            <a:r>
              <a:rPr lang="en-US" sz="1400" dirty="0" smtClean="0">
                <a:solidFill>
                  <a:schemeClr val="bg1"/>
                </a:solidFill>
              </a:rPr>
              <a:t> </a:t>
            </a:r>
            <a:r>
              <a:rPr lang="en-US" sz="1400" dirty="0" err="1" smtClean="0">
                <a:solidFill>
                  <a:schemeClr val="bg1"/>
                </a:solidFill>
              </a:rPr>
              <a:t>alvos</a:t>
            </a:r>
            <a:r>
              <a:rPr lang="en-US" sz="1400" dirty="0" smtClean="0">
                <a:solidFill>
                  <a:schemeClr val="bg1"/>
                </a:solidFill>
              </a:rPr>
              <a:t> da </a:t>
            </a:r>
            <a:r>
              <a:rPr lang="en-US" sz="1400" dirty="0" err="1" smtClean="0">
                <a:solidFill>
                  <a:schemeClr val="bg1"/>
                </a:solidFill>
              </a:rPr>
              <a:t>ilustração</a:t>
            </a:r>
            <a:r>
              <a:rPr lang="en-US" sz="1400" dirty="0" smtClean="0">
                <a:solidFill>
                  <a:schemeClr val="bg1"/>
                </a:solidFill>
              </a:rPr>
              <a:t> do </a:t>
            </a:r>
            <a:r>
              <a:rPr lang="en-US" sz="1400" dirty="0" err="1" smtClean="0">
                <a:solidFill>
                  <a:schemeClr val="bg1"/>
                </a:solidFill>
              </a:rPr>
              <a:t>início</a:t>
            </a:r>
            <a:r>
              <a:rPr lang="en-US" sz="1400" dirty="0" smtClean="0">
                <a:solidFill>
                  <a:schemeClr val="bg1"/>
                </a:solidFill>
              </a:rPr>
              <a:t> da </a:t>
            </a:r>
            <a:r>
              <a:rPr lang="en-US" sz="1400" dirty="0" err="1" smtClean="0">
                <a:solidFill>
                  <a:schemeClr val="bg1"/>
                </a:solidFill>
              </a:rPr>
              <a:t>parada</a:t>
            </a:r>
            <a:r>
              <a:rPr lang="en-US" sz="1400" dirty="0" smtClean="0">
                <a:solidFill>
                  <a:schemeClr val="bg1"/>
                </a:solidFill>
              </a:rPr>
              <a:t>, mas agora, </a:t>
            </a:r>
            <a:r>
              <a:rPr lang="en-US" sz="1400" dirty="0" err="1" smtClean="0">
                <a:solidFill>
                  <a:schemeClr val="bg1"/>
                </a:solidFill>
              </a:rPr>
              <a:t>muitas</a:t>
            </a:r>
            <a:r>
              <a:rPr lang="en-US" sz="1400" dirty="0" smtClean="0">
                <a:solidFill>
                  <a:schemeClr val="bg1"/>
                </a:solidFill>
              </a:rPr>
              <a:t> </a:t>
            </a:r>
            <a:r>
              <a:rPr lang="en-US" sz="1400" dirty="0" err="1" smtClean="0">
                <a:solidFill>
                  <a:schemeClr val="bg1"/>
                </a:solidFill>
              </a:rPr>
              <a:t>setas</a:t>
            </a:r>
            <a:r>
              <a:rPr lang="en-US" sz="1400" dirty="0" smtClean="0">
                <a:solidFill>
                  <a:schemeClr val="bg1"/>
                </a:solidFill>
              </a:rPr>
              <a:t> </a:t>
            </a:r>
            <a:r>
              <a:rPr lang="en-US" sz="1400" dirty="0" err="1" smtClean="0">
                <a:solidFill>
                  <a:schemeClr val="bg1"/>
                </a:solidFill>
              </a:rPr>
              <a:t>chegando</a:t>
            </a:r>
            <a:r>
              <a:rPr lang="en-US" sz="1400" dirty="0" smtClean="0">
                <a:solidFill>
                  <a:schemeClr val="bg1"/>
                </a:solidFill>
              </a:rPr>
              <a:t> </a:t>
            </a:r>
            <a:r>
              <a:rPr lang="en-US" sz="1400" dirty="0" err="1" smtClean="0">
                <a:solidFill>
                  <a:schemeClr val="bg1"/>
                </a:solidFill>
              </a:rPr>
              <a:t>em</a:t>
            </a:r>
            <a:r>
              <a:rPr lang="en-US" sz="1400" dirty="0" smtClean="0">
                <a:solidFill>
                  <a:schemeClr val="bg1"/>
                </a:solidFill>
              </a:rPr>
              <a:t> </a:t>
            </a:r>
            <a:r>
              <a:rPr lang="en-US" sz="1400" dirty="0" err="1" smtClean="0">
                <a:solidFill>
                  <a:schemeClr val="bg1"/>
                </a:solidFill>
              </a:rPr>
              <a:t>cada</a:t>
            </a:r>
            <a:r>
              <a:rPr lang="en-US" sz="1400" dirty="0" smtClean="0">
                <a:solidFill>
                  <a:schemeClr val="bg1"/>
                </a:solidFill>
              </a:rPr>
              <a:t> </a:t>
            </a:r>
            <a:r>
              <a:rPr lang="en-US" sz="1400" dirty="0" err="1" smtClean="0">
                <a:solidFill>
                  <a:schemeClr val="bg1"/>
                </a:solidFill>
              </a:rPr>
              <a:t>alvo</a:t>
            </a:r>
            <a:r>
              <a:rPr lang="en-US" sz="1400" dirty="0" smtClean="0">
                <a:solidFill>
                  <a:schemeClr val="bg1"/>
                </a:solidFill>
              </a:rPr>
              <a:t>.</a:t>
            </a:r>
          </a:p>
          <a:p>
            <a:pPr algn="ctr"/>
            <a:r>
              <a:rPr lang="en-US" sz="1400" dirty="0">
                <a:solidFill>
                  <a:schemeClr val="bg1"/>
                </a:solidFill>
              </a:rPr>
              <a:t>15x18cm</a:t>
            </a:r>
            <a:endParaRPr lang="en-US" sz="1400" dirty="0">
              <a:solidFill>
                <a:schemeClr val="bg1"/>
              </a:solidFill>
            </a:endParaRPr>
          </a:p>
        </p:txBody>
      </p:sp>
      <p:pic>
        <p:nvPicPr>
          <p:cNvPr id="6" name="Picture 5" descr="imag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0211" y="1888904"/>
            <a:ext cx="3302000" cy="2463800"/>
          </a:xfrm>
          <a:prstGeom prst="rect">
            <a:avLst/>
          </a:prstGeom>
        </p:spPr>
      </p:pic>
    </p:spTree>
    <p:extLst>
      <p:ext uri="{BB962C8B-B14F-4D97-AF65-F5344CB8AC3E}">
        <p14:creationId xmlns:p14="http://schemas.microsoft.com/office/powerpoint/2010/main" val="22620865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2700" dirty="0"/>
              <a:t>Parada </a:t>
            </a:r>
            <a:r>
              <a:rPr lang="pt-BR" sz="2700" dirty="0" smtClean="0"/>
              <a:t>5:</a:t>
            </a:r>
            <a:r>
              <a:rPr lang="pt-BR" sz="2700" dirty="0"/>
              <a:t/>
            </a:r>
            <a:br>
              <a:rPr lang="pt-BR" sz="2700" dirty="0"/>
            </a:br>
            <a:r>
              <a:rPr lang="pt-BR" sz="2800" dirty="0" smtClean="0"/>
              <a:t>Pesquisa de mercado</a:t>
            </a:r>
            <a:endParaRPr lang="en-US" dirty="0"/>
          </a:p>
        </p:txBody>
      </p:sp>
      <p:sp>
        <p:nvSpPr>
          <p:cNvPr id="4" name="Rectangle 3"/>
          <p:cNvSpPr/>
          <p:nvPr/>
        </p:nvSpPr>
        <p:spPr>
          <a:xfrm>
            <a:off x="3527993" y="3939257"/>
            <a:ext cx="2293321" cy="21685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bg1"/>
                </a:solidFill>
              </a:rPr>
              <a:t>Ilustração</a:t>
            </a:r>
            <a:r>
              <a:rPr lang="en-US" sz="1400" dirty="0">
                <a:solidFill>
                  <a:schemeClr val="bg1"/>
                </a:solidFill>
              </a:rPr>
              <a:t> </a:t>
            </a:r>
            <a:r>
              <a:rPr lang="en-US" sz="1400" dirty="0" err="1">
                <a:solidFill>
                  <a:schemeClr val="bg1"/>
                </a:solidFill>
              </a:rPr>
              <a:t>para</a:t>
            </a:r>
            <a:r>
              <a:rPr lang="en-US" sz="1400" dirty="0">
                <a:solidFill>
                  <a:schemeClr val="bg1"/>
                </a:solidFill>
              </a:rPr>
              <a:t> </a:t>
            </a:r>
            <a:r>
              <a:rPr lang="en-US" sz="1400" dirty="0" err="1">
                <a:solidFill>
                  <a:schemeClr val="bg1"/>
                </a:solidFill>
              </a:rPr>
              <a:t>miniatura</a:t>
            </a:r>
            <a:r>
              <a:rPr lang="en-US" sz="1400" dirty="0">
                <a:solidFill>
                  <a:schemeClr val="bg1"/>
                </a:solidFill>
              </a:rPr>
              <a:t> no </a:t>
            </a:r>
            <a:r>
              <a:rPr lang="en-US" sz="1400" dirty="0" err="1">
                <a:solidFill>
                  <a:schemeClr val="bg1"/>
                </a:solidFill>
              </a:rPr>
              <a:t>carrossel</a:t>
            </a:r>
            <a:r>
              <a:rPr lang="en-US" sz="1400" dirty="0">
                <a:solidFill>
                  <a:schemeClr val="bg1"/>
                </a:solidFill>
              </a:rPr>
              <a:t>:</a:t>
            </a:r>
          </a:p>
          <a:p>
            <a:pPr algn="ctr"/>
            <a:r>
              <a:rPr lang="en-US" sz="1400" dirty="0" err="1" smtClean="0">
                <a:solidFill>
                  <a:schemeClr val="bg1"/>
                </a:solidFill>
              </a:rPr>
              <a:t>Prancheta</a:t>
            </a:r>
            <a:r>
              <a:rPr lang="en-US" sz="1400" dirty="0" smtClean="0">
                <a:solidFill>
                  <a:schemeClr val="bg1"/>
                </a:solidFill>
              </a:rPr>
              <a:t> com </a:t>
            </a:r>
            <a:r>
              <a:rPr lang="en-US" sz="1400" dirty="0" err="1" smtClean="0">
                <a:solidFill>
                  <a:schemeClr val="bg1"/>
                </a:solidFill>
              </a:rPr>
              <a:t>papel</a:t>
            </a:r>
            <a:r>
              <a:rPr lang="en-US" sz="1400" dirty="0" smtClean="0">
                <a:solidFill>
                  <a:schemeClr val="bg1"/>
                </a:solidFill>
              </a:rPr>
              <a:t>. No </a:t>
            </a:r>
            <a:r>
              <a:rPr lang="en-US" sz="1400" dirty="0" err="1" smtClean="0">
                <a:solidFill>
                  <a:schemeClr val="bg1"/>
                </a:solidFill>
              </a:rPr>
              <a:t>papel</a:t>
            </a:r>
            <a:r>
              <a:rPr lang="en-US" sz="1400" dirty="0" smtClean="0">
                <a:solidFill>
                  <a:schemeClr val="bg1"/>
                </a:solidFill>
              </a:rPr>
              <a:t>, </a:t>
            </a:r>
            <a:r>
              <a:rPr lang="en-US" sz="1400" dirty="0" err="1" smtClean="0">
                <a:solidFill>
                  <a:schemeClr val="bg1"/>
                </a:solidFill>
              </a:rPr>
              <a:t>diversas</a:t>
            </a:r>
            <a:r>
              <a:rPr lang="en-US" sz="1400" dirty="0" smtClean="0">
                <a:solidFill>
                  <a:schemeClr val="bg1"/>
                </a:solidFill>
              </a:rPr>
              <a:t> </a:t>
            </a:r>
            <a:r>
              <a:rPr lang="en-US" sz="1400" dirty="0" err="1" smtClean="0">
                <a:solidFill>
                  <a:schemeClr val="bg1"/>
                </a:solidFill>
              </a:rPr>
              <a:t>perguntas</a:t>
            </a:r>
            <a:r>
              <a:rPr lang="en-US" sz="1400" dirty="0" smtClean="0">
                <a:solidFill>
                  <a:schemeClr val="bg1"/>
                </a:solidFill>
              </a:rPr>
              <a:t> </a:t>
            </a:r>
            <a:r>
              <a:rPr lang="en-US" sz="1400" dirty="0" err="1" smtClean="0">
                <a:solidFill>
                  <a:schemeClr val="bg1"/>
                </a:solidFill>
              </a:rPr>
              <a:t>objetivas</a:t>
            </a:r>
            <a:r>
              <a:rPr lang="en-US" sz="1400" dirty="0" smtClean="0">
                <a:solidFill>
                  <a:schemeClr val="bg1"/>
                </a:solidFill>
              </a:rPr>
              <a:t>, com </a:t>
            </a:r>
            <a:r>
              <a:rPr lang="en-US" sz="1400" dirty="0" err="1" smtClean="0">
                <a:solidFill>
                  <a:schemeClr val="bg1"/>
                </a:solidFill>
              </a:rPr>
              <a:t>espaço</a:t>
            </a:r>
            <a:r>
              <a:rPr lang="en-US" sz="1400" dirty="0" smtClean="0">
                <a:solidFill>
                  <a:schemeClr val="bg1"/>
                </a:solidFill>
              </a:rPr>
              <a:t> </a:t>
            </a:r>
            <a:r>
              <a:rPr lang="en-US" sz="1400" dirty="0" err="1" smtClean="0">
                <a:solidFill>
                  <a:schemeClr val="bg1"/>
                </a:solidFill>
              </a:rPr>
              <a:t>para</a:t>
            </a:r>
            <a:r>
              <a:rPr lang="en-US" sz="1400" dirty="0" smtClean="0">
                <a:solidFill>
                  <a:schemeClr val="bg1"/>
                </a:solidFill>
              </a:rPr>
              <a:t> </a:t>
            </a:r>
            <a:r>
              <a:rPr lang="en-US" sz="1400" dirty="0" err="1" smtClean="0">
                <a:solidFill>
                  <a:schemeClr val="bg1"/>
                </a:solidFill>
              </a:rPr>
              <a:t>marcar</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bolinha</a:t>
            </a:r>
            <a:r>
              <a:rPr lang="en-US" sz="1400" dirty="0" smtClean="0">
                <a:solidFill>
                  <a:schemeClr val="bg1"/>
                </a:solidFill>
              </a:rPr>
              <a:t> </a:t>
            </a:r>
            <a:r>
              <a:rPr lang="en-US" sz="1400" dirty="0" err="1" smtClean="0">
                <a:solidFill>
                  <a:schemeClr val="bg1"/>
                </a:solidFill>
              </a:rPr>
              <a:t>nas</a:t>
            </a:r>
            <a:r>
              <a:rPr lang="en-US" sz="1400" dirty="0" smtClean="0">
                <a:solidFill>
                  <a:schemeClr val="bg1"/>
                </a:solidFill>
              </a:rPr>
              <a:t> </a:t>
            </a:r>
            <a:r>
              <a:rPr lang="en-US" sz="1400" dirty="0" err="1" smtClean="0">
                <a:solidFill>
                  <a:schemeClr val="bg1"/>
                </a:solidFill>
              </a:rPr>
              <a:t>alternativas</a:t>
            </a:r>
            <a:endParaRPr lang="en-US" sz="1400" dirty="0" smtClean="0">
              <a:solidFill>
                <a:schemeClr val="bg1"/>
              </a:solidFill>
            </a:endParaRPr>
          </a:p>
          <a:p>
            <a:pPr algn="ctr"/>
            <a:r>
              <a:rPr lang="en-US" sz="1400" dirty="0">
                <a:solidFill>
                  <a:schemeClr val="bg1"/>
                </a:solidFill>
              </a:rPr>
              <a:t>13x9cm</a:t>
            </a:r>
          </a:p>
          <a:p>
            <a:pPr algn="ctr"/>
            <a:endParaRPr lang="en-US" sz="1400" dirty="0">
              <a:solidFill>
                <a:schemeClr val="bg1"/>
              </a:solidFill>
            </a:endParaRPr>
          </a:p>
        </p:txBody>
      </p:sp>
    </p:spTree>
    <p:extLst>
      <p:ext uri="{BB962C8B-B14F-4D97-AF65-F5344CB8AC3E}">
        <p14:creationId xmlns:p14="http://schemas.microsoft.com/office/powerpoint/2010/main" val="15198251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Pesquisa</a:t>
            </a:r>
            <a:r>
              <a:rPr lang="en-US" dirty="0" smtClean="0"/>
              <a:t> de </a:t>
            </a:r>
            <a:r>
              <a:rPr lang="en-US" dirty="0" err="1" smtClean="0"/>
              <a:t>mercado</a:t>
            </a:r>
            <a:endParaRPr lang="en-US" dirty="0"/>
          </a:p>
        </p:txBody>
      </p:sp>
      <p:sp>
        <p:nvSpPr>
          <p:cNvPr id="3" name="Content Placeholder 2"/>
          <p:cNvSpPr>
            <a:spLocks noGrp="1"/>
          </p:cNvSpPr>
          <p:nvPr>
            <p:ph idx="1"/>
          </p:nvPr>
        </p:nvSpPr>
        <p:spPr>
          <a:xfrm>
            <a:off x="457200" y="1600200"/>
            <a:ext cx="4759303" cy="4876800"/>
          </a:xfrm>
        </p:spPr>
        <p:txBody>
          <a:bodyPr>
            <a:normAutofit/>
          </a:bodyPr>
          <a:lstStyle/>
          <a:p>
            <a:pPr marL="0" indent="0">
              <a:buNone/>
            </a:pPr>
            <a:r>
              <a:rPr lang="pt-BR" sz="1600" dirty="0" smtClean="0"/>
              <a:t>A pesquisa de mercado envolve </a:t>
            </a:r>
            <a:r>
              <a:rPr lang="pt-BR" sz="1600" dirty="0"/>
              <a:t>coleta de dados, registro, análise e interpretação de fatos e conhecimentos sobre determinado </a:t>
            </a:r>
            <a:r>
              <a:rPr lang="pt-BR" sz="1600" dirty="0" smtClean="0"/>
              <a:t>assunto, abrange </a:t>
            </a:r>
            <a:r>
              <a:rPr lang="pt-BR" sz="1600" dirty="0"/>
              <a:t>várias técnicas, métodos e </a:t>
            </a:r>
            <a:r>
              <a:rPr lang="pt-BR" sz="1600" dirty="0" smtClean="0"/>
              <a:t>sistemas. Nesta </a:t>
            </a:r>
            <a:r>
              <a:rPr lang="pt-BR" sz="1600" dirty="0"/>
              <a:t>parada </a:t>
            </a:r>
            <a:r>
              <a:rPr lang="pt-BR" sz="1600" dirty="0" smtClean="0"/>
              <a:t>vamos conhecer </a:t>
            </a:r>
            <a:r>
              <a:rPr lang="pt-BR" sz="1600" dirty="0"/>
              <a:t>como fazer uma pesquisa, o que é necessário para ela ser </a:t>
            </a:r>
            <a:r>
              <a:rPr lang="pt-BR" sz="1600" dirty="0" smtClean="0"/>
              <a:t>eficiente. Também vamos conhecer os métodos </a:t>
            </a:r>
            <a:r>
              <a:rPr lang="pt-BR" sz="1600" dirty="0"/>
              <a:t>de avaliação dos resultados. </a:t>
            </a:r>
            <a:endParaRPr lang="pt-BR" sz="1600" dirty="0" smtClean="0"/>
          </a:p>
          <a:p>
            <a:pPr marL="0" indent="0">
              <a:buNone/>
            </a:pPr>
            <a:endParaRPr lang="pt-BR" sz="1600" dirty="0" smtClean="0"/>
          </a:p>
          <a:p>
            <a:pPr marL="0" indent="0">
              <a:buNone/>
            </a:pPr>
            <a:endParaRPr lang="pt-BR" sz="1600" dirty="0"/>
          </a:p>
          <a:p>
            <a:pPr marL="0" indent="0">
              <a:buNone/>
            </a:pPr>
            <a:r>
              <a:rPr lang="pt-BR" sz="1600" dirty="0" smtClean="0"/>
              <a:t>Ao entrar nessa parada você irá:</a:t>
            </a:r>
          </a:p>
          <a:p>
            <a:r>
              <a:rPr lang="pt-BR" sz="1600" dirty="0" smtClean="0"/>
              <a:t>Compreender a importância de elaborar uma </a:t>
            </a:r>
            <a:r>
              <a:rPr lang="pt-BR" sz="1600" dirty="0"/>
              <a:t>pesquisa de mercado. </a:t>
            </a:r>
            <a:endParaRPr lang="en-US" sz="1600" dirty="0"/>
          </a:p>
        </p:txBody>
      </p:sp>
      <p:sp>
        <p:nvSpPr>
          <p:cNvPr id="5" name="Rectangle 4"/>
          <p:cNvSpPr/>
          <p:nvPr/>
        </p:nvSpPr>
        <p:spPr>
          <a:xfrm>
            <a:off x="5992602" y="1517403"/>
            <a:ext cx="2293321" cy="21685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bg1"/>
                </a:solidFill>
              </a:rPr>
              <a:t>Ilustração</a:t>
            </a:r>
            <a:r>
              <a:rPr lang="en-US" sz="1400" dirty="0">
                <a:solidFill>
                  <a:schemeClr val="bg1"/>
                </a:solidFill>
              </a:rPr>
              <a:t> </a:t>
            </a:r>
            <a:r>
              <a:rPr lang="en-US" sz="1400" dirty="0" err="1">
                <a:solidFill>
                  <a:schemeClr val="bg1"/>
                </a:solidFill>
              </a:rPr>
              <a:t>para</a:t>
            </a:r>
            <a:r>
              <a:rPr lang="en-US" sz="1400" dirty="0">
                <a:solidFill>
                  <a:schemeClr val="bg1"/>
                </a:solidFill>
              </a:rPr>
              <a:t> </a:t>
            </a:r>
            <a:r>
              <a:rPr lang="en-US" sz="1400" dirty="0" err="1">
                <a:solidFill>
                  <a:schemeClr val="bg1"/>
                </a:solidFill>
              </a:rPr>
              <a:t>miniatura</a:t>
            </a:r>
            <a:r>
              <a:rPr lang="en-US" sz="1400" dirty="0">
                <a:solidFill>
                  <a:schemeClr val="bg1"/>
                </a:solidFill>
              </a:rPr>
              <a:t> no </a:t>
            </a:r>
            <a:r>
              <a:rPr lang="en-US" sz="1400" dirty="0" err="1">
                <a:solidFill>
                  <a:schemeClr val="bg1"/>
                </a:solidFill>
              </a:rPr>
              <a:t>carrossel</a:t>
            </a:r>
            <a:r>
              <a:rPr lang="en-US" sz="1400" dirty="0">
                <a:solidFill>
                  <a:schemeClr val="bg1"/>
                </a:solidFill>
              </a:rPr>
              <a:t>:</a:t>
            </a:r>
          </a:p>
          <a:p>
            <a:pPr algn="ctr"/>
            <a:r>
              <a:rPr lang="en-US" sz="1400" dirty="0" err="1" smtClean="0">
                <a:solidFill>
                  <a:schemeClr val="bg1"/>
                </a:solidFill>
              </a:rPr>
              <a:t>Prancheta</a:t>
            </a:r>
            <a:r>
              <a:rPr lang="en-US" sz="1400" dirty="0" smtClean="0">
                <a:solidFill>
                  <a:schemeClr val="bg1"/>
                </a:solidFill>
              </a:rPr>
              <a:t> com </a:t>
            </a:r>
            <a:r>
              <a:rPr lang="en-US" sz="1400" dirty="0" err="1" smtClean="0">
                <a:solidFill>
                  <a:schemeClr val="bg1"/>
                </a:solidFill>
              </a:rPr>
              <a:t>papel</a:t>
            </a:r>
            <a:r>
              <a:rPr lang="en-US" sz="1400" dirty="0" smtClean="0">
                <a:solidFill>
                  <a:schemeClr val="bg1"/>
                </a:solidFill>
              </a:rPr>
              <a:t>. No </a:t>
            </a:r>
            <a:r>
              <a:rPr lang="en-US" sz="1400" dirty="0" err="1" smtClean="0">
                <a:solidFill>
                  <a:schemeClr val="bg1"/>
                </a:solidFill>
              </a:rPr>
              <a:t>papel</a:t>
            </a:r>
            <a:r>
              <a:rPr lang="en-US" sz="1400" dirty="0" smtClean="0">
                <a:solidFill>
                  <a:schemeClr val="bg1"/>
                </a:solidFill>
              </a:rPr>
              <a:t>, </a:t>
            </a:r>
            <a:r>
              <a:rPr lang="en-US" sz="1400" dirty="0" err="1" smtClean="0">
                <a:solidFill>
                  <a:schemeClr val="bg1"/>
                </a:solidFill>
              </a:rPr>
              <a:t>diversas</a:t>
            </a:r>
            <a:r>
              <a:rPr lang="en-US" sz="1400" dirty="0" smtClean="0">
                <a:solidFill>
                  <a:schemeClr val="bg1"/>
                </a:solidFill>
              </a:rPr>
              <a:t> </a:t>
            </a:r>
            <a:r>
              <a:rPr lang="en-US" sz="1400" dirty="0" err="1" smtClean="0">
                <a:solidFill>
                  <a:schemeClr val="bg1"/>
                </a:solidFill>
              </a:rPr>
              <a:t>perguntas</a:t>
            </a:r>
            <a:r>
              <a:rPr lang="en-US" sz="1400" dirty="0" smtClean="0">
                <a:solidFill>
                  <a:schemeClr val="bg1"/>
                </a:solidFill>
              </a:rPr>
              <a:t> </a:t>
            </a:r>
            <a:r>
              <a:rPr lang="en-US" sz="1400" dirty="0" err="1" smtClean="0">
                <a:solidFill>
                  <a:schemeClr val="bg1"/>
                </a:solidFill>
              </a:rPr>
              <a:t>objetivas</a:t>
            </a:r>
            <a:r>
              <a:rPr lang="en-US" sz="1400" dirty="0" smtClean="0">
                <a:solidFill>
                  <a:schemeClr val="bg1"/>
                </a:solidFill>
              </a:rPr>
              <a:t>, com </a:t>
            </a:r>
            <a:r>
              <a:rPr lang="en-US" sz="1400" dirty="0" err="1" smtClean="0">
                <a:solidFill>
                  <a:schemeClr val="bg1"/>
                </a:solidFill>
              </a:rPr>
              <a:t>espaço</a:t>
            </a:r>
            <a:r>
              <a:rPr lang="en-US" sz="1400" dirty="0" smtClean="0">
                <a:solidFill>
                  <a:schemeClr val="bg1"/>
                </a:solidFill>
              </a:rPr>
              <a:t> </a:t>
            </a:r>
            <a:r>
              <a:rPr lang="en-US" sz="1400" dirty="0" err="1" smtClean="0">
                <a:solidFill>
                  <a:schemeClr val="bg1"/>
                </a:solidFill>
              </a:rPr>
              <a:t>para</a:t>
            </a:r>
            <a:r>
              <a:rPr lang="en-US" sz="1400" dirty="0" smtClean="0">
                <a:solidFill>
                  <a:schemeClr val="bg1"/>
                </a:solidFill>
              </a:rPr>
              <a:t> </a:t>
            </a:r>
            <a:r>
              <a:rPr lang="en-US" sz="1400" dirty="0" err="1" smtClean="0">
                <a:solidFill>
                  <a:schemeClr val="bg1"/>
                </a:solidFill>
              </a:rPr>
              <a:t>marcar</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bolinha</a:t>
            </a:r>
            <a:r>
              <a:rPr lang="en-US" sz="1400" dirty="0" smtClean="0">
                <a:solidFill>
                  <a:schemeClr val="bg1"/>
                </a:solidFill>
              </a:rPr>
              <a:t> </a:t>
            </a:r>
            <a:r>
              <a:rPr lang="en-US" sz="1400" dirty="0" err="1" smtClean="0">
                <a:solidFill>
                  <a:schemeClr val="bg1"/>
                </a:solidFill>
              </a:rPr>
              <a:t>nas</a:t>
            </a:r>
            <a:r>
              <a:rPr lang="en-US" sz="1400" dirty="0" smtClean="0">
                <a:solidFill>
                  <a:schemeClr val="bg1"/>
                </a:solidFill>
              </a:rPr>
              <a:t> </a:t>
            </a:r>
            <a:r>
              <a:rPr lang="en-US" sz="1400" dirty="0" err="1" smtClean="0">
                <a:solidFill>
                  <a:schemeClr val="bg1"/>
                </a:solidFill>
              </a:rPr>
              <a:t>alternativas</a:t>
            </a:r>
            <a:endParaRPr lang="en-US" sz="1400" dirty="0" smtClean="0">
              <a:solidFill>
                <a:schemeClr val="bg1"/>
              </a:solidFill>
            </a:endParaRPr>
          </a:p>
          <a:p>
            <a:pPr algn="ctr"/>
            <a:r>
              <a:rPr lang="en-US" sz="1400" dirty="0">
                <a:solidFill>
                  <a:schemeClr val="bg1"/>
                </a:solidFill>
              </a:rPr>
              <a:t>13x9cm</a:t>
            </a:r>
          </a:p>
          <a:p>
            <a:pPr algn="ctr"/>
            <a:endParaRPr lang="en-US" sz="1400" dirty="0">
              <a:solidFill>
                <a:schemeClr val="bg1"/>
              </a:solidFill>
            </a:endParaRPr>
          </a:p>
        </p:txBody>
      </p:sp>
      <p:sp>
        <p:nvSpPr>
          <p:cNvPr id="6"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1</a:t>
            </a:r>
          </a:p>
          <a:p>
            <a:pPr marL="0" indent="0">
              <a:buNone/>
            </a:pPr>
            <a:endParaRPr lang="pt-BR" dirty="0">
              <a:solidFill>
                <a:schemeClr val="bg2"/>
              </a:solidFill>
            </a:endParaRPr>
          </a:p>
        </p:txBody>
      </p:sp>
    </p:spTree>
    <p:extLst>
      <p:ext uri="{BB962C8B-B14F-4D97-AF65-F5344CB8AC3E}">
        <p14:creationId xmlns:p14="http://schemas.microsoft.com/office/powerpoint/2010/main" val="31048258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Dados </a:t>
            </a:r>
            <a:r>
              <a:rPr lang="en-US" dirty="0" err="1" smtClean="0"/>
              <a:t>em</a:t>
            </a:r>
            <a:r>
              <a:rPr lang="en-US" dirty="0" smtClean="0"/>
              <a:t> </a:t>
            </a:r>
            <a:r>
              <a:rPr lang="en-US" dirty="0" err="1" smtClean="0"/>
              <a:t>uma</a:t>
            </a:r>
            <a:r>
              <a:rPr lang="en-US" dirty="0" smtClean="0"/>
              <a:t> </a:t>
            </a:r>
            <a:r>
              <a:rPr lang="en-US" dirty="0" err="1" smtClean="0"/>
              <a:t>pesquisa</a:t>
            </a:r>
            <a:r>
              <a:rPr lang="en-US" dirty="0" smtClean="0"/>
              <a:t> de </a:t>
            </a:r>
            <a:r>
              <a:rPr lang="en-US" dirty="0" err="1" smtClean="0"/>
              <a:t>mercado</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pPr marL="0" indent="0">
              <a:buNone/>
            </a:pPr>
            <a:r>
              <a:rPr lang="pt-BR" sz="1600" dirty="0" smtClean="0"/>
              <a:t>A </a:t>
            </a:r>
            <a:r>
              <a:rPr lang="pt-BR" sz="1600" dirty="0"/>
              <a:t>pesquisa de mercado investiga as relações entre </a:t>
            </a:r>
            <a:r>
              <a:rPr lang="pt-BR" sz="1600" dirty="0" smtClean="0"/>
              <a:t>a sua </a:t>
            </a:r>
            <a:r>
              <a:rPr lang="pt-BR" sz="1600" dirty="0"/>
              <a:t>empresa e </a:t>
            </a:r>
            <a:r>
              <a:rPr lang="pt-BR" sz="1600" dirty="0" smtClean="0"/>
              <a:t>os seus clientes. A sua pesquisa de mercado deve levar em conta dados primários e dados secundários. Veja a seguir a diferença entre eles:</a:t>
            </a:r>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smtClean="0"/>
          </a:p>
          <a:p>
            <a:pPr marL="0" indent="0">
              <a:buNone/>
            </a:pPr>
            <a:endParaRPr lang="pt-BR" sz="1600" dirty="0"/>
          </a:p>
          <a:p>
            <a:pPr marL="0" indent="0">
              <a:buNone/>
            </a:pPr>
            <a:endParaRPr lang="pt-BR" sz="1600" dirty="0"/>
          </a:p>
          <a:p>
            <a:pPr marL="0" indent="0">
              <a:buNone/>
            </a:pPr>
            <a:endParaRPr lang="pt-BR" sz="1600" dirty="0"/>
          </a:p>
          <a:p>
            <a:pPr marL="0" indent="0">
              <a:buNone/>
            </a:pPr>
            <a:endParaRPr lang="pt-BR" sz="1600" dirty="0" smtClean="0"/>
          </a:p>
          <a:p>
            <a:pPr marL="0" indent="0">
              <a:buNone/>
            </a:pPr>
            <a:r>
              <a:rPr lang="pt-BR" sz="1600" dirty="0" smtClean="0"/>
              <a:t>Os </a:t>
            </a:r>
            <a:r>
              <a:rPr lang="pt-BR" sz="1600" dirty="0"/>
              <a:t>dados secundários permitem obter, com baixo custo, dentro ou fora da empresa, </a:t>
            </a:r>
            <a:r>
              <a:rPr lang="pt-BR" sz="1600" b="1" dirty="0">
                <a:solidFill>
                  <a:srgbClr val="1F497D"/>
                </a:solidFill>
              </a:rPr>
              <a:t>uma grande variedade de dados </a:t>
            </a:r>
            <a:r>
              <a:rPr lang="pt-BR" sz="1600" dirty="0"/>
              <a:t>para </a:t>
            </a:r>
            <a:r>
              <a:rPr lang="pt-BR" sz="1600" dirty="0" smtClean="0"/>
              <a:t>investigação. Boa </a:t>
            </a:r>
            <a:r>
              <a:rPr lang="pt-BR" sz="1600" dirty="0"/>
              <a:t>parte dos dados que você precisa são </a:t>
            </a:r>
            <a:r>
              <a:rPr lang="pt-BR" sz="1600" b="1" dirty="0" smtClean="0"/>
              <a:t>secundários</a:t>
            </a:r>
            <a:r>
              <a:rPr lang="pt-BR" sz="1600" dirty="0" smtClean="0"/>
              <a:t>. Se </a:t>
            </a:r>
            <a:r>
              <a:rPr lang="pt-BR" sz="1600" dirty="0"/>
              <a:t>você já possui uma empresa, </a:t>
            </a:r>
            <a:r>
              <a:rPr lang="pt-BR" sz="1600" dirty="0" smtClean="0"/>
              <a:t>aproveite todos </a:t>
            </a:r>
            <a:r>
              <a:rPr lang="pt-BR" sz="1600" b="1" dirty="0">
                <a:solidFill>
                  <a:schemeClr val="tx2"/>
                </a:solidFill>
              </a:rPr>
              <a:t>dados disponíveis</a:t>
            </a:r>
            <a:r>
              <a:rPr lang="pt-BR" sz="1600" dirty="0" smtClean="0"/>
              <a:t>.</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2</a:t>
            </a:r>
          </a:p>
          <a:p>
            <a:pPr marL="0" indent="0">
              <a:buNone/>
            </a:pPr>
            <a:endParaRPr lang="pt-BR" dirty="0">
              <a:solidFill>
                <a:schemeClr val="bg2"/>
              </a:solidFill>
            </a:endParaRPr>
          </a:p>
        </p:txBody>
      </p:sp>
      <p:sp>
        <p:nvSpPr>
          <p:cNvPr id="6" name="TextBox 5"/>
          <p:cNvSpPr txBox="1"/>
          <p:nvPr/>
        </p:nvSpPr>
        <p:spPr>
          <a:xfrm>
            <a:off x="643467" y="2669064"/>
            <a:ext cx="2899833" cy="1323439"/>
          </a:xfrm>
          <a:prstGeom prst="rect">
            <a:avLst/>
          </a:prstGeom>
          <a:noFill/>
        </p:spPr>
        <p:txBody>
          <a:bodyPr wrap="square" rtlCol="0">
            <a:spAutoFit/>
          </a:bodyPr>
          <a:lstStyle/>
          <a:p>
            <a:r>
              <a:rPr lang="pt-BR" sz="1600" dirty="0"/>
              <a:t>DADOS PRIMÁRIOS</a:t>
            </a:r>
          </a:p>
          <a:p>
            <a:r>
              <a:rPr lang="pt-BR" sz="1600" dirty="0"/>
              <a:t>São dados que você irá reunir diretamente na fonte, ou seja, diretamente no seu mercado.</a:t>
            </a:r>
          </a:p>
        </p:txBody>
      </p:sp>
    </p:spTree>
    <p:extLst>
      <p:ext uri="{BB962C8B-B14F-4D97-AF65-F5344CB8AC3E}">
        <p14:creationId xmlns:p14="http://schemas.microsoft.com/office/powerpoint/2010/main" val="165317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90600"/>
          </a:xfrm>
        </p:spPr>
        <p:txBody>
          <a:bodyPr/>
          <a:lstStyle/>
          <a:p>
            <a:r>
              <a:rPr lang="en-US" dirty="0" smtClean="0">
                <a:solidFill>
                  <a:srgbClr val="1F497D"/>
                </a:solidFill>
              </a:rPr>
              <a:t>Marketing </a:t>
            </a:r>
            <a:r>
              <a:rPr lang="en-US" dirty="0" err="1" smtClean="0">
                <a:solidFill>
                  <a:srgbClr val="1F497D"/>
                </a:solidFill>
              </a:rPr>
              <a:t>na</a:t>
            </a:r>
            <a:r>
              <a:rPr lang="en-US" dirty="0" smtClean="0">
                <a:solidFill>
                  <a:srgbClr val="1F497D"/>
                </a:solidFill>
              </a:rPr>
              <a:t> </a:t>
            </a:r>
            <a:r>
              <a:rPr lang="en-US" dirty="0" err="1" smtClean="0">
                <a:solidFill>
                  <a:srgbClr val="1F497D"/>
                </a:solidFill>
              </a:rPr>
              <a:t>sua</a:t>
            </a:r>
            <a:r>
              <a:rPr lang="en-US" dirty="0" smtClean="0">
                <a:solidFill>
                  <a:srgbClr val="1F497D"/>
                </a:solidFill>
              </a:rPr>
              <a:t> </a:t>
            </a:r>
            <a:r>
              <a:rPr lang="en-US" dirty="0" err="1" smtClean="0">
                <a:solidFill>
                  <a:srgbClr val="1F497D"/>
                </a:solidFill>
              </a:rPr>
              <a:t>empresa</a:t>
            </a:r>
            <a:endParaRPr lang="en-US" dirty="0">
              <a:solidFill>
                <a:srgbClr val="1F497D"/>
              </a:solidFill>
            </a:endParaRPr>
          </a:p>
        </p:txBody>
      </p:sp>
      <p:sp>
        <p:nvSpPr>
          <p:cNvPr id="3" name="Content Placeholder 2"/>
          <p:cNvSpPr>
            <a:spLocks noGrp="1"/>
          </p:cNvSpPr>
          <p:nvPr>
            <p:ph idx="1"/>
          </p:nvPr>
        </p:nvSpPr>
        <p:spPr>
          <a:xfrm>
            <a:off x="457200" y="1600200"/>
            <a:ext cx="5425908" cy="4876800"/>
          </a:xfrm>
        </p:spPr>
        <p:txBody>
          <a:bodyPr>
            <a:normAutofit/>
          </a:bodyPr>
          <a:lstStyle/>
          <a:p>
            <a:pPr marL="0" indent="0">
              <a:buNone/>
            </a:pPr>
            <a:r>
              <a:rPr lang="pt-BR" sz="1800" b="1" dirty="0" smtClean="0">
                <a:solidFill>
                  <a:schemeClr val="tx2"/>
                </a:solidFill>
              </a:rPr>
              <a:t>O marketing </a:t>
            </a:r>
            <a:r>
              <a:rPr lang="pt-BR" sz="1800" b="1" dirty="0">
                <a:solidFill>
                  <a:schemeClr val="tx2"/>
                </a:solidFill>
              </a:rPr>
              <a:t>ajuda a empresa a tornar-se mais competitiva, ágil e versátil, enfim, a alcançar o sucesso</a:t>
            </a:r>
            <a:r>
              <a:rPr lang="pt-BR" sz="1800" b="1" dirty="0" smtClean="0">
                <a:solidFill>
                  <a:schemeClr val="tx2"/>
                </a:solidFill>
              </a:rPr>
              <a:t>.</a:t>
            </a:r>
          </a:p>
          <a:p>
            <a:pPr marL="0" indent="0">
              <a:buNone/>
            </a:pPr>
            <a:endParaRPr lang="pt-BR" sz="1800" dirty="0" smtClean="0"/>
          </a:p>
          <a:p>
            <a:pPr marL="0" indent="0">
              <a:buNone/>
            </a:pPr>
            <a:r>
              <a:rPr lang="pt-BR" sz="1800" dirty="0" smtClean="0"/>
              <a:t>Existem várias ferramentas para que você possa ampliar o relacionamento da sua empresa com o mercado. Nesta parada e durante toda esta trilha, iremos apresentar os principais assuntos do marketing. Siga em frente!</a:t>
            </a: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3</a:t>
            </a:r>
            <a:endParaRPr lang="pt-BR" dirty="0">
              <a:solidFill>
                <a:schemeClr val="bg2"/>
              </a:solidFill>
            </a:endParaRPr>
          </a:p>
        </p:txBody>
      </p:sp>
      <p:sp>
        <p:nvSpPr>
          <p:cNvPr id="5" name="Rectangle 4"/>
          <p:cNvSpPr/>
          <p:nvPr/>
        </p:nvSpPr>
        <p:spPr>
          <a:xfrm>
            <a:off x="6286232" y="1600200"/>
            <a:ext cx="2400567" cy="31153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Ilustração</a:t>
            </a:r>
            <a:r>
              <a:rPr lang="en-US" sz="1400" dirty="0" smtClean="0">
                <a:solidFill>
                  <a:schemeClr val="bg1"/>
                </a:solidFill>
              </a:rPr>
              <a:t> de um </a:t>
            </a: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smtClean="0">
                <a:solidFill>
                  <a:schemeClr val="bg1"/>
                </a:solidFill>
              </a:rPr>
              <a:t> </a:t>
            </a:r>
            <a:r>
              <a:rPr lang="en-US" sz="1400" dirty="0" err="1" smtClean="0">
                <a:solidFill>
                  <a:schemeClr val="bg1"/>
                </a:solidFill>
              </a:rPr>
              <a:t>subindo</a:t>
            </a:r>
            <a:r>
              <a:rPr lang="en-US" sz="1400" dirty="0" smtClean="0">
                <a:solidFill>
                  <a:schemeClr val="bg1"/>
                </a:solidFill>
              </a:rPr>
              <a:t> </a:t>
            </a:r>
            <a:r>
              <a:rPr lang="en-US" sz="1400" dirty="0" err="1" smtClean="0">
                <a:solidFill>
                  <a:schemeClr val="bg1"/>
                </a:solidFill>
              </a:rPr>
              <a:t>escada</a:t>
            </a:r>
            <a:r>
              <a:rPr lang="en-US" sz="1400" dirty="0" smtClean="0">
                <a:solidFill>
                  <a:schemeClr val="bg1"/>
                </a:solidFill>
              </a:rPr>
              <a:t>, </a:t>
            </a:r>
            <a:r>
              <a:rPr lang="en-US" sz="1400" dirty="0" err="1" smtClean="0">
                <a:solidFill>
                  <a:schemeClr val="bg1"/>
                </a:solidFill>
              </a:rPr>
              <a:t>segurando</a:t>
            </a:r>
            <a:r>
              <a:rPr lang="en-US" sz="1400" dirty="0">
                <a:solidFill>
                  <a:schemeClr val="bg1"/>
                </a:solidFill>
              </a:rPr>
              <a:t> </a:t>
            </a:r>
            <a:r>
              <a:rPr lang="en-US" sz="1400" dirty="0" err="1">
                <a:solidFill>
                  <a:schemeClr val="bg1"/>
                </a:solidFill>
              </a:rPr>
              <a:t>u</a:t>
            </a:r>
            <a:r>
              <a:rPr lang="en-US" sz="1400" dirty="0" err="1" smtClean="0">
                <a:solidFill>
                  <a:schemeClr val="bg1"/>
                </a:solidFill>
              </a:rPr>
              <a:t>ma</a:t>
            </a:r>
            <a:r>
              <a:rPr lang="en-US" sz="1400" dirty="0" smtClean="0">
                <a:solidFill>
                  <a:schemeClr val="bg1"/>
                </a:solidFill>
              </a:rPr>
              <a:t> </a:t>
            </a:r>
            <a:r>
              <a:rPr lang="en-US" sz="1400" dirty="0" err="1" smtClean="0">
                <a:solidFill>
                  <a:schemeClr val="bg1"/>
                </a:solidFill>
              </a:rPr>
              <a:t>caixa</a:t>
            </a:r>
            <a:r>
              <a:rPr lang="en-US" sz="1400" dirty="0" smtClean="0">
                <a:solidFill>
                  <a:schemeClr val="bg1"/>
                </a:solidFill>
              </a:rPr>
              <a:t> (</a:t>
            </a:r>
            <a:r>
              <a:rPr lang="en-US" sz="1400" dirty="0" err="1" smtClean="0">
                <a:solidFill>
                  <a:schemeClr val="bg1"/>
                </a:solidFill>
              </a:rPr>
              <a:t>como</a:t>
            </a:r>
            <a:r>
              <a:rPr lang="en-US" sz="1400" dirty="0" smtClean="0">
                <a:solidFill>
                  <a:schemeClr val="bg1"/>
                </a:solidFill>
              </a:rPr>
              <a:t> se fosse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caixa</a:t>
            </a:r>
            <a:r>
              <a:rPr lang="en-US" sz="1400" dirty="0" smtClean="0">
                <a:solidFill>
                  <a:schemeClr val="bg1"/>
                </a:solidFill>
              </a:rPr>
              <a:t> de </a:t>
            </a:r>
            <a:r>
              <a:rPr lang="en-US" sz="1400" dirty="0" err="1" smtClean="0">
                <a:solidFill>
                  <a:schemeClr val="bg1"/>
                </a:solidFill>
              </a:rPr>
              <a:t>ferramentas</a:t>
            </a:r>
            <a:r>
              <a:rPr lang="en-US" sz="1400" dirty="0" smtClean="0">
                <a:solidFill>
                  <a:schemeClr val="bg1"/>
                </a:solidFill>
              </a:rPr>
              <a:t>)  </a:t>
            </a:r>
            <a:r>
              <a:rPr lang="en-US" sz="1400" dirty="0" err="1" smtClean="0">
                <a:solidFill>
                  <a:schemeClr val="bg1"/>
                </a:solidFill>
              </a:rPr>
              <a:t>escrito</a:t>
            </a:r>
            <a:r>
              <a:rPr lang="en-US" sz="1400" dirty="0" smtClean="0">
                <a:solidFill>
                  <a:schemeClr val="bg1"/>
                </a:solidFill>
              </a:rPr>
              <a:t> MARKETING </a:t>
            </a:r>
            <a:r>
              <a:rPr lang="en-US" sz="1400" dirty="0" err="1" smtClean="0">
                <a:solidFill>
                  <a:schemeClr val="bg1"/>
                </a:solidFill>
              </a:rPr>
              <a:t>na</a:t>
            </a:r>
            <a:r>
              <a:rPr lang="en-US" sz="1400" dirty="0" smtClean="0">
                <a:solidFill>
                  <a:schemeClr val="bg1"/>
                </a:solidFill>
              </a:rPr>
              <a:t> lateral. </a:t>
            </a:r>
          </a:p>
          <a:p>
            <a:pPr algn="ctr"/>
            <a:r>
              <a:rPr lang="en-US" sz="1400" dirty="0" smtClean="0">
                <a:solidFill>
                  <a:schemeClr val="bg1"/>
                </a:solidFill>
              </a:rPr>
              <a:t>No </a:t>
            </a:r>
            <a:r>
              <a:rPr lang="en-US" sz="1400" dirty="0" err="1" smtClean="0">
                <a:solidFill>
                  <a:schemeClr val="bg1"/>
                </a:solidFill>
              </a:rPr>
              <a:t>topo</a:t>
            </a:r>
            <a:r>
              <a:rPr lang="en-US" sz="1400" dirty="0" smtClean="0">
                <a:solidFill>
                  <a:schemeClr val="bg1"/>
                </a:solidFill>
              </a:rPr>
              <a:t> da </a:t>
            </a:r>
            <a:r>
              <a:rPr lang="en-US" sz="1400" dirty="0" err="1" smtClean="0">
                <a:solidFill>
                  <a:schemeClr val="bg1"/>
                </a:solidFill>
              </a:rPr>
              <a:t>escada</a:t>
            </a:r>
            <a:r>
              <a:rPr lang="en-US" sz="1400" dirty="0" smtClean="0">
                <a:solidFill>
                  <a:schemeClr val="bg1"/>
                </a:solidFill>
              </a:rPr>
              <a:t>, a </a:t>
            </a:r>
            <a:r>
              <a:rPr lang="en-US" sz="1400" dirty="0" err="1" smtClean="0">
                <a:solidFill>
                  <a:schemeClr val="bg1"/>
                </a:solidFill>
              </a:rPr>
              <a:t>palavra</a:t>
            </a:r>
            <a:r>
              <a:rPr lang="en-US" sz="1400" dirty="0" smtClean="0">
                <a:solidFill>
                  <a:schemeClr val="bg1"/>
                </a:solidFill>
              </a:rPr>
              <a:t> </a:t>
            </a:r>
            <a:r>
              <a:rPr lang="en-US" sz="1400" dirty="0" err="1" smtClean="0">
                <a:solidFill>
                  <a:schemeClr val="bg1"/>
                </a:solidFill>
              </a:rPr>
              <a:t>sucesso</a:t>
            </a:r>
            <a:r>
              <a:rPr lang="en-US" sz="1400" dirty="0" smtClean="0">
                <a:solidFill>
                  <a:schemeClr val="bg1"/>
                </a:solidFill>
              </a:rPr>
              <a:t>.</a:t>
            </a:r>
          </a:p>
          <a:p>
            <a:pPr algn="ctr"/>
            <a:r>
              <a:rPr lang="en-US" sz="1400" dirty="0">
                <a:solidFill>
                  <a:schemeClr val="bg1"/>
                </a:solidFill>
              </a:rPr>
              <a:t>15x18cm</a:t>
            </a:r>
            <a:endParaRPr lang="en-US" sz="1400" dirty="0" smtClean="0">
              <a:solidFill>
                <a:schemeClr val="bg1"/>
              </a:solidFill>
            </a:endParaRPr>
          </a:p>
          <a:p>
            <a:pPr algn="ctr"/>
            <a:endParaRPr lang="en-US" sz="1400" dirty="0">
              <a:solidFill>
                <a:schemeClr val="bg1"/>
              </a:solidFill>
            </a:endParaRPr>
          </a:p>
        </p:txBody>
      </p:sp>
      <p:pic>
        <p:nvPicPr>
          <p:cNvPr id="6" name="Picture 5"/>
          <p:cNvPicPr>
            <a:picLocks noChangeAspect="1"/>
          </p:cNvPicPr>
          <p:nvPr/>
        </p:nvPicPr>
        <p:blipFill>
          <a:blip r:embed="rId2"/>
          <a:stretch>
            <a:fillRect/>
          </a:stretch>
        </p:blipFill>
        <p:spPr>
          <a:xfrm>
            <a:off x="8775700" y="1870214"/>
            <a:ext cx="3581400" cy="2689085"/>
          </a:xfrm>
          <a:prstGeom prst="rect">
            <a:avLst/>
          </a:prstGeom>
        </p:spPr>
      </p:pic>
    </p:spTree>
    <p:extLst>
      <p:ext uri="{BB962C8B-B14F-4D97-AF65-F5344CB8AC3E}">
        <p14:creationId xmlns:p14="http://schemas.microsoft.com/office/powerpoint/2010/main" val="37290079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Dados </a:t>
            </a:r>
            <a:r>
              <a:rPr lang="en-US" dirty="0" err="1" smtClean="0"/>
              <a:t>em</a:t>
            </a:r>
            <a:r>
              <a:rPr lang="en-US" dirty="0" smtClean="0"/>
              <a:t> </a:t>
            </a:r>
            <a:r>
              <a:rPr lang="en-US" dirty="0" err="1" smtClean="0"/>
              <a:t>uma</a:t>
            </a:r>
            <a:r>
              <a:rPr lang="en-US" dirty="0" smtClean="0"/>
              <a:t> </a:t>
            </a:r>
            <a:r>
              <a:rPr lang="en-US" dirty="0" err="1" smtClean="0"/>
              <a:t>pesquisa</a:t>
            </a:r>
            <a:r>
              <a:rPr lang="en-US" dirty="0" smtClean="0"/>
              <a:t> de </a:t>
            </a:r>
            <a:r>
              <a:rPr lang="en-US" dirty="0" err="1" smtClean="0"/>
              <a:t>mercado</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pPr marL="0" indent="0">
              <a:buNone/>
            </a:pPr>
            <a:r>
              <a:rPr lang="pt-BR" sz="1600" dirty="0" smtClean="0"/>
              <a:t>A </a:t>
            </a:r>
            <a:r>
              <a:rPr lang="pt-BR" sz="1600" dirty="0"/>
              <a:t>pesquisa de mercado investiga as relações entre </a:t>
            </a:r>
            <a:r>
              <a:rPr lang="pt-BR" sz="1600" dirty="0" smtClean="0"/>
              <a:t>a sua </a:t>
            </a:r>
            <a:r>
              <a:rPr lang="pt-BR" sz="1600" dirty="0"/>
              <a:t>empresa e </a:t>
            </a:r>
            <a:r>
              <a:rPr lang="pt-BR" sz="1600" dirty="0" smtClean="0"/>
              <a:t>os seus clientes. A sua pesquisa de mercado deve levar em conta dados primários e dados secundários. Veja a seguir a diferença entre eles:</a:t>
            </a:r>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smtClean="0"/>
          </a:p>
          <a:p>
            <a:pPr marL="0" indent="0">
              <a:buNone/>
            </a:pPr>
            <a:endParaRPr lang="pt-BR" sz="1600" dirty="0"/>
          </a:p>
          <a:p>
            <a:pPr marL="0" indent="0">
              <a:buNone/>
            </a:pPr>
            <a:endParaRPr lang="pt-BR" sz="1600" dirty="0"/>
          </a:p>
          <a:p>
            <a:pPr marL="0" indent="0">
              <a:buNone/>
            </a:pPr>
            <a:endParaRPr lang="pt-BR" sz="1600" dirty="0"/>
          </a:p>
          <a:p>
            <a:pPr marL="0" indent="0">
              <a:buNone/>
            </a:pPr>
            <a:endParaRPr lang="pt-BR" sz="1600" dirty="0" smtClean="0"/>
          </a:p>
          <a:p>
            <a:pPr marL="0" indent="0">
              <a:buNone/>
            </a:pPr>
            <a:r>
              <a:rPr lang="pt-BR" sz="1600" dirty="0" smtClean="0"/>
              <a:t>Os </a:t>
            </a:r>
            <a:r>
              <a:rPr lang="pt-BR" sz="1600" dirty="0"/>
              <a:t>dados secundários permitem obter, com baixo custo, dentro ou fora da empresa, </a:t>
            </a:r>
            <a:r>
              <a:rPr lang="pt-BR" sz="1600" b="1" dirty="0">
                <a:solidFill>
                  <a:srgbClr val="1F497D"/>
                </a:solidFill>
              </a:rPr>
              <a:t>uma grande variedade de dados </a:t>
            </a:r>
            <a:r>
              <a:rPr lang="pt-BR" sz="1600" dirty="0"/>
              <a:t>para </a:t>
            </a:r>
            <a:r>
              <a:rPr lang="pt-BR" sz="1600" dirty="0" smtClean="0"/>
              <a:t>investigação. Boa </a:t>
            </a:r>
            <a:r>
              <a:rPr lang="pt-BR" sz="1600" dirty="0"/>
              <a:t>parte dos dados que você precisa são </a:t>
            </a:r>
            <a:r>
              <a:rPr lang="pt-BR" sz="1600" b="1" dirty="0" smtClean="0"/>
              <a:t>secundários</a:t>
            </a:r>
            <a:r>
              <a:rPr lang="pt-BR" sz="1600" dirty="0" smtClean="0"/>
              <a:t>. Se </a:t>
            </a:r>
            <a:r>
              <a:rPr lang="pt-BR" sz="1600" dirty="0"/>
              <a:t>você já possui uma empresa, </a:t>
            </a:r>
            <a:r>
              <a:rPr lang="pt-BR" sz="1600" dirty="0" smtClean="0"/>
              <a:t>aproveite todos </a:t>
            </a:r>
            <a:r>
              <a:rPr lang="pt-BR" sz="1600" b="1" dirty="0">
                <a:solidFill>
                  <a:schemeClr val="tx2"/>
                </a:solidFill>
              </a:rPr>
              <a:t>dados disponíveis</a:t>
            </a:r>
            <a:r>
              <a:rPr lang="pt-BR" sz="1600" dirty="0" smtClean="0"/>
              <a:t>.</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2</a:t>
            </a:r>
          </a:p>
          <a:p>
            <a:pPr marL="0" indent="0">
              <a:buNone/>
            </a:pPr>
            <a:endParaRPr lang="pt-BR" dirty="0">
              <a:solidFill>
                <a:schemeClr val="bg2"/>
              </a:solidFill>
            </a:endParaRPr>
          </a:p>
        </p:txBody>
      </p:sp>
      <p:sp>
        <p:nvSpPr>
          <p:cNvPr id="5" name="TextBox 4"/>
          <p:cNvSpPr txBox="1"/>
          <p:nvPr/>
        </p:nvSpPr>
        <p:spPr>
          <a:xfrm>
            <a:off x="4203700" y="2633028"/>
            <a:ext cx="4597400" cy="1815882"/>
          </a:xfrm>
          <a:prstGeom prst="rect">
            <a:avLst/>
          </a:prstGeom>
          <a:noFill/>
        </p:spPr>
        <p:txBody>
          <a:bodyPr wrap="square" rtlCol="0">
            <a:spAutoFit/>
          </a:bodyPr>
          <a:lstStyle/>
          <a:p>
            <a:r>
              <a:rPr lang="pt-BR" sz="1600" dirty="0" smtClean="0"/>
              <a:t>DADOS </a:t>
            </a:r>
            <a:r>
              <a:rPr lang="pt-BR" sz="1600" dirty="0"/>
              <a:t>SECUNDÁRIOS</a:t>
            </a:r>
          </a:p>
          <a:p>
            <a:r>
              <a:rPr lang="pt-BR" sz="1600" dirty="0"/>
              <a:t>São todos aqueles dados que já se encontram prontos e reunidos em publicações, livros, </a:t>
            </a:r>
            <a:r>
              <a:rPr lang="pt-BR" sz="1600" i="1" dirty="0"/>
              <a:t>sites</a:t>
            </a:r>
            <a:r>
              <a:rPr lang="pt-BR" sz="1600" dirty="0"/>
              <a:t> da </a:t>
            </a:r>
            <a:r>
              <a:rPr lang="pt-BR" sz="1600" i="1" dirty="0" smtClean="0"/>
              <a:t>internet</a:t>
            </a:r>
            <a:r>
              <a:rPr lang="pt-BR" sz="1600" dirty="0" smtClean="0"/>
              <a:t> </a:t>
            </a:r>
            <a:r>
              <a:rPr lang="pt-BR" sz="1600" dirty="0"/>
              <a:t>e anuários estatísticos. É preciso encontrá-los e escolher aqueles que mais se alinham às suas necessidades.</a:t>
            </a:r>
          </a:p>
          <a:p>
            <a:endParaRPr lang="pt-BR" sz="1600" dirty="0"/>
          </a:p>
        </p:txBody>
      </p:sp>
    </p:spTree>
    <p:extLst>
      <p:ext uri="{BB962C8B-B14F-4D97-AF65-F5344CB8AC3E}">
        <p14:creationId xmlns:p14="http://schemas.microsoft.com/office/powerpoint/2010/main" val="20027271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Técnicas</a:t>
            </a:r>
            <a:r>
              <a:rPr lang="en-US" dirty="0" smtClean="0"/>
              <a:t> de </a:t>
            </a:r>
            <a:r>
              <a:rPr lang="en-US" dirty="0" err="1" smtClean="0"/>
              <a:t>coleta</a:t>
            </a:r>
            <a:r>
              <a:rPr lang="en-US" dirty="0" smtClean="0"/>
              <a:t> de dados</a:t>
            </a:r>
            <a:endParaRPr lang="en-US" dirty="0"/>
          </a:p>
        </p:txBody>
      </p:sp>
      <p:sp>
        <p:nvSpPr>
          <p:cNvPr id="3" name="Content Placeholder 2"/>
          <p:cNvSpPr>
            <a:spLocks noGrp="1"/>
          </p:cNvSpPr>
          <p:nvPr>
            <p:ph idx="1"/>
          </p:nvPr>
        </p:nvSpPr>
        <p:spPr/>
        <p:txBody>
          <a:bodyPr>
            <a:normAutofit/>
          </a:bodyPr>
          <a:lstStyle/>
          <a:p>
            <a:pPr marL="0" indent="0">
              <a:buNone/>
            </a:pPr>
            <a:r>
              <a:rPr lang="pt-BR" sz="1600" dirty="0"/>
              <a:t>As técnicas de coleta de dados primários mais utilizadas são:</a:t>
            </a:r>
          </a:p>
          <a:p>
            <a:pPr marL="0" indent="0">
              <a:buNone/>
            </a:pPr>
            <a:r>
              <a:rPr lang="pt-BR" sz="1600" dirty="0"/>
              <a:t> </a:t>
            </a:r>
          </a:p>
          <a:p>
            <a:r>
              <a:rPr lang="pt-BR" sz="1600" b="1" dirty="0"/>
              <a:t>Q</a:t>
            </a:r>
            <a:r>
              <a:rPr lang="pt-BR" sz="1600" b="1" dirty="0" smtClean="0"/>
              <a:t>uestionários</a:t>
            </a:r>
            <a:r>
              <a:rPr lang="pt-BR" sz="1600" dirty="0"/>
              <a:t>: É uma série ordenada de perguntas, efetuadas por escrito e respondidas sem a interferência do </a:t>
            </a:r>
            <a:r>
              <a:rPr lang="pt-BR" sz="1600" dirty="0" smtClean="0"/>
              <a:t>entrevistador;</a:t>
            </a:r>
            <a:endParaRPr lang="pt-BR" sz="1600" dirty="0"/>
          </a:p>
          <a:p>
            <a:r>
              <a:rPr lang="pt-BR" sz="1600" b="1" dirty="0" smtClean="0">
                <a:solidFill>
                  <a:srgbClr val="1F497D"/>
                </a:solidFill>
              </a:rPr>
              <a:t>Entrevistas</a:t>
            </a:r>
            <a:r>
              <a:rPr lang="pt-BR" sz="1600" b="1" dirty="0">
                <a:solidFill>
                  <a:srgbClr val="1F497D"/>
                </a:solidFill>
              </a:rPr>
              <a:t>: É uma série estruturada predominando perguntas abertas, aplicadas pelo entrevistador diretamente ao </a:t>
            </a:r>
            <a:r>
              <a:rPr lang="pt-BR" sz="1600" b="1" dirty="0" smtClean="0">
                <a:solidFill>
                  <a:srgbClr val="1F497D"/>
                </a:solidFill>
              </a:rPr>
              <a:t>entrevistado;</a:t>
            </a:r>
            <a:endParaRPr lang="pt-BR" sz="1600" b="1" dirty="0">
              <a:solidFill>
                <a:srgbClr val="1F497D"/>
              </a:solidFill>
            </a:endParaRPr>
          </a:p>
          <a:p>
            <a:r>
              <a:rPr lang="pt-BR" sz="1600" b="1" dirty="0" smtClean="0"/>
              <a:t>Formulário</a:t>
            </a:r>
            <a:r>
              <a:rPr lang="pt-BR" sz="1600" dirty="0"/>
              <a:t>: É uma série ordenada prevalecendo perguntas fechadas, aplicadas pelo entrevistador diretamente ao </a:t>
            </a:r>
            <a:r>
              <a:rPr lang="pt-BR" sz="1600" dirty="0" smtClean="0"/>
              <a:t>entrevistado;</a:t>
            </a:r>
            <a:endParaRPr lang="pt-BR" sz="1600" dirty="0"/>
          </a:p>
          <a:p>
            <a:r>
              <a:rPr lang="pt-BR" sz="1600" b="1" dirty="0" smtClean="0"/>
              <a:t>Observação</a:t>
            </a:r>
            <a:r>
              <a:rPr lang="pt-BR" sz="1600" dirty="0"/>
              <a:t>: É o levantamento de dados sem interferir diretamente com as pessoas. Você observa e registra os </a:t>
            </a:r>
            <a:r>
              <a:rPr lang="pt-BR" sz="1600" dirty="0" smtClean="0"/>
              <a:t>dados;</a:t>
            </a:r>
            <a:endParaRPr lang="pt-BR" sz="1600" dirty="0"/>
          </a:p>
          <a:p>
            <a:r>
              <a:rPr lang="pt-BR" sz="1600" b="1" dirty="0" smtClean="0"/>
              <a:t>Estudos </a:t>
            </a:r>
            <a:r>
              <a:rPr lang="pt-BR" sz="1600" b="1" dirty="0"/>
              <a:t>de grupo</a:t>
            </a:r>
            <a:r>
              <a:rPr lang="pt-BR" sz="1600" dirty="0"/>
              <a:t>: É o levantamento de opiniões ou testes de utilização por meio de uma reunião ou dinâmica de </a:t>
            </a:r>
            <a:r>
              <a:rPr lang="pt-BR" sz="1600" dirty="0" smtClean="0"/>
              <a:t>grupo</a:t>
            </a:r>
            <a:r>
              <a:rPr lang="pt-BR" sz="1600" dirty="0" smtClean="0"/>
              <a:t>.</a:t>
            </a:r>
          </a:p>
          <a:p>
            <a:endParaRPr lang="pt-BR" sz="1600" dirty="0"/>
          </a:p>
          <a:p>
            <a:pPr marL="0" indent="0">
              <a:buNone/>
            </a:pPr>
            <a:r>
              <a:rPr lang="pt-BR" sz="1600" dirty="0" smtClean="0"/>
              <a:t>SAIBA MAIS</a:t>
            </a:r>
            <a:endParaRPr lang="pt-BR"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a:t>
            </a:r>
            <a:r>
              <a:rPr lang="pt-BR" dirty="0">
                <a:solidFill>
                  <a:schemeClr val="bg2"/>
                </a:solidFill>
              </a:rPr>
              <a:t>3</a:t>
            </a:r>
            <a:endParaRPr lang="pt-BR" dirty="0" smtClean="0">
              <a:solidFill>
                <a:schemeClr val="bg2"/>
              </a:solidFill>
            </a:endParaRPr>
          </a:p>
          <a:p>
            <a:pPr marL="0" indent="0">
              <a:buNone/>
            </a:pPr>
            <a:endParaRPr lang="pt-BR" dirty="0">
              <a:solidFill>
                <a:schemeClr val="bg2"/>
              </a:solidFill>
            </a:endParaRPr>
          </a:p>
        </p:txBody>
      </p:sp>
    </p:spTree>
    <p:extLst>
      <p:ext uri="{BB962C8B-B14F-4D97-AF65-F5344CB8AC3E}">
        <p14:creationId xmlns:p14="http://schemas.microsoft.com/office/powerpoint/2010/main" val="28360641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smtClean="0"/>
              <a:t>Elaboração </a:t>
            </a:r>
            <a:r>
              <a:rPr lang="pt-BR" b="1" dirty="0"/>
              <a:t>de uma pesquisa de </a:t>
            </a:r>
            <a:r>
              <a:rPr lang="pt-BR" b="1" dirty="0" smtClean="0"/>
              <a:t>mercado</a:t>
            </a:r>
            <a:endParaRPr lang="en-US" dirty="0"/>
          </a:p>
        </p:txBody>
      </p:sp>
      <p:sp>
        <p:nvSpPr>
          <p:cNvPr id="3" name="Content Placeholder 2"/>
          <p:cNvSpPr>
            <a:spLocks noGrp="1"/>
          </p:cNvSpPr>
          <p:nvPr>
            <p:ph idx="1"/>
          </p:nvPr>
        </p:nvSpPr>
        <p:spPr/>
        <p:txBody>
          <a:bodyPr>
            <a:normAutofit/>
          </a:bodyPr>
          <a:lstStyle/>
          <a:p>
            <a:pPr marL="0" indent="0">
              <a:buNone/>
            </a:pPr>
            <a:r>
              <a:rPr lang="pt-BR" sz="1600" dirty="0" smtClean="0"/>
              <a:t>Antes de iniciar nossa pesquisa, vamos conhecer as etapas gerais para a elaboração de uma pesquisa de mercado.</a:t>
            </a:r>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r>
              <a:rPr lang="pt-BR" sz="1600" dirty="0" smtClean="0"/>
              <a:t>Nas próximas telas, vamos aprofundar cada uma das etapas da sua pesquisa de mercado.</a:t>
            </a:r>
            <a:endParaRPr lang="pt-BR" sz="1600" dirty="0"/>
          </a:p>
          <a:p>
            <a:pPr marL="0" indent="0">
              <a:buNone/>
            </a:pPr>
            <a:endParaRPr lang="pt-BR" sz="1600" dirty="0"/>
          </a:p>
        </p:txBody>
      </p:sp>
      <p:sp>
        <p:nvSpPr>
          <p:cNvPr id="4" name="Rectangle 3"/>
          <p:cNvSpPr/>
          <p:nvPr/>
        </p:nvSpPr>
        <p:spPr>
          <a:xfrm>
            <a:off x="708023" y="2466353"/>
            <a:ext cx="7569204" cy="26433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Ilustração</a:t>
            </a:r>
            <a:r>
              <a:rPr lang="en-US" sz="1400" dirty="0" smtClean="0">
                <a:solidFill>
                  <a:schemeClr val="bg1"/>
                </a:solidFill>
              </a:rPr>
              <a:t> </a:t>
            </a:r>
            <a:r>
              <a:rPr lang="en-US" sz="1400" dirty="0" err="1" smtClean="0">
                <a:solidFill>
                  <a:schemeClr val="bg1"/>
                </a:solidFill>
              </a:rPr>
              <a:t>esquemática</a:t>
            </a:r>
            <a:endParaRPr lang="en-US" sz="1400" dirty="0" smtClean="0">
              <a:solidFill>
                <a:schemeClr val="bg1"/>
              </a:solidFill>
            </a:endParaRPr>
          </a:p>
          <a:p>
            <a:pPr algn="ctr"/>
            <a:endParaRPr lang="en-US" sz="1400" dirty="0">
              <a:solidFill>
                <a:schemeClr val="bg1"/>
              </a:solidFill>
            </a:endParaRPr>
          </a:p>
          <a:p>
            <a:pPr algn="ctr"/>
            <a:r>
              <a:rPr lang="en-US" sz="1400" dirty="0" smtClean="0">
                <a:solidFill>
                  <a:schemeClr val="bg1"/>
                </a:solidFill>
              </a:rPr>
              <a:t>Entre </a:t>
            </a:r>
            <a:r>
              <a:rPr lang="en-US" sz="1400" dirty="0" err="1" smtClean="0">
                <a:solidFill>
                  <a:schemeClr val="bg1"/>
                </a:solidFill>
              </a:rPr>
              <a:t>cada</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das </a:t>
            </a:r>
            <a:r>
              <a:rPr lang="en-US" sz="1400" dirty="0" err="1" smtClean="0">
                <a:solidFill>
                  <a:schemeClr val="bg1"/>
                </a:solidFill>
              </a:rPr>
              <a:t>etapas</a:t>
            </a:r>
            <a:r>
              <a:rPr lang="en-US" sz="1400" dirty="0" smtClean="0">
                <a:solidFill>
                  <a:schemeClr val="bg1"/>
                </a:solidFill>
              </a:rPr>
              <a:t> </a:t>
            </a:r>
            <a:r>
              <a:rPr lang="en-US" sz="1400" dirty="0" err="1" smtClean="0">
                <a:solidFill>
                  <a:schemeClr val="bg1"/>
                </a:solidFill>
              </a:rPr>
              <a:t>colocar</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seta.</a:t>
            </a:r>
          </a:p>
          <a:p>
            <a:pPr algn="ctr"/>
            <a:endParaRPr lang="en-US" sz="1400" dirty="0">
              <a:solidFill>
                <a:schemeClr val="bg1"/>
              </a:solidFill>
            </a:endParaRPr>
          </a:p>
          <a:p>
            <a:pPr algn="ctr"/>
            <a:endParaRPr lang="en-US" sz="1400" dirty="0" smtClean="0">
              <a:solidFill>
                <a:schemeClr val="bg1"/>
              </a:solidFill>
            </a:endParaRPr>
          </a:p>
          <a:p>
            <a:pPr algn="ctr"/>
            <a:endParaRPr lang="en-US" sz="14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981148642"/>
              </p:ext>
            </p:extLst>
          </p:nvPr>
        </p:nvGraphicFramePr>
        <p:xfrm>
          <a:off x="954666" y="3864273"/>
          <a:ext cx="7322560" cy="1188720"/>
        </p:xfrm>
        <a:graphic>
          <a:graphicData uri="http://schemas.openxmlformats.org/drawingml/2006/table">
            <a:tbl>
              <a:tblPr firstRow="1" bandRow="1">
                <a:tableStyleId>{5C22544A-7EE6-4342-B048-85BDC9FD1C3A}</a:tableStyleId>
              </a:tblPr>
              <a:tblGrid>
                <a:gridCol w="1464512"/>
                <a:gridCol w="1464512"/>
                <a:gridCol w="1464512"/>
                <a:gridCol w="1464512"/>
                <a:gridCol w="146451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chemeClr val="bg1"/>
                          </a:solidFill>
                        </a:rPr>
                        <a:t>Etapa</a:t>
                      </a:r>
                      <a:r>
                        <a:rPr lang="en-US" sz="1800" dirty="0" smtClean="0">
                          <a:solidFill>
                            <a:schemeClr val="bg1"/>
                          </a:solidFill>
                        </a:rPr>
                        <a:t> 1</a:t>
                      </a:r>
                      <a:br>
                        <a:rPr lang="en-US" sz="1800" dirty="0" smtClean="0">
                          <a:solidFill>
                            <a:schemeClr val="bg1"/>
                          </a:solidFill>
                        </a:rPr>
                      </a:br>
                      <a:r>
                        <a:rPr lang="en-US" sz="1800" dirty="0" err="1" smtClean="0">
                          <a:solidFill>
                            <a:schemeClr val="bg1"/>
                          </a:solidFill>
                        </a:rPr>
                        <a:t>Formule</a:t>
                      </a:r>
                      <a:r>
                        <a:rPr lang="en-US" sz="1800" dirty="0" smtClean="0">
                          <a:solidFill>
                            <a:schemeClr val="bg1"/>
                          </a:solidFill>
                        </a:rPr>
                        <a:t> o </a:t>
                      </a:r>
                      <a:r>
                        <a:rPr lang="en-US" sz="1800" dirty="0" err="1" smtClean="0">
                          <a:solidFill>
                            <a:schemeClr val="bg1"/>
                          </a:solidFill>
                        </a:rPr>
                        <a:t>problema</a:t>
                      </a:r>
                      <a:endParaRPr lang="en-US" sz="1800" dirty="0" smtClean="0">
                        <a:solidFill>
                          <a:schemeClr val="bg1"/>
                        </a:solidFill>
                      </a:endParaRPr>
                    </a:p>
                    <a:p>
                      <a:endParaRPr lang="pt-BR" dirty="0"/>
                    </a:p>
                  </a:txBody>
                  <a:tcPr/>
                </a:tc>
                <a:tc>
                  <a:txBody>
                    <a:bodyPr/>
                    <a:lstStyle/>
                    <a:p>
                      <a:r>
                        <a:rPr lang="pt-BR" dirty="0" smtClean="0"/>
                        <a:t>Etapa</a:t>
                      </a:r>
                      <a:r>
                        <a:rPr lang="pt-BR" baseline="0" dirty="0" smtClean="0"/>
                        <a:t> 2</a:t>
                      </a:r>
                    </a:p>
                    <a:p>
                      <a:r>
                        <a:rPr lang="pt-BR" baseline="0" dirty="0" smtClean="0"/>
                        <a:t>Defina a amostra</a:t>
                      </a:r>
                      <a:endParaRPr lang="pt-BR" dirty="0"/>
                    </a:p>
                  </a:txBody>
                  <a:tcPr/>
                </a:tc>
                <a:tc>
                  <a:txBody>
                    <a:bodyPr/>
                    <a:lstStyle/>
                    <a:p>
                      <a:r>
                        <a:rPr lang="pt-BR" dirty="0" smtClean="0"/>
                        <a:t>Etapa 3</a:t>
                      </a:r>
                    </a:p>
                    <a:p>
                      <a:r>
                        <a:rPr lang="pt-BR" dirty="0" smtClean="0"/>
                        <a:t>Colete as informações</a:t>
                      </a:r>
                      <a:endParaRPr lang="pt-BR" dirty="0"/>
                    </a:p>
                  </a:txBody>
                  <a:tcPr/>
                </a:tc>
                <a:tc>
                  <a:txBody>
                    <a:bodyPr/>
                    <a:lstStyle/>
                    <a:p>
                      <a:r>
                        <a:rPr lang="pt-BR" dirty="0" smtClean="0"/>
                        <a:t>Etapa 4 Analise</a:t>
                      </a:r>
                      <a:r>
                        <a:rPr lang="pt-BR" baseline="0" dirty="0" smtClean="0"/>
                        <a:t> os resultados</a:t>
                      </a:r>
                      <a:endParaRPr lang="pt-BR" dirty="0"/>
                    </a:p>
                  </a:txBody>
                  <a:tcPr/>
                </a:tc>
                <a:tc>
                  <a:txBody>
                    <a:bodyPr/>
                    <a:lstStyle/>
                    <a:p>
                      <a:r>
                        <a:rPr lang="pt-BR" dirty="0" smtClean="0"/>
                        <a:t>Etapa</a:t>
                      </a:r>
                      <a:r>
                        <a:rPr lang="pt-BR" baseline="0" dirty="0" smtClean="0"/>
                        <a:t> 5</a:t>
                      </a:r>
                    </a:p>
                    <a:p>
                      <a:r>
                        <a:rPr lang="pt-BR" dirty="0" smtClean="0"/>
                        <a:t>Monte um Relatório</a:t>
                      </a:r>
                      <a:endParaRPr lang="pt-BR" dirty="0"/>
                    </a:p>
                  </a:txBody>
                  <a:tcPr/>
                </a:tc>
              </a:tr>
            </a:tbl>
          </a:graphicData>
        </a:graphic>
      </p:graphicFrame>
      <p:sp>
        <p:nvSpPr>
          <p:cNvPr id="6"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a:t>
            </a:r>
            <a:r>
              <a:rPr lang="pt-BR" dirty="0">
                <a:solidFill>
                  <a:schemeClr val="bg2"/>
                </a:solidFill>
              </a:rPr>
              <a:t>3</a:t>
            </a:r>
            <a:endParaRPr lang="pt-BR" dirty="0" smtClean="0">
              <a:solidFill>
                <a:schemeClr val="bg2"/>
              </a:solidFill>
            </a:endParaRPr>
          </a:p>
          <a:p>
            <a:pPr marL="0" indent="0">
              <a:buNone/>
            </a:pPr>
            <a:endParaRPr lang="pt-BR" dirty="0">
              <a:solidFill>
                <a:schemeClr val="bg2"/>
              </a:solidFill>
            </a:endParaRPr>
          </a:p>
        </p:txBody>
      </p:sp>
    </p:spTree>
    <p:extLst>
      <p:ext uri="{BB962C8B-B14F-4D97-AF65-F5344CB8AC3E}">
        <p14:creationId xmlns:p14="http://schemas.microsoft.com/office/powerpoint/2010/main" val="38162989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Etapa</a:t>
            </a:r>
            <a:r>
              <a:rPr lang="en-US" dirty="0" smtClean="0"/>
              <a:t> 1: </a:t>
            </a:r>
            <a:r>
              <a:rPr lang="en-US" dirty="0" err="1" smtClean="0"/>
              <a:t>formule</a:t>
            </a:r>
            <a:r>
              <a:rPr lang="en-US" dirty="0" smtClean="0"/>
              <a:t> o </a:t>
            </a:r>
            <a:r>
              <a:rPr lang="en-US" dirty="0" err="1" smtClean="0"/>
              <a:t>problema</a:t>
            </a:r>
            <a:endParaRPr lang="en-US" dirty="0"/>
          </a:p>
        </p:txBody>
      </p:sp>
      <p:sp>
        <p:nvSpPr>
          <p:cNvPr id="3" name="Content Placeholder 2"/>
          <p:cNvSpPr>
            <a:spLocks noGrp="1"/>
          </p:cNvSpPr>
          <p:nvPr>
            <p:ph idx="1"/>
          </p:nvPr>
        </p:nvSpPr>
        <p:spPr/>
        <p:txBody>
          <a:bodyPr>
            <a:normAutofit/>
          </a:bodyPr>
          <a:lstStyle/>
          <a:p>
            <a:pPr marL="0" indent="0">
              <a:buNone/>
            </a:pPr>
            <a:r>
              <a:rPr lang="pt-BR" sz="1800" dirty="0" smtClean="0"/>
              <a:t>Você deve definir um problema para a sua pesquisa, identificar o motivo da realização deste trabalho. Você deve identificar e descrever </a:t>
            </a:r>
            <a:r>
              <a:rPr lang="pt-BR" sz="1800" dirty="0"/>
              <a:t>a razão pela qual você irá coletar informações com o público-alvo.</a:t>
            </a:r>
          </a:p>
          <a:p>
            <a:pPr marL="0" indent="0">
              <a:buNone/>
            </a:pPr>
            <a:r>
              <a:rPr lang="pt-BR" sz="1800" dirty="0"/>
              <a:t> </a:t>
            </a:r>
          </a:p>
          <a:p>
            <a:pPr marL="0" indent="0">
              <a:buNone/>
            </a:pPr>
            <a:r>
              <a:rPr lang="pt-BR" sz="1800" dirty="0"/>
              <a:t>Exemplos:</a:t>
            </a:r>
          </a:p>
          <a:p>
            <a:r>
              <a:rPr lang="pt-BR" sz="1800" dirty="0"/>
              <a:t>Por que os consumidores irão comprar naquela padaria?</a:t>
            </a:r>
          </a:p>
          <a:p>
            <a:r>
              <a:rPr lang="pt-BR" sz="1800" dirty="0"/>
              <a:t>Qual a razão de comprar a marca </a:t>
            </a:r>
            <a:r>
              <a:rPr lang="pt-BR" sz="1800" dirty="0" err="1"/>
              <a:t>X</a:t>
            </a:r>
            <a:r>
              <a:rPr lang="pt-BR" sz="1800" dirty="0"/>
              <a:t> e não a </a:t>
            </a:r>
            <a:r>
              <a:rPr lang="pt-BR" sz="1800" dirty="0" err="1"/>
              <a:t>Y</a:t>
            </a:r>
            <a:r>
              <a:rPr lang="pt-BR" sz="1800" dirty="0"/>
              <a:t>?</a:t>
            </a:r>
          </a:p>
          <a:p>
            <a:r>
              <a:rPr lang="pt-BR" sz="1800" dirty="0"/>
              <a:t>Por que os clientes não param neste local?</a:t>
            </a:r>
          </a:p>
          <a:p>
            <a:pPr marL="0" indent="0">
              <a:buNone/>
            </a:pPr>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4</a:t>
            </a:r>
          </a:p>
          <a:p>
            <a:pPr marL="0" indent="0">
              <a:buNone/>
            </a:pPr>
            <a:endParaRPr lang="pt-BR" dirty="0">
              <a:solidFill>
                <a:schemeClr val="bg2"/>
              </a:solidFill>
            </a:endParaRPr>
          </a:p>
        </p:txBody>
      </p:sp>
    </p:spTree>
    <p:extLst>
      <p:ext uri="{BB962C8B-B14F-4D97-AF65-F5344CB8AC3E}">
        <p14:creationId xmlns:p14="http://schemas.microsoft.com/office/powerpoint/2010/main" val="25586916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Etapa</a:t>
            </a:r>
            <a:r>
              <a:rPr lang="en-US" dirty="0" smtClean="0"/>
              <a:t> 2: </a:t>
            </a:r>
            <a:r>
              <a:rPr lang="en-US" dirty="0" err="1" smtClean="0"/>
              <a:t>defina</a:t>
            </a:r>
            <a:r>
              <a:rPr lang="en-US" dirty="0" smtClean="0"/>
              <a:t> a </a:t>
            </a:r>
            <a:r>
              <a:rPr lang="en-US" dirty="0" err="1" smtClean="0"/>
              <a:t>amostra</a:t>
            </a:r>
            <a:r>
              <a:rPr lang="en-US" dirty="0" smtClean="0"/>
              <a:t> </a:t>
            </a:r>
            <a:endParaRPr lang="en-US" dirty="0"/>
          </a:p>
        </p:txBody>
      </p:sp>
      <p:sp>
        <p:nvSpPr>
          <p:cNvPr id="3" name="Content Placeholder 2"/>
          <p:cNvSpPr>
            <a:spLocks noGrp="1"/>
          </p:cNvSpPr>
          <p:nvPr>
            <p:ph idx="1"/>
          </p:nvPr>
        </p:nvSpPr>
        <p:spPr>
          <a:xfrm>
            <a:off x="457200" y="1600200"/>
            <a:ext cx="4681396" cy="4876800"/>
          </a:xfrm>
        </p:spPr>
        <p:txBody>
          <a:bodyPr>
            <a:normAutofit/>
          </a:bodyPr>
          <a:lstStyle/>
          <a:p>
            <a:pPr marL="0" indent="0">
              <a:buNone/>
            </a:pPr>
            <a:r>
              <a:rPr lang="pt-BR" sz="1600" dirty="0" smtClean="0"/>
              <a:t>Imagine </a:t>
            </a:r>
            <a:r>
              <a:rPr lang="pt-BR" sz="1600" dirty="0"/>
              <a:t>que você vai comprar uma melancia e quer saber se está gostosa. Não é necessário comer toda a melancia, basta provar um pequeno pedaço. Da mesma forma, se você quer saber a opinião de um grupo, não precisa conversar com todos, basta você conversar com uma parte do grupo.</a:t>
            </a:r>
          </a:p>
          <a:p>
            <a:pPr marL="0" indent="0">
              <a:buNone/>
            </a:pPr>
            <a:r>
              <a:rPr lang="pt-BR" sz="1600" dirty="0"/>
              <a:t> </a:t>
            </a:r>
          </a:p>
          <a:p>
            <a:pPr marL="0" indent="0">
              <a:buNone/>
            </a:pPr>
            <a:r>
              <a:rPr lang="pt-BR" sz="1600" b="1" dirty="0">
                <a:solidFill>
                  <a:schemeClr val="tx2"/>
                </a:solidFill>
              </a:rPr>
              <a:t>A quantidade da amostra dependerá da quantidade da população total. </a:t>
            </a:r>
            <a:endParaRPr lang="pt-BR" sz="1600" b="1" dirty="0" smtClean="0">
              <a:solidFill>
                <a:schemeClr val="tx2"/>
              </a:solidFill>
            </a:endParaRPr>
          </a:p>
          <a:p>
            <a:pPr marL="0" indent="0">
              <a:buNone/>
            </a:pPr>
            <a:endParaRPr lang="pt-BR" sz="1600" dirty="0"/>
          </a:p>
          <a:p>
            <a:pPr marL="0" indent="0">
              <a:buNone/>
            </a:pPr>
            <a:r>
              <a:rPr lang="pt-BR" sz="1600" dirty="0" smtClean="0"/>
              <a:t>Para </a:t>
            </a:r>
            <a:r>
              <a:rPr lang="pt-BR" sz="1600" dirty="0"/>
              <a:t>facilitar a definição do tamanho da sua amostra, você pode utilizar a </a:t>
            </a:r>
            <a:r>
              <a:rPr lang="pt-BR" sz="1600" dirty="0" smtClean="0"/>
              <a:t>tabela ao </a:t>
            </a:r>
            <a:r>
              <a:rPr lang="pt-BR" sz="1600" dirty="0"/>
              <a:t>lado. Consultando esta tabela você poderá conhecer o tamanho da amostra de sua pesquisa para um </a:t>
            </a:r>
            <a:r>
              <a:rPr lang="pt-BR" sz="1600" b="1" dirty="0">
                <a:solidFill>
                  <a:srgbClr val="1F497D"/>
                </a:solidFill>
              </a:rPr>
              <a:t>nível de confiança </a:t>
            </a:r>
            <a:r>
              <a:rPr lang="pt-BR" sz="1600" dirty="0"/>
              <a:t>de 95%.</a:t>
            </a:r>
          </a:p>
          <a:p>
            <a:pPr marL="0" indent="0">
              <a:buNone/>
            </a:pPr>
            <a:endParaRPr lang="pt-BR" sz="1600" dirty="0"/>
          </a:p>
          <a:p>
            <a:pPr marL="0" indent="0">
              <a:buNone/>
            </a:pPr>
            <a:endParaRPr lang="en-US" sz="1600" dirty="0"/>
          </a:p>
        </p:txBody>
      </p:sp>
      <p:pic>
        <p:nvPicPr>
          <p:cNvPr id="4" name="Content Placeholder 3"/>
          <p:cNvPicPr>
            <a:picLocks/>
          </p:cNvPicPr>
          <p:nvPr/>
        </p:nvPicPr>
        <p:blipFill>
          <a:blip r:embed="rId3"/>
          <a:srcRect l="-70630" r="-70630"/>
          <a:stretch>
            <a:fillRect/>
          </a:stretch>
        </p:blipFill>
        <p:spPr>
          <a:xfrm>
            <a:off x="2989120" y="1600200"/>
            <a:ext cx="8229600" cy="4876800"/>
          </a:xfrm>
          <a:prstGeom prst="rect">
            <a:avLst/>
          </a:prstGeom>
          <a:noFill/>
          <a:ln>
            <a:noFill/>
          </a:ln>
        </p:spPr>
      </p:pic>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5</a:t>
            </a:r>
          </a:p>
          <a:p>
            <a:pPr marL="0" indent="0">
              <a:buNone/>
            </a:pPr>
            <a:endParaRPr lang="pt-BR" dirty="0">
              <a:solidFill>
                <a:schemeClr val="bg2"/>
              </a:solidFill>
            </a:endParaRPr>
          </a:p>
        </p:txBody>
      </p:sp>
    </p:spTree>
    <p:extLst>
      <p:ext uri="{BB962C8B-B14F-4D97-AF65-F5344CB8AC3E}">
        <p14:creationId xmlns:p14="http://schemas.microsoft.com/office/powerpoint/2010/main" val="18864104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Erro</a:t>
            </a:r>
            <a:r>
              <a:rPr lang="en-US" dirty="0" smtClean="0"/>
              <a:t> </a:t>
            </a:r>
            <a:r>
              <a:rPr lang="en-US" dirty="0" err="1" smtClean="0"/>
              <a:t>amostral</a:t>
            </a:r>
            <a:endParaRPr lang="en-US" dirty="0"/>
          </a:p>
        </p:txBody>
      </p:sp>
      <p:sp>
        <p:nvSpPr>
          <p:cNvPr id="3" name="Content Placeholder 2"/>
          <p:cNvSpPr>
            <a:spLocks noGrp="1"/>
          </p:cNvSpPr>
          <p:nvPr>
            <p:ph idx="1"/>
          </p:nvPr>
        </p:nvSpPr>
        <p:spPr>
          <a:xfrm>
            <a:off x="457200" y="1524000"/>
            <a:ext cx="8229600" cy="4876800"/>
          </a:xfrm>
        </p:spPr>
        <p:txBody>
          <a:bodyPr>
            <a:normAutofit/>
          </a:bodyPr>
          <a:lstStyle/>
          <a:p>
            <a:pPr marL="0" indent="0">
              <a:buNone/>
            </a:pPr>
            <a:r>
              <a:rPr lang="pt-BR" sz="1600" dirty="0" smtClean="0"/>
              <a:t>É preciso compreender que nem sempre a amostra é exata, pois </a:t>
            </a:r>
            <a:r>
              <a:rPr lang="pt-BR" sz="1600" dirty="0"/>
              <a:t>sempre teremos uma “margem de erro” no tamanho da amostra, que aparece na tabela como </a:t>
            </a:r>
            <a:r>
              <a:rPr lang="pt-BR" sz="1600" b="1" dirty="0"/>
              <a:t>Erro amostral.</a:t>
            </a:r>
            <a:endParaRPr lang="pt-BR" sz="1600" dirty="0"/>
          </a:p>
          <a:p>
            <a:pPr marL="0" indent="0">
              <a:buNone/>
            </a:pPr>
            <a:r>
              <a:rPr lang="pt-BR" sz="1600" dirty="0">
                <a:solidFill>
                  <a:schemeClr val="tx2"/>
                </a:solidFill>
              </a:rPr>
              <a:t> </a:t>
            </a:r>
          </a:p>
          <a:p>
            <a:pPr marL="0" indent="0">
              <a:buNone/>
            </a:pPr>
            <a:r>
              <a:rPr lang="pt-BR" sz="1600" b="1" dirty="0" smtClean="0">
                <a:solidFill>
                  <a:schemeClr val="tx2"/>
                </a:solidFill>
              </a:rPr>
              <a:t>O erro </a:t>
            </a:r>
            <a:r>
              <a:rPr lang="pt-BR" sz="1600" b="1" dirty="0">
                <a:solidFill>
                  <a:schemeClr val="tx2"/>
                </a:solidFill>
              </a:rPr>
              <a:t>amostral é um desvio do resultado da amostra em relação ao que poderia ser obtido junto à população representada. Isso acontece devido a equívocos na seleção de entrevistados. Quanto mais parecida for a população, menor será o erro amostral e vice versa. A margem de erro de uma pesquisa geralmente varia de 2% a 5%</a:t>
            </a:r>
            <a:r>
              <a:rPr lang="pt-BR" sz="1600" b="1" dirty="0" smtClean="0">
                <a:solidFill>
                  <a:schemeClr val="tx2"/>
                </a:solidFill>
              </a:rPr>
              <a:t>.</a:t>
            </a:r>
          </a:p>
          <a:p>
            <a:pPr marL="0" indent="0">
              <a:buNone/>
            </a:pPr>
            <a:endParaRPr lang="pt-BR" sz="1600" dirty="0" smtClean="0"/>
          </a:p>
          <a:p>
            <a:pPr marL="0" indent="0">
              <a:buNone/>
            </a:pPr>
            <a:r>
              <a:rPr lang="pt-BR" sz="1600" b="1" dirty="0">
                <a:solidFill>
                  <a:srgbClr val="1F497D"/>
                </a:solidFill>
              </a:rPr>
              <a:t>E</a:t>
            </a:r>
            <a:r>
              <a:rPr lang="pt-BR" sz="1600" b="1" dirty="0" smtClean="0">
                <a:solidFill>
                  <a:srgbClr val="1F497D"/>
                </a:solidFill>
              </a:rPr>
              <a:t>XEMPLO</a:t>
            </a:r>
          </a:p>
          <a:p>
            <a:pPr marL="0" indent="0">
              <a:buNone/>
            </a:pPr>
            <a:endParaRPr lang="pt-BR" sz="1600" dirty="0" smtClean="0"/>
          </a:p>
          <a:p>
            <a:pPr marL="0" indent="0">
              <a:buNone/>
            </a:pPr>
            <a:r>
              <a:rPr lang="pt-BR" sz="1600" b="1" dirty="0" smtClean="0">
                <a:solidFill>
                  <a:srgbClr val="1F497D"/>
                </a:solidFill>
              </a:rPr>
              <a:t>SAIBA MAIS</a:t>
            </a:r>
          </a:p>
          <a:p>
            <a:pPr marL="0" indent="0">
              <a:buNone/>
            </a:pPr>
            <a:r>
              <a:rPr lang="pt-BR" sz="1600" b="1" dirty="0" smtClean="0">
                <a:solidFill>
                  <a:srgbClr val="1F497D"/>
                </a:solidFill>
              </a:rPr>
              <a:t>A margem de erro a ser considerada na sua pesquisa será homogênea ou heterogênea, conforme as colunas da tela anterior. Para saber mais, clique aqui.  </a:t>
            </a:r>
            <a:endParaRPr lang="pt-BR" sz="1600" b="1" dirty="0">
              <a:solidFill>
                <a:srgbClr val="1F497D"/>
              </a:solidFill>
            </a:endParaRPr>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6</a:t>
            </a:r>
          </a:p>
          <a:p>
            <a:pPr marL="0" indent="0">
              <a:buNone/>
            </a:pPr>
            <a:endParaRPr lang="pt-BR" dirty="0">
              <a:solidFill>
                <a:schemeClr val="bg2"/>
              </a:solidFill>
            </a:endParaRPr>
          </a:p>
        </p:txBody>
      </p:sp>
    </p:spTree>
    <p:extLst>
      <p:ext uri="{BB962C8B-B14F-4D97-AF65-F5344CB8AC3E}">
        <p14:creationId xmlns:p14="http://schemas.microsoft.com/office/powerpoint/2010/main" val="39679403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Etapa</a:t>
            </a:r>
            <a:r>
              <a:rPr lang="en-US" dirty="0" smtClean="0"/>
              <a:t> 3: </a:t>
            </a:r>
            <a:r>
              <a:rPr lang="en-US" dirty="0" err="1" smtClean="0"/>
              <a:t>colete</a:t>
            </a:r>
            <a:r>
              <a:rPr lang="en-US" dirty="0" smtClean="0"/>
              <a:t> as </a:t>
            </a:r>
            <a:r>
              <a:rPr lang="en-US" dirty="0" err="1" smtClean="0"/>
              <a:t>informações</a:t>
            </a:r>
            <a:endParaRPr lang="en-US" dirty="0"/>
          </a:p>
        </p:txBody>
      </p:sp>
      <p:sp>
        <p:nvSpPr>
          <p:cNvPr id="3" name="Content Placeholder 2"/>
          <p:cNvSpPr>
            <a:spLocks noGrp="1"/>
          </p:cNvSpPr>
          <p:nvPr>
            <p:ph idx="1"/>
          </p:nvPr>
        </p:nvSpPr>
        <p:spPr>
          <a:xfrm>
            <a:off x="457200" y="1600200"/>
            <a:ext cx="8060049" cy="4876800"/>
          </a:xfrm>
        </p:spPr>
        <p:txBody>
          <a:bodyPr>
            <a:noAutofit/>
          </a:bodyPr>
          <a:lstStyle/>
          <a:p>
            <a:pPr marL="0" indent="0">
              <a:buNone/>
            </a:pPr>
            <a:r>
              <a:rPr lang="pt-BR" sz="1600" dirty="0" smtClean="0"/>
              <a:t>Depois da </a:t>
            </a:r>
            <a:r>
              <a:rPr lang="pt-BR" sz="1600" dirty="0"/>
              <a:t>amostra definida, você deve elaborar os instrumentos para a coleta das informações</a:t>
            </a:r>
            <a:r>
              <a:rPr lang="pt-BR" sz="1600" dirty="0" smtClean="0"/>
              <a:t>. Vamos ver algumas dicas importantes sobre o tamanho e a estrutura de um questionário:</a:t>
            </a:r>
            <a:endParaRPr lang="pt-BR" sz="1600" dirty="0"/>
          </a:p>
          <a:p>
            <a:r>
              <a:rPr lang="pt-BR" sz="1600" dirty="0" smtClean="0"/>
              <a:t>Faça um questionário </a:t>
            </a:r>
            <a:r>
              <a:rPr lang="pt-BR" sz="1600" dirty="0"/>
              <a:t>curto, com poucas questões, que não tomem muito tempo </a:t>
            </a:r>
            <a:r>
              <a:rPr lang="pt-BR" sz="1600" dirty="0" smtClean="0"/>
              <a:t>do entrevistado;</a:t>
            </a:r>
            <a:endParaRPr lang="pt-BR" sz="1600" dirty="0"/>
          </a:p>
          <a:p>
            <a:r>
              <a:rPr lang="pt-BR" sz="1600" dirty="0" smtClean="0"/>
              <a:t>Escreva </a:t>
            </a:r>
            <a:r>
              <a:rPr lang="pt-BR" sz="1600" dirty="0"/>
              <a:t>uma introdução que permita que saibam o motivo da </a:t>
            </a:r>
            <a:r>
              <a:rPr lang="pt-BR" sz="1600" dirty="0" smtClean="0"/>
              <a:t>pesquisa</a:t>
            </a:r>
            <a:r>
              <a:rPr lang="pt-BR" sz="1600" dirty="0"/>
              <a:t>;</a:t>
            </a:r>
          </a:p>
          <a:p>
            <a:r>
              <a:rPr lang="pt-BR" sz="1600" dirty="0" smtClean="0"/>
              <a:t>Comece </a:t>
            </a:r>
            <a:r>
              <a:rPr lang="pt-BR" sz="1600" dirty="0"/>
              <a:t>por questões fáceis para o entrevistado se sentir </a:t>
            </a:r>
            <a:r>
              <a:rPr lang="pt-BR" sz="1600" dirty="0" smtClean="0"/>
              <a:t>confortável;</a:t>
            </a:r>
            <a:endParaRPr lang="pt-BR" sz="1600" dirty="0"/>
          </a:p>
          <a:p>
            <a:r>
              <a:rPr lang="pt-BR" sz="1600" dirty="0" smtClean="0"/>
              <a:t>Separe </a:t>
            </a:r>
            <a:r>
              <a:rPr lang="pt-BR" sz="1600" dirty="0"/>
              <a:t>o questionário por tópicos de fácil </a:t>
            </a:r>
            <a:r>
              <a:rPr lang="pt-BR" sz="1600" dirty="0" smtClean="0"/>
              <a:t>percepção;</a:t>
            </a:r>
            <a:endParaRPr lang="pt-BR" sz="1600" dirty="0"/>
          </a:p>
          <a:p>
            <a:r>
              <a:rPr lang="pt-BR" sz="1600" dirty="0" smtClean="0"/>
              <a:t>Faça </a:t>
            </a:r>
            <a:r>
              <a:rPr lang="pt-BR" sz="1600" dirty="0"/>
              <a:t>perguntas fáceis de compreender, claras e </a:t>
            </a:r>
            <a:r>
              <a:rPr lang="pt-BR" sz="1600" dirty="0" smtClean="0"/>
              <a:t>específicas;</a:t>
            </a:r>
          </a:p>
          <a:p>
            <a:r>
              <a:rPr lang="pt-BR" sz="1600" dirty="0" smtClean="0"/>
              <a:t>Use </a:t>
            </a:r>
            <a:r>
              <a:rPr lang="pt-BR" sz="1600" dirty="0"/>
              <a:t>uma linguagem compreensível por todos os </a:t>
            </a:r>
            <a:r>
              <a:rPr lang="pt-BR" sz="1600" dirty="0" smtClean="0"/>
              <a:t>entrevistados</a:t>
            </a:r>
            <a:r>
              <a:rPr lang="pt-BR" sz="1600" dirty="0"/>
              <a:t>;</a:t>
            </a:r>
            <a:endParaRPr lang="pt-BR" sz="1600" dirty="0" smtClean="0"/>
          </a:p>
          <a:p>
            <a:r>
              <a:rPr lang="pt-BR" sz="1600" dirty="0" smtClean="0"/>
              <a:t>Reflita sobre como irá organizar as informações de acordo com os </a:t>
            </a:r>
            <a:r>
              <a:rPr lang="pt-BR" sz="1600" b="1" dirty="0" smtClean="0">
                <a:solidFill>
                  <a:srgbClr val="1F497D"/>
                </a:solidFill>
              </a:rPr>
              <a:t>tipos de perguntas </a:t>
            </a:r>
            <a:r>
              <a:rPr lang="pt-BR" sz="1600" dirty="0" smtClean="0"/>
              <a:t>que irá elaborar. </a:t>
            </a:r>
          </a:p>
          <a:p>
            <a:pPr marL="0" indent="0">
              <a:buNone/>
            </a:pPr>
            <a:endParaRPr lang="pt-BR" sz="1600" dirty="0" smtClean="0"/>
          </a:p>
          <a:p>
            <a:pPr marL="0" indent="0">
              <a:buNone/>
            </a:pPr>
            <a:r>
              <a:rPr lang="pt-BR" sz="1600" dirty="0" smtClean="0"/>
              <a:t>SAIBA MAIS</a:t>
            </a:r>
            <a:endParaRPr lang="pt-BR" sz="1600" dirty="0" smtClean="0"/>
          </a:p>
          <a:p>
            <a:pPr>
              <a:buFontTx/>
              <a:buChar char="-"/>
            </a:pPr>
            <a:endParaRPr lang="pt-BR" sz="1600" dirty="0"/>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7</a:t>
            </a:r>
          </a:p>
          <a:p>
            <a:pPr marL="0" indent="0">
              <a:buNone/>
            </a:pPr>
            <a:endParaRPr lang="pt-BR" dirty="0">
              <a:solidFill>
                <a:schemeClr val="bg2"/>
              </a:solidFill>
            </a:endParaRPr>
          </a:p>
        </p:txBody>
      </p:sp>
    </p:spTree>
    <p:extLst>
      <p:ext uri="{BB962C8B-B14F-4D97-AF65-F5344CB8AC3E}">
        <p14:creationId xmlns:p14="http://schemas.microsoft.com/office/powerpoint/2010/main" val="35789725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Vamos</a:t>
            </a:r>
            <a:r>
              <a:rPr lang="en-US" dirty="0" smtClean="0"/>
              <a:t> </a:t>
            </a:r>
            <a:r>
              <a:rPr lang="en-US" dirty="0" err="1" smtClean="0"/>
              <a:t>aos</a:t>
            </a:r>
            <a:r>
              <a:rPr lang="en-US" dirty="0" smtClean="0"/>
              <a:t> dados!</a:t>
            </a:r>
            <a:endParaRPr lang="en-US" dirty="0"/>
          </a:p>
        </p:txBody>
      </p:sp>
      <p:sp>
        <p:nvSpPr>
          <p:cNvPr id="3" name="Content Placeholder 2"/>
          <p:cNvSpPr>
            <a:spLocks noGrp="1"/>
          </p:cNvSpPr>
          <p:nvPr>
            <p:ph idx="1"/>
          </p:nvPr>
        </p:nvSpPr>
        <p:spPr/>
        <p:txBody>
          <a:bodyPr>
            <a:normAutofit/>
          </a:bodyPr>
          <a:lstStyle/>
          <a:p>
            <a:pPr marL="0" indent="0">
              <a:buNone/>
            </a:pPr>
            <a:r>
              <a:rPr lang="pt-BR" sz="1800" dirty="0" smtClean="0"/>
              <a:t>A sua pesquisa contará com alguns dados. Conheça os dados que você irá trabalhar</a:t>
            </a:r>
          </a:p>
          <a:p>
            <a:pPr marL="0" indent="0">
              <a:buNone/>
            </a:pPr>
            <a:endParaRPr lang="pt-BR" sz="1800" b="1" dirty="0"/>
          </a:p>
          <a:p>
            <a:pPr marL="0" indent="0">
              <a:buNone/>
            </a:pPr>
            <a:r>
              <a:rPr lang="pt-BR" sz="1800" b="1" dirty="0" smtClean="0"/>
              <a:t>Dados demográficos</a:t>
            </a:r>
            <a:endParaRPr lang="pt-BR" sz="1800" dirty="0" smtClean="0"/>
          </a:p>
          <a:p>
            <a:pPr marL="0" indent="0">
              <a:buNone/>
            </a:pPr>
            <a:r>
              <a:rPr lang="pt-BR" sz="1800" b="1" dirty="0" smtClean="0"/>
              <a:t>Dados objetivos</a:t>
            </a:r>
            <a:endParaRPr lang="pt-BR" sz="1800" dirty="0" smtClean="0"/>
          </a:p>
          <a:p>
            <a:pPr marL="0" indent="0">
              <a:buNone/>
            </a:pPr>
            <a:r>
              <a:rPr lang="pt-BR" sz="1800" b="1" dirty="0" smtClean="0"/>
              <a:t>Dados de checagem</a:t>
            </a:r>
            <a:endParaRPr lang="pt-BR" sz="1800" dirty="0" smtClean="0"/>
          </a:p>
          <a:p>
            <a:pPr marL="0" indent="0">
              <a:buNone/>
            </a:pPr>
            <a:endParaRPr lang="en-US" sz="18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8</a:t>
            </a:r>
          </a:p>
          <a:p>
            <a:pPr marL="0" indent="0">
              <a:buNone/>
            </a:pPr>
            <a:endParaRPr lang="pt-BR" dirty="0">
              <a:solidFill>
                <a:schemeClr val="bg2"/>
              </a:solidFill>
            </a:endParaRPr>
          </a:p>
        </p:txBody>
      </p:sp>
      <p:sp>
        <p:nvSpPr>
          <p:cNvPr id="5" name="Rectangle 4"/>
          <p:cNvSpPr/>
          <p:nvPr/>
        </p:nvSpPr>
        <p:spPr>
          <a:xfrm>
            <a:off x="6205624" y="2235200"/>
            <a:ext cx="2570468" cy="35243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Gráficos</a:t>
            </a:r>
            <a:r>
              <a:rPr lang="en-US" sz="1400" dirty="0" smtClean="0">
                <a:solidFill>
                  <a:schemeClr val="bg1"/>
                </a:solidFill>
              </a:rPr>
              <a:t> de </a:t>
            </a:r>
            <a:r>
              <a:rPr lang="en-US" sz="1400" dirty="0" err="1" smtClean="0">
                <a:solidFill>
                  <a:schemeClr val="bg1"/>
                </a:solidFill>
              </a:rPr>
              <a:t>barras</a:t>
            </a:r>
            <a:r>
              <a:rPr lang="en-US" sz="1400" dirty="0" smtClean="0">
                <a:solidFill>
                  <a:schemeClr val="bg1"/>
                </a:solidFill>
              </a:rPr>
              <a:t> e </a:t>
            </a:r>
            <a:r>
              <a:rPr lang="en-US" sz="1400" dirty="0" smtClean="0">
                <a:solidFill>
                  <a:schemeClr val="bg1"/>
                </a:solidFill>
              </a:rPr>
              <a:t>pizzas</a:t>
            </a:r>
          </a:p>
          <a:p>
            <a:pPr algn="ctr"/>
            <a:r>
              <a:rPr lang="en-US" sz="1400" dirty="0">
                <a:solidFill>
                  <a:schemeClr val="bg1"/>
                </a:solidFill>
              </a:rPr>
              <a:t>15x18cm</a:t>
            </a:r>
            <a:endParaRPr lang="en-US" sz="1400" dirty="0">
              <a:solidFill>
                <a:schemeClr val="bg1"/>
              </a:solidFill>
            </a:endParaRPr>
          </a:p>
        </p:txBody>
      </p:sp>
      <p:pic>
        <p:nvPicPr>
          <p:cNvPr id="6" name="Picture 5"/>
          <p:cNvPicPr>
            <a:picLocks noChangeAspect="1"/>
          </p:cNvPicPr>
          <p:nvPr/>
        </p:nvPicPr>
        <p:blipFill>
          <a:blip r:embed="rId3"/>
          <a:stretch>
            <a:fillRect/>
          </a:stretch>
        </p:blipFill>
        <p:spPr>
          <a:xfrm>
            <a:off x="8686800" y="2634463"/>
            <a:ext cx="1954844" cy="2353332"/>
          </a:xfrm>
          <a:prstGeom prst="rect">
            <a:avLst/>
          </a:prstGeom>
        </p:spPr>
      </p:pic>
    </p:spTree>
    <p:extLst>
      <p:ext uri="{BB962C8B-B14F-4D97-AF65-F5344CB8AC3E}">
        <p14:creationId xmlns:p14="http://schemas.microsoft.com/office/powerpoint/2010/main" val="13633537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Tipos</a:t>
            </a:r>
            <a:r>
              <a:rPr lang="en-US" dirty="0" smtClean="0"/>
              <a:t> de </a:t>
            </a:r>
            <a:r>
              <a:rPr lang="en-US" dirty="0" err="1" smtClean="0"/>
              <a:t>escala</a:t>
            </a:r>
            <a:endParaRPr lang="en-US" dirty="0"/>
          </a:p>
        </p:txBody>
      </p:sp>
      <p:sp>
        <p:nvSpPr>
          <p:cNvPr id="3" name="Content Placeholder 2"/>
          <p:cNvSpPr>
            <a:spLocks noGrp="1"/>
          </p:cNvSpPr>
          <p:nvPr>
            <p:ph idx="1"/>
          </p:nvPr>
        </p:nvSpPr>
        <p:spPr>
          <a:xfrm>
            <a:off x="457200" y="1600200"/>
            <a:ext cx="8229600" cy="896273"/>
          </a:xfrm>
        </p:spPr>
        <p:txBody>
          <a:bodyPr>
            <a:noAutofit/>
          </a:bodyPr>
          <a:lstStyle/>
          <a:p>
            <a:pPr marL="0" indent="0">
              <a:buNone/>
            </a:pPr>
            <a:r>
              <a:rPr lang="pt-BR" sz="1600" dirty="0" smtClean="0"/>
              <a:t>Para </a:t>
            </a:r>
            <a:r>
              <a:rPr lang="pt-BR" sz="1600" dirty="0"/>
              <a:t>facilitar as respostas dos entrevistados, você poderá construir um questionário com categorias para as respostas. Veja a seguir alguns tipos de escalas existentes.</a:t>
            </a:r>
          </a:p>
          <a:p>
            <a:pPr marL="0" indent="0">
              <a:buNone/>
            </a:pPr>
            <a:endParaRPr lang="en-US" sz="1600" dirty="0"/>
          </a:p>
          <a:p>
            <a:pPr marL="0" indent="0">
              <a:buNone/>
            </a:pPr>
            <a:endParaRPr lang="en-US" sz="1600" dirty="0"/>
          </a:p>
        </p:txBody>
      </p:sp>
      <p:sp>
        <p:nvSpPr>
          <p:cNvPr id="4" name="Rectangle 3"/>
          <p:cNvSpPr/>
          <p:nvPr/>
        </p:nvSpPr>
        <p:spPr>
          <a:xfrm>
            <a:off x="919692" y="2917205"/>
            <a:ext cx="6686014" cy="1754327"/>
          </a:xfrm>
          <a:prstGeom prst="rect">
            <a:avLst/>
          </a:prstGeom>
        </p:spPr>
        <p:txBody>
          <a:bodyPr wrap="square">
            <a:spAutoFit/>
          </a:bodyPr>
          <a:lstStyle/>
          <a:p>
            <a:r>
              <a:rPr lang="pt-BR" b="1" dirty="0"/>
              <a:t>Escala Nominal</a:t>
            </a:r>
            <a:endParaRPr lang="pt-BR" dirty="0"/>
          </a:p>
          <a:p>
            <a:r>
              <a:rPr lang="pt-BR" dirty="0"/>
              <a:t>É o tipo de escala mais simples. Escalas nominais atribuem nomes ou números às variáveis pesquisadas, com o objetivo de simplificar as respostas obtidas.</a:t>
            </a:r>
          </a:p>
          <a:p>
            <a:r>
              <a:rPr lang="pt-BR" dirty="0"/>
              <a:t>Exemplo</a:t>
            </a:r>
          </a:p>
          <a:p>
            <a:r>
              <a:rPr lang="pt-BR" dirty="0"/>
              <a:t>Escolaridade: ( )1º grau ( )2º grau ( )Superior ( ) Pós Graduação</a:t>
            </a:r>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a:t>
            </a:r>
            <a:r>
              <a:rPr lang="pt-BR" dirty="0">
                <a:solidFill>
                  <a:schemeClr val="bg2"/>
                </a:solidFill>
              </a:rPr>
              <a:t>9</a:t>
            </a:r>
            <a:endParaRPr lang="pt-BR" dirty="0" smtClean="0">
              <a:solidFill>
                <a:schemeClr val="bg2"/>
              </a:solidFill>
            </a:endParaRPr>
          </a:p>
          <a:p>
            <a:pPr marL="0" indent="0">
              <a:buNone/>
            </a:pPr>
            <a:endParaRPr lang="pt-BR" dirty="0">
              <a:solidFill>
                <a:schemeClr val="bg2"/>
              </a:solidFill>
            </a:endParaRPr>
          </a:p>
        </p:txBody>
      </p:sp>
    </p:spTree>
    <p:extLst>
      <p:ext uri="{BB962C8B-B14F-4D97-AF65-F5344CB8AC3E}">
        <p14:creationId xmlns:p14="http://schemas.microsoft.com/office/powerpoint/2010/main" val="20170770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Tipos</a:t>
            </a:r>
            <a:r>
              <a:rPr lang="en-US" dirty="0" smtClean="0"/>
              <a:t> de </a:t>
            </a:r>
            <a:r>
              <a:rPr lang="en-US" dirty="0" err="1" smtClean="0"/>
              <a:t>escala</a:t>
            </a:r>
            <a:endParaRPr lang="en-US" dirty="0"/>
          </a:p>
        </p:txBody>
      </p:sp>
      <p:sp>
        <p:nvSpPr>
          <p:cNvPr id="3" name="Content Placeholder 2"/>
          <p:cNvSpPr>
            <a:spLocks noGrp="1"/>
          </p:cNvSpPr>
          <p:nvPr>
            <p:ph idx="1"/>
          </p:nvPr>
        </p:nvSpPr>
        <p:spPr/>
        <p:txBody>
          <a:bodyPr>
            <a:noAutofit/>
          </a:bodyPr>
          <a:lstStyle/>
          <a:p>
            <a:pPr marL="0" indent="0">
              <a:buNone/>
            </a:pPr>
            <a:r>
              <a:rPr lang="pt-BR" sz="1600" dirty="0" smtClean="0"/>
              <a:t>Para </a:t>
            </a:r>
            <a:r>
              <a:rPr lang="pt-BR" sz="1600" dirty="0"/>
              <a:t>facilitar as respostas dos entrevistados, você poderá construir um questionário com categorias para as respostas. Veja a seguir alguns tipos de escalas existentes.</a:t>
            </a:r>
          </a:p>
          <a:p>
            <a:pPr marL="0" indent="0">
              <a:buNone/>
            </a:pPr>
            <a:endParaRPr lang="en-US" sz="1600" dirty="0"/>
          </a:p>
          <a:p>
            <a:pPr marL="0" indent="0">
              <a:buNone/>
            </a:pPr>
            <a:endParaRPr lang="en-US" sz="1600" dirty="0"/>
          </a:p>
        </p:txBody>
      </p:sp>
      <p:sp>
        <p:nvSpPr>
          <p:cNvPr id="4" name="Content Placeholder 2"/>
          <p:cNvSpPr txBox="1">
            <a:spLocks/>
          </p:cNvSpPr>
          <p:nvPr/>
        </p:nvSpPr>
        <p:spPr>
          <a:xfrm>
            <a:off x="788306" y="2554870"/>
            <a:ext cx="8050893" cy="407453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sz="1600" b="1" dirty="0" smtClean="0"/>
              <a:t>Escala Ordinal</a:t>
            </a:r>
            <a:endParaRPr lang="pt-BR" sz="1600" dirty="0" smtClean="0"/>
          </a:p>
          <a:p>
            <a:pPr marL="0" indent="0">
              <a:buNone/>
            </a:pPr>
            <a:r>
              <a:rPr lang="pt-BR" sz="1600" dirty="0" smtClean="0"/>
              <a:t>É o tipo de escala mais utilizado. É possível, por exemplo, determinar se um produto é melhor ou pior que outro, na opinião do entrevistado. </a:t>
            </a:r>
          </a:p>
          <a:p>
            <a:pPr marL="0" indent="0">
              <a:buNone/>
            </a:pPr>
            <a:r>
              <a:rPr lang="pt-BR" sz="1600" dirty="0" smtClean="0"/>
              <a:t>Por exemplo: Como você classifica o produto LIMPOX ?</a:t>
            </a:r>
          </a:p>
          <a:p>
            <a:pPr marL="0" indent="0">
              <a:buNone/>
            </a:pPr>
            <a:r>
              <a:rPr lang="pt-BR" sz="1600" dirty="0" smtClean="0"/>
              <a:t>( ) Ótimo ( ) Bom ( ) Regular ( ) Ruim ( ) Péssimo</a:t>
            </a:r>
          </a:p>
          <a:p>
            <a:pPr marL="0" indent="0">
              <a:buNone/>
            </a:pPr>
            <a:endParaRPr lang="en-US" sz="1600" dirty="0"/>
          </a:p>
        </p:txBody>
      </p:sp>
      <p:sp>
        <p:nvSpPr>
          <p:cNvPr id="6"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a:t>
            </a:r>
            <a:r>
              <a:rPr lang="pt-BR" dirty="0">
                <a:solidFill>
                  <a:schemeClr val="bg2"/>
                </a:solidFill>
              </a:rPr>
              <a:t>9</a:t>
            </a:r>
            <a:endParaRPr lang="pt-BR" dirty="0" smtClean="0">
              <a:solidFill>
                <a:schemeClr val="bg2"/>
              </a:solidFill>
            </a:endParaRPr>
          </a:p>
          <a:p>
            <a:pPr marL="0" indent="0">
              <a:buNone/>
            </a:pPr>
            <a:endParaRPr lang="pt-BR" dirty="0">
              <a:solidFill>
                <a:schemeClr val="bg2"/>
              </a:solidFill>
            </a:endParaRPr>
          </a:p>
        </p:txBody>
      </p:sp>
    </p:spTree>
    <p:extLst>
      <p:ext uri="{BB962C8B-B14F-4D97-AF65-F5344CB8AC3E}">
        <p14:creationId xmlns:p14="http://schemas.microsoft.com/office/powerpoint/2010/main" val="213356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Os</a:t>
            </a:r>
            <a:r>
              <a:rPr lang="en-US" sz="2800" dirty="0" smtClean="0"/>
              <a:t> P’s do marketing</a:t>
            </a:r>
            <a:endParaRPr lang="en-US" sz="2800" dirty="0"/>
          </a:p>
        </p:txBody>
      </p:sp>
      <p:sp>
        <p:nvSpPr>
          <p:cNvPr id="3" name="Content Placeholder 2"/>
          <p:cNvSpPr>
            <a:spLocks noGrp="1"/>
          </p:cNvSpPr>
          <p:nvPr>
            <p:ph idx="1"/>
          </p:nvPr>
        </p:nvSpPr>
        <p:spPr/>
        <p:txBody>
          <a:bodyPr>
            <a:normAutofit/>
          </a:bodyPr>
          <a:lstStyle/>
          <a:p>
            <a:pPr marL="0" indent="0">
              <a:buNone/>
            </a:pPr>
            <a:r>
              <a:rPr lang="pt-BR" sz="1600" dirty="0" smtClean="0"/>
              <a:t>Nos </a:t>
            </a:r>
            <a:r>
              <a:rPr lang="pt-BR" sz="1600" dirty="0"/>
              <a:t>anos 60, o estudioso de marketing Jerome McCarthy criou o conceito dos </a:t>
            </a:r>
            <a:r>
              <a:rPr lang="pt-BR" sz="1600" b="1" dirty="0">
                <a:solidFill>
                  <a:srgbClr val="1F497D"/>
                </a:solidFill>
              </a:rPr>
              <a:t>quatro </a:t>
            </a:r>
            <a:r>
              <a:rPr lang="pt-BR" sz="1600" b="1" dirty="0" err="1" smtClean="0">
                <a:solidFill>
                  <a:srgbClr val="1F497D"/>
                </a:solidFill>
              </a:rPr>
              <a:t>P’s</a:t>
            </a:r>
            <a:r>
              <a:rPr lang="pt-BR" sz="1600" b="1" dirty="0" smtClean="0">
                <a:solidFill>
                  <a:srgbClr val="1F497D"/>
                </a:solidFill>
              </a:rPr>
              <a:t> </a:t>
            </a:r>
            <a:r>
              <a:rPr lang="pt-BR" sz="1600" dirty="0" smtClean="0"/>
              <a:t>do marketing: </a:t>
            </a:r>
            <a:r>
              <a:rPr lang="pt-BR" sz="1600" dirty="0"/>
              <a:t>produto (</a:t>
            </a:r>
            <a:r>
              <a:rPr lang="pt-BR" sz="1600" i="1" dirty="0" err="1"/>
              <a:t>product</a:t>
            </a:r>
            <a:r>
              <a:rPr lang="pt-BR" sz="1600" dirty="0"/>
              <a:t>), preço (</a:t>
            </a:r>
            <a:r>
              <a:rPr lang="pt-BR" sz="1600" i="1" dirty="0" err="1"/>
              <a:t>price</a:t>
            </a:r>
            <a:r>
              <a:rPr lang="pt-BR" sz="1600" dirty="0"/>
              <a:t>), promoção (</a:t>
            </a:r>
            <a:r>
              <a:rPr lang="pt-BR" sz="1600" i="1" dirty="0" err="1"/>
              <a:t>promotion</a:t>
            </a:r>
            <a:r>
              <a:rPr lang="pt-BR" sz="1600" dirty="0"/>
              <a:t>) e ponto de venda (</a:t>
            </a:r>
            <a:r>
              <a:rPr lang="pt-BR" sz="1600" i="1" dirty="0"/>
              <a:t>point </a:t>
            </a:r>
            <a:r>
              <a:rPr lang="pt-BR" sz="1600" i="1" dirty="0" err="1"/>
              <a:t>of</a:t>
            </a:r>
            <a:r>
              <a:rPr lang="pt-BR" sz="1600" i="1" dirty="0"/>
              <a:t> </a:t>
            </a:r>
            <a:r>
              <a:rPr lang="pt-BR" sz="1600" i="1" dirty="0" err="1"/>
              <a:t>sale</a:t>
            </a:r>
            <a:r>
              <a:rPr lang="pt-BR" sz="1600" dirty="0" smtClean="0"/>
              <a:t>)</a:t>
            </a:r>
            <a:r>
              <a:rPr lang="pt-BR" sz="1600" dirty="0"/>
              <a:t>. </a:t>
            </a:r>
            <a:r>
              <a:rPr lang="pt-BR" sz="1600" dirty="0" smtClean="0"/>
              <a:t>Estudando cada um </a:t>
            </a:r>
            <a:r>
              <a:rPr lang="pt-BR" sz="1600" dirty="0"/>
              <a:t>desses fatores </a:t>
            </a:r>
            <a:r>
              <a:rPr lang="pt-BR" sz="1600" dirty="0" smtClean="0"/>
              <a:t>você ajuda </a:t>
            </a:r>
            <a:r>
              <a:rPr lang="pt-BR" sz="1600" dirty="0"/>
              <a:t>a </a:t>
            </a:r>
            <a:r>
              <a:rPr lang="pt-BR" sz="1600" dirty="0" smtClean="0"/>
              <a:t>sua empresa </a:t>
            </a:r>
            <a:r>
              <a:rPr lang="pt-BR" sz="1600" dirty="0"/>
              <a:t>a se posicionar corretamente no mercado</a:t>
            </a:r>
            <a:r>
              <a:rPr lang="pt-BR" sz="1600" dirty="0" smtClean="0"/>
              <a:t>. Atualmente este conceito foi ampliado para seis ingredientes </a:t>
            </a:r>
            <a:r>
              <a:rPr lang="pt-BR" sz="1600" dirty="0"/>
              <a:t>fundamentais do </a:t>
            </a:r>
            <a:r>
              <a:rPr lang="pt-BR" sz="1600" dirty="0" smtClean="0"/>
              <a:t>marketing. São eles:</a:t>
            </a:r>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endParaRPr lang="pt-BR" sz="1600" dirty="0"/>
          </a:p>
          <a:p>
            <a:pPr marL="0" indent="0">
              <a:buNone/>
            </a:pPr>
            <a:endParaRPr lang="pt-BR" sz="1600" dirty="0" smtClean="0"/>
          </a:p>
          <a:p>
            <a:pPr marL="0" indent="0">
              <a:buNone/>
            </a:pPr>
            <a:r>
              <a:rPr lang="pt-BR" sz="1600" dirty="0" smtClean="0"/>
              <a:t>Promoção</a:t>
            </a:r>
          </a:p>
          <a:p>
            <a:pPr marL="0" indent="0">
              <a:buNone/>
            </a:pPr>
            <a:r>
              <a:rPr lang="pt-BR" sz="1600" dirty="0" smtClean="0"/>
              <a:t>É o esforço da empresa em comunicar a sua existência ao mercado e promover seus produtos e serviços.</a:t>
            </a:r>
          </a:p>
          <a:p>
            <a:pPr marL="0" indent="0">
              <a:buNone/>
            </a:pPr>
            <a:endParaRPr lang="pt-BR" sz="1600" dirty="0" smtClean="0"/>
          </a:p>
          <a:p>
            <a:pPr marL="0" indent="0">
              <a:buNone/>
            </a:pPr>
            <a:r>
              <a:rPr lang="pt-BR" sz="1600" b="1" dirty="0">
                <a:solidFill>
                  <a:schemeClr val="tx2"/>
                </a:solidFill>
              </a:rPr>
              <a:t>Você </a:t>
            </a:r>
            <a:r>
              <a:rPr lang="pt-BR" sz="1600" b="1" dirty="0" smtClean="0">
                <a:solidFill>
                  <a:schemeClr val="tx2"/>
                </a:solidFill>
              </a:rPr>
              <a:t>deve </a:t>
            </a:r>
            <a:r>
              <a:rPr lang="pt-BR" sz="1600" b="1" dirty="0">
                <a:solidFill>
                  <a:schemeClr val="tx2"/>
                </a:solidFill>
              </a:rPr>
              <a:t>analisar cada uma dessas variáveis para adequar o marketing da sua à realidade do mercado que você está inserido.</a:t>
            </a:r>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1: </a:t>
            </a:r>
            <a:r>
              <a:rPr lang="pt-BR" dirty="0" smtClean="0">
                <a:solidFill>
                  <a:schemeClr val="bg2"/>
                </a:solidFill>
              </a:rPr>
              <a:t>Tela 4</a:t>
            </a:r>
            <a:endParaRPr lang="pt-BR" dirty="0">
              <a:solidFill>
                <a:schemeClr val="bg2"/>
              </a:solidFill>
            </a:endParaRPr>
          </a:p>
        </p:txBody>
      </p:sp>
      <p:sp>
        <p:nvSpPr>
          <p:cNvPr id="5" name="Rectangle 4"/>
          <p:cNvSpPr/>
          <p:nvPr/>
        </p:nvSpPr>
        <p:spPr>
          <a:xfrm>
            <a:off x="1786717" y="3189939"/>
            <a:ext cx="5345382" cy="1333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Propaganda </a:t>
            </a:r>
            <a:r>
              <a:rPr lang="en-US" sz="1400" dirty="0" err="1" smtClean="0">
                <a:solidFill>
                  <a:schemeClr val="bg1"/>
                </a:solidFill>
              </a:rPr>
              <a:t>em</a:t>
            </a:r>
            <a:r>
              <a:rPr lang="en-US" sz="1400" dirty="0" smtClean="0">
                <a:solidFill>
                  <a:schemeClr val="bg1"/>
                </a:solidFill>
              </a:rPr>
              <a:t> </a:t>
            </a:r>
            <a:r>
              <a:rPr lang="en-US" sz="1400" dirty="0" smtClean="0">
                <a:solidFill>
                  <a:schemeClr val="bg1"/>
                </a:solidFill>
              </a:rPr>
              <a:t>outdoor</a:t>
            </a:r>
          </a:p>
          <a:p>
            <a:pPr algn="ctr"/>
            <a:r>
              <a:rPr lang="en-US" sz="1400" dirty="0">
                <a:solidFill>
                  <a:srgbClr val="FFFFFF"/>
                </a:solidFill>
              </a:rPr>
              <a:t>29X7cm</a:t>
            </a:r>
          </a:p>
          <a:p>
            <a:pPr algn="ctr"/>
            <a:endParaRPr lang="en-US" sz="1400" dirty="0">
              <a:solidFill>
                <a:schemeClr val="bg1"/>
              </a:solidFill>
            </a:endParaRPr>
          </a:p>
        </p:txBody>
      </p:sp>
      <p:sp>
        <p:nvSpPr>
          <p:cNvPr id="6" name="Rectangle 5"/>
          <p:cNvSpPr/>
          <p:nvPr/>
        </p:nvSpPr>
        <p:spPr>
          <a:xfrm>
            <a:off x="295325" y="3027489"/>
            <a:ext cx="8564425" cy="26582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933936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Tipos</a:t>
            </a:r>
            <a:r>
              <a:rPr lang="en-US" dirty="0" smtClean="0"/>
              <a:t> de </a:t>
            </a:r>
            <a:r>
              <a:rPr lang="en-US" dirty="0" err="1" smtClean="0"/>
              <a:t>escala</a:t>
            </a:r>
            <a:endParaRPr lang="en-US" dirty="0"/>
          </a:p>
        </p:txBody>
      </p:sp>
      <p:sp>
        <p:nvSpPr>
          <p:cNvPr id="3" name="Content Placeholder 2"/>
          <p:cNvSpPr>
            <a:spLocks noGrp="1"/>
          </p:cNvSpPr>
          <p:nvPr>
            <p:ph idx="1"/>
          </p:nvPr>
        </p:nvSpPr>
        <p:spPr/>
        <p:txBody>
          <a:bodyPr>
            <a:noAutofit/>
          </a:bodyPr>
          <a:lstStyle/>
          <a:p>
            <a:pPr marL="0" indent="0">
              <a:buNone/>
            </a:pPr>
            <a:r>
              <a:rPr lang="pt-BR" sz="1600" dirty="0" smtClean="0"/>
              <a:t>Para </a:t>
            </a:r>
            <a:r>
              <a:rPr lang="pt-BR" sz="1600" dirty="0"/>
              <a:t>facilitar as respostas dos entrevistados, você poderá construir um questionário com categorias para as respostas. Veja a seguir alguns tipos de escalas existentes.</a:t>
            </a:r>
          </a:p>
          <a:p>
            <a:pPr marL="0" indent="0">
              <a:buNone/>
            </a:pPr>
            <a:endParaRPr lang="en-US" sz="1600" dirty="0"/>
          </a:p>
          <a:p>
            <a:pPr marL="0" indent="0">
              <a:buNone/>
            </a:pPr>
            <a:endParaRPr lang="en-US" sz="1600" dirty="0"/>
          </a:p>
        </p:txBody>
      </p:sp>
      <p:sp>
        <p:nvSpPr>
          <p:cNvPr id="4" name="Content Placeholder 2"/>
          <p:cNvSpPr txBox="1">
            <a:spLocks/>
          </p:cNvSpPr>
          <p:nvPr/>
        </p:nvSpPr>
        <p:spPr>
          <a:xfrm>
            <a:off x="1138666" y="2949048"/>
            <a:ext cx="7700534" cy="368035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pt-BR" sz="1600" b="1" dirty="0" smtClean="0"/>
              <a:t>Escalas de intervalo ou de razão</a:t>
            </a:r>
            <a:endParaRPr lang="pt-BR" sz="1600" dirty="0" smtClean="0"/>
          </a:p>
          <a:p>
            <a:pPr marL="0" indent="0">
              <a:buFont typeface="Arial" pitchFamily="34" charset="0"/>
              <a:buNone/>
            </a:pPr>
            <a:r>
              <a:rPr lang="pt-BR" sz="1600" dirty="0" smtClean="0"/>
              <a:t>São atribuídos valores numéricos às variáveis, permitindo ao entrevistado perceber as diferenças entre as medições. Nas escalas de intervalo, o “ponto de partida” é absoluto e igual a zero.</a:t>
            </a:r>
          </a:p>
          <a:p>
            <a:pPr marL="0" indent="0">
              <a:buFont typeface="Arial" pitchFamily="34" charset="0"/>
              <a:buNone/>
            </a:pPr>
            <a:r>
              <a:rPr lang="pt-BR" sz="1600" dirty="0" smtClean="0"/>
              <a:t>Por exemplo: </a:t>
            </a:r>
          </a:p>
          <a:p>
            <a:pPr marL="0" indent="0">
              <a:buFont typeface="Arial" pitchFamily="34" charset="0"/>
              <a:buNone/>
            </a:pPr>
            <a:r>
              <a:rPr lang="pt-BR" sz="1600" dirty="0" smtClean="0"/>
              <a:t>Que nota você daria para o desempenho do produto LIMPOX?</a:t>
            </a:r>
          </a:p>
          <a:p>
            <a:pPr marL="0" indent="0">
              <a:buFont typeface="Arial" pitchFamily="34" charset="0"/>
              <a:buNone/>
            </a:pPr>
            <a:r>
              <a:rPr lang="pt-BR" sz="1600" dirty="0" smtClean="0"/>
              <a:t>0() 1() 2() 3() 4() 5() 6() 7() 8() 9() 10()</a:t>
            </a:r>
          </a:p>
          <a:p>
            <a:pPr marL="0" indent="0">
              <a:buFont typeface="Arial" pitchFamily="34" charset="0"/>
              <a:buNone/>
            </a:pPr>
            <a:endParaRPr lang="en-US" sz="1600" dirty="0"/>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a:t>
            </a:r>
            <a:r>
              <a:rPr lang="pt-BR" dirty="0">
                <a:solidFill>
                  <a:schemeClr val="bg2"/>
                </a:solidFill>
              </a:rPr>
              <a:t>9</a:t>
            </a:r>
            <a:endParaRPr lang="pt-BR" dirty="0" smtClean="0">
              <a:solidFill>
                <a:schemeClr val="bg2"/>
              </a:solidFill>
            </a:endParaRPr>
          </a:p>
          <a:p>
            <a:pPr marL="0" indent="0">
              <a:buNone/>
            </a:pPr>
            <a:endParaRPr lang="pt-BR" dirty="0">
              <a:solidFill>
                <a:schemeClr val="bg2"/>
              </a:solidFill>
            </a:endParaRPr>
          </a:p>
        </p:txBody>
      </p:sp>
    </p:spTree>
    <p:extLst>
      <p:ext uri="{BB962C8B-B14F-4D97-AF65-F5344CB8AC3E}">
        <p14:creationId xmlns:p14="http://schemas.microsoft.com/office/powerpoint/2010/main" val="42409181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Métodos</a:t>
            </a:r>
            <a:r>
              <a:rPr lang="en-US" dirty="0" smtClean="0"/>
              <a:t> de </a:t>
            </a:r>
            <a:r>
              <a:rPr lang="en-US" dirty="0" err="1" smtClean="0"/>
              <a:t>aplicação</a:t>
            </a:r>
            <a:endParaRPr lang="en-US" dirty="0"/>
          </a:p>
        </p:txBody>
      </p:sp>
      <p:sp>
        <p:nvSpPr>
          <p:cNvPr id="3" name="Content Placeholder 2"/>
          <p:cNvSpPr>
            <a:spLocks noGrp="1"/>
          </p:cNvSpPr>
          <p:nvPr>
            <p:ph idx="1"/>
          </p:nvPr>
        </p:nvSpPr>
        <p:spPr/>
        <p:txBody>
          <a:bodyPr>
            <a:normAutofit/>
          </a:bodyPr>
          <a:lstStyle/>
          <a:p>
            <a:pPr marL="0" indent="0">
              <a:buNone/>
            </a:pPr>
            <a:r>
              <a:rPr lang="pt-BR" sz="1600" dirty="0" smtClean="0"/>
              <a:t>Existem </a:t>
            </a:r>
            <a:r>
              <a:rPr lang="pt-BR" sz="1600" dirty="0"/>
              <a:t>algumas </a:t>
            </a:r>
            <a:r>
              <a:rPr lang="pt-BR" sz="1600" dirty="0" smtClean="0"/>
              <a:t>formas de </a:t>
            </a:r>
            <a:r>
              <a:rPr lang="pt-BR" sz="1600" dirty="0"/>
              <a:t>se realizar uma pesquisa:</a:t>
            </a:r>
          </a:p>
          <a:p>
            <a:pPr marL="0" indent="0">
              <a:buNone/>
            </a:pPr>
            <a:r>
              <a:rPr lang="pt-BR" sz="1600" dirty="0"/>
              <a:t> </a:t>
            </a:r>
          </a:p>
          <a:p>
            <a:pPr marL="0" indent="0">
              <a:buNone/>
            </a:pPr>
            <a:r>
              <a:rPr lang="pt-BR" sz="1600" b="1" dirty="0"/>
              <a:t>Pesquisa por </a:t>
            </a:r>
            <a:r>
              <a:rPr lang="pt-BR" sz="1600" b="1" dirty="0" smtClean="0"/>
              <a:t>telefone</a:t>
            </a:r>
          </a:p>
          <a:p>
            <a:pPr marL="0" indent="0">
              <a:buNone/>
            </a:pPr>
            <a:r>
              <a:rPr lang="pt-BR" sz="1600" b="1" dirty="0" smtClean="0"/>
              <a:t>Pesquisa </a:t>
            </a:r>
            <a:r>
              <a:rPr lang="pt-BR" sz="1600" b="1" dirty="0"/>
              <a:t>via </a:t>
            </a:r>
            <a:r>
              <a:rPr lang="pt-BR" sz="1600" b="1" i="1" dirty="0"/>
              <a:t>e-mail</a:t>
            </a:r>
            <a:r>
              <a:rPr lang="pt-BR" sz="1600" b="1" dirty="0"/>
              <a:t> ou </a:t>
            </a:r>
            <a:r>
              <a:rPr lang="pt-BR" sz="1600" b="1" i="1" dirty="0"/>
              <a:t>i</a:t>
            </a:r>
            <a:r>
              <a:rPr lang="pt-BR" sz="1600" b="1" i="1" dirty="0" smtClean="0"/>
              <a:t>nternet</a:t>
            </a:r>
            <a:endParaRPr lang="pt-BR" sz="1600" b="1" i="1" dirty="0"/>
          </a:p>
          <a:p>
            <a:pPr marL="0" indent="0">
              <a:buNone/>
            </a:pPr>
            <a:r>
              <a:rPr lang="pt-BR" sz="1600" b="1" dirty="0"/>
              <a:t>Pesquisa </a:t>
            </a:r>
            <a:r>
              <a:rPr lang="pt-BR" sz="1600" b="1" dirty="0" smtClean="0"/>
              <a:t>face </a:t>
            </a:r>
            <a:r>
              <a:rPr lang="pt-BR" sz="1600" b="1" dirty="0"/>
              <a:t>a face/</a:t>
            </a:r>
            <a:r>
              <a:rPr lang="pt-BR" sz="1600" b="1" dirty="0" smtClean="0"/>
              <a:t>Campo</a:t>
            </a:r>
            <a:endParaRPr lang="pt-BR" sz="1600" b="1" dirty="0"/>
          </a:p>
          <a:p>
            <a:pPr marL="0" indent="0">
              <a:buNone/>
            </a:pPr>
            <a:r>
              <a:rPr lang="pt-BR" sz="1600" b="1" dirty="0" smtClean="0"/>
              <a:t>Pesquisa </a:t>
            </a:r>
            <a:r>
              <a:rPr lang="pt-BR" sz="1600" b="1" dirty="0"/>
              <a:t>por </a:t>
            </a:r>
            <a:r>
              <a:rPr lang="pt-BR" sz="1600" b="1" dirty="0" smtClean="0"/>
              <a:t>observação</a:t>
            </a:r>
          </a:p>
          <a:p>
            <a:pPr marL="0" indent="0">
              <a:buNone/>
            </a:pPr>
            <a:endParaRPr lang="pt-BR" sz="1600" dirty="0"/>
          </a:p>
          <a:p>
            <a:pPr marL="0" indent="0">
              <a:buNone/>
            </a:pPr>
            <a:r>
              <a:rPr lang="pt-BR" sz="1600" dirty="0" smtClean="0"/>
              <a:t>Como podemos perceber, o </a:t>
            </a:r>
            <a:r>
              <a:rPr lang="pt-BR" sz="1600" dirty="0"/>
              <a:t>processo de criação de um instrumento para coleta de dados, ou questionário, deve ser muito bem pensado.</a:t>
            </a:r>
          </a:p>
          <a:p>
            <a:pPr marL="0" indent="0">
              <a:buNone/>
            </a:pPr>
            <a:r>
              <a:rPr lang="pt-BR" sz="1600" dirty="0"/>
              <a:t> </a:t>
            </a:r>
          </a:p>
          <a:p>
            <a:pPr marL="0" indent="0">
              <a:buNone/>
            </a:pPr>
            <a:r>
              <a:rPr lang="pt-BR" sz="1600" dirty="0"/>
              <a:t>Um questionário bem elaborado é fator fundamental para o sucesso da sua pesquisa para garantir que todas as informações de que você precisa sejam realmente obtidas no trabalho.</a:t>
            </a:r>
          </a:p>
          <a:p>
            <a:pPr marL="0" indent="0">
              <a:buNone/>
            </a:pPr>
            <a:endParaRPr lang="en-US" sz="1600" dirty="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10</a:t>
            </a:r>
          </a:p>
          <a:p>
            <a:pPr marL="0" indent="0">
              <a:buNone/>
            </a:pPr>
            <a:endParaRPr lang="pt-BR" dirty="0">
              <a:solidFill>
                <a:schemeClr val="bg2"/>
              </a:solidFill>
            </a:endParaRPr>
          </a:p>
        </p:txBody>
      </p:sp>
    </p:spTree>
    <p:extLst>
      <p:ext uri="{BB962C8B-B14F-4D97-AF65-F5344CB8AC3E}">
        <p14:creationId xmlns:p14="http://schemas.microsoft.com/office/powerpoint/2010/main" val="33981626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Etapa</a:t>
            </a:r>
            <a:r>
              <a:rPr lang="en-US" dirty="0" smtClean="0"/>
              <a:t> 4: </a:t>
            </a:r>
            <a:r>
              <a:rPr lang="en-US" dirty="0" err="1" smtClean="0"/>
              <a:t>analise</a:t>
            </a:r>
            <a:r>
              <a:rPr lang="en-US" dirty="0" smtClean="0"/>
              <a:t> </a:t>
            </a:r>
            <a:r>
              <a:rPr lang="en-US" dirty="0" err="1" smtClean="0"/>
              <a:t>os</a:t>
            </a:r>
            <a:r>
              <a:rPr lang="en-US" dirty="0" smtClean="0"/>
              <a:t> </a:t>
            </a:r>
            <a:r>
              <a:rPr lang="en-US" dirty="0" err="1" smtClean="0"/>
              <a:t>resultados</a:t>
            </a:r>
            <a:endParaRPr lang="en-US" dirty="0"/>
          </a:p>
        </p:txBody>
      </p:sp>
      <p:sp>
        <p:nvSpPr>
          <p:cNvPr id="3" name="Content Placeholder 2"/>
          <p:cNvSpPr>
            <a:spLocks noGrp="1"/>
          </p:cNvSpPr>
          <p:nvPr>
            <p:ph idx="1"/>
          </p:nvPr>
        </p:nvSpPr>
        <p:spPr>
          <a:xfrm>
            <a:off x="457200" y="1600200"/>
            <a:ext cx="5419767" cy="4876800"/>
          </a:xfrm>
        </p:spPr>
        <p:txBody>
          <a:bodyPr>
            <a:normAutofit/>
          </a:bodyPr>
          <a:lstStyle/>
          <a:p>
            <a:pPr marL="0" indent="0">
              <a:buNone/>
            </a:pPr>
            <a:r>
              <a:rPr lang="pt-BR" sz="1600" dirty="0" smtClean="0"/>
              <a:t>Para </a:t>
            </a:r>
            <a:r>
              <a:rPr lang="pt-BR" sz="1600" dirty="0"/>
              <a:t>finalizar a </a:t>
            </a:r>
            <a:r>
              <a:rPr lang="pt-BR" sz="1600" dirty="0" smtClean="0"/>
              <a:t>sua pesquisa </a:t>
            </a:r>
            <a:r>
              <a:rPr lang="pt-BR" sz="1600" dirty="0"/>
              <a:t>de mercado, </a:t>
            </a:r>
            <a:r>
              <a:rPr lang="pt-BR" sz="1600" dirty="0" smtClean="0"/>
              <a:t>elabore a Análise dos Resultados, </a:t>
            </a:r>
            <a:r>
              <a:rPr lang="pt-BR" sz="1600" b="1" dirty="0" smtClean="0">
                <a:solidFill>
                  <a:srgbClr val="1F497D"/>
                </a:solidFill>
              </a:rPr>
              <a:t>tabulando</a:t>
            </a:r>
            <a:r>
              <a:rPr lang="pt-BR" sz="1600" dirty="0" smtClean="0"/>
              <a:t> os resultados. </a:t>
            </a:r>
          </a:p>
          <a:p>
            <a:pPr marL="0" indent="0">
              <a:buNone/>
            </a:pPr>
            <a:r>
              <a:rPr lang="pt-BR" sz="1600" dirty="0"/>
              <a:t>  </a:t>
            </a:r>
          </a:p>
          <a:p>
            <a:pPr marL="0" indent="0">
              <a:buNone/>
            </a:pPr>
            <a:r>
              <a:rPr lang="pt-BR" sz="1600" dirty="0"/>
              <a:t>Realize a contagem das respostas para cada item e transforme as em números percentuais. Por exemplo: Os valores não representam muita diferença quando dizemos que para uma determinada pergunta 18 entrevistados responderam “sim” e 12 responderam “não”. Porém, se transformarmos em porcentagem terão um significado mais claro e objetivo. “60% dos  entrevistados responderam “sim” e 40% dos entrevistados responderam “não”</a:t>
            </a:r>
            <a:r>
              <a:rPr lang="pt-BR" sz="1600" dirty="0" smtClean="0"/>
              <a:t>.</a:t>
            </a:r>
          </a:p>
          <a:p>
            <a:pPr marL="0" indent="0">
              <a:buNone/>
            </a:pPr>
            <a:endParaRPr lang="pt-BR" sz="1600" dirty="0"/>
          </a:p>
          <a:p>
            <a:pPr marL="0" indent="0">
              <a:buNone/>
            </a:pPr>
            <a:r>
              <a:rPr lang="pt-BR" sz="1600" dirty="0" smtClean="0"/>
              <a:t>Analise o que esses dados significam, cruze as informações obtidas. Por exemplo, os 60% de entrevistados que responderam “sim” eram homens solteiros. Faça relacionamentos entre os dados e você descobrirá muitas informações para o seu negócio.</a:t>
            </a:r>
            <a:endParaRPr lang="en-US" sz="1600" dirty="0"/>
          </a:p>
        </p:txBody>
      </p:sp>
      <p:sp>
        <p:nvSpPr>
          <p:cNvPr id="4" name="Rectangle 3"/>
          <p:cNvSpPr/>
          <p:nvPr/>
        </p:nvSpPr>
        <p:spPr>
          <a:xfrm>
            <a:off x="5993957" y="1600200"/>
            <a:ext cx="2570468" cy="35243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smtClean="0">
                <a:solidFill>
                  <a:schemeClr val="bg1"/>
                </a:solidFill>
              </a:rPr>
              <a:t> com </a:t>
            </a:r>
            <a:r>
              <a:rPr lang="en-US" sz="1400" dirty="0" err="1" smtClean="0">
                <a:solidFill>
                  <a:schemeClr val="bg1"/>
                </a:solidFill>
              </a:rPr>
              <a:t>diversos</a:t>
            </a:r>
            <a:r>
              <a:rPr lang="en-US" sz="1400" dirty="0" smtClean="0">
                <a:solidFill>
                  <a:schemeClr val="bg1"/>
                </a:solidFill>
              </a:rPr>
              <a:t> </a:t>
            </a:r>
            <a:r>
              <a:rPr lang="en-US" sz="1400" dirty="0" err="1" smtClean="0">
                <a:solidFill>
                  <a:schemeClr val="bg1"/>
                </a:solidFill>
              </a:rPr>
              <a:t>questionários</a:t>
            </a:r>
            <a:r>
              <a:rPr lang="en-US" sz="1400" dirty="0" smtClean="0">
                <a:solidFill>
                  <a:schemeClr val="bg1"/>
                </a:solidFill>
              </a:rPr>
              <a:t> </a:t>
            </a:r>
            <a:r>
              <a:rPr lang="en-US" sz="1400" dirty="0" err="1" smtClean="0">
                <a:solidFill>
                  <a:schemeClr val="bg1"/>
                </a:solidFill>
              </a:rPr>
              <a:t>sobre</a:t>
            </a:r>
            <a:r>
              <a:rPr lang="en-US" sz="1400" dirty="0" smtClean="0">
                <a:solidFill>
                  <a:schemeClr val="bg1"/>
                </a:solidFill>
              </a:rPr>
              <a:t> a mesa. </a:t>
            </a:r>
            <a:r>
              <a:rPr lang="en-US" sz="1400" dirty="0" err="1" smtClean="0">
                <a:solidFill>
                  <a:schemeClr val="bg1"/>
                </a:solidFill>
              </a:rPr>
              <a:t>Inserindo</a:t>
            </a:r>
            <a:r>
              <a:rPr lang="en-US" sz="1400" dirty="0" smtClean="0">
                <a:solidFill>
                  <a:schemeClr val="bg1"/>
                </a:solidFill>
              </a:rPr>
              <a:t> </a:t>
            </a:r>
            <a:r>
              <a:rPr lang="en-US" sz="1400" dirty="0" err="1" smtClean="0">
                <a:solidFill>
                  <a:schemeClr val="bg1"/>
                </a:solidFill>
              </a:rPr>
              <a:t>os</a:t>
            </a:r>
            <a:r>
              <a:rPr lang="en-US" sz="1400" dirty="0" smtClean="0">
                <a:solidFill>
                  <a:schemeClr val="bg1"/>
                </a:solidFill>
              </a:rPr>
              <a:t> dados </a:t>
            </a:r>
            <a:r>
              <a:rPr lang="en-US" sz="1400" dirty="0" err="1" smtClean="0">
                <a:solidFill>
                  <a:schemeClr val="bg1"/>
                </a:solidFill>
              </a:rPr>
              <a:t>em</a:t>
            </a:r>
            <a:r>
              <a:rPr lang="en-US" sz="1400" dirty="0" smtClean="0">
                <a:solidFill>
                  <a:schemeClr val="bg1"/>
                </a:solidFill>
              </a:rPr>
              <a:t> um software de  </a:t>
            </a:r>
            <a:r>
              <a:rPr lang="en-US" sz="1400" dirty="0" err="1" smtClean="0">
                <a:solidFill>
                  <a:schemeClr val="bg1"/>
                </a:solidFill>
              </a:rPr>
              <a:t>planilha</a:t>
            </a:r>
            <a:r>
              <a:rPr lang="en-US" sz="1400" dirty="0" smtClean="0">
                <a:solidFill>
                  <a:schemeClr val="bg1"/>
                </a:solidFill>
              </a:rPr>
              <a:t>.</a:t>
            </a:r>
          </a:p>
          <a:p>
            <a:pPr algn="ctr"/>
            <a:r>
              <a:rPr lang="en-US" sz="1400" dirty="0">
                <a:solidFill>
                  <a:schemeClr val="bg1"/>
                </a:solidFill>
              </a:rPr>
              <a:t>15x18cm</a:t>
            </a:r>
            <a:endParaRPr lang="en-US" sz="1400" dirty="0">
              <a:solidFill>
                <a:schemeClr val="bg1"/>
              </a:solidFill>
            </a:endParaRPr>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11</a:t>
            </a:r>
          </a:p>
          <a:p>
            <a:pPr marL="0" indent="0">
              <a:buNone/>
            </a:pPr>
            <a:endParaRPr lang="pt-BR" dirty="0">
              <a:solidFill>
                <a:schemeClr val="bg2"/>
              </a:solidFill>
            </a:endParaRPr>
          </a:p>
        </p:txBody>
      </p:sp>
    </p:spTree>
    <p:extLst>
      <p:ext uri="{BB962C8B-B14F-4D97-AF65-F5344CB8AC3E}">
        <p14:creationId xmlns:p14="http://schemas.microsoft.com/office/powerpoint/2010/main" val="21340244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Etapa</a:t>
            </a:r>
            <a:r>
              <a:rPr lang="en-US" dirty="0" smtClean="0"/>
              <a:t> 5: </a:t>
            </a:r>
            <a:r>
              <a:rPr lang="en-US" dirty="0" err="1" smtClean="0"/>
              <a:t>monte</a:t>
            </a:r>
            <a:r>
              <a:rPr lang="en-US" dirty="0" smtClean="0"/>
              <a:t> um </a:t>
            </a:r>
            <a:r>
              <a:rPr lang="en-US" dirty="0" err="1" smtClean="0"/>
              <a:t>Relatório</a:t>
            </a:r>
            <a:endParaRPr lang="en-US" dirty="0"/>
          </a:p>
        </p:txBody>
      </p:sp>
      <p:sp>
        <p:nvSpPr>
          <p:cNvPr id="3" name="Content Placeholder 2"/>
          <p:cNvSpPr>
            <a:spLocks noGrp="1"/>
          </p:cNvSpPr>
          <p:nvPr>
            <p:ph idx="1"/>
          </p:nvPr>
        </p:nvSpPr>
        <p:spPr>
          <a:xfrm>
            <a:off x="457200" y="1600200"/>
            <a:ext cx="4268000" cy="4876800"/>
          </a:xfrm>
        </p:spPr>
        <p:txBody>
          <a:bodyPr>
            <a:normAutofit/>
          </a:bodyPr>
          <a:lstStyle/>
          <a:p>
            <a:pPr marL="0" indent="0">
              <a:buNone/>
            </a:pPr>
            <a:r>
              <a:rPr lang="pt-BR" sz="1600" b="1" dirty="0" smtClean="0">
                <a:solidFill>
                  <a:schemeClr val="tx2"/>
                </a:solidFill>
              </a:rPr>
              <a:t>Esse não será um relatório qualquer, este será o seu Relatório </a:t>
            </a:r>
            <a:r>
              <a:rPr lang="pt-BR" sz="1600" b="1" dirty="0">
                <a:solidFill>
                  <a:schemeClr val="tx2"/>
                </a:solidFill>
              </a:rPr>
              <a:t>Final da </a:t>
            </a:r>
            <a:r>
              <a:rPr lang="pt-BR" sz="1600" b="1" dirty="0" smtClean="0">
                <a:solidFill>
                  <a:schemeClr val="tx2"/>
                </a:solidFill>
              </a:rPr>
              <a:t>pesquisa.</a:t>
            </a:r>
          </a:p>
          <a:p>
            <a:pPr marL="0" indent="0">
              <a:buNone/>
            </a:pPr>
            <a:endParaRPr lang="pt-BR" sz="1600" dirty="0"/>
          </a:p>
          <a:p>
            <a:pPr marL="0" indent="0">
              <a:buNone/>
            </a:pPr>
            <a:r>
              <a:rPr lang="pt-BR" sz="1600" dirty="0"/>
              <a:t>É importante que você coloque todas as tabulações em um documento, e sua respectiva análise, pois ao voltar a fazer esta mesma pesquisa no futuro, você poderá comparar as várias vezes que a pesquisa foi realizada. Criando, assim, um histórico que mostrará as mudanças de comportamento e expectativas.</a:t>
            </a:r>
          </a:p>
          <a:p>
            <a:pPr marL="0" indent="0">
              <a:buNone/>
            </a:pPr>
            <a:r>
              <a:rPr lang="pt-BR" sz="1600" dirty="0"/>
              <a:t> </a:t>
            </a:r>
          </a:p>
          <a:p>
            <a:pPr marL="0" indent="0">
              <a:buNone/>
            </a:pPr>
            <a:r>
              <a:rPr lang="pt-BR" sz="1600" dirty="0"/>
              <a:t>Basta ter coragem para mudar e vencer. Albert Einstein, no alto de sua genialidade disse: “O único lugar em que o SUCESSO vem antes do TRABALHO é no dicionário”.</a:t>
            </a:r>
          </a:p>
          <a:p>
            <a:pPr marL="0" indent="0">
              <a:buNone/>
            </a:pPr>
            <a:endParaRPr lang="en-US" sz="1600" dirty="0"/>
          </a:p>
        </p:txBody>
      </p:sp>
      <p:sp>
        <p:nvSpPr>
          <p:cNvPr id="4" name="Rectangle 3"/>
          <p:cNvSpPr/>
          <p:nvPr/>
        </p:nvSpPr>
        <p:spPr>
          <a:xfrm>
            <a:off x="5801995" y="1600200"/>
            <a:ext cx="2570468" cy="35243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bg1"/>
                </a:solidFill>
              </a:rPr>
              <a:t>Potencial</a:t>
            </a:r>
            <a:r>
              <a:rPr lang="en-US" sz="1400" dirty="0" smtClean="0">
                <a:solidFill>
                  <a:schemeClr val="bg1"/>
                </a:solidFill>
              </a:rPr>
              <a:t> </a:t>
            </a:r>
            <a:r>
              <a:rPr lang="en-US" sz="1400" dirty="0" err="1" smtClean="0">
                <a:solidFill>
                  <a:schemeClr val="bg1"/>
                </a:solidFill>
              </a:rPr>
              <a:t>empreendedor</a:t>
            </a:r>
            <a:r>
              <a:rPr lang="en-US" sz="1400" dirty="0" smtClean="0">
                <a:solidFill>
                  <a:schemeClr val="bg1"/>
                </a:solidFill>
              </a:rPr>
              <a:t> </a:t>
            </a:r>
            <a:r>
              <a:rPr lang="en-US" sz="1400" dirty="0" err="1" smtClean="0">
                <a:solidFill>
                  <a:schemeClr val="bg1"/>
                </a:solidFill>
              </a:rPr>
              <a:t>lendo</a:t>
            </a:r>
            <a:r>
              <a:rPr lang="en-US" sz="1400" dirty="0" smtClean="0">
                <a:solidFill>
                  <a:schemeClr val="bg1"/>
                </a:solidFill>
              </a:rPr>
              <a:t> </a:t>
            </a:r>
            <a:r>
              <a:rPr lang="en-US" sz="1400" dirty="0" err="1" smtClean="0">
                <a:solidFill>
                  <a:schemeClr val="bg1"/>
                </a:solidFill>
              </a:rPr>
              <a:t>uma</a:t>
            </a:r>
            <a:r>
              <a:rPr lang="en-US" sz="1400" dirty="0" smtClean="0">
                <a:solidFill>
                  <a:schemeClr val="bg1"/>
                </a:solidFill>
              </a:rPr>
              <a:t> </a:t>
            </a:r>
            <a:r>
              <a:rPr lang="en-US" sz="1400" dirty="0" err="1" smtClean="0">
                <a:solidFill>
                  <a:schemeClr val="bg1"/>
                </a:solidFill>
              </a:rPr>
              <a:t>brocura</a:t>
            </a:r>
            <a:r>
              <a:rPr lang="en-US" sz="1400" dirty="0" smtClean="0">
                <a:solidFill>
                  <a:schemeClr val="bg1"/>
                </a:solidFill>
              </a:rPr>
              <a:t> </a:t>
            </a:r>
            <a:r>
              <a:rPr lang="en-US" sz="1400" dirty="0" err="1" smtClean="0">
                <a:solidFill>
                  <a:schemeClr val="bg1"/>
                </a:solidFill>
              </a:rPr>
              <a:t>aberta</a:t>
            </a:r>
            <a:r>
              <a:rPr lang="en-US" sz="1400" dirty="0" smtClean="0">
                <a:solidFill>
                  <a:schemeClr val="bg1"/>
                </a:solidFill>
              </a:rPr>
              <a:t>, </a:t>
            </a:r>
            <a:r>
              <a:rPr lang="en-US" sz="1400" dirty="0" err="1" smtClean="0">
                <a:solidFill>
                  <a:schemeClr val="bg1"/>
                </a:solidFill>
              </a:rPr>
              <a:t>na</a:t>
            </a:r>
            <a:r>
              <a:rPr lang="en-US" sz="1400" dirty="0" smtClean="0">
                <a:solidFill>
                  <a:schemeClr val="bg1"/>
                </a:solidFill>
              </a:rPr>
              <a:t> </a:t>
            </a:r>
            <a:r>
              <a:rPr lang="en-US" sz="1400" dirty="0" err="1" smtClean="0">
                <a:solidFill>
                  <a:schemeClr val="bg1"/>
                </a:solidFill>
              </a:rPr>
              <a:t>capa</a:t>
            </a:r>
            <a:r>
              <a:rPr lang="en-US" sz="1400" dirty="0" smtClean="0">
                <a:solidFill>
                  <a:schemeClr val="bg1"/>
                </a:solidFill>
              </a:rPr>
              <a:t> </a:t>
            </a:r>
            <a:r>
              <a:rPr lang="en-US" sz="1400" dirty="0" err="1" smtClean="0">
                <a:solidFill>
                  <a:schemeClr val="bg1"/>
                </a:solidFill>
              </a:rPr>
              <a:t>está</a:t>
            </a:r>
            <a:r>
              <a:rPr lang="en-US" sz="1400" dirty="0" smtClean="0">
                <a:solidFill>
                  <a:schemeClr val="bg1"/>
                </a:solidFill>
              </a:rPr>
              <a:t> </a:t>
            </a:r>
            <a:r>
              <a:rPr lang="en-US" sz="1400" dirty="0" err="1" smtClean="0">
                <a:solidFill>
                  <a:schemeClr val="bg1"/>
                </a:solidFill>
              </a:rPr>
              <a:t>escrito</a:t>
            </a:r>
            <a:r>
              <a:rPr lang="en-US" sz="1400" dirty="0" smtClean="0">
                <a:solidFill>
                  <a:schemeClr val="bg1"/>
                </a:solidFill>
              </a:rPr>
              <a:t> “</a:t>
            </a:r>
            <a:r>
              <a:rPr lang="en-US" sz="1400" dirty="0" err="1" smtClean="0">
                <a:solidFill>
                  <a:schemeClr val="bg1"/>
                </a:solidFill>
              </a:rPr>
              <a:t>Relatório</a:t>
            </a:r>
            <a:r>
              <a:rPr lang="en-US" sz="1400" dirty="0" smtClean="0">
                <a:solidFill>
                  <a:schemeClr val="bg1"/>
                </a:solidFill>
              </a:rPr>
              <a:t> Final – </a:t>
            </a:r>
            <a:r>
              <a:rPr lang="en-US" sz="1400" dirty="0" err="1" smtClean="0">
                <a:solidFill>
                  <a:schemeClr val="bg1"/>
                </a:solidFill>
              </a:rPr>
              <a:t>Pesquisa</a:t>
            </a:r>
            <a:r>
              <a:rPr lang="en-US" sz="1400" dirty="0" smtClean="0">
                <a:solidFill>
                  <a:schemeClr val="bg1"/>
                </a:solidFill>
              </a:rPr>
              <a:t> de Mercado</a:t>
            </a:r>
            <a:r>
              <a:rPr lang="en-US" sz="1400" dirty="0" smtClean="0">
                <a:solidFill>
                  <a:schemeClr val="bg1"/>
                </a:solidFill>
              </a:rPr>
              <a:t>.</a:t>
            </a:r>
          </a:p>
          <a:p>
            <a:pPr algn="ctr"/>
            <a:r>
              <a:rPr lang="en-US" sz="1400" dirty="0" smtClean="0">
                <a:solidFill>
                  <a:schemeClr val="bg1"/>
                </a:solidFill>
              </a:rPr>
              <a:t>15x18cm</a:t>
            </a:r>
            <a:r>
              <a:rPr lang="en-US" sz="1400" dirty="0" smtClean="0">
                <a:solidFill>
                  <a:schemeClr val="bg1"/>
                </a:solidFill>
              </a:rPr>
              <a:t> </a:t>
            </a:r>
            <a:endParaRPr lang="en-US" sz="1400" dirty="0" smtClean="0">
              <a:solidFill>
                <a:schemeClr val="bg1"/>
              </a:solidFill>
            </a:endParaRPr>
          </a:p>
        </p:txBody>
      </p:sp>
      <p:sp>
        <p:nvSpPr>
          <p:cNvPr id="5"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12</a:t>
            </a:r>
          </a:p>
          <a:p>
            <a:pPr marL="0" indent="0">
              <a:buNone/>
            </a:pPr>
            <a:endParaRPr lang="pt-BR" dirty="0">
              <a:solidFill>
                <a:schemeClr val="bg2"/>
              </a:solidFill>
            </a:endParaRPr>
          </a:p>
        </p:txBody>
      </p:sp>
    </p:spTree>
    <p:extLst>
      <p:ext uri="{BB962C8B-B14F-4D97-AF65-F5344CB8AC3E}">
        <p14:creationId xmlns:p14="http://schemas.microsoft.com/office/powerpoint/2010/main" val="5732947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Encerramento</a:t>
            </a:r>
            <a:endParaRPr lang="en-US" dirty="0"/>
          </a:p>
        </p:txBody>
      </p:sp>
      <p:sp>
        <p:nvSpPr>
          <p:cNvPr id="3" name="Content Placeholder 2"/>
          <p:cNvSpPr>
            <a:spLocks noGrp="1"/>
          </p:cNvSpPr>
          <p:nvPr>
            <p:ph idx="1"/>
          </p:nvPr>
        </p:nvSpPr>
        <p:spPr/>
        <p:txBody>
          <a:bodyPr>
            <a:normAutofit/>
          </a:bodyPr>
          <a:lstStyle/>
          <a:p>
            <a:pPr marL="0" indent="0">
              <a:buNone/>
            </a:pPr>
            <a:r>
              <a:rPr lang="pt-BR" sz="1800" dirty="0" smtClean="0"/>
              <a:t>Nesta </a:t>
            </a:r>
            <a:r>
              <a:rPr lang="pt-BR" sz="1800" dirty="0" smtClean="0"/>
              <a:t>parada você conheceu os elementos de uma pesquisa de mercado e as etapas para realizá-la. Coloque em prática agora mesmo uma pesquisa de mercado sobre o empreendimento que você deseja montar.</a:t>
            </a:r>
          </a:p>
          <a:p>
            <a:pPr marL="0" indent="0">
              <a:buNone/>
            </a:pPr>
            <a:endParaRPr lang="pt-BR" sz="1800" dirty="0" smtClean="0"/>
          </a:p>
          <a:p>
            <a:pPr marL="0" indent="0">
              <a:buNone/>
            </a:pPr>
            <a:endParaRPr lang="pt-BR" sz="1800" dirty="0" smtClean="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a:solidFill>
                  <a:srgbClr val="FFFFFF"/>
                </a:solidFill>
              </a:rPr>
              <a:t>Parada </a:t>
            </a:r>
            <a:r>
              <a:rPr lang="pt-BR" dirty="0" smtClean="0">
                <a:solidFill>
                  <a:srgbClr val="FFFFFF"/>
                </a:solidFill>
              </a:rPr>
              <a:t>5: </a:t>
            </a:r>
            <a:r>
              <a:rPr lang="pt-BR" dirty="0" smtClean="0">
                <a:solidFill>
                  <a:schemeClr val="bg2"/>
                </a:solidFill>
              </a:rPr>
              <a:t>Tela 13</a:t>
            </a:r>
          </a:p>
          <a:p>
            <a:pPr marL="0" indent="0">
              <a:buNone/>
            </a:pPr>
            <a:endParaRPr lang="pt-BR" dirty="0">
              <a:solidFill>
                <a:schemeClr val="bg2"/>
              </a:solidFill>
            </a:endParaRPr>
          </a:p>
        </p:txBody>
      </p:sp>
    </p:spTree>
    <p:extLst>
      <p:ext uri="{BB962C8B-B14F-4D97-AF65-F5344CB8AC3E}">
        <p14:creationId xmlns:p14="http://schemas.microsoft.com/office/powerpoint/2010/main" val="16128413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174314" cy="990600"/>
          </a:xfrm>
        </p:spPr>
        <p:txBody>
          <a:bodyPr>
            <a:normAutofit/>
          </a:bodyPr>
          <a:lstStyle/>
          <a:p>
            <a:r>
              <a:rPr lang="pt-BR" sz="2400" dirty="0" smtClean="0"/>
              <a:t>Encerramento da Trilha</a:t>
            </a:r>
            <a:endParaRPr lang="pt-BR" sz="2400" dirty="0"/>
          </a:p>
        </p:txBody>
      </p:sp>
      <p:sp>
        <p:nvSpPr>
          <p:cNvPr id="3" name="Content Placeholder 2"/>
          <p:cNvSpPr>
            <a:spLocks noGrp="1"/>
          </p:cNvSpPr>
          <p:nvPr>
            <p:ph idx="1"/>
          </p:nvPr>
        </p:nvSpPr>
        <p:spPr>
          <a:xfrm>
            <a:off x="457200" y="1404470"/>
            <a:ext cx="8229599" cy="4952999"/>
          </a:xfrm>
        </p:spPr>
        <p:txBody>
          <a:bodyPr>
            <a:normAutofit/>
          </a:bodyPr>
          <a:lstStyle/>
          <a:p>
            <a:pPr marL="0" indent="0">
              <a:buNone/>
            </a:pPr>
            <a:r>
              <a:rPr lang="pt-BR" sz="1600" dirty="0" smtClean="0"/>
              <a:t>Depois de conhecer as maneiras </a:t>
            </a:r>
            <a:r>
              <a:rPr lang="pt-BR" sz="1600" dirty="0"/>
              <a:t>de se chegar ao cliente, posicionar sua marca e fortalecer a comunicação interna e externa, sua empresa já pode se considerar uma empresa que sabe quem é, onde quer chegar e como chegará lá. Informações sobre marketing são ferramentas importantes na construção de uma marca e principalmente para que o cliente visualize o porquê da sua comunicação. </a:t>
            </a:r>
            <a:endParaRPr lang="pt-BR" sz="1600" dirty="0" smtClean="0"/>
          </a:p>
        </p:txBody>
      </p:sp>
      <p:sp>
        <p:nvSpPr>
          <p:cNvPr id="4" name="Content Placeholder 2"/>
          <p:cNvSpPr txBox="1">
            <a:spLocks/>
          </p:cNvSpPr>
          <p:nvPr/>
        </p:nvSpPr>
        <p:spPr>
          <a:xfrm>
            <a:off x="457200" y="7516"/>
            <a:ext cx="8229600" cy="351433"/>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pt-BR" dirty="0" smtClean="0">
                <a:solidFill>
                  <a:srgbClr val="FFFFFF"/>
                </a:solidFill>
              </a:rPr>
              <a:t>Encerramento da trilha</a:t>
            </a:r>
            <a:endParaRPr lang="pt-BR" dirty="0">
              <a:solidFill>
                <a:schemeClr val="bg2"/>
              </a:solidFill>
            </a:endParaRPr>
          </a:p>
        </p:txBody>
      </p:sp>
    </p:spTree>
    <p:extLst>
      <p:ext uri="{BB962C8B-B14F-4D97-AF65-F5344CB8AC3E}">
        <p14:creationId xmlns:p14="http://schemas.microsoft.com/office/powerpoint/2010/main" val="3055001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2373</TotalTime>
  <Words>12067</Words>
  <Application>Microsoft Macintosh PowerPoint</Application>
  <PresentationFormat>On-screen Show (4:3)</PresentationFormat>
  <Paragraphs>1361</Paragraphs>
  <Slides>95</Slides>
  <Notes>45</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Clarity</vt:lpstr>
      <vt:lpstr>Trilhas de autoatendimento</vt:lpstr>
      <vt:lpstr>Trilha: Marketing e vendas</vt:lpstr>
      <vt:lpstr>Você está no Shopping.</vt:lpstr>
      <vt:lpstr>Marketing e vendas</vt:lpstr>
      <vt:lpstr>Parada 1: Relacionamento com o mercado</vt:lpstr>
      <vt:lpstr>Relacionamento com o mercado</vt:lpstr>
      <vt:lpstr>Marketing</vt:lpstr>
      <vt:lpstr>Marketing na sua empresa</vt:lpstr>
      <vt:lpstr>Os P’s do marketing</vt:lpstr>
      <vt:lpstr>Os P’s do marketing</vt:lpstr>
      <vt:lpstr>Os P’s do marketing</vt:lpstr>
      <vt:lpstr>Os P’s do marketing</vt:lpstr>
      <vt:lpstr>Os P’s do marketing</vt:lpstr>
      <vt:lpstr>Os P’s do marketing</vt:lpstr>
      <vt:lpstr>A importância dos clientes</vt:lpstr>
      <vt:lpstr>Informações e sugestões dos clientes</vt:lpstr>
      <vt:lpstr>Coleta com clientes potenciais</vt:lpstr>
      <vt:lpstr>Coleta com clientes existentes</vt:lpstr>
      <vt:lpstr>Preço de produtos e serviços</vt:lpstr>
      <vt:lpstr>Passos para definição de preços</vt:lpstr>
      <vt:lpstr>A importância das pessoas</vt:lpstr>
      <vt:lpstr>Expectativas dos clientes</vt:lpstr>
      <vt:lpstr>As reclamações</vt:lpstr>
      <vt:lpstr>Com lidar com as reclamações</vt:lpstr>
      <vt:lpstr>A perda de um cliente</vt:lpstr>
      <vt:lpstr>Divulgação</vt:lpstr>
      <vt:lpstr>Encerramento</vt:lpstr>
      <vt:lpstr>Parada 2: comunicação</vt:lpstr>
      <vt:lpstr>Comunicação</vt:lpstr>
      <vt:lpstr>A comunicação da empresa</vt:lpstr>
      <vt:lpstr>Investimento em contínuo</vt:lpstr>
      <vt:lpstr>Propaganda e publicidade</vt:lpstr>
      <vt:lpstr>Veículos de comunicação </vt:lpstr>
      <vt:lpstr>Internet para gerar negócios</vt:lpstr>
      <vt:lpstr>Encerramento</vt:lpstr>
      <vt:lpstr>Parada 3: Meios de comunicação </vt:lpstr>
      <vt:lpstr>Meios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Principais veículos de comunicação</vt:lpstr>
      <vt:lpstr>Encerramento da parada</vt:lpstr>
      <vt:lpstr>Parada 4: estratégias de venda</vt:lpstr>
      <vt:lpstr>Estratégias de venda</vt:lpstr>
      <vt:lpstr>Outras formas de comunicação</vt:lpstr>
      <vt:lpstr>Ações e atitudes para vender mais</vt:lpstr>
      <vt:lpstr>Potencial de mercado e potencial de vendas</vt:lpstr>
      <vt:lpstr>Potencial de mercado e potencial de vendas</vt:lpstr>
      <vt:lpstr>Estudo dos potenciais</vt:lpstr>
      <vt:lpstr>Os canais de distribuição</vt:lpstr>
      <vt:lpstr>A escolha do canal de distribuição</vt:lpstr>
      <vt:lpstr>Perfil dos vendedores</vt:lpstr>
      <vt:lpstr>Gerenciamento de equipe de vendas</vt:lpstr>
      <vt:lpstr>Gerenciamento de equipe de vendas</vt:lpstr>
      <vt:lpstr>Gerenciamento de equipe de vendas</vt:lpstr>
      <vt:lpstr>Gerenciamento de equipe de vendas</vt:lpstr>
      <vt:lpstr>O telefone a seu favor</vt:lpstr>
      <vt:lpstr>Avaliação do desempenho de vendas</vt:lpstr>
      <vt:lpstr>Vendas com qualidade</vt:lpstr>
      <vt:lpstr>Exportação</vt:lpstr>
      <vt:lpstr>Encerramento</vt:lpstr>
      <vt:lpstr>Parada 5: Pesquisa de mercado</vt:lpstr>
      <vt:lpstr>Pesquisa de mercado</vt:lpstr>
      <vt:lpstr>Dados em uma pesquisa de mercado</vt:lpstr>
      <vt:lpstr>Dados em uma pesquisa de mercado</vt:lpstr>
      <vt:lpstr>Técnicas de coleta de dados</vt:lpstr>
      <vt:lpstr>Elaboração de uma pesquisa de mercado</vt:lpstr>
      <vt:lpstr>Etapa 1: formule o problema</vt:lpstr>
      <vt:lpstr>Etapa 2: defina a amostra </vt:lpstr>
      <vt:lpstr>Erro amostral</vt:lpstr>
      <vt:lpstr>Etapa 3: colete as informações</vt:lpstr>
      <vt:lpstr>Vamos aos dados!</vt:lpstr>
      <vt:lpstr>Tipos de escala</vt:lpstr>
      <vt:lpstr>Tipos de escala</vt:lpstr>
      <vt:lpstr>Tipos de escala</vt:lpstr>
      <vt:lpstr>Métodos de aplicação</vt:lpstr>
      <vt:lpstr>Etapa 4: analise os resultados</vt:lpstr>
      <vt:lpstr>Etapa 5: monte um Relatório</vt:lpstr>
      <vt:lpstr>Encerramento</vt:lpstr>
      <vt:lpstr>Encerramento da Trilha</vt:lpstr>
    </vt:vector>
  </TitlesOfParts>
  <Company>IEA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Trilhas de autoatendimento</dc:title>
  <dc:creator>Bruna Ferencz</dc:creator>
  <cp:lastModifiedBy>Bruna Ferencz</cp:lastModifiedBy>
  <cp:revision>198</cp:revision>
  <dcterms:created xsi:type="dcterms:W3CDTF">2013-08-14T14:36:41Z</dcterms:created>
  <dcterms:modified xsi:type="dcterms:W3CDTF">2013-09-19T21:19:35Z</dcterms:modified>
</cp:coreProperties>
</file>