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media/image12.svg" ContentType="image/svg+xml"/>
  <Override PartName="/ppt/media/image1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" userDrawn="1">
          <p15:clr>
            <a:srgbClr val="A4A3A4"/>
          </p15:clr>
        </p15:guide>
        <p15:guide id="2" pos="53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7DC"/>
    <a:srgbClr val="FFF2CA"/>
    <a:srgbClr val="FFFFFF"/>
    <a:srgbClr val="E7EDF9"/>
    <a:srgbClr val="D1DEEB"/>
    <a:srgbClr val="79B1EB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996"/>
        <p:guide pos="53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24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9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5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image" Target="../media/image8.GIF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svg"/><Relationship Id="rId8" Type="http://schemas.openxmlformats.org/officeDocument/2006/relationships/image" Target="../media/image11.png"/><Relationship Id="rId7" Type="http://schemas.openxmlformats.org/officeDocument/2006/relationships/image" Target="../media/image10.svg"/><Relationship Id="rId6" Type="http://schemas.openxmlformats.org/officeDocument/2006/relationships/image" Target="../media/image9.png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116.xml"/><Relationship Id="rId24" Type="http://schemas.openxmlformats.org/officeDocument/2006/relationships/tags" Target="../tags/tag115.xml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tags" Target="../tags/tag99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image" Target="../media/image14.svg"/><Relationship Id="rId10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8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0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3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0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850" y="324485"/>
            <a:ext cx="215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章节</a:t>
            </a:r>
            <a:endParaRPr lang="zh-CN" altLang="en-US" sz="2000" b="1"/>
          </a:p>
        </p:txBody>
      </p:sp>
      <p:sp>
        <p:nvSpPr>
          <p:cNvPr id="3" name="圆角矩形 2"/>
          <p:cNvSpPr/>
          <p:nvPr/>
        </p:nvSpPr>
        <p:spPr>
          <a:xfrm>
            <a:off x="2418080" y="2332355"/>
            <a:ext cx="7355840" cy="2193290"/>
          </a:xfrm>
          <a:prstGeom prst="roundRect">
            <a:avLst>
              <a:gd name="adj" fmla="val 793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HarmonyOS 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介绍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生态应用与服务开发三大理念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1600">
                <a:solidFill>
                  <a:schemeClr val="accent1"/>
                </a:solidFill>
                <a:sym typeface="+mn-ea"/>
              </a:rPr>
              <a:t>Harmony OS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核心技术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理念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966788" y="1561465"/>
            <a:ext cx="10257790" cy="4470400"/>
            <a:chOff x="1199" y="2385"/>
            <a:chExt cx="16736" cy="7294"/>
          </a:xfrm>
        </p:grpSpPr>
        <p:grpSp>
          <p:nvGrpSpPr>
            <p:cNvPr id="6" name="组合 5"/>
            <p:cNvGrpSpPr/>
            <p:nvPr/>
          </p:nvGrpSpPr>
          <p:grpSpPr>
            <a:xfrm>
              <a:off x="1199" y="2385"/>
              <a:ext cx="5354" cy="7295"/>
              <a:chOff x="1960" y="2385"/>
              <a:chExt cx="4771" cy="7712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960" y="3074"/>
                <a:ext cx="4771" cy="7023"/>
                <a:chOff x="2543" y="2699"/>
                <a:chExt cx="5164" cy="7023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2543" y="2699"/>
                  <a:ext cx="5164" cy="702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2824" y="7523"/>
                  <a:ext cx="4602" cy="1943"/>
                  <a:chOff x="2796" y="7523"/>
                  <a:chExt cx="4602" cy="1943"/>
                </a:xfrm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2796" y="7523"/>
                    <a:ext cx="4602" cy="1943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3007" y="8836"/>
                    <a:ext cx="4180" cy="5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多入口按需分发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3007" y="8171"/>
                    <a:ext cx="4180" cy="5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多设备按需分发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3064" y="7684"/>
                    <a:ext cx="4066" cy="4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200" b="1">
                        <a:solidFill>
                          <a:schemeClr val="accent3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多端分发机制</a:t>
                    </a:r>
                    <a:endParaRPr lang="zh-CN" altLang="en-US" sz="1200" b="1">
                      <a:solidFill>
                        <a:schemeClr val="accent3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37" name="组合 36"/>
                <p:cNvGrpSpPr/>
                <p:nvPr/>
              </p:nvGrpSpPr>
              <p:grpSpPr>
                <a:xfrm>
                  <a:off x="2824" y="4947"/>
                  <a:ext cx="4602" cy="2448"/>
                  <a:chOff x="2796" y="4947"/>
                  <a:chExt cx="4602" cy="2448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2796" y="4947"/>
                    <a:ext cx="4602" cy="2448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3007" y="6765"/>
                    <a:ext cx="4180" cy="5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设备能力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抽象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3007" y="6171"/>
                    <a:ext cx="4180" cy="5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事件交互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归一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3007" y="5595"/>
                    <a:ext cx="4180" cy="5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多端</a:t>
                    </a:r>
                    <a:r>
                      <a:rPr lang="en-US" altLang="zh-CN" sz="1200">
                        <a:solidFill>
                          <a:schemeClr val="tx1"/>
                        </a:solidFill>
                      </a:rPr>
                      <a:t>UI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适配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3064" y="5085"/>
                    <a:ext cx="4066" cy="4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200" b="1">
                        <a:solidFill>
                          <a:schemeClr val="accent3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多端可发功能</a:t>
                    </a:r>
                    <a:endParaRPr lang="zh-CN" altLang="en-US" sz="1200" b="1">
                      <a:solidFill>
                        <a:schemeClr val="accent3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2824" y="3001"/>
                  <a:ext cx="4602" cy="1818"/>
                  <a:chOff x="2851" y="3001"/>
                  <a:chExt cx="4602" cy="1818"/>
                </a:xfrm>
              </p:grpSpPr>
              <p:sp>
                <p:nvSpPr>
                  <p:cNvPr id="49" name="矩形 48"/>
                  <p:cNvSpPr/>
                  <p:nvPr/>
                </p:nvSpPr>
                <p:spPr>
                  <a:xfrm>
                    <a:off x="2851" y="3001"/>
                    <a:ext cx="4602" cy="1818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矩形 55"/>
                  <p:cNvSpPr/>
                  <p:nvPr/>
                </p:nvSpPr>
                <p:spPr>
                  <a:xfrm>
                    <a:off x="3062" y="4170"/>
                    <a:ext cx="4180" cy="5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打代码可视化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开发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3062" y="3505"/>
                    <a:ext cx="4180" cy="5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多端双向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预览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3119" y="3018"/>
                    <a:ext cx="4066" cy="4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200" b="1">
                        <a:solidFill>
                          <a:schemeClr val="accent3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多端开发</a:t>
                    </a:r>
                    <a:r>
                      <a:rPr lang="zh-CN" altLang="en-US" sz="1200" b="1">
                        <a:solidFill>
                          <a:schemeClr val="accent3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环境</a:t>
                    </a:r>
                    <a:endParaRPr lang="zh-CN" altLang="en-US" sz="1200" b="1">
                      <a:solidFill>
                        <a:schemeClr val="accent3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sp>
            <p:nvSpPr>
              <p:cNvPr id="66" name="文本框 65"/>
              <p:cNvSpPr txBox="1"/>
              <p:nvPr/>
            </p:nvSpPr>
            <p:spPr>
              <a:xfrm>
                <a:off x="2057" y="2385"/>
                <a:ext cx="4537" cy="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一次开发</a:t>
                </a:r>
                <a:r>
                  <a:rPr lang="en-US" altLang="zh-CN">
                    <a:solidFill>
                      <a:schemeClr val="tx1"/>
                    </a:solidFill>
                  </a:rPr>
                  <a:t>   </a:t>
                </a:r>
                <a:r>
                  <a:rPr lang="zh-CN" altLang="en-US">
                    <a:solidFill>
                      <a:schemeClr val="tx1"/>
                    </a:solidFill>
                  </a:rPr>
                  <a:t>多端部署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7003" y="2385"/>
              <a:ext cx="5194" cy="7295"/>
              <a:chOff x="1960" y="2385"/>
              <a:chExt cx="4771" cy="7712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1960" y="3074"/>
                <a:ext cx="4771" cy="7023"/>
                <a:chOff x="2543" y="2699"/>
                <a:chExt cx="5164" cy="7023"/>
              </a:xfrm>
            </p:grpSpPr>
            <p:sp>
              <p:nvSpPr>
                <p:cNvPr id="70" name="矩形 69"/>
                <p:cNvSpPr/>
                <p:nvPr/>
              </p:nvSpPr>
              <p:spPr>
                <a:xfrm>
                  <a:off x="2543" y="2699"/>
                  <a:ext cx="5164" cy="702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71" name="组合 70"/>
                <p:cNvGrpSpPr/>
                <p:nvPr/>
              </p:nvGrpSpPr>
              <p:grpSpPr>
                <a:xfrm>
                  <a:off x="2824" y="6226"/>
                  <a:ext cx="4602" cy="3240"/>
                  <a:chOff x="2796" y="6226"/>
                  <a:chExt cx="4602" cy="3240"/>
                </a:xfrm>
              </p:grpSpPr>
              <p:sp>
                <p:nvSpPr>
                  <p:cNvPr id="72" name="矩形 71"/>
                  <p:cNvSpPr/>
                  <p:nvPr/>
                </p:nvSpPr>
                <p:spPr>
                  <a:xfrm>
                    <a:off x="2796" y="6226"/>
                    <a:ext cx="4602" cy="3240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矩形 72"/>
                  <p:cNvSpPr/>
                  <p:nvPr/>
                </p:nvSpPr>
                <p:spPr>
                  <a:xfrm>
                    <a:off x="3007" y="8305"/>
                    <a:ext cx="4180" cy="82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多端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协同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矩形 73"/>
                  <p:cNvSpPr/>
                  <p:nvPr/>
                </p:nvSpPr>
                <p:spPr>
                  <a:xfrm>
                    <a:off x="3007" y="7316"/>
                    <a:ext cx="4180" cy="82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跨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端迁移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3064" y="6433"/>
                    <a:ext cx="4066" cy="4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2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自由流转</a:t>
                    </a:r>
                    <a:endParaRPr lang="zh-CN" altLang="en-US" sz="1200" b="1">
                      <a:solidFill>
                        <a:schemeClr val="accent4">
                          <a:lumMod val="7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76" name="组合 75"/>
                <p:cNvGrpSpPr/>
                <p:nvPr/>
              </p:nvGrpSpPr>
              <p:grpSpPr>
                <a:xfrm>
                  <a:off x="2824" y="3001"/>
                  <a:ext cx="4602" cy="2846"/>
                  <a:chOff x="2851" y="3001"/>
                  <a:chExt cx="4602" cy="2846"/>
                </a:xfrm>
              </p:grpSpPr>
              <p:sp>
                <p:nvSpPr>
                  <p:cNvPr id="77" name="矩形 76"/>
                  <p:cNvSpPr/>
                  <p:nvPr/>
                </p:nvSpPr>
                <p:spPr>
                  <a:xfrm>
                    <a:off x="2851" y="3001"/>
                    <a:ext cx="4602" cy="2846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>
                    <a:off x="3062" y="4669"/>
                    <a:ext cx="4180" cy="85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应用和元服务独立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上架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>
                    <a:off x="3062" y="3675"/>
                    <a:ext cx="4180" cy="85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独立开发元服务，按需组合为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应用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3119" y="3018"/>
                    <a:ext cx="4066" cy="4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2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可分可合</a:t>
                    </a:r>
                    <a:endParaRPr lang="zh-CN" altLang="en-US" sz="1200" b="1">
                      <a:solidFill>
                        <a:schemeClr val="accent4">
                          <a:lumMod val="7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sp>
            <p:nvSpPr>
              <p:cNvPr id="81" name="文本框 80"/>
              <p:cNvSpPr txBox="1"/>
              <p:nvPr/>
            </p:nvSpPr>
            <p:spPr>
              <a:xfrm>
                <a:off x="2057" y="2385"/>
                <a:ext cx="4537" cy="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可分可合</a:t>
                </a:r>
                <a:r>
                  <a:rPr lang="en-US" altLang="zh-CN">
                    <a:solidFill>
                      <a:schemeClr val="tx1"/>
                    </a:solidFill>
                  </a:rPr>
                  <a:t>   </a:t>
                </a:r>
                <a:r>
                  <a:rPr lang="zh-CN" altLang="en-US">
                    <a:solidFill>
                      <a:schemeClr val="tx1"/>
                    </a:solidFill>
                  </a:rPr>
                  <a:t>自由流转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12647" y="2385"/>
              <a:ext cx="5288" cy="7295"/>
              <a:chOff x="1960" y="2385"/>
              <a:chExt cx="4771" cy="7712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1960" y="3074"/>
                <a:ext cx="4771" cy="7023"/>
                <a:chOff x="2543" y="2699"/>
                <a:chExt cx="5164" cy="7023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2543" y="2699"/>
                  <a:ext cx="5164" cy="702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85" name="组合 84"/>
                <p:cNvGrpSpPr/>
                <p:nvPr/>
              </p:nvGrpSpPr>
              <p:grpSpPr>
                <a:xfrm>
                  <a:off x="2824" y="5828"/>
                  <a:ext cx="4602" cy="3638"/>
                  <a:chOff x="2796" y="5828"/>
                  <a:chExt cx="4602" cy="3638"/>
                </a:xfrm>
              </p:grpSpPr>
              <p:sp>
                <p:nvSpPr>
                  <p:cNvPr id="86" name="矩形 85"/>
                  <p:cNvSpPr/>
                  <p:nvPr/>
                </p:nvSpPr>
                <p:spPr>
                  <a:xfrm>
                    <a:off x="2796" y="5828"/>
                    <a:ext cx="4602" cy="3638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>
                    <a:off x="3007" y="7587"/>
                    <a:ext cx="4180" cy="72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应用能力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开发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矩形 87"/>
                  <p:cNvSpPr/>
                  <p:nvPr/>
                </p:nvSpPr>
                <p:spPr>
                  <a:xfrm>
                    <a:off x="3007" y="6663"/>
                    <a:ext cx="4180" cy="72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服务能力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开发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3064" y="5948"/>
                    <a:ext cx="4066" cy="4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200" b="1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多端分发机制</a:t>
                    </a:r>
                    <a:endParaRPr lang="zh-CN" altLang="en-US" sz="1200" b="1">
                      <a:solidFill>
                        <a:schemeClr val="accent1">
                          <a:lumMod val="7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0" name="矩形 89"/>
                  <p:cNvSpPr/>
                  <p:nvPr/>
                </p:nvSpPr>
                <p:spPr>
                  <a:xfrm>
                    <a:off x="3007" y="8512"/>
                    <a:ext cx="4180" cy="72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芯片能力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开发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" name="组合 90"/>
                <p:cNvGrpSpPr/>
                <p:nvPr/>
              </p:nvGrpSpPr>
              <p:grpSpPr>
                <a:xfrm>
                  <a:off x="2824" y="3001"/>
                  <a:ext cx="4602" cy="2416"/>
                  <a:chOff x="2851" y="3001"/>
                  <a:chExt cx="4602" cy="2416"/>
                </a:xfrm>
              </p:grpSpPr>
              <p:sp>
                <p:nvSpPr>
                  <p:cNvPr id="92" name="矩形 91"/>
                  <p:cNvSpPr/>
                  <p:nvPr/>
                </p:nvSpPr>
                <p:spPr>
                  <a:xfrm>
                    <a:off x="2851" y="3001"/>
                    <a:ext cx="4602" cy="2416"/>
                  </a:xfrm>
                  <a:prstGeom prst="rect">
                    <a:avLst/>
                  </a:prstGeom>
                  <a:noFill/>
                  <a:ln w="127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>
                  <a:xfrm>
                    <a:off x="3062" y="4475"/>
                    <a:ext cx="4180" cy="72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统一接入标准，实现快速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接入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矩形 93"/>
                  <p:cNvSpPr/>
                  <p:nvPr/>
                </p:nvSpPr>
                <p:spPr>
                  <a:xfrm>
                    <a:off x="3062" y="3527"/>
                    <a:ext cx="4180" cy="76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多应用生态共存，支持多端</a:t>
                    </a:r>
                    <a:r>
                      <a:rPr lang="zh-CN" altLang="en-US" sz="1200">
                        <a:solidFill>
                          <a:schemeClr val="tx1"/>
                        </a:solidFill>
                      </a:rPr>
                      <a:t>融合</a:t>
                    </a:r>
                    <a:endParaRPr lang="zh-CN" altLang="en-US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文本框 94"/>
                  <p:cNvSpPr txBox="1"/>
                  <p:nvPr/>
                </p:nvSpPr>
                <p:spPr>
                  <a:xfrm>
                    <a:off x="3119" y="3018"/>
                    <a:ext cx="4066" cy="4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200" b="1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多端开发环境</a:t>
                    </a:r>
                    <a:endParaRPr lang="zh-CN" altLang="en-US" sz="1200" b="1">
                      <a:solidFill>
                        <a:schemeClr val="accent1">
                          <a:lumMod val="7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sp>
            <p:nvSpPr>
              <p:cNvPr id="96" name="文本框 95"/>
              <p:cNvSpPr txBox="1"/>
              <p:nvPr/>
            </p:nvSpPr>
            <p:spPr>
              <a:xfrm>
                <a:off x="2057" y="2385"/>
                <a:ext cx="4537" cy="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统一生态</a:t>
                </a:r>
                <a:r>
                  <a:rPr lang="en-US" altLang="zh-CN">
                    <a:solidFill>
                      <a:schemeClr val="tx1"/>
                    </a:solidFill>
                  </a:rPr>
                  <a:t>   </a:t>
                </a:r>
                <a:r>
                  <a:rPr lang="zh-CN" altLang="en-US">
                    <a:solidFill>
                      <a:schemeClr val="tx1"/>
                    </a:solidFill>
                  </a:rPr>
                  <a:t>原生智能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核心理念：一次开发，多端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部署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l"/>
            </a:pPr>
            <a:r>
              <a:rPr sz="1600">
                <a:solidFill>
                  <a:schemeClr val="accent1"/>
                </a:solidFill>
                <a:sym typeface="+mn-ea"/>
              </a:rPr>
              <a:t>多种设备类型，</a:t>
            </a:r>
            <a:r>
              <a:rPr sz="1600" b="1">
                <a:solidFill>
                  <a:schemeClr val="accent1"/>
                </a:solidFill>
                <a:sym typeface="+mn-ea"/>
              </a:rPr>
              <a:t>无需重复开发多套代码，维护多个版本</a:t>
            </a:r>
            <a:r>
              <a:rPr sz="1600">
                <a:solidFill>
                  <a:schemeClr val="accent1"/>
                </a:solidFill>
                <a:sym typeface="+mn-ea"/>
              </a:rPr>
              <a:t>;数据同步降低复杂度，降低多设备开发环境获取门槛，多端界面</a:t>
            </a:r>
            <a:r>
              <a:rPr sz="1600" b="1">
                <a:solidFill>
                  <a:schemeClr val="accent1"/>
                </a:solidFill>
                <a:sym typeface="+mn-ea"/>
              </a:rPr>
              <a:t>快速预览效果</a:t>
            </a:r>
            <a:r>
              <a:rPr lang="zh-CN" sz="1600">
                <a:solidFill>
                  <a:schemeClr val="accent1"/>
                </a:solidFill>
                <a:sym typeface="+mn-ea"/>
              </a:rPr>
              <a:t>，</a:t>
            </a:r>
            <a:r>
              <a:rPr sz="1600">
                <a:solidFill>
                  <a:schemeClr val="accent1"/>
                </a:solidFill>
                <a:sym typeface="+mn-ea"/>
              </a:rPr>
              <a:t>提升微迭代效率;多个设备多入口分发</a:t>
            </a:r>
            <a:r>
              <a:rPr lang="zh-CN" sz="1600">
                <a:solidFill>
                  <a:schemeClr val="accent1"/>
                </a:solidFill>
                <a:sym typeface="+mn-ea"/>
              </a:rPr>
              <a:t>。</a:t>
            </a:r>
            <a:endParaRPr lang="zh-CN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080" y="1994535"/>
            <a:ext cx="10115550" cy="3813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81258" y="2102485"/>
            <a:ext cx="219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关键能力</a:t>
            </a:r>
            <a:endParaRPr lang="zh-CN" altLang="en-US" b="1"/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1292860" y="2602865"/>
            <a:ext cx="5497830" cy="1597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953885" y="2602865"/>
            <a:ext cx="3901440" cy="1597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92860" y="4364355"/>
            <a:ext cx="9562465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1368425" y="2646045"/>
            <a:ext cx="533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一站式高效多端开发环境</a:t>
            </a:r>
            <a:endParaRPr lang="zh-CN" altLang="en-US" b="1"/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1417320" y="3091815"/>
            <a:ext cx="523748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1600"/>
              <a:t>低代码开发，多端双向即时预览</a:t>
            </a:r>
            <a:endParaRPr lang="zh-CN" altLang="en-US" sz="1600"/>
          </a:p>
          <a:p>
            <a:pPr algn="ctr">
              <a:lnSpc>
                <a:spcPct val="180000"/>
              </a:lnSpc>
            </a:pPr>
            <a:r>
              <a:rPr lang="zh-CN" altLang="en-US" sz="1600"/>
              <a:t>分布式场调试，场景化调优</a:t>
            </a:r>
            <a:endParaRPr lang="zh-CN" altLang="en-US" sz="1600"/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7066915" y="2695575"/>
            <a:ext cx="369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多设备，多入口按需</a:t>
            </a:r>
            <a:r>
              <a:rPr lang="zh-CN" altLang="en-US" b="1"/>
              <a:t>分发</a:t>
            </a:r>
            <a:endParaRPr lang="zh-CN" altLang="en-US" b="1"/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7085965" y="3141345"/>
            <a:ext cx="362902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1600"/>
              <a:t>全场景智慧化</a:t>
            </a:r>
            <a:r>
              <a:rPr lang="zh-CN" altLang="en-US" sz="1600"/>
              <a:t>分发</a:t>
            </a:r>
            <a:endParaRPr lang="zh-CN" altLang="en-US" sz="1600"/>
          </a:p>
          <a:p>
            <a:pPr algn="ctr">
              <a:lnSpc>
                <a:spcPct val="180000"/>
              </a:lnSpc>
            </a:pPr>
            <a:r>
              <a:rPr lang="zh-CN" altLang="en-US" sz="1600"/>
              <a:t>更多入口，更多</a:t>
            </a:r>
            <a:r>
              <a:rPr lang="zh-CN" altLang="en-US" sz="1600"/>
              <a:t>流量</a:t>
            </a:r>
            <a:endParaRPr lang="zh-CN" altLang="en-US" sz="1600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3406458" y="4427855"/>
            <a:ext cx="533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多端开发</a:t>
            </a:r>
            <a:r>
              <a:rPr lang="zh-CN" altLang="en-US" b="1"/>
              <a:t>能力</a:t>
            </a:r>
            <a:endParaRPr lang="zh-CN" altLang="en-US" b="1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1425575" y="4873625"/>
            <a:ext cx="929703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1600"/>
              <a:t>声明式框架</a:t>
            </a:r>
            <a:r>
              <a:rPr lang="en-US" altLang="zh-CN" sz="1600"/>
              <a:t> </a:t>
            </a:r>
            <a:r>
              <a:rPr lang="zh-CN" altLang="en-US" sz="1600"/>
              <a:t>简介高效；自适应布局</a:t>
            </a:r>
            <a:r>
              <a:rPr lang="en-US" altLang="zh-CN" sz="1600"/>
              <a:t> </a:t>
            </a:r>
            <a:r>
              <a:rPr lang="zh-CN" altLang="en-US" sz="1600"/>
              <a:t>多态</a:t>
            </a:r>
            <a:r>
              <a:rPr lang="zh-CN" altLang="en-US" sz="1600"/>
              <a:t>控件</a:t>
            </a:r>
            <a:endParaRPr lang="zh-CN" altLang="en-US" sz="1600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核心理念：一次开发，多端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部署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l"/>
            </a:pPr>
            <a:r>
              <a:rPr sz="1600">
                <a:solidFill>
                  <a:schemeClr val="accent1"/>
                </a:solidFill>
                <a:sym typeface="+mn-ea"/>
              </a:rPr>
              <a:t>多端开发环境、多端开发能力、多端开发机制</a:t>
            </a:r>
            <a:endParaRPr sz="1600">
              <a:solidFill>
                <a:schemeClr val="accent1"/>
              </a:solidFill>
              <a:sym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84225" y="1765300"/>
            <a:ext cx="10701020" cy="3817620"/>
            <a:chOff x="1235" y="2933"/>
            <a:chExt cx="16852" cy="6012"/>
          </a:xfrm>
        </p:grpSpPr>
        <p:grpSp>
          <p:nvGrpSpPr>
            <p:cNvPr id="30" name="组合 29"/>
            <p:cNvGrpSpPr/>
            <p:nvPr/>
          </p:nvGrpSpPr>
          <p:grpSpPr>
            <a:xfrm>
              <a:off x="1235" y="2933"/>
              <a:ext cx="8881" cy="6012"/>
              <a:chOff x="1570" y="3390"/>
              <a:chExt cx="9836" cy="6659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571" y="3390"/>
                <a:ext cx="9818" cy="5540"/>
                <a:chOff x="1571" y="3390"/>
                <a:chExt cx="9818" cy="5540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571" y="3390"/>
                  <a:ext cx="9819" cy="55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1733" y="3502"/>
                  <a:ext cx="9496" cy="1454"/>
                  <a:chOff x="1733" y="3502"/>
                  <a:chExt cx="9496" cy="1454"/>
                </a:xfrm>
              </p:grpSpPr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5168" y="3502"/>
                    <a:ext cx="2768" cy="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zh-CN" altLang="en-US" sz="1200" b="1">
                        <a:solidFill>
                          <a:schemeClr val="accent3"/>
                        </a:solidFill>
                      </a:rPr>
                      <a:t>一套代码</a:t>
                    </a:r>
                    <a:r>
                      <a:rPr lang="en-US" altLang="zh-CN" sz="1200" b="1">
                        <a:solidFill>
                          <a:schemeClr val="accent3"/>
                        </a:solidFill>
                      </a:rPr>
                      <a:t>   </a:t>
                    </a:r>
                    <a:r>
                      <a:rPr lang="zh-CN" altLang="en-US" sz="1200" b="1">
                        <a:solidFill>
                          <a:schemeClr val="accent3"/>
                        </a:solidFill>
                      </a:rPr>
                      <a:t>多端</a:t>
                    </a:r>
                    <a:r>
                      <a:rPr lang="zh-CN" altLang="en-US" sz="1200" b="1">
                        <a:solidFill>
                          <a:schemeClr val="accent3"/>
                        </a:solidFill>
                      </a:rPr>
                      <a:t>部署</a:t>
                    </a:r>
                    <a:endParaRPr lang="zh-CN" altLang="en-US" sz="1200" b="1">
                      <a:solidFill>
                        <a:schemeClr val="accent3"/>
                      </a:solidFill>
                    </a:endParaRP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sz="1000" b="1">
                        <a:solidFill>
                          <a:schemeClr val="accent3"/>
                        </a:solidFill>
                      </a:rPr>
                      <a:t>-</a:t>
                    </a:r>
                    <a:r>
                      <a:rPr lang="zh-CN" altLang="en-US" sz="1000" b="1">
                        <a:solidFill>
                          <a:schemeClr val="accent3"/>
                        </a:solidFill>
                      </a:rPr>
                      <a:t>工程级</a:t>
                    </a:r>
                    <a:r>
                      <a:rPr lang="en-US" altLang="zh-CN" sz="1000" b="1">
                        <a:solidFill>
                          <a:schemeClr val="accent3"/>
                        </a:solidFill>
                      </a:rPr>
                      <a:t>-</a:t>
                    </a:r>
                    <a:endParaRPr lang="en-US" altLang="zh-CN" sz="1000" b="1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1733" y="4436"/>
                    <a:ext cx="3010" cy="5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 cmpd="sng">
                    <a:solidFill>
                      <a:schemeClr val="accent3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>
                        <a:solidFill>
                          <a:schemeClr val="tx1"/>
                        </a:solidFill>
                      </a:rPr>
                      <a:t>多设备工程管理</a:t>
                    </a:r>
                    <a:endParaRPr lang="zh-CN" altLang="en-US" sz="1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" name="矩形 1"/>
                  <p:cNvSpPr/>
                  <p:nvPr/>
                </p:nvSpPr>
                <p:spPr>
                  <a:xfrm>
                    <a:off x="4976" y="4436"/>
                    <a:ext cx="3010" cy="5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 cmpd="sng">
                    <a:solidFill>
                      <a:schemeClr val="accent3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>
                        <a:solidFill>
                          <a:schemeClr val="tx1"/>
                        </a:solidFill>
                      </a:rPr>
                      <a:t>多目标构建</a:t>
                    </a:r>
                    <a:endParaRPr lang="zh-CN" altLang="en-US" sz="1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8219" y="4436"/>
                    <a:ext cx="3010" cy="5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 cmpd="sng">
                    <a:solidFill>
                      <a:schemeClr val="accent3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>
                        <a:solidFill>
                          <a:schemeClr val="tx1"/>
                        </a:solidFill>
                      </a:rPr>
                      <a:t>一体化打包</a:t>
                    </a:r>
                    <a:endParaRPr lang="zh-CN" altLang="en-US" sz="10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" name="组合 26"/>
              <p:cNvGrpSpPr/>
              <p:nvPr/>
            </p:nvGrpSpPr>
            <p:grpSpPr>
              <a:xfrm>
                <a:off x="1570" y="5137"/>
                <a:ext cx="9836" cy="4912"/>
                <a:chOff x="1570" y="5137"/>
                <a:chExt cx="9836" cy="4912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570" y="9093"/>
                  <a:ext cx="9836" cy="95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573" y="9311"/>
                  <a:ext cx="3260" cy="5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chemeClr val="accent3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多端双向预览</a:t>
                  </a:r>
                  <a:endParaRPr lang="zh-CN" alt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7936" y="9311"/>
                  <a:ext cx="3260" cy="5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chemeClr val="accent3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低代码可视化开发</a:t>
                  </a:r>
                  <a:endParaRPr lang="zh-CN" alt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699" y="9313"/>
                  <a:ext cx="2768" cy="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ct val="110000"/>
                    </a:lnSpc>
                  </a:pPr>
                  <a:r>
                    <a:rPr lang="zh-CN" altLang="en-US" sz="1200" b="1">
                      <a:solidFill>
                        <a:schemeClr val="accent3"/>
                      </a:solidFill>
                    </a:rPr>
                    <a:t>降低门槛</a:t>
                  </a:r>
                  <a:r>
                    <a:rPr lang="en-US" altLang="zh-CN" sz="1200" b="1">
                      <a:solidFill>
                        <a:schemeClr val="accent3"/>
                      </a:solidFill>
                    </a:rPr>
                    <a:t>   </a:t>
                  </a:r>
                  <a:r>
                    <a:rPr lang="zh-CN" altLang="en-US" sz="1200" b="1">
                      <a:solidFill>
                        <a:schemeClr val="accent3"/>
                      </a:solidFill>
                    </a:rPr>
                    <a:t>提升效率</a:t>
                  </a:r>
                  <a:endParaRPr lang="zh-CN" altLang="en-US" sz="1200" b="1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26" name="组合 25"/>
                <p:cNvGrpSpPr/>
                <p:nvPr/>
              </p:nvGrpSpPr>
              <p:grpSpPr>
                <a:xfrm>
                  <a:off x="1717" y="5137"/>
                  <a:ext cx="9527" cy="3648"/>
                  <a:chOff x="1717" y="5137"/>
                  <a:chExt cx="9527" cy="3648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1717" y="5137"/>
                    <a:ext cx="9527" cy="364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065" y="5157"/>
                    <a:ext cx="2768" cy="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zh-CN" altLang="en-US" sz="1200" b="1">
                        <a:solidFill>
                          <a:schemeClr val="accent1"/>
                        </a:solidFill>
                      </a:rPr>
                      <a:t>同一特性</a:t>
                    </a:r>
                    <a:r>
                      <a:rPr lang="en-US" altLang="zh-CN" sz="1200" b="1">
                        <a:solidFill>
                          <a:schemeClr val="accent1"/>
                        </a:solidFill>
                      </a:rPr>
                      <a:t>   </a:t>
                    </a:r>
                    <a:r>
                      <a:rPr lang="zh-CN" altLang="en-US" sz="1200" b="1">
                        <a:solidFill>
                          <a:schemeClr val="accent1"/>
                        </a:solidFill>
                      </a:rPr>
                      <a:t>多端运行</a:t>
                    </a:r>
                    <a:endParaRPr lang="zh-CN" altLang="en-US" sz="1200" b="1">
                      <a:solidFill>
                        <a:schemeClr val="accent1"/>
                      </a:solidFill>
                    </a:endParaRP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sz="1000" b="1">
                        <a:solidFill>
                          <a:schemeClr val="accent1"/>
                        </a:solidFill>
                      </a:rPr>
                      <a:t>-</a:t>
                    </a:r>
                    <a:r>
                      <a:rPr lang="zh-CN" altLang="en-US" sz="1000" b="1">
                        <a:solidFill>
                          <a:schemeClr val="accent1"/>
                        </a:solidFill>
                      </a:rPr>
                      <a:t>功能级</a:t>
                    </a:r>
                    <a:r>
                      <a:rPr lang="en-US" altLang="zh-CN" sz="1000" b="1">
                        <a:solidFill>
                          <a:schemeClr val="accent1"/>
                        </a:solidFill>
                      </a:rPr>
                      <a:t>-</a:t>
                    </a:r>
                    <a:endParaRPr lang="en-US" altLang="zh-CN" sz="10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934" y="6062"/>
                    <a:ext cx="4387" cy="5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 cmpd="sng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>
                        <a:solidFill>
                          <a:schemeClr val="tx1"/>
                        </a:solidFill>
                      </a:rPr>
                      <a:t>逻辑与</a:t>
                    </a:r>
                    <a:r>
                      <a:rPr lang="en-US" altLang="zh-CN" sz="1000">
                        <a:solidFill>
                          <a:schemeClr val="tx1"/>
                        </a:solidFill>
                      </a:rPr>
                      <a:t>UI</a:t>
                    </a:r>
                    <a:r>
                      <a:rPr lang="zh-CN" altLang="en-US" sz="1000">
                        <a:solidFill>
                          <a:schemeClr val="tx1"/>
                        </a:solidFill>
                      </a:rPr>
                      <a:t>解耦</a:t>
                    </a:r>
                    <a:endParaRPr lang="zh-CN" altLang="en-US" sz="1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6652" y="6062"/>
                    <a:ext cx="4387" cy="5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 cmpd="sng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>
                        <a:solidFill>
                          <a:schemeClr val="tx1"/>
                        </a:solidFill>
                      </a:rPr>
                      <a:t>跨端接口差异化屏蔽</a:t>
                    </a:r>
                    <a:endParaRPr lang="zh-CN" altLang="en-US" sz="1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927" y="6729"/>
                    <a:ext cx="9122" cy="18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5065" y="6729"/>
                    <a:ext cx="2768" cy="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zh-CN" altLang="en-US" sz="1200" b="1">
                        <a:solidFill>
                          <a:schemeClr val="accent4"/>
                        </a:solidFill>
                      </a:rPr>
                      <a:t>一套界面</a:t>
                    </a:r>
                    <a:r>
                      <a:rPr lang="en-US" altLang="zh-CN" sz="1200" b="1">
                        <a:solidFill>
                          <a:schemeClr val="accent4"/>
                        </a:solidFill>
                      </a:rPr>
                      <a:t>   </a:t>
                    </a:r>
                    <a:r>
                      <a:rPr lang="zh-CN" altLang="en-US" sz="1200" b="1">
                        <a:solidFill>
                          <a:schemeClr val="accent4"/>
                        </a:solidFill>
                      </a:rPr>
                      <a:t>多端</a:t>
                    </a:r>
                    <a:r>
                      <a:rPr lang="zh-CN" altLang="en-US" sz="1200" b="1">
                        <a:solidFill>
                          <a:schemeClr val="accent4"/>
                        </a:solidFill>
                      </a:rPr>
                      <a:t>适配</a:t>
                    </a:r>
                    <a:endParaRPr lang="zh-CN" altLang="en-US" sz="1200" b="1">
                      <a:solidFill>
                        <a:schemeClr val="accent4"/>
                      </a:solidFill>
                    </a:endParaRP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sz="1000" b="1">
                        <a:solidFill>
                          <a:schemeClr val="accent4"/>
                        </a:solidFill>
                      </a:rPr>
                      <a:t>-</a:t>
                    </a:r>
                    <a:r>
                      <a:rPr lang="zh-CN" altLang="en-US" sz="1000" b="1">
                        <a:solidFill>
                          <a:schemeClr val="accent4"/>
                        </a:solidFill>
                      </a:rPr>
                      <a:t>界面级</a:t>
                    </a:r>
                    <a:r>
                      <a:rPr lang="en-US" altLang="zh-CN" sz="1000" b="1">
                        <a:solidFill>
                          <a:schemeClr val="accent4"/>
                        </a:solidFill>
                      </a:rPr>
                      <a:t>-</a:t>
                    </a:r>
                    <a:endParaRPr lang="en-US" altLang="zh-CN" sz="1000" b="1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35" name="矩形 34"/>
                  <p:cNvSpPr/>
                  <p:nvPr/>
                </p:nvSpPr>
                <p:spPr>
                  <a:xfrm>
                    <a:off x="2116" y="7782"/>
                    <a:ext cx="2754" cy="5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 cmpd="sng">
                    <a:solidFill>
                      <a:schemeClr val="accent4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>
                        <a:solidFill>
                          <a:schemeClr val="tx1"/>
                        </a:solidFill>
                      </a:rPr>
                      <a:t>自适应布局</a:t>
                    </a:r>
                    <a:endParaRPr lang="zh-CN" altLang="en-US" sz="1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矩形 35"/>
                  <p:cNvSpPr/>
                  <p:nvPr/>
                </p:nvSpPr>
                <p:spPr>
                  <a:xfrm>
                    <a:off x="5079" y="7814"/>
                    <a:ext cx="2754" cy="5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 cmpd="sng">
                    <a:solidFill>
                      <a:schemeClr val="accent4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>
                        <a:solidFill>
                          <a:schemeClr val="tx1"/>
                        </a:solidFill>
                      </a:rPr>
                      <a:t>响应式布局</a:t>
                    </a:r>
                    <a:endParaRPr lang="zh-CN" altLang="en-US" sz="1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8042" y="7814"/>
                    <a:ext cx="2754" cy="52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 cmpd="sng">
                    <a:solidFill>
                      <a:schemeClr val="accent4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000">
                        <a:solidFill>
                          <a:schemeClr val="tx1"/>
                        </a:solidFill>
                      </a:rPr>
                      <a:t>交互事件归一</a:t>
                    </a:r>
                    <a:endParaRPr lang="zh-CN" altLang="en-US" sz="10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38" name="组合 37"/>
            <p:cNvGrpSpPr/>
            <p:nvPr/>
          </p:nvGrpSpPr>
          <p:grpSpPr>
            <a:xfrm>
              <a:off x="9561" y="3072"/>
              <a:ext cx="8526" cy="822"/>
              <a:chOff x="9560" y="3072"/>
              <a:chExt cx="8526" cy="822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>
                <a:off x="9560" y="3462"/>
                <a:ext cx="1611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11310" y="3072"/>
                <a:ext cx="677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>
                    <a:solidFill>
                      <a:schemeClr val="tx1"/>
                    </a:solidFill>
                  </a:rPr>
                  <a:t>工程级一多：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应用遵循三层架构设计，通过工程管理和包管理能力，实现工程统一多设备按需部署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9560" y="4689"/>
              <a:ext cx="8527" cy="822"/>
              <a:chOff x="9560" y="3072"/>
              <a:chExt cx="8527" cy="822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>
                <a:off x="9560" y="3462"/>
                <a:ext cx="1611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11310" y="3072"/>
                <a:ext cx="677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>
                    <a:solidFill>
                      <a:schemeClr val="tx1"/>
                    </a:solidFill>
                  </a:rPr>
                  <a:t>功能级一多：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在工程级一多基础上，通过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API Capability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绑定能力，提升功能代码复用率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9560" y="6306"/>
              <a:ext cx="8527" cy="1161"/>
              <a:chOff x="9560" y="3072"/>
              <a:chExt cx="8527" cy="1161"/>
            </a:xfrm>
          </p:grpSpPr>
          <p:cxnSp>
            <p:nvCxnSpPr>
              <p:cNvPr id="46" name="直接箭头连接符 45"/>
              <p:cNvCxnSpPr/>
              <p:nvPr/>
            </p:nvCxnSpPr>
            <p:spPr>
              <a:xfrm>
                <a:off x="9560" y="3462"/>
                <a:ext cx="1611" cy="0"/>
              </a:xfrm>
              <a:prstGeom prst="straightConnector1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11310" y="3072"/>
                <a:ext cx="6777" cy="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>
                    <a:solidFill>
                      <a:schemeClr val="tx1"/>
                    </a:solidFill>
                  </a:rPr>
                  <a:t>界面级一多：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在功能级一多基础上，通过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UI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一多能力（典型布局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+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响应式和自适应布局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+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统一视觉交互），实现界面多设备自适应。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核心理念：可分可合，自由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流转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可分可合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：</a:t>
            </a:r>
            <a:r>
              <a:rPr sz="1600">
                <a:solidFill>
                  <a:schemeClr val="accent1"/>
                </a:solidFill>
                <a:sym typeface="+mn-ea"/>
              </a:rPr>
              <a:t>开发者可以在以下两种模式中选择，进行鸿蒙生态应用、元服务的打包和上架</a:t>
            </a:r>
            <a:endParaRPr sz="1600">
              <a:solidFill>
                <a:schemeClr val="accent1"/>
              </a:solidFill>
              <a:sym typeface="+mn-ea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1133475" y="1480820"/>
            <a:ext cx="10121900" cy="4643120"/>
            <a:chOff x="2542" y="3387"/>
            <a:chExt cx="14116" cy="6475"/>
          </a:xfrm>
        </p:grpSpPr>
        <p:grpSp>
          <p:nvGrpSpPr>
            <p:cNvPr id="86" name="组合 85"/>
            <p:cNvGrpSpPr/>
            <p:nvPr/>
          </p:nvGrpSpPr>
          <p:grpSpPr>
            <a:xfrm>
              <a:off x="2542" y="4030"/>
              <a:ext cx="14116" cy="5832"/>
              <a:chOff x="2154" y="3374"/>
              <a:chExt cx="14712" cy="607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158" y="3374"/>
                <a:ext cx="6518" cy="11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30000"/>
                  </a:lnSpc>
                </a:pPr>
                <a:r>
                  <a:rPr lang="zh-CN" altLang="en-US" sz="1200">
                    <a:solidFill>
                      <a:schemeClr val="tx1"/>
                    </a:solidFill>
                  </a:rPr>
                  <a:t>模式一</a:t>
                </a:r>
                <a:endParaRPr lang="zh-CN" altLang="en-US" sz="12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200">
                    <a:solidFill>
                      <a:schemeClr val="tx1"/>
                    </a:solidFill>
                  </a:rPr>
                  <a:t>开发代码共享，应用和服务生命周期完全独立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7" name="组合 66"/>
              <p:cNvGrpSpPr/>
              <p:nvPr/>
            </p:nvGrpSpPr>
            <p:grpSpPr>
              <a:xfrm rot="0">
                <a:off x="2158" y="4809"/>
                <a:ext cx="6518" cy="1053"/>
                <a:chOff x="2430" y="4809"/>
                <a:chExt cx="6518" cy="1053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2430" y="4809"/>
                  <a:ext cx="6518" cy="105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4903" y="4848"/>
                  <a:ext cx="1572" cy="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200"/>
                    <a:t>IDE</a:t>
                  </a:r>
                  <a:r>
                    <a:rPr lang="zh-CN" altLang="en-US" sz="1200"/>
                    <a:t>工程</a:t>
                  </a:r>
                  <a:endParaRPr lang="zh-CN" altLang="en-US" sz="1200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543" y="5350"/>
                  <a:ext cx="1896" cy="37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导航</a:t>
                  </a:r>
                  <a:r>
                    <a:rPr lang="en-US" altLang="zh-CN" sz="1000">
                      <a:solidFill>
                        <a:schemeClr val="tx1"/>
                      </a:solidFill>
                    </a:rPr>
                    <a:t>Module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4579" y="5350"/>
                  <a:ext cx="2210" cy="3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共享单车</a:t>
                  </a:r>
                  <a:r>
                    <a:rPr lang="en-US" altLang="zh-CN" sz="1000">
                      <a:solidFill>
                        <a:schemeClr val="tx1"/>
                      </a:solidFill>
                    </a:rPr>
                    <a:t>Module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6929" y="5350"/>
                  <a:ext cx="1896" cy="3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>
                      <a:solidFill>
                        <a:schemeClr val="tx1"/>
                      </a:solidFill>
                    </a:rPr>
                    <a:t>打车</a:t>
                  </a:r>
                  <a:r>
                    <a:rPr lang="en-US" altLang="zh-CN" sz="1200">
                      <a:solidFill>
                        <a:schemeClr val="tx1"/>
                      </a:solidFill>
                    </a:rPr>
                    <a:t>Module</a:t>
                  </a:r>
                  <a:endParaRPr lang="en-US" altLang="zh-CN" sz="12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2158" y="6630"/>
                <a:ext cx="2885" cy="1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815" y="6630"/>
                <a:ext cx="1572" cy="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200"/>
                  <a:t>APP Pack</a:t>
                </a:r>
                <a:endParaRPr lang="en-US" sz="12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271" y="7171"/>
                <a:ext cx="1282" cy="3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导航</a:t>
                </a:r>
                <a:r>
                  <a:rPr lang="en-US" altLang="zh-CN" sz="1000">
                    <a:solidFill>
                      <a:schemeClr val="tx1"/>
                    </a:solidFill>
                  </a:rPr>
                  <a:t>HAP</a:t>
                </a:r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271" y="7657"/>
                <a:ext cx="2660" cy="3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共享单车</a:t>
                </a:r>
                <a:r>
                  <a:rPr lang="en-US" altLang="zh-CN" sz="1000">
                    <a:solidFill>
                      <a:schemeClr val="tx1"/>
                    </a:solidFill>
                  </a:rPr>
                  <a:t>HAP</a:t>
                </a:r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649" y="7194"/>
                <a:ext cx="1282" cy="3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打车</a:t>
                </a:r>
                <a:r>
                  <a:rPr lang="en-US" altLang="zh-CN" sz="1000">
                    <a:solidFill>
                      <a:schemeClr val="tx1"/>
                    </a:solidFill>
                  </a:rPr>
                  <a:t>HAP</a:t>
                </a:r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184" y="6630"/>
                <a:ext cx="1444" cy="1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209" y="6630"/>
                <a:ext cx="1394" cy="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200"/>
                  <a:t>APP Pack</a:t>
                </a:r>
                <a:endParaRPr lang="en-US" sz="120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319" y="7396"/>
                <a:ext cx="1174" cy="3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打车</a:t>
                </a:r>
                <a:r>
                  <a:rPr lang="en-US" altLang="zh-CN" sz="1000">
                    <a:solidFill>
                      <a:schemeClr val="tx1"/>
                    </a:solidFill>
                  </a:rPr>
                  <a:t>HAP</a:t>
                </a:r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 rot="0">
                <a:off x="6759" y="6630"/>
                <a:ext cx="1916" cy="1490"/>
                <a:chOff x="7255" y="6115"/>
                <a:chExt cx="1916" cy="1490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7255" y="6115"/>
                  <a:ext cx="1916" cy="149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7427" y="6154"/>
                  <a:ext cx="1572" cy="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1200"/>
                    <a:t>APP Pack</a:t>
                  </a:r>
                  <a:endParaRPr lang="en-US" sz="1200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7378" y="6881"/>
                  <a:ext cx="1671" cy="3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共享单车</a:t>
                  </a:r>
                  <a:r>
                    <a:rPr lang="en-US" altLang="zh-CN" sz="1000">
                      <a:solidFill>
                        <a:schemeClr val="tx1"/>
                      </a:solidFill>
                    </a:rPr>
                    <a:t>HAP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" name="矩形 54"/>
              <p:cNvSpPr/>
              <p:nvPr/>
            </p:nvSpPr>
            <p:spPr>
              <a:xfrm>
                <a:off x="10311" y="3374"/>
                <a:ext cx="6518" cy="11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30000"/>
                  </a:lnSpc>
                </a:pPr>
                <a:r>
                  <a:rPr lang="zh-CN" altLang="en-US" sz="1200">
                    <a:solidFill>
                      <a:schemeClr val="tx1"/>
                    </a:solidFill>
                  </a:rPr>
                  <a:t>模式</a:t>
                </a:r>
                <a:r>
                  <a:rPr lang="zh-CN" altLang="en-US" sz="1200">
                    <a:solidFill>
                      <a:schemeClr val="tx1"/>
                    </a:solidFill>
                  </a:rPr>
                  <a:t>二</a:t>
                </a:r>
                <a:endParaRPr lang="zh-CN" altLang="en-US" sz="120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200">
                    <a:solidFill>
                      <a:schemeClr val="tx1"/>
                    </a:solidFill>
                  </a:rPr>
                  <a:t>开发代码共享，应用和服务生命周期完全</a:t>
                </a:r>
                <a:r>
                  <a:rPr lang="zh-CN" altLang="en-US" sz="1200">
                    <a:solidFill>
                      <a:schemeClr val="tx1"/>
                    </a:solidFill>
                  </a:rPr>
                  <a:t>共享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 rot="0">
                <a:off x="10311" y="4809"/>
                <a:ext cx="6518" cy="1053"/>
                <a:chOff x="10167" y="4908"/>
                <a:chExt cx="6518" cy="1053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10167" y="4908"/>
                  <a:ext cx="6518" cy="105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2640" y="4947"/>
                  <a:ext cx="1572" cy="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200"/>
                    <a:t>IDE</a:t>
                  </a:r>
                  <a:r>
                    <a:rPr lang="zh-CN" altLang="en-US" sz="1200"/>
                    <a:t>工程</a:t>
                  </a:r>
                  <a:endParaRPr lang="zh-CN" altLang="en-US" sz="1200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0280" y="5449"/>
                  <a:ext cx="1896" cy="37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导航</a:t>
                  </a:r>
                  <a:r>
                    <a:rPr lang="en-US" altLang="zh-CN" sz="1000">
                      <a:solidFill>
                        <a:schemeClr val="tx1"/>
                      </a:solidFill>
                    </a:rPr>
                    <a:t>Module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2316" y="5449"/>
                  <a:ext cx="2210" cy="3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共享单车</a:t>
                  </a:r>
                  <a:r>
                    <a:rPr lang="en-US" altLang="zh-CN" sz="1000">
                      <a:solidFill>
                        <a:schemeClr val="tx1"/>
                      </a:solidFill>
                    </a:rPr>
                    <a:t>Module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4666" y="5449"/>
                  <a:ext cx="1896" cy="3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>
                      <a:solidFill>
                        <a:schemeClr val="tx1"/>
                      </a:solidFill>
                    </a:rPr>
                    <a:t>打车</a:t>
                  </a:r>
                  <a:r>
                    <a:rPr lang="en-US" altLang="zh-CN" sz="1200">
                      <a:solidFill>
                        <a:schemeClr val="tx1"/>
                      </a:solidFill>
                    </a:rPr>
                    <a:t>Module</a:t>
                  </a:r>
                  <a:endParaRPr lang="en-US" altLang="zh-CN" sz="12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 rot="0">
                <a:off x="10311" y="6630"/>
                <a:ext cx="6518" cy="1490"/>
                <a:chOff x="10167" y="6214"/>
                <a:chExt cx="6518" cy="1490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10167" y="6214"/>
                  <a:ext cx="6518" cy="149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2640" y="6214"/>
                  <a:ext cx="1572" cy="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1200"/>
                    <a:t>APP Pack</a:t>
                  </a:r>
                  <a:endParaRPr lang="en-US" sz="1200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10280" y="6997"/>
                  <a:ext cx="1717" cy="37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导航</a:t>
                  </a:r>
                  <a:r>
                    <a:rPr lang="en-US" altLang="zh-CN" sz="1000">
                      <a:solidFill>
                        <a:schemeClr val="tx1"/>
                      </a:solidFill>
                    </a:rPr>
                    <a:t>HAP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13902" y="6997"/>
                  <a:ext cx="2660" cy="3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共享单车</a:t>
                  </a:r>
                  <a:r>
                    <a:rPr lang="en-US" altLang="zh-CN" sz="1000">
                      <a:solidFill>
                        <a:schemeClr val="tx1"/>
                      </a:solidFill>
                    </a:rPr>
                    <a:t>HAP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2091" y="6997"/>
                  <a:ext cx="1717" cy="3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打车</a:t>
                  </a:r>
                  <a:r>
                    <a:rPr lang="en-US" altLang="zh-CN" sz="1000">
                      <a:solidFill>
                        <a:schemeClr val="tx1"/>
                      </a:solidFill>
                    </a:rPr>
                    <a:t>HAP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文本框 73"/>
              <p:cNvSpPr txBox="1"/>
              <p:nvPr/>
            </p:nvSpPr>
            <p:spPr>
              <a:xfrm>
                <a:off x="7864" y="6714"/>
                <a:ext cx="1555" cy="645"/>
              </a:xfrm>
              <a:prstGeom prst="rect">
                <a:avLst/>
              </a:prstGeom>
              <a:solidFill>
                <a:prstClr val="black">
                  <a:alpha val="55000"/>
                </a:prstClr>
              </a:solidFill>
            </p:spPr>
            <p:txBody>
              <a:bodyPr wrap="square" rtlCol="0">
                <a:noAutofit/>
              </a:bodyPr>
              <a:p>
                <a:pPr algn="l"/>
                <a:r>
                  <a:rPr lang="zh-CN" altLang="en-US" sz="1000">
                    <a:solidFill>
                      <a:schemeClr val="bg1"/>
                    </a:solidFill>
                  </a:rPr>
                  <a:t>多个</a:t>
                </a:r>
                <a:r>
                  <a:rPr lang="en-US" altLang="zh-CN" sz="1000">
                    <a:solidFill>
                      <a:schemeClr val="bg1"/>
                    </a:solidFill>
                  </a:rPr>
                  <a:t>Pack</a:t>
                </a:r>
                <a:r>
                  <a:rPr lang="zh-CN" altLang="en-US" sz="1000">
                    <a:solidFill>
                      <a:schemeClr val="bg1"/>
                    </a:solidFill>
                  </a:rPr>
                  <a:t>包</a:t>
                </a:r>
                <a:endParaRPr lang="zh-CN" altLang="en-US" sz="1000">
                  <a:solidFill>
                    <a:schemeClr val="bg1"/>
                  </a:solidFill>
                </a:endParaRPr>
              </a:p>
              <a:p>
                <a:pPr algn="l"/>
                <a:r>
                  <a:rPr lang="zh-CN" altLang="en-US" sz="1000">
                    <a:solidFill>
                      <a:schemeClr val="bg1"/>
                    </a:solidFill>
                  </a:rPr>
                  <a:t>多包</a:t>
                </a:r>
                <a:r>
                  <a:rPr lang="zh-CN" altLang="en-US" sz="1000">
                    <a:solidFill>
                      <a:schemeClr val="bg1"/>
                    </a:solidFill>
                  </a:rPr>
                  <a:t>名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9611" y="6707"/>
                <a:ext cx="1455" cy="645"/>
              </a:xfrm>
              <a:prstGeom prst="rect">
                <a:avLst/>
              </a:prstGeom>
              <a:solidFill>
                <a:prstClr val="black">
                  <a:alpha val="55000"/>
                </a:prstClr>
              </a:solidFill>
            </p:spPr>
            <p:txBody>
              <a:bodyPr wrap="square" rtlCol="0">
                <a:noAutofit/>
              </a:bodyPr>
              <a:p>
                <a:pPr algn="r"/>
                <a:r>
                  <a:rPr lang="zh-CN" altLang="en-US" sz="1000">
                    <a:solidFill>
                      <a:schemeClr val="bg1"/>
                    </a:solidFill>
                  </a:rPr>
                  <a:t>一个</a:t>
                </a:r>
                <a:r>
                  <a:rPr lang="en-US" altLang="zh-CN" sz="1000">
                    <a:solidFill>
                      <a:schemeClr val="bg1"/>
                    </a:solidFill>
                  </a:rPr>
                  <a:t>Pack</a:t>
                </a:r>
                <a:r>
                  <a:rPr lang="zh-CN" altLang="en-US" sz="1000">
                    <a:solidFill>
                      <a:schemeClr val="bg1"/>
                    </a:solidFill>
                  </a:rPr>
                  <a:t>包</a:t>
                </a:r>
                <a:endParaRPr lang="zh-CN" altLang="en-US" sz="1000">
                  <a:solidFill>
                    <a:schemeClr val="bg1"/>
                  </a:solidFill>
                </a:endParaRPr>
              </a:p>
              <a:p>
                <a:pPr algn="r"/>
                <a:r>
                  <a:rPr lang="zh-CN" altLang="en-US" sz="1000">
                    <a:solidFill>
                      <a:schemeClr val="bg1"/>
                    </a:solidFill>
                  </a:rPr>
                  <a:t>同包</a:t>
                </a:r>
                <a:r>
                  <a:rPr lang="zh-CN" altLang="en-US" sz="1000">
                    <a:solidFill>
                      <a:schemeClr val="bg1"/>
                    </a:solidFill>
                  </a:rPr>
                  <a:t>名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8164" y="8353"/>
                <a:ext cx="1332" cy="325"/>
              </a:xfrm>
              <a:prstGeom prst="rect">
                <a:avLst/>
              </a:prstGeom>
              <a:solidFill>
                <a:prstClr val="black">
                  <a:alpha val="55000"/>
                </a:prstClr>
              </a:solidFill>
            </p:spPr>
            <p:txBody>
              <a:bodyPr wrap="square" rtlCol="0">
                <a:noAutofit/>
              </a:bodyPr>
              <a:p>
                <a:pPr algn="l"/>
                <a:r>
                  <a:rPr lang="zh-CN" altLang="en-US" sz="1000">
                    <a:solidFill>
                      <a:schemeClr val="bg1"/>
                    </a:solidFill>
                  </a:rPr>
                  <a:t>多次</a:t>
                </a:r>
                <a:r>
                  <a:rPr lang="zh-CN" altLang="en-US" sz="1000">
                    <a:solidFill>
                      <a:schemeClr val="bg1"/>
                    </a:solidFill>
                  </a:rPr>
                  <a:t>上架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9497" y="8353"/>
                <a:ext cx="1332" cy="325"/>
              </a:xfrm>
              <a:prstGeom prst="rect">
                <a:avLst/>
              </a:prstGeom>
              <a:solidFill>
                <a:prstClr val="black">
                  <a:alpha val="55000"/>
                </a:prstClr>
              </a:solidFill>
            </p:spPr>
            <p:txBody>
              <a:bodyPr wrap="square" rtlCol="0">
                <a:noAutofit/>
              </a:bodyPr>
              <a:p>
                <a:pPr algn="r"/>
                <a:r>
                  <a:rPr lang="zh-CN" altLang="en-US" sz="1000">
                    <a:solidFill>
                      <a:schemeClr val="bg1"/>
                    </a:solidFill>
                  </a:rPr>
                  <a:t>一次</a:t>
                </a:r>
                <a:r>
                  <a:rPr lang="zh-CN" altLang="en-US" sz="1000">
                    <a:solidFill>
                      <a:schemeClr val="bg1"/>
                    </a:solidFill>
                  </a:rPr>
                  <a:t>上架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154" y="8903"/>
                <a:ext cx="14712" cy="54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HUAQWEI AppGallery Conect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flipH="1">
                <a:off x="9498" y="3374"/>
                <a:ext cx="31" cy="5411"/>
              </a:xfrm>
              <a:prstGeom prst="line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3" name="文本框 72"/>
              <p:cNvSpPr txBox="1"/>
              <p:nvPr/>
            </p:nvSpPr>
            <p:spPr>
              <a:xfrm>
                <a:off x="8774" y="6086"/>
                <a:ext cx="1477" cy="356"/>
              </a:xfrm>
              <a:prstGeom prst="rect">
                <a:avLst/>
              </a:prstGeom>
              <a:solidFill>
                <a:prstClr val="black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000">
                    <a:solidFill>
                      <a:schemeClr val="bg1"/>
                    </a:solidFill>
                  </a:rPr>
                  <a:t>一次</a:t>
                </a:r>
                <a:r>
                  <a:rPr lang="zh-CN" altLang="en-US" sz="1000">
                    <a:solidFill>
                      <a:schemeClr val="bg1"/>
                    </a:solidFill>
                  </a:rPr>
                  <a:t>打包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8774" y="5364"/>
                <a:ext cx="1477" cy="356"/>
              </a:xfrm>
              <a:prstGeom prst="rect">
                <a:avLst/>
              </a:prstGeom>
              <a:solidFill>
                <a:prstClr val="black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000">
                    <a:solidFill>
                      <a:schemeClr val="bg1"/>
                    </a:solidFill>
                  </a:rPr>
                  <a:t>多类型</a:t>
                </a:r>
                <a:r>
                  <a:rPr lang="zh-CN" altLang="en-US" sz="1000">
                    <a:solidFill>
                      <a:schemeClr val="bg1"/>
                    </a:solidFill>
                  </a:rPr>
                  <a:t>模块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879" y="4850"/>
                <a:ext cx="1267" cy="356"/>
              </a:xfrm>
              <a:prstGeom prst="rect">
                <a:avLst/>
              </a:prstGeom>
              <a:solidFill>
                <a:prstClr val="black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000">
                    <a:solidFill>
                      <a:schemeClr val="bg1"/>
                    </a:solidFill>
                  </a:rPr>
                  <a:t>一个工程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下箭头 78"/>
              <p:cNvSpPr/>
              <p:nvPr/>
            </p:nvSpPr>
            <p:spPr>
              <a:xfrm>
                <a:off x="5190" y="5968"/>
                <a:ext cx="454" cy="518"/>
              </a:xfrm>
              <a:prstGeom prst="down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下箭头 80"/>
              <p:cNvSpPr/>
              <p:nvPr/>
            </p:nvSpPr>
            <p:spPr>
              <a:xfrm>
                <a:off x="13343" y="5966"/>
                <a:ext cx="454" cy="518"/>
              </a:xfrm>
              <a:prstGeom prst="down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下箭头 81"/>
              <p:cNvSpPr/>
              <p:nvPr/>
            </p:nvSpPr>
            <p:spPr>
              <a:xfrm>
                <a:off x="13343" y="8235"/>
                <a:ext cx="454" cy="518"/>
              </a:xfrm>
              <a:prstGeom prst="down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下箭头 82"/>
              <p:cNvSpPr/>
              <p:nvPr/>
            </p:nvSpPr>
            <p:spPr>
              <a:xfrm>
                <a:off x="3374" y="8235"/>
                <a:ext cx="454" cy="518"/>
              </a:xfrm>
              <a:prstGeom prst="down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下箭头 83"/>
              <p:cNvSpPr/>
              <p:nvPr/>
            </p:nvSpPr>
            <p:spPr>
              <a:xfrm>
                <a:off x="5679" y="8235"/>
                <a:ext cx="454" cy="518"/>
              </a:xfrm>
              <a:prstGeom prst="down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下箭头 84"/>
              <p:cNvSpPr/>
              <p:nvPr/>
            </p:nvSpPr>
            <p:spPr>
              <a:xfrm>
                <a:off x="7490" y="8235"/>
                <a:ext cx="454" cy="518"/>
              </a:xfrm>
              <a:prstGeom prst="down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14111" y="3387"/>
              <a:ext cx="1200" cy="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元服务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5422" y="3387"/>
              <a:ext cx="1200" cy="4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应用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核心理念：可分可合，自由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流转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自由流转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：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可分为跨端迁移和多端协同两种情况，分别是时间是串行交互和时间上的并行交互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6005" y="2094865"/>
            <a:ext cx="10175269" cy="3508404"/>
            <a:chOff x="2149" y="4164"/>
            <a:chExt cx="15328" cy="5285"/>
          </a:xfrm>
        </p:grpSpPr>
        <p:pic>
          <p:nvPicPr>
            <p:cNvPr id="4" name="图片 3" descr="gifzylz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" y="4164"/>
              <a:ext cx="9395" cy="5284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2860" y="5398"/>
              <a:ext cx="4617" cy="4051"/>
              <a:chOff x="12751" y="4184"/>
              <a:chExt cx="4617" cy="4051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3091" y="4397"/>
                <a:ext cx="3939" cy="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 b="1">
                    <a:solidFill>
                      <a:schemeClr val="tx1"/>
                    </a:solidFill>
                  </a:rPr>
                  <a:t>自由流转可分为同两种情况</a:t>
                </a:r>
                <a:endParaRPr lang="zh-CN" altLang="en-US" sz="14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13092" y="5184"/>
                <a:ext cx="3938" cy="1151"/>
                <a:chOff x="9484" y="4972"/>
                <a:chExt cx="3639" cy="1452"/>
              </a:xfrm>
              <a:effectLst/>
            </p:grpSpPr>
            <p:sp>
              <p:nvSpPr>
                <p:cNvPr id="40" name="圆角矩形 39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9484" y="4972"/>
                  <a:ext cx="3639" cy="1452"/>
                </a:xfrm>
                <a:prstGeom prst="roundRect">
                  <a:avLst>
                    <a:gd name="adj" fmla="val 4649"/>
                  </a:avLst>
                </a:prstGeom>
                <a:effectLst/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endParaRPr lang="zh-CN" altLang="en-US" sz="1600"/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9601" y="5241"/>
                  <a:ext cx="3384" cy="875"/>
                </a:xfrm>
                <a:prstGeom prst="rect">
                  <a:avLst/>
                </a:prstGeom>
                <a:noFill/>
                <a:effectLst>
                  <a:reflection endA="300" endPos="0" dist="25400" dir="5400000" sy="-100000" algn="bl" rotWithShape="0"/>
                </a:effectLst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b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跨端迁移</a:t>
                  </a:r>
                  <a:endParaRPr lang="zh-CN" altLang="en-US" sz="16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3092" y="6703"/>
                <a:ext cx="3938" cy="1151"/>
                <a:chOff x="9484" y="4972"/>
                <a:chExt cx="3639" cy="1452"/>
              </a:xfrm>
              <a:effectLst/>
            </p:grpSpPr>
            <p:sp>
              <p:nvSpPr>
                <p:cNvPr id="9" name="圆角矩形 8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9484" y="4972"/>
                  <a:ext cx="3639" cy="1452"/>
                </a:xfrm>
                <a:prstGeom prst="roundRect">
                  <a:avLst>
                    <a:gd name="adj" fmla="val 4649"/>
                  </a:avLst>
                </a:prstGeom>
                <a:effectLst/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endParaRPr lang="zh-CN" altLang="en-US" sz="1600"/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9601" y="5241"/>
                  <a:ext cx="3384" cy="875"/>
                </a:xfrm>
                <a:prstGeom prst="rect">
                  <a:avLst/>
                </a:prstGeom>
                <a:noFill/>
                <a:effectLst>
                  <a:reflection endA="300" endPos="0" dist="25400" dir="5400000" sy="-100000" algn="bl" rotWithShape="0"/>
                </a:effectLst>
              </p:spPr>
              <p:style>
                <a:lnRef idx="0">
                  <a:srgbClr val="FFFFFF"/>
                </a:lnRef>
                <a:fillRef idx="1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b="1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多端协同</a:t>
                  </a:r>
                  <a:endParaRPr lang="zh-CN" altLang="en-US" sz="16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5" name="矩形 14"/>
              <p:cNvSpPr/>
              <p:nvPr/>
            </p:nvSpPr>
            <p:spPr>
              <a:xfrm>
                <a:off x="12751" y="4184"/>
                <a:ext cx="4617" cy="4051"/>
              </a:xfrm>
              <a:prstGeom prst="rect">
                <a:avLst/>
              </a:prstGeom>
              <a:noFill/>
              <a:ln w="15875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3" name="肘形连接符 22"/>
            <p:cNvCxnSpPr>
              <a:stCxn id="4" idx="0"/>
              <a:endCxn id="15" idx="0"/>
            </p:cNvCxnSpPr>
            <p:nvPr/>
          </p:nvCxnSpPr>
          <p:spPr>
            <a:xfrm rot="16200000" flipH="1">
              <a:off x="10391" y="620"/>
              <a:ext cx="1234" cy="8322"/>
            </a:xfrm>
            <a:prstGeom prst="bentConnector3">
              <a:avLst>
                <a:gd name="adj1" fmla="val -51458"/>
              </a:avLst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核心理念：统一生态，原生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智能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统一生态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：设备统一、应用服务统一、三方框架统一（三层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统一）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042670" y="1798955"/>
            <a:ext cx="2447925" cy="3675380"/>
            <a:chOff x="1642" y="2833"/>
            <a:chExt cx="3855" cy="5788"/>
          </a:xfrm>
        </p:grpSpPr>
        <p:sp>
          <p:nvSpPr>
            <p:cNvPr id="3" name="圆角矩形 2"/>
            <p:cNvSpPr/>
            <p:nvPr>
              <p:custDataLst>
                <p:tags r:id="rId2"/>
              </p:custDataLst>
            </p:nvPr>
          </p:nvSpPr>
          <p:spPr>
            <a:xfrm>
              <a:off x="1642" y="3640"/>
              <a:ext cx="3850" cy="97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HarmonyOS </a:t>
              </a:r>
              <a:r>
                <a:rPr lang="zh-CN" altLang="en-US" sz="1200">
                  <a:solidFill>
                    <a:schemeClr val="tx1"/>
                  </a:solidFill>
                </a:rPr>
                <a:t>应用服务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3"/>
              </p:custDataLst>
            </p:nvPr>
          </p:nvSpPr>
          <p:spPr>
            <a:xfrm>
              <a:off x="3122" y="4850"/>
              <a:ext cx="889" cy="565"/>
            </a:xfrm>
            <a:prstGeom prst="triangle">
              <a:avLst/>
            </a:prstGeom>
            <a:gradFill>
              <a:gsLst>
                <a:gs pos="20000">
                  <a:schemeClr val="tx1">
                    <a:lumMod val="50000"/>
                    <a:lumOff val="50000"/>
                    <a:alpha val="0"/>
                  </a:schemeClr>
                </a:gs>
                <a:gs pos="98000">
                  <a:schemeClr val="tx1">
                    <a:lumMod val="50000"/>
                    <a:lumOff val="5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>
              <p:custDataLst>
                <p:tags r:id="rId4"/>
              </p:custDataLst>
            </p:nvPr>
          </p:nvSpPr>
          <p:spPr>
            <a:xfrm>
              <a:off x="1642" y="5579"/>
              <a:ext cx="3850" cy="97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HarmonyOS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822" y="6762"/>
              <a:ext cx="3490" cy="873"/>
            </a:xfrm>
            <a:prstGeom prst="triangle">
              <a:avLst/>
            </a:prstGeom>
            <a:gradFill>
              <a:gsLst>
                <a:gs pos="20000">
                  <a:schemeClr val="tx1">
                    <a:lumMod val="50000"/>
                    <a:lumOff val="50000"/>
                    <a:alpha val="0"/>
                  </a:schemeClr>
                </a:gs>
                <a:gs pos="98000">
                  <a:schemeClr val="tx1">
                    <a:lumMod val="50000"/>
                    <a:lumOff val="5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4" name="图片 13" descr="手机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2" y="7729"/>
              <a:ext cx="720" cy="720"/>
            </a:xfrm>
            <a:prstGeom prst="rect">
              <a:avLst/>
            </a:prstGeom>
          </p:spPr>
        </p:pic>
        <p:pic>
          <p:nvPicPr>
            <p:cNvPr id="16" name="图片 15" descr="平板电脑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362" y="7611"/>
              <a:ext cx="945" cy="945"/>
            </a:xfrm>
            <a:prstGeom prst="rect">
              <a:avLst/>
            </a:prstGeom>
          </p:spPr>
        </p:pic>
        <p:pic>
          <p:nvPicPr>
            <p:cNvPr id="20" name="图片 19" descr="笔记本电脑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30" y="7515"/>
              <a:ext cx="1106" cy="1106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4687" y="7814"/>
              <a:ext cx="8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1"/>
                  </a:solidFill>
                </a:rPr>
                <a:t>...</a:t>
              </a:r>
              <a:endParaRPr lang="en-US" altLang="zh-CN" b="1">
                <a:solidFill>
                  <a:schemeClr val="accent1"/>
                </a:solidFill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1670" y="2833"/>
              <a:ext cx="37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/>
                <a:t>HarmonyOS </a:t>
              </a:r>
              <a:r>
                <a:rPr lang="zh-CN" altLang="en-US" sz="1400" b="1"/>
                <a:t>设备统一生态</a:t>
              </a:r>
              <a:endParaRPr lang="zh-CN" altLang="en-US" sz="1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20210" y="1798955"/>
            <a:ext cx="3495040" cy="3675380"/>
            <a:chOff x="6513" y="2833"/>
            <a:chExt cx="5504" cy="5788"/>
          </a:xfrm>
        </p:grpSpPr>
        <p:sp>
          <p:nvSpPr>
            <p:cNvPr id="27" name="圆角矩形 26"/>
            <p:cNvSpPr/>
            <p:nvPr>
              <p:custDataLst>
                <p:tags r:id="rId13"/>
              </p:custDataLst>
            </p:nvPr>
          </p:nvSpPr>
          <p:spPr>
            <a:xfrm>
              <a:off x="7341" y="3640"/>
              <a:ext cx="3850" cy="98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HarmonyOS </a:t>
              </a:r>
              <a:r>
                <a:rPr lang="zh-CN" altLang="en-US" sz="1200">
                  <a:solidFill>
                    <a:schemeClr val="tx1"/>
                  </a:solidFill>
                </a:rPr>
                <a:t>应用服务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>
              <p:custDataLst>
                <p:tags r:id="rId14"/>
              </p:custDataLst>
            </p:nvPr>
          </p:nvSpPr>
          <p:spPr>
            <a:xfrm>
              <a:off x="8759" y="5602"/>
              <a:ext cx="2432" cy="98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HarmonyOS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9" name="等腰三角形 28"/>
            <p:cNvSpPr/>
            <p:nvPr>
              <p:custDataLst>
                <p:tags r:id="rId15"/>
              </p:custDataLst>
            </p:nvPr>
          </p:nvSpPr>
          <p:spPr>
            <a:xfrm>
              <a:off x="9531" y="6913"/>
              <a:ext cx="889" cy="572"/>
            </a:xfrm>
            <a:prstGeom prst="triangle">
              <a:avLst/>
            </a:prstGeom>
            <a:gradFill>
              <a:gsLst>
                <a:gs pos="20000">
                  <a:schemeClr val="tx1">
                    <a:lumMod val="50000"/>
                    <a:lumOff val="50000"/>
                    <a:alpha val="0"/>
                  </a:schemeClr>
                </a:gs>
                <a:gs pos="98000">
                  <a:schemeClr val="tx1">
                    <a:lumMod val="50000"/>
                    <a:lumOff val="5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7341" y="7635"/>
              <a:ext cx="3850" cy="98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O</a:t>
              </a:r>
              <a:r>
                <a:rPr lang="en-US" altLang="zh-CN" sz="1200">
                  <a:solidFill>
                    <a:schemeClr val="tx1"/>
                  </a:solidFill>
                </a:rPr>
                <a:t>penHarmony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/>
            <p:nvPr>
              <p:custDataLst>
                <p:tags r:id="rId16"/>
              </p:custDataLst>
            </p:nvPr>
          </p:nvCxnSpPr>
          <p:spPr>
            <a:xfrm flipV="1">
              <a:off x="7890" y="4815"/>
              <a:ext cx="0" cy="27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>
              <p:custDataLst>
                <p:tags r:id="rId17"/>
              </p:custDataLst>
            </p:nvPr>
          </p:nvCxnSpPr>
          <p:spPr>
            <a:xfrm>
              <a:off x="8061" y="4815"/>
              <a:ext cx="0" cy="27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>
              <p:custDataLst>
                <p:tags r:id="rId18"/>
              </p:custDataLst>
            </p:nvPr>
          </p:nvCxnSpPr>
          <p:spPr>
            <a:xfrm flipV="1">
              <a:off x="10165" y="4777"/>
              <a:ext cx="0" cy="6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19"/>
              </p:custDataLst>
            </p:nvPr>
          </p:nvCxnSpPr>
          <p:spPr>
            <a:xfrm>
              <a:off x="10336" y="4777"/>
              <a:ext cx="0" cy="7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>
              <p:custDataLst>
                <p:tags r:id="rId20"/>
              </p:custDataLst>
            </p:nvPr>
          </p:nvSpPr>
          <p:spPr>
            <a:xfrm>
              <a:off x="6513" y="2833"/>
              <a:ext cx="55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/>
                <a:t>OpenHarmony </a:t>
              </a:r>
              <a:r>
                <a:rPr lang="zh-CN" altLang="en-US" sz="1400" b="1"/>
                <a:t>和</a:t>
              </a:r>
              <a:r>
                <a:rPr lang="en-US" altLang="zh-CN" sz="1400" b="1"/>
                <a:t> H</a:t>
              </a:r>
              <a:r>
                <a:rPr lang="en-US" altLang="zh-CN" sz="1400" b="1"/>
                <a:t>armonyOS </a:t>
              </a:r>
              <a:r>
                <a:rPr lang="zh-CN" altLang="en-US" sz="1400" b="1"/>
                <a:t>统一生态</a:t>
              </a:r>
              <a:endParaRPr lang="zh-CN" altLang="en-US" sz="1400" b="1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444865" y="1798955"/>
            <a:ext cx="2841625" cy="3670935"/>
            <a:chOff x="13299" y="2833"/>
            <a:chExt cx="4475" cy="5781"/>
          </a:xfrm>
        </p:grpSpPr>
        <p:sp>
          <p:nvSpPr>
            <p:cNvPr id="46" name="圆角矩形 45"/>
            <p:cNvSpPr/>
            <p:nvPr>
              <p:custDataLst>
                <p:tags r:id="rId21"/>
              </p:custDataLst>
            </p:nvPr>
          </p:nvSpPr>
          <p:spPr>
            <a:xfrm>
              <a:off x="13299" y="3640"/>
              <a:ext cx="4458" cy="98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HarmonyOS </a:t>
              </a:r>
              <a:r>
                <a:rPr lang="zh-CN" altLang="en-US" sz="1200">
                  <a:solidFill>
                    <a:schemeClr val="tx1"/>
                  </a:solidFill>
                </a:rPr>
                <a:t>应用服务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22"/>
              </p:custDataLst>
            </p:nvPr>
          </p:nvSpPr>
          <p:spPr>
            <a:xfrm>
              <a:off x="13300" y="2833"/>
              <a:ext cx="44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 b="1"/>
                <a:t>拥抱三方框架，共生共</a:t>
              </a:r>
              <a:r>
                <a:rPr lang="zh-CN" altLang="en-US" sz="1400" b="1"/>
                <a:t>荣</a:t>
              </a:r>
              <a:endParaRPr lang="zh-CN" altLang="en-US" sz="1400" b="1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3330" y="4835"/>
              <a:ext cx="4398" cy="66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6084" y="5258"/>
              <a:ext cx="1640" cy="1183"/>
            </a:xfrm>
            <a:prstGeom prst="roundRect">
              <a:avLst>
                <a:gd name="adj" fmla="val 863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6047" y="5326"/>
              <a:ext cx="167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三方框架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3330" y="5588"/>
              <a:ext cx="2652" cy="85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ArkTS</a:t>
              </a:r>
              <a:r>
                <a:rPr lang="zh-CN" altLang="en-US" sz="1200"/>
                <a:t>原生开发框架</a:t>
              </a:r>
              <a:endParaRPr lang="zh-CN" altLang="en-US" sz="1200"/>
            </a:p>
          </p:txBody>
        </p:sp>
        <p:sp>
          <p:nvSpPr>
            <p:cNvPr id="58" name="圆角矩形 57"/>
            <p:cNvSpPr/>
            <p:nvPr>
              <p:custDataLst>
                <p:tags r:id="rId23"/>
              </p:custDataLst>
            </p:nvPr>
          </p:nvSpPr>
          <p:spPr>
            <a:xfrm>
              <a:off x="13299" y="6619"/>
              <a:ext cx="4458" cy="781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系统服务层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圆角矩形 58"/>
            <p:cNvSpPr/>
            <p:nvPr>
              <p:custDataLst>
                <p:tags r:id="rId24"/>
              </p:custDataLst>
            </p:nvPr>
          </p:nvSpPr>
          <p:spPr>
            <a:xfrm>
              <a:off x="13316" y="7627"/>
              <a:ext cx="4458" cy="98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内核层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核心理念：统一生态，原生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智能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原生智能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：传统生只有应用智能，系统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不智能，通过基础API提供AI能力，满足开发者各类AI能力诉求；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 rot="0">
            <a:off x="927100" y="2945130"/>
            <a:ext cx="5869940" cy="2656840"/>
            <a:chOff x="8757" y="4014"/>
            <a:chExt cx="9244" cy="4184"/>
          </a:xfrm>
        </p:grpSpPr>
        <p:sp>
          <p:nvSpPr>
            <p:cNvPr id="4" name="矩形 3"/>
            <p:cNvSpPr/>
            <p:nvPr/>
          </p:nvSpPr>
          <p:spPr>
            <a:xfrm>
              <a:off x="8757" y="7254"/>
              <a:ext cx="9245" cy="94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Core DeepLearning API</a:t>
              </a:r>
              <a:endParaRPr lang="en-US" altLang="zh-CN"/>
            </a:p>
          </p:txBody>
        </p:sp>
        <p:grpSp>
          <p:nvGrpSpPr>
            <p:cNvPr id="24" name="组合 23"/>
            <p:cNvGrpSpPr/>
            <p:nvPr/>
          </p:nvGrpSpPr>
          <p:grpSpPr>
            <a:xfrm rot="0">
              <a:off x="8757" y="4014"/>
              <a:ext cx="9245" cy="1291"/>
              <a:chOff x="8346" y="3669"/>
              <a:chExt cx="8373" cy="116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346" y="3675"/>
                <a:ext cx="5676" cy="11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4258" y="3669"/>
                <a:ext cx="2461" cy="11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意图框架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282" y="3669"/>
                <a:ext cx="3804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/>
                  <a:t>MachineLearning Kit</a:t>
                </a:r>
                <a:endParaRPr lang="en-US" altLang="zh-CN" sz="140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455" y="4234"/>
                <a:ext cx="2665" cy="4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AI</a:t>
                </a:r>
                <a:r>
                  <a:rPr lang="zh-CN" altLang="en-US" sz="1200">
                    <a:solidFill>
                      <a:schemeClr val="tx1"/>
                    </a:solidFill>
                  </a:rPr>
                  <a:t>控件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1259" y="4234"/>
                <a:ext cx="2665" cy="4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</a:rPr>
                  <a:t>场景化能力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 rot="0">
              <a:off x="8757" y="5575"/>
              <a:ext cx="9245" cy="1410"/>
              <a:chOff x="8346" y="4980"/>
              <a:chExt cx="8373" cy="1277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8346" y="4980"/>
                <a:ext cx="8373" cy="1277"/>
              </a:xfrm>
              <a:prstGeom prst="rect">
                <a:avLst/>
              </a:prstGeom>
              <a:solidFill>
                <a:schemeClr val="bg2">
                  <a:lumMod val="90000"/>
                  <a:alpha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0962" y="5022"/>
                <a:ext cx="3296" cy="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>
                    <a:sym typeface="+mn-ea"/>
                  </a:rPr>
                  <a:t>Core AI API</a:t>
                </a:r>
                <a:endParaRPr lang="en-US" altLang="zh-CN" sz="1400">
                  <a:sym typeface="+mn-e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449" y="5590"/>
                <a:ext cx="1527" cy="4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</a:rPr>
                  <a:t>图像</a:t>
                </a:r>
                <a:r>
                  <a:rPr lang="zh-CN" altLang="en-US" sz="1200">
                    <a:solidFill>
                      <a:schemeClr val="tx1"/>
                    </a:solidFill>
                  </a:rPr>
                  <a:t>语义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0109" y="5590"/>
                <a:ext cx="1527" cy="4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</a:rPr>
                  <a:t>语言</a:t>
                </a:r>
                <a:r>
                  <a:rPr lang="zh-CN" altLang="en-US" sz="1200">
                    <a:solidFill>
                      <a:schemeClr val="tx1"/>
                    </a:solidFill>
                  </a:rPr>
                  <a:t>语音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3429" y="5590"/>
                <a:ext cx="1527" cy="4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</a:rPr>
                  <a:t>人脸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1769" y="5590"/>
                <a:ext cx="1527" cy="4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COR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5089" y="5590"/>
                <a:ext cx="1527" cy="4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...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5" name="肘形连接符 54"/>
          <p:cNvCxnSpPr>
            <a:stCxn id="36" idx="0"/>
          </p:cNvCxnSpPr>
          <p:nvPr/>
        </p:nvCxnSpPr>
        <p:spPr>
          <a:xfrm rot="16200000">
            <a:off x="4312285" y="488950"/>
            <a:ext cx="1059815" cy="3852545"/>
          </a:xfrm>
          <a:prstGeom prst="bentConnector2">
            <a:avLst/>
          </a:prstGeom>
          <a:ln w="12700" cmpd="sng">
            <a:solidFill>
              <a:schemeClr val="accent3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823710" y="1709420"/>
            <a:ext cx="4756785" cy="800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400" b="1"/>
              <a:t>MachineLearning Kit：</a:t>
            </a:r>
            <a:r>
              <a:rPr lang="zh-CN" altLang="en-US" sz="1400"/>
              <a:t>提供场景化能力，包括通用卡证识别、实时语音识别等；提供 AI 控件能力，使系统控件融合文字识别等 AI 能力。</a:t>
            </a:r>
            <a:endParaRPr lang="zh-CN" altLang="en-US" sz="140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6797675" y="4380865"/>
            <a:ext cx="460375" cy="3175"/>
          </a:xfrm>
          <a:prstGeom prst="straightConnector1">
            <a:avLst/>
          </a:prstGeom>
          <a:ln w="12700" cmpd="sng">
            <a:solidFill>
              <a:schemeClr val="bg2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312660" y="4249420"/>
            <a:ext cx="435737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/>
              <a:t>Core Al API：</a:t>
            </a:r>
            <a:r>
              <a:rPr lang="zh-CN" altLang="en-US" sz="1400"/>
              <a:t>提供图像语义、语言语音解析、OCR文字识别等能力。</a:t>
            </a:r>
            <a:endParaRPr lang="zh-CN" altLang="en-US" sz="1400"/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805295" y="5300345"/>
            <a:ext cx="460375" cy="3175"/>
          </a:xfrm>
          <a:prstGeom prst="straightConnector1">
            <a:avLst/>
          </a:prstGeom>
          <a:ln w="12700" cmpd="sng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316470" y="5153660"/>
            <a:ext cx="435737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/>
              <a:t>Core DeepLearning API：</a:t>
            </a:r>
            <a:r>
              <a:rPr lang="zh-CN" altLang="en-US" sz="1400"/>
              <a:t>提供高性能低功耗的端侧推理和端侧学习环境。</a:t>
            </a:r>
            <a:endParaRPr lang="zh-CN" altLang="en-US" sz="140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6802120" y="2947035"/>
            <a:ext cx="460375" cy="3175"/>
          </a:xfrm>
          <a:prstGeom prst="straightConnector1">
            <a:avLst/>
          </a:prstGeom>
          <a:ln w="12700" cmpd="sng"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312660" y="2804795"/>
            <a:ext cx="4357370" cy="1362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/>
              <a:t>意图框架：</a:t>
            </a:r>
            <a:r>
              <a:rPr lang="zh-CN" altLang="en-US" sz="1400"/>
              <a:t>提供了HarmonyOS系统级的意图标准体系,通过多维系统感知、大模型等能力构建全局意图范式，实现对用户显性与潜在意图的理解，并及时、准确地将用户需求传递给生态伙伴，匹配合时宜的服务,为用户提供多模态、场景化进阶场景体验。</a:t>
            </a:r>
            <a:endParaRPr lang="zh-CN" altLang="en-US" sz="1400"/>
          </a:p>
        </p:txBody>
      </p:sp>
      <p:sp>
        <p:nvSpPr>
          <p:cNvPr id="72" name="椭圆 71"/>
          <p:cNvSpPr/>
          <p:nvPr/>
        </p:nvSpPr>
        <p:spPr>
          <a:xfrm>
            <a:off x="6219825" y="1746885"/>
            <a:ext cx="306705" cy="30670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3" name="椭圆 72"/>
          <p:cNvSpPr/>
          <p:nvPr/>
        </p:nvSpPr>
        <p:spPr>
          <a:xfrm>
            <a:off x="6649085" y="2802255"/>
            <a:ext cx="306705" cy="3067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4" name="椭圆 73"/>
          <p:cNvSpPr/>
          <p:nvPr/>
        </p:nvSpPr>
        <p:spPr>
          <a:xfrm>
            <a:off x="6638290" y="4227195"/>
            <a:ext cx="306705" cy="3067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5" name="椭圆 74"/>
          <p:cNvSpPr/>
          <p:nvPr/>
        </p:nvSpPr>
        <p:spPr>
          <a:xfrm>
            <a:off x="6646545" y="5153025"/>
            <a:ext cx="306705" cy="3067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850" y="324485"/>
            <a:ext cx="215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章节</a:t>
            </a:r>
            <a:endParaRPr lang="zh-CN" altLang="en-US" sz="2000" b="1"/>
          </a:p>
        </p:txBody>
      </p:sp>
      <p:sp>
        <p:nvSpPr>
          <p:cNvPr id="3" name="圆角矩形 2"/>
          <p:cNvSpPr/>
          <p:nvPr/>
        </p:nvSpPr>
        <p:spPr>
          <a:xfrm>
            <a:off x="2418080" y="2332355"/>
            <a:ext cx="7355840" cy="2193290"/>
          </a:xfrm>
          <a:prstGeom prst="roundRect">
            <a:avLst>
              <a:gd name="adj" fmla="val 793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OS 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平台能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力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OS 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平台能力：高效语言（</a:t>
            </a:r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ArkTS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）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1600">
                <a:solidFill>
                  <a:schemeClr val="accent1"/>
                </a:solidFill>
                <a:sym typeface="+mn-ea"/>
              </a:rPr>
              <a:t>ArkTS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是面向开发者的高效编程语言，强大的编译和运行态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支持；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5195" y="1367790"/>
            <a:ext cx="10342245" cy="4943475"/>
          </a:xfrm>
          <a:prstGeom prst="rect">
            <a:avLst/>
          </a:prstGeom>
          <a:blipFill rotWithShape="1">
            <a:blip r:embed="rId2">
              <a:alphaModFix amt="95000"/>
            </a:blip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OS 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平台能力：</a:t>
            </a:r>
            <a:r>
              <a:rPr lang="en-US" sz="2000" b="1" dirty="0">
                <a:solidFill>
                  <a:schemeClr val="dk1"/>
                </a:solidFill>
                <a:sym typeface="+mn-ea"/>
              </a:rPr>
              <a:t>ArkUI 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声明式开发范式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介绍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l"/>
            </a:pPr>
            <a:r>
              <a:rPr sz="1600">
                <a:solidFill>
                  <a:schemeClr val="accent1"/>
                </a:solidFill>
                <a:sym typeface="+mn-ea"/>
              </a:rPr>
              <a:t>ArkUI（方舟UI框架）为应用的UI开发提供了完整的基础设施，包括简洁的UI语法、丰富的UI功能（组件、布局、动画以及交互事件），以及实时界面预览工具等，可以支持开发者进行可视化界面开发。</a:t>
            </a:r>
            <a:endParaRPr sz="1600">
              <a:solidFill>
                <a:schemeClr val="accent1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1860" y="2263140"/>
            <a:ext cx="4944745" cy="4009390"/>
            <a:chOff x="1436" y="3106"/>
            <a:chExt cx="8249" cy="6689"/>
          </a:xfrm>
        </p:grpSpPr>
        <p:sp>
          <p:nvSpPr>
            <p:cNvPr id="3" name="矩形 2"/>
            <p:cNvSpPr/>
            <p:nvPr/>
          </p:nvSpPr>
          <p:spPr>
            <a:xfrm>
              <a:off x="1437" y="3106"/>
              <a:ext cx="7256" cy="9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应用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436" y="4275"/>
              <a:ext cx="4021" cy="9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类</a:t>
              </a:r>
              <a:r>
                <a:rPr lang="en-US" altLang="zh-CN" sz="1400">
                  <a:solidFill>
                    <a:schemeClr val="tx1"/>
                  </a:solidFill>
                </a:rPr>
                <a:t>Web</a:t>
              </a:r>
              <a:r>
                <a:rPr lang="zh-CN" altLang="en-US" sz="1400">
                  <a:solidFill>
                    <a:schemeClr val="tx1"/>
                  </a:solidFill>
                </a:rPr>
                <a:t>开发范式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36" y="5340"/>
              <a:ext cx="4020" cy="8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JS</a:t>
              </a:r>
              <a:r>
                <a:rPr lang="zh-CN" altLang="en-US" sz="1400">
                  <a:solidFill>
                    <a:schemeClr val="tx1"/>
                  </a:solidFill>
                </a:rPr>
                <a:t>框架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12" y="4275"/>
              <a:ext cx="3081" cy="19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声明式开发范式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37" y="6464"/>
              <a:ext cx="3551" cy="94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语言运行时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43" y="6464"/>
              <a:ext cx="3551" cy="94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UI</a:t>
              </a:r>
              <a:r>
                <a:rPr lang="zh-CN" altLang="en-US" sz="1400">
                  <a:solidFill>
                    <a:schemeClr val="tx1"/>
                  </a:solidFill>
                </a:rPr>
                <a:t>后端引擎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57" y="7667"/>
              <a:ext cx="7236" cy="94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渲染引擎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57" y="8853"/>
              <a:ext cx="8228" cy="94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平台适配层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849" y="3106"/>
              <a:ext cx="837" cy="55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工具链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495" y="4167"/>
              <a:ext cx="7084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95" y="6351"/>
              <a:ext cx="7084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495" y="7554"/>
              <a:ext cx="7084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495" y="8731"/>
              <a:ext cx="8175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911860" y="1809750"/>
            <a:ext cx="494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方舟</a:t>
            </a:r>
            <a:r>
              <a:rPr lang="en-US" altLang="zh-CN"/>
              <a:t>UI</a:t>
            </a:r>
            <a:r>
              <a:rPr lang="zh-CN" altLang="en-US"/>
              <a:t>框架</a:t>
            </a:r>
            <a:r>
              <a:rPr lang="zh-CN" altLang="en-US"/>
              <a:t>示意图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68695" y="2263775"/>
            <a:ext cx="5216525" cy="4081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10000"/>
              </a:lnSpc>
            </a:pPr>
            <a:r>
              <a:rPr lang="zh-CN" altLang="en-US" sz="1600"/>
              <a:t>针对不同的应用场景及技术背景，方舟UI框架提供了两种开发范式，分别是基于ArkTS的声明式开发范式（简称“声明式开发范式”）和兼容JS的类Web开发范式（简称“类Web开发范式”）。</a:t>
            </a:r>
            <a:endParaRPr lang="zh-CN" altLang="en-US" sz="1600"/>
          </a:p>
          <a:p>
            <a:pPr>
              <a:lnSpc>
                <a:spcPct val="110000"/>
              </a:lnSpc>
            </a:pPr>
            <a:endParaRPr lang="zh-CN" altLang="en-US" sz="160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 b="1"/>
              <a:t>声明式开发范式：</a:t>
            </a:r>
            <a:r>
              <a:rPr lang="zh-CN" altLang="en-US" sz="1400"/>
              <a:t>采用基于TypeScript声明式UI语法扩展而来的ArkTS语言，从组件、动画和状态管理三个维度提供UI绘制能力。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endParaRPr lang="zh-CN" altLang="en-US" sz="160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 b="1"/>
              <a:t>类Web开发范式：</a:t>
            </a:r>
            <a:r>
              <a:rPr lang="zh-CN" altLang="en-US" sz="1400"/>
              <a:t>采用经典的HML、CSS、JavaScript三段式开发方式，即使用HML标签文件搭建布局、使用CSS文件描述样式、使用JavaScript文件处理逻辑。该范式更符合于Web前端开发者的使用习惯，便于快速将已有的Web应用改造成方舟UI框架应用。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>
            <a:off x="830580" y="282575"/>
            <a:ext cx="341884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3320" y="2302510"/>
            <a:ext cx="4823460" cy="1117600"/>
            <a:chOff x="1832" y="3626"/>
            <a:chExt cx="7596" cy="1760"/>
          </a:xfrm>
        </p:grpSpPr>
        <p:sp>
          <p:nvSpPr>
            <p:cNvPr id="7" name="矩形: 圆角 4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4750" y="708"/>
              <a:ext cx="1760" cy="7596"/>
            </a:xfrm>
            <a:prstGeom prst="roundRect">
              <a:avLst>
                <a:gd name="adj" fmla="val 11997"/>
              </a:avLst>
            </a:prstGeom>
            <a:solidFill>
              <a:schemeClr val="lt1"/>
            </a:solidFill>
            <a:ln>
              <a:solidFill>
                <a:schemeClr val="bg2"/>
              </a:solidFill>
            </a:ln>
            <a:effectLst>
              <a:outerShdw blurRad="190500" dist="190500" dir="5400000" sx="90000" sy="90000" algn="ctr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>
              <p:custDataLst>
                <p:tags r:id="rId3"/>
              </p:custDataLst>
            </p:nvPr>
          </p:nvCxnSpPr>
          <p:spPr>
            <a:xfrm>
              <a:off x="3837" y="3942"/>
              <a:ext cx="0" cy="1134"/>
            </a:xfrm>
            <a:prstGeom prst="line">
              <a:avLst/>
            </a:prstGeom>
            <a:ln>
              <a:solidFill>
                <a:srgbClr val="D1DEEB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03"/>
            <p:cNvSpPr txBox="1"/>
            <p:nvPr>
              <p:custDataLst>
                <p:tags r:id="rId4"/>
              </p:custDataLst>
            </p:nvPr>
          </p:nvSpPr>
          <p:spPr>
            <a:xfrm>
              <a:off x="2058" y="3852"/>
              <a:ext cx="1574" cy="1309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014498"/>
                  </a:solidFill>
                  <a:latin typeface="+mj-ea"/>
                  <a:ea typeface="+mj-ea"/>
                </a:rPr>
                <a:t>01</a:t>
              </a:r>
              <a:endParaRPr lang="en-US" altLang="zh-CN" sz="3200" b="1" dirty="0">
                <a:solidFill>
                  <a:srgbClr val="014498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文本框 114"/>
            <p:cNvSpPr txBox="1"/>
            <p:nvPr>
              <p:custDataLst>
                <p:tags r:id="rId5"/>
              </p:custDataLst>
            </p:nvPr>
          </p:nvSpPr>
          <p:spPr>
            <a:xfrm>
              <a:off x="4327" y="4142"/>
              <a:ext cx="4910" cy="727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dirty="0">
                  <a:solidFill>
                    <a:schemeClr val="dk1"/>
                  </a:solidFill>
                </a:rPr>
                <a:t>应用开发的机遇、挑战和</a:t>
              </a:r>
              <a:r>
                <a:rPr lang="zh-CN" altLang="en-US" sz="2200" dirty="0">
                  <a:solidFill>
                    <a:schemeClr val="dk1"/>
                  </a:solidFill>
                </a:rPr>
                <a:t>趋势</a:t>
              </a:r>
              <a:endParaRPr lang="zh-CN" altLang="en-US" sz="22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76645" y="2302510"/>
            <a:ext cx="4823460" cy="1117600"/>
            <a:chOff x="9714" y="3626"/>
            <a:chExt cx="7596" cy="1760"/>
          </a:xfrm>
        </p:grpSpPr>
        <p:sp>
          <p:nvSpPr>
            <p:cNvPr id="25" name="矩形: 圆角 24"/>
            <p:cNvSpPr/>
            <p:nvPr>
              <p:custDataLst>
                <p:tags r:id="rId6"/>
              </p:custDataLst>
            </p:nvPr>
          </p:nvSpPr>
          <p:spPr>
            <a:xfrm rot="5400000" flipH="1">
              <a:off x="12632" y="708"/>
              <a:ext cx="1760" cy="7596"/>
            </a:xfrm>
            <a:prstGeom prst="roundRect">
              <a:avLst>
                <a:gd name="adj" fmla="val 11997"/>
              </a:avLst>
            </a:prstGeom>
            <a:solidFill>
              <a:schemeClr val="lt1"/>
            </a:solidFill>
            <a:ln>
              <a:solidFill>
                <a:schemeClr val="bg2"/>
              </a:solidFill>
            </a:ln>
            <a:effectLst>
              <a:outerShdw blurRad="190500" dist="190500" dir="5400000" sx="90000" sy="90000" algn="ctr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>
              <p:custDataLst>
                <p:tags r:id="rId7"/>
              </p:custDataLst>
            </p:nvPr>
          </p:nvCxnSpPr>
          <p:spPr>
            <a:xfrm>
              <a:off x="11719" y="3942"/>
              <a:ext cx="0" cy="1134"/>
            </a:xfrm>
            <a:prstGeom prst="line">
              <a:avLst/>
            </a:prstGeom>
            <a:ln>
              <a:solidFill>
                <a:srgbClr val="D1DEEB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103"/>
            <p:cNvSpPr txBox="1"/>
            <p:nvPr>
              <p:custDataLst>
                <p:tags r:id="rId8"/>
              </p:custDataLst>
            </p:nvPr>
          </p:nvSpPr>
          <p:spPr>
            <a:xfrm>
              <a:off x="9940" y="3852"/>
              <a:ext cx="1574" cy="1309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014498"/>
                  </a:solidFill>
                  <a:latin typeface="+mj-ea"/>
                  <a:ea typeface="+mj-ea"/>
                </a:rPr>
                <a:t>02</a:t>
              </a:r>
              <a:endParaRPr lang="en-US" altLang="zh-CN" sz="3200" b="1" dirty="0">
                <a:solidFill>
                  <a:srgbClr val="014498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文本框 114"/>
            <p:cNvSpPr txBox="1"/>
            <p:nvPr>
              <p:custDataLst>
                <p:tags r:id="rId9"/>
              </p:custDataLst>
            </p:nvPr>
          </p:nvSpPr>
          <p:spPr>
            <a:xfrm>
              <a:off x="12208" y="4142"/>
              <a:ext cx="4910" cy="727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200" dirty="0">
                  <a:solidFill>
                    <a:schemeClr val="dk1"/>
                  </a:solidFill>
                </a:rPr>
                <a:t>Harmony OS</a:t>
              </a:r>
              <a:r>
                <a:rPr lang="zh-CN" altLang="en-US" sz="2200" dirty="0">
                  <a:solidFill>
                    <a:schemeClr val="dk1"/>
                  </a:solidFill>
                </a:rPr>
                <a:t>生态应用关键</a:t>
              </a:r>
              <a:r>
                <a:rPr lang="zh-CN" altLang="en-US" sz="2200" dirty="0">
                  <a:solidFill>
                    <a:schemeClr val="dk1"/>
                  </a:solidFill>
                </a:rPr>
                <a:t>概念</a:t>
              </a:r>
              <a:endParaRPr lang="zh-CN" altLang="en-US" sz="22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63320" y="3566795"/>
            <a:ext cx="4823460" cy="1117600"/>
            <a:chOff x="1832" y="5617"/>
            <a:chExt cx="7596" cy="1760"/>
          </a:xfrm>
        </p:grpSpPr>
        <p:sp>
          <p:nvSpPr>
            <p:cNvPr id="9" name="矩形: 圆角 8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4750" y="2699"/>
              <a:ext cx="1760" cy="7596"/>
            </a:xfrm>
            <a:prstGeom prst="roundRect">
              <a:avLst>
                <a:gd name="adj" fmla="val 11997"/>
              </a:avLst>
            </a:prstGeom>
            <a:solidFill>
              <a:schemeClr val="lt1"/>
            </a:solidFill>
            <a:ln>
              <a:solidFill>
                <a:schemeClr val="bg2"/>
              </a:solidFill>
            </a:ln>
            <a:effectLst>
              <a:outerShdw blurRad="190500" dist="190500" dir="5400000" sx="90000" sy="90000" algn="ctr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>
              <p:custDataLst>
                <p:tags r:id="rId11"/>
              </p:custDataLst>
            </p:nvPr>
          </p:nvCxnSpPr>
          <p:spPr>
            <a:xfrm>
              <a:off x="3837" y="5933"/>
              <a:ext cx="0" cy="1134"/>
            </a:xfrm>
            <a:prstGeom prst="line">
              <a:avLst/>
            </a:prstGeom>
            <a:ln>
              <a:solidFill>
                <a:srgbClr val="D1DEEB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04"/>
            <p:cNvSpPr txBox="1"/>
            <p:nvPr>
              <p:custDataLst>
                <p:tags r:id="rId12"/>
              </p:custDataLst>
            </p:nvPr>
          </p:nvSpPr>
          <p:spPr>
            <a:xfrm>
              <a:off x="2058" y="5843"/>
              <a:ext cx="1574" cy="1309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014498"/>
                  </a:solidFill>
                  <a:latin typeface="+mj-ea"/>
                  <a:ea typeface="+mj-ea"/>
                </a:rPr>
                <a:t>03</a:t>
              </a:r>
              <a:endParaRPr lang="en-US" altLang="zh-CN" sz="3200" b="1" dirty="0">
                <a:solidFill>
                  <a:srgbClr val="014498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本框 116"/>
            <p:cNvSpPr txBox="1"/>
            <p:nvPr>
              <p:custDataLst>
                <p:tags r:id="rId13"/>
              </p:custDataLst>
            </p:nvPr>
          </p:nvSpPr>
          <p:spPr>
            <a:xfrm>
              <a:off x="4327" y="6133"/>
              <a:ext cx="4910" cy="727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200" dirty="0">
                  <a:solidFill>
                    <a:schemeClr val="dk1"/>
                  </a:solidFill>
                </a:rPr>
                <a:t>HarmonyOS</a:t>
              </a:r>
              <a:r>
                <a:rPr lang="zh-CN" altLang="en-US" sz="2200" dirty="0">
                  <a:solidFill>
                    <a:schemeClr val="dk1"/>
                  </a:solidFill>
                </a:rPr>
                <a:t>特征场景化</a:t>
              </a:r>
              <a:r>
                <a:rPr lang="zh-CN" altLang="en-US" sz="2200" dirty="0">
                  <a:solidFill>
                    <a:schemeClr val="dk1"/>
                  </a:solidFill>
                </a:rPr>
                <a:t>能力</a:t>
              </a:r>
              <a:endParaRPr lang="zh-CN" altLang="en-US" sz="22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76645" y="3566795"/>
            <a:ext cx="4823460" cy="1117600"/>
            <a:chOff x="1832" y="5617"/>
            <a:chExt cx="7596" cy="1760"/>
          </a:xfrm>
        </p:grpSpPr>
        <p:sp>
          <p:nvSpPr>
            <p:cNvPr id="24" name="矩形: 圆角 8"/>
            <p:cNvSpPr/>
            <p:nvPr>
              <p:custDataLst>
                <p:tags r:id="rId14"/>
              </p:custDataLst>
            </p:nvPr>
          </p:nvSpPr>
          <p:spPr>
            <a:xfrm rot="5400000" flipH="1">
              <a:off x="4750" y="2699"/>
              <a:ext cx="1760" cy="7596"/>
            </a:xfrm>
            <a:prstGeom prst="roundRect">
              <a:avLst>
                <a:gd name="adj" fmla="val 11997"/>
              </a:avLst>
            </a:prstGeom>
            <a:solidFill>
              <a:schemeClr val="lt1"/>
            </a:solidFill>
            <a:ln>
              <a:solidFill>
                <a:schemeClr val="bg2"/>
              </a:solidFill>
            </a:ln>
            <a:effectLst>
              <a:outerShdw blurRad="190500" dist="190500" dir="5400000" sx="90000" sy="90000" algn="ctr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>
              <p:custDataLst>
                <p:tags r:id="rId15"/>
              </p:custDataLst>
            </p:nvPr>
          </p:nvCxnSpPr>
          <p:spPr>
            <a:xfrm>
              <a:off x="3837" y="5933"/>
              <a:ext cx="0" cy="1134"/>
            </a:xfrm>
            <a:prstGeom prst="line">
              <a:avLst/>
            </a:prstGeom>
            <a:ln>
              <a:solidFill>
                <a:srgbClr val="D1DEEB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04"/>
            <p:cNvSpPr txBox="1"/>
            <p:nvPr>
              <p:custDataLst>
                <p:tags r:id="rId16"/>
              </p:custDataLst>
            </p:nvPr>
          </p:nvSpPr>
          <p:spPr>
            <a:xfrm>
              <a:off x="2058" y="5843"/>
              <a:ext cx="1574" cy="1309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014498"/>
                  </a:solidFill>
                  <a:latin typeface="+mj-ea"/>
                  <a:ea typeface="+mj-ea"/>
                </a:rPr>
                <a:t>04</a:t>
              </a:r>
              <a:endParaRPr lang="en-US" altLang="zh-CN" sz="3200" b="1" dirty="0">
                <a:solidFill>
                  <a:srgbClr val="014498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文本框 116"/>
            <p:cNvSpPr txBox="1"/>
            <p:nvPr>
              <p:custDataLst>
                <p:tags r:id="rId17"/>
              </p:custDataLst>
            </p:nvPr>
          </p:nvSpPr>
          <p:spPr>
            <a:xfrm>
              <a:off x="4327" y="6133"/>
              <a:ext cx="4910" cy="727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200" dirty="0">
                  <a:solidFill>
                    <a:schemeClr val="dk1"/>
                  </a:solidFill>
                </a:rPr>
                <a:t>OS </a:t>
              </a:r>
              <a:r>
                <a:rPr lang="zh-CN" altLang="en-US" sz="2200" dirty="0">
                  <a:solidFill>
                    <a:schemeClr val="dk1"/>
                  </a:solidFill>
                </a:rPr>
                <a:t>平台</a:t>
              </a:r>
              <a:r>
                <a:rPr lang="zh-CN" altLang="en-US" sz="2200" dirty="0">
                  <a:solidFill>
                    <a:schemeClr val="dk1"/>
                  </a:solidFill>
                </a:rPr>
                <a:t>能力</a:t>
              </a:r>
              <a:endParaRPr lang="zh-CN" altLang="en-US" sz="2200"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OS 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平台能力：</a:t>
            </a:r>
            <a:r>
              <a:rPr lang="en-US" sz="2000" b="1" dirty="0">
                <a:solidFill>
                  <a:schemeClr val="dk1"/>
                </a:solidFill>
                <a:sym typeface="+mn-ea"/>
              </a:rPr>
              <a:t>ArkUI 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声明式开发范式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介绍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1600">
                <a:solidFill>
                  <a:schemeClr val="accent1"/>
                </a:solidFill>
                <a:sym typeface="+mn-ea"/>
              </a:rPr>
              <a:t>ArkUI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组成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99135" y="1780540"/>
            <a:ext cx="4861560" cy="434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761990" y="1780540"/>
            <a:ext cx="5718810" cy="4349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1400" b="1">
                <a:solidFill>
                  <a:schemeClr val="tx1"/>
                </a:solidFill>
              </a:rPr>
              <a:t>装饰器：</a:t>
            </a:r>
            <a:r>
              <a:rPr lang="zh-CN" altLang="en-US" sz="1400">
                <a:solidFill>
                  <a:schemeClr val="tx1"/>
                </a:solidFill>
              </a:rPr>
              <a:t> 用于装饰类、结构、方法以及变量，并赋予其特殊的含义。如上述示例中@Entry、@Component和@State都是装饰器，@Component表示自定义组件，@Entry表示该自定义组件为入口组件，@State表示组件中的状态变量，状态变量变化会触发UI刷新。</a:t>
            </a:r>
            <a:endParaRPr lang="zh-CN" altLang="en-US" sz="14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 sz="14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400" b="1">
                <a:solidFill>
                  <a:schemeClr val="tx1"/>
                </a:solidFill>
              </a:rPr>
              <a:t>UI描述：</a:t>
            </a:r>
            <a:r>
              <a:rPr lang="zh-CN" altLang="en-US" sz="1400">
                <a:solidFill>
                  <a:schemeClr val="tx1"/>
                </a:solidFill>
              </a:rPr>
              <a:t>以声明式的方式来描述UI的结构，例如build()方法中的代码块。</a:t>
            </a:r>
            <a:endParaRPr lang="zh-CN" altLang="en-US" sz="14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 sz="14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400" b="1">
                <a:solidFill>
                  <a:schemeClr val="tx1"/>
                </a:solidFill>
              </a:rPr>
              <a:t>自定义组件：</a:t>
            </a:r>
            <a:r>
              <a:rPr lang="zh-CN" altLang="en-US" sz="1400">
                <a:solidFill>
                  <a:schemeClr val="tx1"/>
                </a:solidFill>
              </a:rPr>
              <a:t>可复用的UI单元，可组合其他组件，如上述被@Component装饰的struct Hello。</a:t>
            </a:r>
            <a:endParaRPr lang="zh-CN" altLang="en-US" sz="14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 sz="14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400" b="1">
                <a:solidFill>
                  <a:schemeClr val="tx1"/>
                </a:solidFill>
              </a:rPr>
              <a:t>系统组件：</a:t>
            </a:r>
            <a:r>
              <a:rPr lang="zh-CN" altLang="en-US" sz="1400">
                <a:solidFill>
                  <a:schemeClr val="tx1"/>
                </a:solidFill>
              </a:rPr>
              <a:t>ArkUI框架中默认内置的基础和容器组件，可直接被开发者调用，比如示例中的Column、Text、Divider、Button。</a:t>
            </a:r>
            <a:endParaRPr lang="zh-CN" altLang="en-US" sz="14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 sz="14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400" b="1">
                <a:solidFill>
                  <a:schemeClr val="tx1"/>
                </a:solidFill>
              </a:rPr>
              <a:t>属性方法：</a:t>
            </a:r>
            <a:r>
              <a:rPr lang="zh-CN" altLang="en-US" sz="1400">
                <a:solidFill>
                  <a:schemeClr val="tx1"/>
                </a:solidFill>
              </a:rPr>
              <a:t>组件可以通过链式调用配置多项属性，如fontSize()、width()、height()、backgroundColor()等。</a:t>
            </a:r>
            <a:endParaRPr lang="zh-CN" altLang="en-US" sz="14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zh-CN" altLang="en-US" sz="14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400" b="1">
                <a:solidFill>
                  <a:schemeClr val="tx1"/>
                </a:solidFill>
              </a:rPr>
              <a:t>事件方法：</a:t>
            </a:r>
            <a:r>
              <a:rPr lang="zh-CN" altLang="en-US" sz="1400">
                <a:solidFill>
                  <a:schemeClr val="tx1"/>
                </a:solidFill>
              </a:rPr>
              <a:t>组件可以通过链式调用设置多个事件的响应逻辑，如跟随在Button后面的onClick()。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850" y="324485"/>
            <a:ext cx="215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章节</a:t>
            </a:r>
            <a:endParaRPr lang="zh-CN" altLang="en-US" sz="2000" b="1"/>
          </a:p>
        </p:txBody>
      </p:sp>
      <p:sp>
        <p:nvSpPr>
          <p:cNvPr id="3" name="圆角矩形 2"/>
          <p:cNvSpPr/>
          <p:nvPr/>
        </p:nvSpPr>
        <p:spPr>
          <a:xfrm>
            <a:off x="2418080" y="2332355"/>
            <a:ext cx="7355840" cy="2193290"/>
          </a:xfrm>
          <a:prstGeom prst="roundRect">
            <a:avLst>
              <a:gd name="adj" fmla="val 793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应用开发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能力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应用开发能力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47395" y="1288415"/>
            <a:ext cx="10597515" cy="4300855"/>
            <a:chOff x="1610" y="2580"/>
            <a:chExt cx="14960" cy="6071"/>
          </a:xfrm>
        </p:grpSpPr>
        <p:sp>
          <p:nvSpPr>
            <p:cNvPr id="10" name="五边形 9"/>
            <p:cNvSpPr/>
            <p:nvPr/>
          </p:nvSpPr>
          <p:spPr>
            <a:xfrm>
              <a:off x="1611" y="2580"/>
              <a:ext cx="1765" cy="663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tx1"/>
                  </a:solidFill>
                </a:rPr>
                <a:t>学习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3229" y="2580"/>
              <a:ext cx="6706" cy="663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tx1"/>
                  </a:solidFill>
                </a:rPr>
                <a:t>设计</a:t>
              </a:r>
              <a:r>
                <a:rPr lang="en-US" altLang="zh-CN" sz="1400" b="1">
                  <a:solidFill>
                    <a:schemeClr val="tx1"/>
                  </a:solidFill>
                </a:rPr>
                <a:t> </a:t>
              </a:r>
              <a:r>
                <a:rPr lang="zh-CN" altLang="en-US" sz="1400" b="1">
                  <a:solidFill>
                    <a:schemeClr val="tx1"/>
                  </a:solidFill>
                </a:rPr>
                <a:t>开发</a:t>
              </a:r>
              <a:r>
                <a:rPr lang="en-US" altLang="zh-CN" sz="1400" b="1">
                  <a:solidFill>
                    <a:schemeClr val="tx1"/>
                  </a:solidFill>
                </a:rPr>
                <a:t> </a:t>
              </a:r>
              <a:r>
                <a:rPr lang="zh-CN" altLang="en-US" sz="1400" b="1">
                  <a:solidFill>
                    <a:schemeClr val="tx1"/>
                  </a:solidFill>
                </a:rPr>
                <a:t>测试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0" name="燕尾形 29"/>
            <p:cNvSpPr/>
            <p:nvPr/>
          </p:nvSpPr>
          <p:spPr>
            <a:xfrm>
              <a:off x="9823" y="2580"/>
              <a:ext cx="2649" cy="663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tx1"/>
                  </a:solidFill>
                </a:rPr>
                <a:t>上架</a:t>
              </a:r>
              <a:r>
                <a:rPr lang="en-US" altLang="zh-CN" sz="1400" b="1">
                  <a:solidFill>
                    <a:schemeClr val="tx1"/>
                  </a:solidFill>
                </a:rPr>
                <a:t> </a:t>
              </a:r>
              <a:r>
                <a:rPr lang="zh-CN" altLang="en-US" sz="1400" b="1">
                  <a:solidFill>
                    <a:schemeClr val="tx1"/>
                  </a:solidFill>
                </a:rPr>
                <a:t>分发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12325" y="2580"/>
              <a:ext cx="4245" cy="663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tx1"/>
                  </a:solidFill>
                </a:rPr>
                <a:t>运行</a:t>
              </a:r>
              <a:r>
                <a:rPr lang="en-US" altLang="zh-CN" sz="1400" b="1">
                  <a:solidFill>
                    <a:schemeClr val="tx1"/>
                  </a:solidFill>
                </a:rPr>
                <a:t> </a:t>
              </a:r>
              <a:r>
                <a:rPr lang="zh-CN" altLang="en-US" sz="1400" b="1">
                  <a:solidFill>
                    <a:schemeClr val="tx1"/>
                  </a:solidFill>
                </a:rPr>
                <a:t>运维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864" y="3358"/>
              <a:ext cx="1055" cy="105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学习成长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376" y="3358"/>
              <a:ext cx="1055" cy="105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环境准备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26" y="3358"/>
              <a:ext cx="1055" cy="105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代码开发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876" y="3358"/>
              <a:ext cx="1055" cy="105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单元测试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126" y="3358"/>
              <a:ext cx="1055" cy="105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集成测试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376" y="3358"/>
              <a:ext cx="1055" cy="105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众测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544" y="3358"/>
              <a:ext cx="1055" cy="105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上架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4003" y="3358"/>
              <a:ext cx="1055" cy="105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问题修复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5294" y="3358"/>
              <a:ext cx="1055" cy="105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升级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2473" y="3358"/>
              <a:ext cx="1294" cy="105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分布式运行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1610" y="4533"/>
              <a:ext cx="1545" cy="2904"/>
            </a:xfrm>
            <a:prstGeom prst="roundRect">
              <a:avLst>
                <a:gd name="adj" fmla="val 1119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tx1"/>
                  </a:solidFill>
                </a:rPr>
                <a:t>赋能套件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3419" y="4531"/>
              <a:ext cx="13151" cy="2892"/>
            </a:xfrm>
            <a:custGeom>
              <a:avLst/>
              <a:gdLst>
                <a:gd name="connisteX0" fmla="*/ 65405 w 8392795"/>
                <a:gd name="connsiteY0" fmla="*/ 22225 h 1687830"/>
                <a:gd name="connisteX1" fmla="*/ 8392795 w 8392795"/>
                <a:gd name="connsiteY1" fmla="*/ 22225 h 1687830"/>
                <a:gd name="connisteX2" fmla="*/ 8392795 w 8392795"/>
                <a:gd name="connsiteY2" fmla="*/ 914400 h 1687830"/>
                <a:gd name="connisteX3" fmla="*/ 6944995 w 8392795"/>
                <a:gd name="connsiteY3" fmla="*/ 914400 h 1687830"/>
                <a:gd name="connisteX4" fmla="*/ 6944995 w 8392795"/>
                <a:gd name="connsiteY4" fmla="*/ 1687830 h 1687830"/>
                <a:gd name="connisteX5" fmla="*/ 0 w 8392795"/>
                <a:gd name="connsiteY5" fmla="*/ 1687830 h 1687830"/>
                <a:gd name="connisteX6" fmla="*/ 0 w 8392795"/>
                <a:gd name="connsiteY6" fmla="*/ 0 h 16878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92795" h="1687830">
                  <a:moveTo>
                    <a:pt x="65405" y="22225"/>
                  </a:moveTo>
                  <a:lnTo>
                    <a:pt x="8392795" y="22225"/>
                  </a:lnTo>
                  <a:lnTo>
                    <a:pt x="8392795" y="914400"/>
                  </a:lnTo>
                  <a:lnTo>
                    <a:pt x="6944995" y="914400"/>
                  </a:lnTo>
                  <a:lnTo>
                    <a:pt x="6944995" y="1687830"/>
                  </a:lnTo>
                  <a:lnTo>
                    <a:pt x="0" y="168783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0141" y="5227"/>
              <a:ext cx="6312" cy="73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tx1"/>
                  </a:solidFill>
                </a:rPr>
                <a:t>运维套件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3550" y="5227"/>
              <a:ext cx="6287" cy="73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tx1"/>
                  </a:solidFill>
                </a:rPr>
                <a:t>设计、开发、测试套件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842" y="4628"/>
              <a:ext cx="4149" cy="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 b="1">
                  <a:solidFill>
                    <a:schemeClr val="tx1"/>
                  </a:solidFill>
                </a:rPr>
                <a:t>鸿蒙开发套件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550" y="6240"/>
              <a:ext cx="10607" cy="99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516" y="6240"/>
              <a:ext cx="2675" cy="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OS</a:t>
              </a:r>
              <a:r>
                <a:rPr lang="zh-CN" altLang="en-US" sz="1400" b="1">
                  <a:solidFill>
                    <a:schemeClr val="tx1"/>
                  </a:solidFill>
                </a:rPr>
                <a:t>开发能力集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830" y="6647"/>
              <a:ext cx="10174" cy="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>
                  <a:solidFill>
                    <a:schemeClr val="tx1"/>
                  </a:solidFill>
                </a:rPr>
                <a:t>UI</a:t>
              </a:r>
              <a:r>
                <a:rPr lang="zh-CN" altLang="en-US" sz="1400">
                  <a:solidFill>
                    <a:schemeClr val="tx1"/>
                  </a:solidFill>
                </a:rPr>
                <a:t>框架、</a:t>
              </a:r>
              <a:r>
                <a:rPr lang="en-US" altLang="zh-CN" sz="1400">
                  <a:solidFill>
                    <a:schemeClr val="tx1"/>
                  </a:solidFill>
                </a:rPr>
                <a:t>Ability</a:t>
              </a:r>
              <a:r>
                <a:rPr lang="zh-CN" altLang="en-US" sz="1400">
                  <a:solidFill>
                    <a:schemeClr val="tx1"/>
                  </a:solidFill>
                </a:rPr>
                <a:t>、分布式、安全、方舟编译器、基础软件服务、硬件服务和</a:t>
              </a:r>
              <a:r>
                <a:rPr lang="en-US" altLang="zh-CN" sz="1400">
                  <a:solidFill>
                    <a:schemeClr val="tx1"/>
                  </a:solidFill>
                </a:rPr>
                <a:t>HMS Core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4433" y="6240"/>
              <a:ext cx="2020" cy="99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chemeClr val="tx1"/>
                  </a:solidFill>
                </a:rPr>
                <a:t>三方库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1610" y="7657"/>
              <a:ext cx="14960" cy="99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515" y="7657"/>
              <a:ext cx="2675" cy="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 b="1">
                  <a:solidFill>
                    <a:schemeClr val="tx1"/>
                  </a:solidFill>
                </a:rPr>
                <a:t>开发者支持平台</a:t>
              </a:r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29" y="8064"/>
              <a:ext cx="10174" cy="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开发者社区、开发者学堂、开发者成长计划、开发者技术支持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应用开发能力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1312545"/>
            <a:ext cx="10382885" cy="42329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应用开发能力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81355" y="1091565"/>
            <a:ext cx="10802620" cy="4382135"/>
            <a:chOff x="1228" y="1591"/>
            <a:chExt cx="21702" cy="819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8" y="1593"/>
              <a:ext cx="12342" cy="8196"/>
            </a:xfrm>
            <a:prstGeom prst="rect">
              <a:avLst/>
            </a:prstGeom>
          </p:spPr>
        </p:pic>
        <p:grpSp>
          <p:nvGrpSpPr>
            <p:cNvPr id="2" name="组合 1"/>
            <p:cNvGrpSpPr/>
            <p:nvPr/>
          </p:nvGrpSpPr>
          <p:grpSpPr>
            <a:xfrm>
              <a:off x="1228" y="1591"/>
              <a:ext cx="9088" cy="8198"/>
              <a:chOff x="1228" y="1591"/>
              <a:chExt cx="9892" cy="920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8" y="1591"/>
                <a:ext cx="9892" cy="4721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" y="6465"/>
                <a:ext cx="9887" cy="4335"/>
              </a:xfrm>
              <a:prstGeom prst="rect">
                <a:avLst/>
              </a:prstGeom>
            </p:spPr>
          </p:pic>
        </p:grpSp>
      </p:grp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850" y="324485"/>
            <a:ext cx="215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章节</a:t>
            </a:r>
            <a:endParaRPr lang="zh-CN" altLang="en-US" sz="2000" b="1"/>
          </a:p>
        </p:txBody>
      </p:sp>
      <p:sp>
        <p:nvSpPr>
          <p:cNvPr id="3" name="圆角矩形 2"/>
          <p:cNvSpPr/>
          <p:nvPr/>
        </p:nvSpPr>
        <p:spPr>
          <a:xfrm>
            <a:off x="2418080" y="2332355"/>
            <a:ext cx="7355840" cy="2193290"/>
          </a:xfrm>
          <a:prstGeom prst="roundRect">
            <a:avLst>
              <a:gd name="adj" fmla="val 793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应用开发的机遇、挑战和趋势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应用开发的机遇、挑战和趋势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更多的智能设备并没有带来更好的全场景体验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05510" y="1475740"/>
            <a:ext cx="3781425" cy="4556125"/>
            <a:chOff x="1202" y="2500"/>
            <a:chExt cx="5955" cy="7175"/>
          </a:xfrm>
        </p:grpSpPr>
        <p:sp>
          <p:nvSpPr>
            <p:cNvPr id="4" name="圆角矩形 3"/>
            <p:cNvSpPr/>
            <p:nvPr/>
          </p:nvSpPr>
          <p:spPr>
            <a:xfrm>
              <a:off x="1202" y="2500"/>
              <a:ext cx="5955" cy="5894"/>
            </a:xfrm>
            <a:prstGeom prst="roundRect">
              <a:avLst>
                <a:gd name="adj" fmla="val 5970"/>
              </a:avLst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02" y="8455"/>
              <a:ext cx="286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链接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步骤复杂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91" y="8455"/>
              <a:ext cx="286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难以互通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02" y="9145"/>
              <a:ext cx="286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生态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无法共享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91" y="9145"/>
              <a:ext cx="286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能力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难以协同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517515" y="2142490"/>
            <a:ext cx="5612130" cy="3383280"/>
            <a:chOff x="8689" y="3118"/>
            <a:chExt cx="8838" cy="5328"/>
          </a:xfrm>
        </p:grpSpPr>
        <p:sp>
          <p:nvSpPr>
            <p:cNvPr id="9" name="文本框 8"/>
            <p:cNvSpPr txBox="1"/>
            <p:nvPr/>
          </p:nvSpPr>
          <p:spPr>
            <a:xfrm>
              <a:off x="9697" y="3118"/>
              <a:ext cx="70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移动应用开发中遇到的</a:t>
              </a:r>
              <a:r>
                <a:rPr lang="zh-CN" altLang="en-US">
                  <a:solidFill>
                    <a:schemeClr val="accent1"/>
                  </a:solidFill>
                </a:rPr>
                <a:t>主要挑战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0">
              <a:off x="8689" y="4256"/>
              <a:ext cx="8839" cy="1582"/>
              <a:chOff x="8297" y="4111"/>
              <a:chExt cx="9879" cy="1753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8297" y="4111"/>
                <a:ext cx="4391" cy="1753"/>
                <a:chOff x="8297" y="4111"/>
                <a:chExt cx="4391" cy="1753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8297" y="4111"/>
                  <a:ext cx="4391" cy="1753"/>
                </a:xfrm>
                <a:prstGeom prst="roundRect">
                  <a:avLst>
                    <a:gd name="adj" fmla="val 1074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8605" y="4334"/>
                  <a:ext cx="3776" cy="1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600">
                      <a:solidFill>
                        <a:schemeClr val="bg1"/>
                      </a:solidFill>
                    </a:rPr>
                    <a:t>针对不同设备上的不同操作系统，重复开发，维护多套版本</a:t>
                  </a:r>
                  <a:endParaRPr lang="zh-CN" alt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13785" y="4111"/>
                <a:ext cx="4391" cy="1753"/>
                <a:chOff x="13785" y="4111"/>
                <a:chExt cx="4391" cy="1753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3785" y="4111"/>
                  <a:ext cx="4391" cy="1753"/>
                </a:xfrm>
                <a:prstGeom prst="roundRect">
                  <a:avLst>
                    <a:gd name="adj" fmla="val 1074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14093" y="4334"/>
                  <a:ext cx="3776" cy="1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600">
                      <a:solidFill>
                        <a:schemeClr val="bg1"/>
                      </a:solidFill>
                    </a:rPr>
                    <a:t>针多种语言栈，对人员要求技能要求</a:t>
                  </a:r>
                  <a:r>
                    <a:rPr lang="zh-CN" altLang="en-US" sz="1600">
                      <a:solidFill>
                        <a:schemeClr val="bg1"/>
                      </a:solidFill>
                    </a:rPr>
                    <a:t>高</a:t>
                  </a:r>
                  <a:endParaRPr lang="zh-CN" alt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 rot="0">
              <a:off x="8689" y="6864"/>
              <a:ext cx="3929" cy="1582"/>
              <a:chOff x="8297" y="4111"/>
              <a:chExt cx="4391" cy="1753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8297" y="4111"/>
                <a:ext cx="4391" cy="1753"/>
              </a:xfrm>
              <a:prstGeom prst="roundRect">
                <a:avLst>
                  <a:gd name="adj" fmla="val 10745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8605" y="4334"/>
                <a:ext cx="3776" cy="12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600">
                    <a:solidFill>
                      <a:schemeClr val="bg1"/>
                    </a:solidFill>
                  </a:rPr>
                  <a:t>命令式编程，关注细节，变更频繁，维护成本</a:t>
                </a:r>
                <a:r>
                  <a:rPr lang="zh-CN" altLang="en-US" sz="1600">
                    <a:solidFill>
                      <a:schemeClr val="bg1"/>
                    </a:solidFill>
                  </a:rPr>
                  <a:t>高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0">
              <a:off x="13599" y="6864"/>
              <a:ext cx="3929" cy="1582"/>
              <a:chOff x="13785" y="4111"/>
              <a:chExt cx="4391" cy="1753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13785" y="4111"/>
                <a:ext cx="4391" cy="1753"/>
              </a:xfrm>
              <a:prstGeom prst="roundRect">
                <a:avLst>
                  <a:gd name="adj" fmla="val 10745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4093" y="4334"/>
                <a:ext cx="3776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>
                    <a:solidFill>
                      <a:schemeClr val="bg1"/>
                    </a:solidFill>
                  </a:rPr>
                  <a:t>多种开发框架，不同的编程</a:t>
                </a:r>
                <a:r>
                  <a:rPr lang="zh-CN" altLang="en-US" sz="1600">
                    <a:solidFill>
                      <a:schemeClr val="bg1"/>
                    </a:solidFill>
                  </a:rPr>
                  <a:t>范式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右箭头 49"/>
            <p:cNvSpPr/>
            <p:nvPr/>
          </p:nvSpPr>
          <p:spPr>
            <a:xfrm>
              <a:off x="12753" y="4876"/>
              <a:ext cx="712" cy="34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右箭头 50"/>
            <p:cNvSpPr/>
            <p:nvPr/>
          </p:nvSpPr>
          <p:spPr>
            <a:xfrm flipH="1">
              <a:off x="12753" y="7484"/>
              <a:ext cx="712" cy="34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右箭头 51"/>
            <p:cNvSpPr/>
            <p:nvPr/>
          </p:nvSpPr>
          <p:spPr>
            <a:xfrm rot="16200000" flipH="1">
              <a:off x="15196" y="6184"/>
              <a:ext cx="733" cy="33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右箭头 52"/>
            <p:cNvSpPr/>
            <p:nvPr/>
          </p:nvSpPr>
          <p:spPr>
            <a:xfrm rot="5400000" flipH="1">
              <a:off x="10286" y="6184"/>
              <a:ext cx="733" cy="33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应用开发的机遇、挑战和趋势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为了更好的抓住机遇，应对万物互联所带来的一系列挑战，新的应用生态应该具备以下特点：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20750" y="1345565"/>
            <a:ext cx="10306001" cy="927735"/>
            <a:chOff x="794" y="1998"/>
            <a:chExt cx="17574" cy="1582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794" y="1998"/>
              <a:ext cx="3929" cy="1582"/>
              <a:chOff x="8297" y="4111"/>
              <a:chExt cx="4391" cy="1753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8297" y="4111"/>
                <a:ext cx="4391" cy="1753"/>
              </a:xfrm>
              <a:prstGeom prst="roundRect">
                <a:avLst>
                  <a:gd name="adj" fmla="val 10745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8605" y="4334"/>
                <a:ext cx="3776" cy="12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r>
                  <a:rPr lang="zh-CN" altLang="en-US" sz="1600">
                    <a:solidFill>
                      <a:schemeClr val="bg1"/>
                    </a:solidFill>
                  </a:rPr>
                  <a:t>单一设备延申到</a:t>
                </a:r>
                <a:r>
                  <a:rPr lang="zh-CN" altLang="en-US" sz="1600">
                    <a:solidFill>
                      <a:schemeClr val="bg1"/>
                    </a:solidFill>
                  </a:rPr>
                  <a:t>多设备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0">
              <a:off x="5366" y="1998"/>
              <a:ext cx="3929" cy="1582"/>
              <a:chOff x="8297" y="4111"/>
              <a:chExt cx="4391" cy="1753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8297" y="4111"/>
                <a:ext cx="4391" cy="1753"/>
              </a:xfrm>
              <a:prstGeom prst="roundRect">
                <a:avLst>
                  <a:gd name="adj" fmla="val 10745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8605" y="4334"/>
                <a:ext cx="3776" cy="12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r>
                  <a:rPr lang="zh-CN" altLang="en-US" sz="1600">
                    <a:solidFill>
                      <a:schemeClr val="bg1"/>
                    </a:solidFill>
                  </a:rPr>
                  <a:t>厚重应用模式到轻量化服务</a:t>
                </a:r>
                <a:r>
                  <a:rPr lang="zh-CN" altLang="en-US" sz="1600">
                    <a:solidFill>
                      <a:schemeClr val="bg1"/>
                    </a:solidFill>
                  </a:rPr>
                  <a:t>模式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0">
              <a:off x="9902" y="1998"/>
              <a:ext cx="3929" cy="1582"/>
              <a:chOff x="8297" y="4111"/>
              <a:chExt cx="4391" cy="1753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8297" y="4111"/>
                <a:ext cx="4391" cy="1753"/>
              </a:xfrm>
              <a:prstGeom prst="roundRect">
                <a:avLst>
                  <a:gd name="adj" fmla="val 10745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8605" y="4334"/>
                <a:ext cx="3776" cy="12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r>
                  <a:rPr lang="zh-CN" altLang="en-US" sz="1600">
                    <a:solidFill>
                      <a:schemeClr val="bg1"/>
                    </a:solidFill>
                  </a:rPr>
                  <a:t>集中化分发到</a:t>
                </a:r>
                <a:r>
                  <a:rPr lang="en-US" altLang="zh-CN" sz="1600">
                    <a:solidFill>
                      <a:schemeClr val="bg1"/>
                    </a:solidFill>
                  </a:rPr>
                  <a:t>AI</a:t>
                </a:r>
                <a:r>
                  <a:rPr lang="zh-CN" altLang="en-US" sz="1600">
                    <a:solidFill>
                      <a:schemeClr val="bg1"/>
                    </a:solidFill>
                  </a:rPr>
                  <a:t>加持下的智慧</a:t>
                </a:r>
                <a:r>
                  <a:rPr lang="zh-CN" altLang="en-US" sz="1600">
                    <a:solidFill>
                      <a:schemeClr val="bg1"/>
                    </a:solidFill>
                  </a:rPr>
                  <a:t>分发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0">
              <a:off x="14439" y="1998"/>
              <a:ext cx="3929" cy="1582"/>
              <a:chOff x="8297" y="4111"/>
              <a:chExt cx="4391" cy="1753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8297" y="4111"/>
                <a:ext cx="4391" cy="1753"/>
              </a:xfrm>
              <a:prstGeom prst="roundRect">
                <a:avLst>
                  <a:gd name="adj" fmla="val 10745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605" y="4334"/>
                <a:ext cx="3776" cy="12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r>
                  <a:rPr lang="zh-CN" altLang="en-US" sz="1600">
                    <a:solidFill>
                      <a:schemeClr val="bg1"/>
                    </a:solidFill>
                  </a:rPr>
                  <a:t>纯软件到软硬芯协同</a:t>
                </a:r>
                <a:r>
                  <a:rPr lang="en-US" altLang="zh-CN" sz="1600">
                    <a:solidFill>
                      <a:schemeClr val="bg1"/>
                    </a:solidFill>
                  </a:rPr>
                  <a:t>AI</a:t>
                </a:r>
                <a:r>
                  <a:rPr lang="zh-CN" altLang="en-US" sz="1600">
                    <a:solidFill>
                      <a:schemeClr val="bg1"/>
                    </a:solidFill>
                  </a:rPr>
                  <a:t>能力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4779" y="2651"/>
              <a:ext cx="572" cy="27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9349" y="2651"/>
              <a:ext cx="572" cy="27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3883" y="2651"/>
              <a:ext cx="572" cy="27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20750" y="2399030"/>
            <a:ext cx="10328910" cy="354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圆角矩形 34"/>
          <p:cNvSpPr/>
          <p:nvPr/>
        </p:nvSpPr>
        <p:spPr>
          <a:xfrm>
            <a:off x="1471295" y="5456555"/>
            <a:ext cx="9312910" cy="869315"/>
          </a:xfrm>
          <a:prstGeom prst="roundRect">
            <a:avLst>
              <a:gd name="adj" fmla="val 22319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HarmonyOS是</a:t>
            </a:r>
            <a:r>
              <a:rPr lang="zh-CN" altLang="en-US">
                <a:solidFill>
                  <a:schemeClr val="accent1"/>
                </a:solidFill>
              </a:rPr>
              <a:t>新一代的智能终端操作系统</a:t>
            </a:r>
            <a:r>
              <a:rPr lang="zh-CN" altLang="en-US">
                <a:solidFill>
                  <a:schemeClr val="tx1"/>
                </a:solidFill>
              </a:rPr>
              <a:t>，为不同设备的智能化、互联与协同提供了统一的语言，为用户带来简捷，流畅，连续，安全可靠的全场景交互体验。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850" y="324485"/>
            <a:ext cx="215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章节</a:t>
            </a:r>
            <a:endParaRPr lang="zh-CN" altLang="en-US" sz="2000" b="1"/>
          </a:p>
        </p:txBody>
      </p:sp>
      <p:sp>
        <p:nvSpPr>
          <p:cNvPr id="3" name="圆角矩形 2"/>
          <p:cNvSpPr/>
          <p:nvPr/>
        </p:nvSpPr>
        <p:spPr>
          <a:xfrm>
            <a:off x="2418080" y="2332355"/>
            <a:ext cx="7355840" cy="2193290"/>
          </a:xfrm>
          <a:prstGeom prst="roundRect">
            <a:avLst>
              <a:gd name="adj" fmla="val 793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生态应用关键概念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3846195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生态应用关键概念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HarmonyOS应用使用HarmonyOS Platform SDK开发的应用程序，能够在华为终端设备(如:手机、平板、PC等)， 上运行， 其有两种形态：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7605" y="1667284"/>
            <a:ext cx="9928860" cy="4665473"/>
            <a:chOff x="3046" y="2213"/>
            <a:chExt cx="13885" cy="6524"/>
          </a:xfrm>
        </p:grpSpPr>
        <p:grpSp>
          <p:nvGrpSpPr>
            <p:cNvPr id="4" name="组合 3"/>
            <p:cNvGrpSpPr/>
            <p:nvPr/>
          </p:nvGrpSpPr>
          <p:grpSpPr>
            <a:xfrm>
              <a:off x="3046" y="2213"/>
              <a:ext cx="13758" cy="6223"/>
              <a:chOff x="3046" y="2213"/>
              <a:chExt cx="13758" cy="6223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3046" y="2580"/>
                <a:ext cx="4667" cy="5234"/>
              </a:xfrm>
              <a:prstGeom prst="roundRect">
                <a:avLst>
                  <a:gd name="adj" fmla="val 3268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 rot="0">
                <a:off x="8134" y="2580"/>
                <a:ext cx="8670" cy="5234"/>
                <a:chOff x="5922" y="2580"/>
                <a:chExt cx="8670" cy="5234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5922" y="2580"/>
                  <a:ext cx="8670" cy="5234"/>
                </a:xfrm>
                <a:prstGeom prst="roundRect">
                  <a:avLst>
                    <a:gd name="adj" fmla="val 3268"/>
                  </a:avLst>
                </a:prstGeom>
                <a:noFill/>
                <a:ln w="15875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6118" y="2774"/>
                  <a:ext cx="2577" cy="4846"/>
                </a:xfrm>
                <a:prstGeom prst="roundRect">
                  <a:avLst>
                    <a:gd name="adj" fmla="val 3268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8962" y="2774"/>
                  <a:ext cx="2577" cy="4846"/>
                </a:xfrm>
                <a:prstGeom prst="roundRect">
                  <a:avLst>
                    <a:gd name="adj" fmla="val 3268"/>
                  </a:avLst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11806" y="2774"/>
                  <a:ext cx="2577" cy="4846"/>
                </a:xfrm>
                <a:prstGeom prst="roundRect">
                  <a:avLst>
                    <a:gd name="adj" fmla="val 3268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圆角矩形 29"/>
              <p:cNvSpPr/>
              <p:nvPr/>
            </p:nvSpPr>
            <p:spPr>
              <a:xfrm>
                <a:off x="4269" y="2262"/>
                <a:ext cx="2220" cy="47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</a:rPr>
                  <a:t>普通</a:t>
                </a:r>
                <a:r>
                  <a:rPr lang="en-US" altLang="zh-CN" sz="1400">
                    <a:solidFill>
                      <a:schemeClr val="bg1"/>
                    </a:solidFill>
                  </a:rPr>
                  <a:t>APP</a:t>
                </a: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11352" y="2213"/>
                <a:ext cx="2220" cy="47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</a:rPr>
                  <a:t>元服务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3087" y="8007"/>
                <a:ext cx="4585" cy="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sym typeface="+mn-ea"/>
                  </a:rPr>
                  <a:t>传统方式的需要安装的 Ap</a:t>
                </a:r>
                <a:r>
                  <a:rPr lang="en-US" altLang="zh-CN" sz="1400">
                    <a:solidFill>
                      <a:schemeClr val="tx1"/>
                    </a:solidFill>
                    <a:sym typeface="+mn-ea"/>
                  </a:rPr>
                  <a:t>p</a:t>
                </a:r>
                <a:endParaRPr lang="en-US" altLang="zh-CN" sz="14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8214" y="8007"/>
              <a:ext cx="8717" cy="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>
                  <a:solidFill>
                    <a:schemeClr val="tx1"/>
                  </a:solidFill>
                  <a:sym typeface="+mn-ea"/>
                </a:rPr>
                <a:t>轻量级，具备免安装，随处可即，服务直达，自由流转等关键特征的元服务</a:t>
              </a:r>
              <a:endParaRPr lang="zh-CN" altLang="en-US" sz="1400">
                <a:solidFill>
                  <a:schemeClr val="tx1"/>
                </a:solidFill>
                <a:sym typeface="+mn-ea"/>
              </a:endParaRPr>
            </a:p>
          </p:txBody>
        </p:sp>
      </p:grp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30580" y="282575"/>
            <a:ext cx="6800850" cy="504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 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生态应用关键概念：元服务与应用的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关系</a:t>
            </a:r>
            <a:endParaRPr lang="zh-CN" altLang="en-US" sz="2000" b="1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5195" y="871855"/>
            <a:ext cx="1035113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元服务与应用基于统一的鸿蒙系统技术栈开发，同属一个鸿蒙生态。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开发者迭代式渐进开发元服务，后续可将元服务按需组合成一个应用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722630" y="2580005"/>
            <a:ext cx="6936105" cy="2795905"/>
            <a:chOff x="2203" y="5055"/>
            <a:chExt cx="11018" cy="4442"/>
          </a:xfrm>
        </p:grpSpPr>
        <p:grpSp>
          <p:nvGrpSpPr>
            <p:cNvPr id="55" name="组合 54"/>
            <p:cNvGrpSpPr/>
            <p:nvPr/>
          </p:nvGrpSpPr>
          <p:grpSpPr>
            <a:xfrm>
              <a:off x="2203" y="6451"/>
              <a:ext cx="10961" cy="3046"/>
              <a:chOff x="2203" y="6323"/>
              <a:chExt cx="10961" cy="3046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2203" y="6324"/>
                <a:ext cx="3402" cy="2267"/>
                <a:chOff x="2203" y="6324"/>
                <a:chExt cx="3402" cy="2267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2203" y="6339"/>
                  <a:ext cx="3402" cy="2252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3240" y="6324"/>
                  <a:ext cx="1329" cy="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200">
                      <a:solidFill>
                        <a:schemeClr val="tx1"/>
                      </a:solidFill>
                    </a:rPr>
                    <a:t>工程</a:t>
                  </a:r>
                  <a:r>
                    <a:rPr lang="en-US" altLang="zh-CN" sz="1200">
                      <a:solidFill>
                        <a:schemeClr val="tx1"/>
                      </a:solidFill>
                    </a:rPr>
                    <a:t>A</a:t>
                  </a:r>
                  <a:endParaRPr lang="en-US" altLang="zh-CN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2317" y="7214"/>
                  <a:ext cx="1683" cy="51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solidFill>
                        <a:schemeClr val="tx1"/>
                      </a:solidFill>
                    </a:rPr>
                    <a:t>func1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2317" y="7894"/>
                  <a:ext cx="792" cy="59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solidFill>
                        <a:schemeClr val="tx1"/>
                      </a:solidFill>
                    </a:rPr>
                    <a:t>func2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3208" y="7894"/>
                  <a:ext cx="792" cy="59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solidFill>
                        <a:schemeClr val="tx1"/>
                      </a:solidFill>
                    </a:rPr>
                    <a:t>func3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4098" y="7214"/>
                  <a:ext cx="1375" cy="1278"/>
                </a:xfrm>
                <a:prstGeom prst="roundRect">
                  <a:avLst>
                    <a:gd name="adj" fmla="val 10328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4098" y="7247"/>
                  <a:ext cx="1374" cy="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  <a:sym typeface="+mn-ea"/>
                    </a:rPr>
                    <a:t>元服务</a:t>
                  </a:r>
                  <a:r>
                    <a:rPr lang="en-US" altLang="zh-CN" sz="1000">
                      <a:solidFill>
                        <a:schemeClr val="tx1"/>
                      </a:solidFill>
                      <a:sym typeface="+mn-ea"/>
                    </a:rPr>
                    <a:t>A</a:t>
                  </a:r>
                  <a:endParaRPr lang="en-US" altLang="zh-CN" sz="100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4246" y="7878"/>
                  <a:ext cx="1100" cy="4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万能卡片</a:t>
                  </a:r>
                  <a:endParaRPr lang="zh-CN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2203" y="8704"/>
                <a:ext cx="3402" cy="664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HMOS SDK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6085" y="6324"/>
                <a:ext cx="4650" cy="3045"/>
                <a:chOff x="6085" y="6324"/>
                <a:chExt cx="4650" cy="3045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6085" y="6339"/>
                  <a:ext cx="4650" cy="303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7749" y="6324"/>
                  <a:ext cx="1323" cy="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>
                      <a:solidFill>
                        <a:schemeClr val="tx1"/>
                      </a:solidFill>
                    </a:rPr>
                    <a:t>设备</a:t>
                  </a:r>
                  <a:r>
                    <a:rPr lang="en-US" altLang="zh-CN" sz="1200">
                      <a:solidFill>
                        <a:schemeClr val="tx1"/>
                      </a:solidFill>
                    </a:rPr>
                    <a:t>A</a:t>
                  </a:r>
                  <a:endParaRPr lang="en-US" altLang="zh-CN" sz="12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9237" y="7974"/>
                  <a:ext cx="1369" cy="1278"/>
                  <a:chOff x="7972" y="7214"/>
                  <a:chExt cx="1369" cy="1278"/>
                </a:xfrm>
              </p:grpSpPr>
              <p:sp>
                <p:nvSpPr>
                  <p:cNvPr id="24" name="圆角矩形 23"/>
                  <p:cNvSpPr/>
                  <p:nvPr/>
                </p:nvSpPr>
                <p:spPr>
                  <a:xfrm>
                    <a:off x="7972" y="7214"/>
                    <a:ext cx="1369" cy="1278"/>
                  </a:xfrm>
                  <a:prstGeom prst="roundRect">
                    <a:avLst>
                      <a:gd name="adj" fmla="val 10328"/>
                    </a:avLst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7972" y="7247"/>
                    <a:ext cx="1368" cy="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000">
                        <a:solidFill>
                          <a:schemeClr val="tx1"/>
                        </a:solidFill>
                        <a:sym typeface="+mn-ea"/>
                      </a:rPr>
                      <a:t>元服务</a:t>
                    </a:r>
                    <a:r>
                      <a:rPr lang="en-US" altLang="zh-CN" sz="1000">
                        <a:solidFill>
                          <a:schemeClr val="tx1"/>
                        </a:solidFill>
                        <a:sym typeface="+mn-ea"/>
                      </a:rPr>
                      <a:t>A</a:t>
                    </a:r>
                    <a:endParaRPr lang="en-US" altLang="zh-CN" sz="1000">
                      <a:solidFill>
                        <a:schemeClr val="tx1"/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8119" y="7878"/>
                    <a:ext cx="1095" cy="43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900">
                        <a:solidFill>
                          <a:schemeClr val="tx1"/>
                        </a:solidFill>
                      </a:rPr>
                      <a:t>万能卡片</a:t>
                    </a:r>
                    <a:endParaRPr lang="zh-CN" alt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8" name="圆角矩形 27"/>
                <p:cNvSpPr/>
                <p:nvPr/>
              </p:nvSpPr>
              <p:spPr>
                <a:xfrm>
                  <a:off x="6221" y="7522"/>
                  <a:ext cx="2688" cy="1717"/>
                </a:xfrm>
                <a:prstGeom prst="roundRect">
                  <a:avLst>
                    <a:gd name="adj" fmla="val 629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6298" y="7974"/>
                  <a:ext cx="1676" cy="51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solidFill>
                        <a:schemeClr val="tx1"/>
                      </a:solidFill>
                    </a:rPr>
                    <a:t>func1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>
                  <a:off x="6298" y="8558"/>
                  <a:ext cx="789" cy="59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solidFill>
                        <a:schemeClr val="tx1"/>
                      </a:solidFill>
                    </a:rPr>
                    <a:t>func2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圆角矩形 33"/>
                <p:cNvSpPr/>
                <p:nvPr/>
              </p:nvSpPr>
              <p:spPr>
                <a:xfrm>
                  <a:off x="7185" y="8558"/>
                  <a:ext cx="789" cy="59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000">
                      <a:solidFill>
                        <a:schemeClr val="tx1"/>
                      </a:solidFill>
                    </a:rPr>
                    <a:t>func3</a:t>
                  </a:r>
                  <a:endParaRPr lang="en-US" altLang="zh-CN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6820" y="7523"/>
                  <a:ext cx="1491" cy="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>
                      <a:solidFill>
                        <a:schemeClr val="tx1"/>
                      </a:solidFill>
                    </a:rPr>
                    <a:t>应用</a:t>
                  </a:r>
                  <a:r>
                    <a:rPr lang="en-US" altLang="zh-CN" sz="1200">
                      <a:solidFill>
                        <a:schemeClr val="tx1"/>
                      </a:solidFill>
                    </a:rPr>
                    <a:t>A</a:t>
                  </a:r>
                  <a:endParaRPr lang="en-US" altLang="zh-CN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8072" y="8460"/>
                  <a:ext cx="854" cy="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000">
                      <a:solidFill>
                        <a:schemeClr val="tx1"/>
                      </a:solidFill>
                    </a:rPr>
                    <a:t>关联</a:t>
                  </a:r>
                  <a:endParaRPr lang="zh-CN" altLang="en-US" sz="10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>
                  <a:off x="8312" y="8866"/>
                  <a:ext cx="939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矩形 39"/>
              <p:cNvSpPr/>
              <p:nvPr/>
            </p:nvSpPr>
            <p:spPr>
              <a:xfrm>
                <a:off x="11730" y="6323"/>
                <a:ext cx="1434" cy="303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1786" y="6339"/>
                <a:ext cx="1323" cy="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200">
                    <a:solidFill>
                      <a:schemeClr val="tx1"/>
                    </a:solidFill>
                  </a:rPr>
                  <a:t>设备</a:t>
                </a:r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11896" y="7959"/>
                <a:ext cx="1103" cy="1278"/>
              </a:xfrm>
              <a:prstGeom prst="roundRect">
                <a:avLst>
                  <a:gd name="adj" fmla="val 1032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>
                    <a:solidFill>
                      <a:schemeClr val="tx1"/>
                    </a:solidFill>
                    <a:sym typeface="+mn-ea"/>
                  </a:rPr>
                  <a:t>元服务</a:t>
                </a:r>
                <a:r>
                  <a:rPr lang="en-US" altLang="zh-CN" sz="1000">
                    <a:solidFill>
                      <a:schemeClr val="tx1"/>
                    </a:solidFill>
                    <a:sym typeface="+mn-ea"/>
                  </a:rPr>
                  <a:t>A</a:t>
                </a:r>
                <a:endParaRPr lang="en-US" altLang="zh-CN" sz="1000">
                  <a:solidFill>
                    <a:schemeClr val="tx1"/>
                  </a:solidFill>
                  <a:sym typeface="+mn-ea"/>
                </a:endParaRPr>
              </a:p>
            </p:txBody>
          </p:sp>
          <p:cxnSp>
            <p:nvCxnSpPr>
              <p:cNvPr id="46" name="直接箭头连接符 45"/>
              <p:cNvCxnSpPr>
                <a:stCxn id="24" idx="3"/>
                <a:endCxn id="42" idx="1"/>
              </p:cNvCxnSpPr>
              <p:nvPr/>
            </p:nvCxnSpPr>
            <p:spPr>
              <a:xfrm flipV="1">
                <a:off x="10606" y="8598"/>
                <a:ext cx="1290" cy="15"/>
              </a:xfrm>
              <a:prstGeom prst="straightConnector1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10652" y="7900"/>
                <a:ext cx="1244" cy="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000">
                    <a:solidFill>
                      <a:schemeClr val="tx1"/>
                    </a:solidFill>
                  </a:rPr>
                  <a:t>跨设备流转</a:t>
                </a:r>
                <a:endParaRPr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" name="直接连接符 47"/>
            <p:cNvCxnSpPr/>
            <p:nvPr/>
          </p:nvCxnSpPr>
          <p:spPr>
            <a:xfrm>
              <a:off x="2203" y="6016"/>
              <a:ext cx="110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849" y="5769"/>
              <a:ext cx="0" cy="37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10" idx="0"/>
            </p:cNvCxnSpPr>
            <p:nvPr/>
          </p:nvCxnSpPr>
          <p:spPr>
            <a:xfrm rot="16200000">
              <a:off x="5006" y="4555"/>
              <a:ext cx="796" cy="2998"/>
            </a:xfrm>
            <a:prstGeom prst="bentConnector2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3921" y="5221"/>
              <a:ext cx="2163" cy="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chemeClr val="tx1"/>
                  </a:solidFill>
                </a:rPr>
                <a:t>统一打包上架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966" y="5055"/>
              <a:ext cx="875" cy="794"/>
            </a:xfrm>
            <a:prstGeom prst="roundRect">
              <a:avLst>
                <a:gd name="adj" fmla="val 843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</a:rPr>
                <a:t>APP</a:t>
              </a:r>
              <a:endParaRPr lang="en-US" altLang="zh-CN" sz="1200" b="1">
                <a:solidFill>
                  <a:schemeClr val="tx1"/>
                </a:solidFill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9478" y="5072"/>
              <a:ext cx="875" cy="794"/>
            </a:xfrm>
            <a:prstGeom prst="roundRect">
              <a:avLst>
                <a:gd name="adj" fmla="val 8438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元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>
              <a:off x="7404" y="5849"/>
              <a:ext cx="0" cy="1834"/>
            </a:xfrm>
            <a:prstGeom prst="straightConnector1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7421" y="6063"/>
              <a:ext cx="1329" cy="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solidFill>
                    <a:schemeClr val="tx1"/>
                  </a:solidFill>
                </a:rPr>
                <a:t>安装使用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9" name="直接箭头连接符 58"/>
            <p:cNvCxnSpPr>
              <a:endCxn id="24" idx="0"/>
            </p:cNvCxnSpPr>
            <p:nvPr/>
          </p:nvCxnSpPr>
          <p:spPr>
            <a:xfrm>
              <a:off x="9918" y="5914"/>
              <a:ext cx="4" cy="2188"/>
            </a:xfrm>
            <a:prstGeom prst="straightConnector1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9924" y="6063"/>
              <a:ext cx="1559" cy="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solidFill>
                    <a:schemeClr val="tx1"/>
                  </a:solidFill>
                </a:rPr>
                <a:t>免安装使用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2" name="表格 61"/>
          <p:cNvGraphicFramePr/>
          <p:nvPr>
            <p:custDataLst>
              <p:tags r:id="rId2"/>
            </p:custDataLst>
          </p:nvPr>
        </p:nvGraphicFramePr>
        <p:xfrm>
          <a:off x="7825105" y="3026410"/>
          <a:ext cx="3705225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85"/>
                <a:gridCol w="1296670"/>
                <a:gridCol w="1296670"/>
              </a:tblGrid>
              <a:tr h="332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特性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能力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元服务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应用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32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安装包大小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&lt;10m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无限制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32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实现</a:t>
                      </a:r>
                      <a:r>
                        <a:rPr lang="zh-CN" altLang="en-US" sz="1200"/>
                        <a:t>功能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单一业务</a:t>
                      </a:r>
                      <a:r>
                        <a:rPr lang="zh-CN" altLang="en-US" sz="1200"/>
                        <a:t>功能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全</a:t>
                      </a:r>
                      <a:r>
                        <a:rPr lang="zh-CN" altLang="en-US" sz="1200"/>
                        <a:t>功能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32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桌面图标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无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有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32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免安装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支持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不支持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32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万能</a:t>
                      </a:r>
                      <a:r>
                        <a:rPr lang="zh-CN" altLang="en-US" sz="1200"/>
                        <a:t>卡片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支持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支持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32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自由流转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支持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支持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7839710" y="2667000"/>
            <a:ext cx="3690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</a:rPr>
              <a:t>应用与元服务的区别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850" y="324485"/>
            <a:ext cx="215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章节</a:t>
            </a:r>
            <a:endParaRPr lang="zh-CN" altLang="en-US" sz="2000" b="1"/>
          </a:p>
        </p:txBody>
      </p:sp>
      <p:sp>
        <p:nvSpPr>
          <p:cNvPr id="3" name="圆角矩形 2"/>
          <p:cNvSpPr/>
          <p:nvPr/>
        </p:nvSpPr>
        <p:spPr>
          <a:xfrm>
            <a:off x="2418080" y="2332355"/>
            <a:ext cx="7355840" cy="2193290"/>
          </a:xfrm>
          <a:prstGeom prst="roundRect">
            <a:avLst>
              <a:gd name="adj" fmla="val 793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dirty="0">
                <a:solidFill>
                  <a:schemeClr val="dk1"/>
                </a:solidFill>
                <a:sym typeface="+mn-ea"/>
              </a:rPr>
              <a:t>HarmonyOS</a:t>
            </a:r>
            <a:r>
              <a:rPr lang="zh-CN" altLang="en-US" sz="2000" b="1" dirty="0">
                <a:solidFill>
                  <a:schemeClr val="dk1"/>
                </a:solidFill>
                <a:sym typeface="+mn-ea"/>
              </a:rPr>
              <a:t>特征场景化能力</a:t>
            </a:r>
            <a:endParaRPr lang="zh-CN" altLang="en-US" sz="2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01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02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03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04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05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06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07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08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09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11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12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13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14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15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commondata" val="eyJoZGlkIjoiY2VlYWExZGFlMmVjOGNkZWE5ZjBiNDM2YTA1MTNmYzI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1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1_1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16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1_2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6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1_3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1_3"/>
  <p:tag name="KSO_WM_UNIT_PRESET_TEXT" val="01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a*1_1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1_1"/>
  <p:tag name="KSO_WM_UNIT_PRESET_TEXT" val="添加目录项标题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2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2_1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16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2_2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6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2_3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2_3"/>
  <p:tag name="KSO_WM_UNIT_PRESET_TEXT" val="02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a*1_2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2_1"/>
  <p:tag name="KSO_WM_UNIT_PRESET_TEXT" val="添加目录项标题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1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16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2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6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3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3_3"/>
  <p:tag name="KSO_WM_UNIT_PRESET_TEXT" val="03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a*1_3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3_1"/>
  <p:tag name="KSO_WM_UNIT_PRESET_TEXT" val="添加目录项标题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1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16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2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6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i*1_3_3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3_3"/>
  <p:tag name="KSO_WM_UNIT_PRESET_TEXT" val="03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917_6*l_h_a*1_3_1"/>
  <p:tag name="KSO_WM_TEMPLATE_CATEGORY" val="custom"/>
  <p:tag name="KSO_WM_TEMPLATE_INDEX" val="2023591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3_1"/>
  <p:tag name="KSO_WM_UNIT_PRESET_TEXT" val="添加目录项标题"/>
  <p:tag name="KSO_WM_DIAGRAM_MAX_ITEMCNT" val="6"/>
  <p:tag name="KSO_WM_DIAGRAM_MIN_ITEMCNT" val="2"/>
  <p:tag name="KSO_WM_DIAGRAM_VIRTUALLY_FRAME" val="{&quot;height&quot;:299.2308654785156,&quot;left&quot;:89.01054824949242,&quot;top&quot;:175.22996096152957,&quot;width&quot;:779.10394287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TABLE_ENDDRAG_ORIGIN_RECT" val="291*183"/>
  <p:tag name="TABLE_ENDDRAG_RECT" val="616*242*291*183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DIAGRAM_VIRTUALLY_FRAME" val="{&quot;height&quot;:125.75,&quot;left&quot;:101.8,&quot;top&quot;:204.95,&quot;width&quot;:752.95}"/>
</p:tagLst>
</file>

<file path=ppt/tags/tag86.xml><?xml version="1.0" encoding="utf-8"?>
<p:tagLst xmlns:p="http://schemas.openxmlformats.org/presentationml/2006/main">
  <p:tag name="KSO_WM_DIAGRAM_VIRTUALLY_FRAME" val="{&quot;height&quot;:125.75,&quot;left&quot;:101.8,&quot;top&quot;:204.95,&quot;width&quot;:752.95}"/>
</p:tagLst>
</file>

<file path=ppt/tags/tag87.xml><?xml version="1.0" encoding="utf-8"?>
<p:tagLst xmlns:p="http://schemas.openxmlformats.org/presentationml/2006/main">
  <p:tag name="KSO_WM_DIAGRAM_VIRTUALLY_FRAME" val="{&quot;height&quot;:125.75,&quot;left&quot;:101.8,&quot;top&quot;:204.95,&quot;width&quot;:752.95}"/>
</p:tagLst>
</file>

<file path=ppt/tags/tag88.xml><?xml version="1.0" encoding="utf-8"?>
<p:tagLst xmlns:p="http://schemas.openxmlformats.org/presentationml/2006/main">
  <p:tag name="KSO_WM_DIAGRAM_VIRTUALLY_FRAME" val="{&quot;height&quot;:125.75,&quot;left&quot;:101.8,&quot;top&quot;:204.95,&quot;width&quot;:752.95}"/>
</p:tagLst>
</file>

<file path=ppt/tags/tag89.xml><?xml version="1.0" encoding="utf-8"?>
<p:tagLst xmlns:p="http://schemas.openxmlformats.org/presentationml/2006/main">
  <p:tag name="KSO_WM_DIAGRAM_VIRTUALLY_FRAME" val="{&quot;height&quot;:125.75,&quot;left&quot;:101.8,&quot;top&quot;:204.95,&quot;width&quot;:752.95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125.75,&quot;left&quot;:101.8,&quot;top&quot;:204.95,&quot;width&quot;:752.95}"/>
</p:tagLst>
</file>

<file path=ppt/tags/tag91.xml><?xml version="1.0" encoding="utf-8"?>
<p:tagLst xmlns:p="http://schemas.openxmlformats.org/presentationml/2006/main">
  <p:tag name="KSO_WM_DIAGRAM_VIRTUALLY_FRAME" val="{&quot;height&quot;:125.75,&quot;left&quot;:101.8,&quot;top&quot;:204.95,&quot;width&quot;:752.95}"/>
</p:tagLst>
</file>

<file path=ppt/tags/tag92.xml><?xml version="1.0" encoding="utf-8"?>
<p:tagLst xmlns:p="http://schemas.openxmlformats.org/presentationml/2006/main">
  <p:tag name="KSO_WM_DIAGRAM_VIRTUALLY_FRAME" val="{&quot;height&quot;:125.75,&quot;left&quot;:101.8,&quot;top&quot;:204.95,&quot;width&quot;:752.95}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DIAGRAM_VIRTUALLY_FRAME" val="{&quot;height&quot;:279.35,&quot;left&quot;:117.6,&quot;top&quot;:160.6,&quot;width&quot;:720.7}"/>
</p:tagLst>
</file>

<file path=ppt/tags/tag97.xml><?xml version="1.0" encoding="utf-8"?>
<p:tagLst xmlns:p="http://schemas.openxmlformats.org/presentationml/2006/main">
  <p:tag name="KSO_WM_DIAGRAM_VIRTUALLY_FRAME" val="{&quot;height&quot;:279.35,&quot;left&quot;:117.6,&quot;top&quot;:160.6,&quot;width&quot;:720.7}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DIAGRAM_VIRTUALLY_FRAME" val="{&quot;height&quot;:289.4,&quot;left&quot;:82.1,&quot;top&quot;:141.65,&quot;width&quot;:518.8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3855</Words>
  <Application>WPS 演示</Application>
  <PresentationFormat>宽屏</PresentationFormat>
  <Paragraphs>560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My son is an angel</cp:lastModifiedBy>
  <cp:revision>189</cp:revision>
  <dcterms:created xsi:type="dcterms:W3CDTF">2019-06-19T02:08:00Z</dcterms:created>
  <dcterms:modified xsi:type="dcterms:W3CDTF">2024-06-14T10:00:32Z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6C78A2620D1B460BAEB1E9B9384F2E47_11</vt:lpwstr>
  </property>
</Properties>
</file>